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1.xml" ContentType="application/vnd.openxmlformats-officedocument.presentationml.notesSlide+xml"/>
  <Override PartName="/ppt/tags/tag1.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63"/>
  </p:notesMasterIdLst>
  <p:sldIdLst>
    <p:sldId id="321" r:id="rId6"/>
    <p:sldId id="308" r:id="rId7"/>
    <p:sldId id="2147474065" r:id="rId8"/>
    <p:sldId id="2147474066" r:id="rId9"/>
    <p:sldId id="2147474070" r:id="rId10"/>
    <p:sldId id="2147474067" r:id="rId11"/>
    <p:sldId id="2147474071" r:id="rId12"/>
    <p:sldId id="2147474028" r:id="rId13"/>
    <p:sldId id="2147473970" r:id="rId14"/>
    <p:sldId id="2147474029" r:id="rId15"/>
    <p:sldId id="2147471330" r:id="rId16"/>
    <p:sldId id="2147474053" r:id="rId17"/>
    <p:sldId id="2147471313" r:id="rId18"/>
    <p:sldId id="2147473998" r:id="rId19"/>
    <p:sldId id="2147473997" r:id="rId20"/>
    <p:sldId id="2147474059" r:id="rId21"/>
    <p:sldId id="2147474000" r:id="rId22"/>
    <p:sldId id="2147474047" r:id="rId23"/>
    <p:sldId id="2147474002" r:id="rId24"/>
    <p:sldId id="2147474060" r:id="rId25"/>
    <p:sldId id="2147474050" r:id="rId26"/>
    <p:sldId id="2147474012" r:id="rId27"/>
    <p:sldId id="2147474051" r:id="rId28"/>
    <p:sldId id="480" r:id="rId29"/>
    <p:sldId id="973" r:id="rId30"/>
    <p:sldId id="2147474032" r:id="rId31"/>
    <p:sldId id="2147474061" r:id="rId32"/>
    <p:sldId id="2147474033" r:id="rId33"/>
    <p:sldId id="2147474062" r:id="rId34"/>
    <p:sldId id="2147474025" r:id="rId35"/>
    <p:sldId id="2147474009" r:id="rId36"/>
    <p:sldId id="2147474055" r:id="rId37"/>
    <p:sldId id="2141411969" r:id="rId38"/>
    <p:sldId id="726" r:id="rId39"/>
    <p:sldId id="1747256644" r:id="rId40"/>
    <p:sldId id="2147474014" r:id="rId41"/>
    <p:sldId id="2147474048" r:id="rId42"/>
    <p:sldId id="2147474010" r:id="rId43"/>
    <p:sldId id="2147474021" r:id="rId44"/>
    <p:sldId id="2147471314" r:id="rId45"/>
    <p:sldId id="2147474037" r:id="rId46"/>
    <p:sldId id="2145706234" r:id="rId47"/>
    <p:sldId id="2147473726" r:id="rId48"/>
    <p:sldId id="2147474038" r:id="rId49"/>
    <p:sldId id="2147474039" r:id="rId50"/>
    <p:sldId id="2147470758" r:id="rId51"/>
    <p:sldId id="2147474036" r:id="rId52"/>
    <p:sldId id="507" r:id="rId53"/>
    <p:sldId id="509" r:id="rId54"/>
    <p:sldId id="6110" r:id="rId55"/>
    <p:sldId id="2147474045" r:id="rId56"/>
    <p:sldId id="2147474042" r:id="rId57"/>
    <p:sldId id="2147474063" r:id="rId58"/>
    <p:sldId id="2147474041" r:id="rId59"/>
    <p:sldId id="2147474064" r:id="rId60"/>
    <p:sldId id="2145706241" r:id="rId61"/>
    <p:sldId id="318"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isparity" id="{13E13B98-C975-43C2-A545-F235ADEB2533}">
          <p14:sldIdLst>
            <p14:sldId id="321"/>
            <p14:sldId id="308"/>
            <p14:sldId id="2147474065"/>
            <p14:sldId id="2147474066"/>
            <p14:sldId id="2147474070"/>
            <p14:sldId id="2147474067"/>
            <p14:sldId id="2147474071"/>
            <p14:sldId id="2147474028"/>
            <p14:sldId id="2147473970"/>
            <p14:sldId id="2147474029"/>
          </p14:sldIdLst>
        </p14:section>
        <p14:section name="mHSPC" id="{2AADE622-B1AE-447D-9A51-A6C067CC001D}">
          <p14:sldIdLst>
            <p14:sldId id="2147471330"/>
            <p14:sldId id="2147474053"/>
            <p14:sldId id="2147471313"/>
            <p14:sldId id="2147473998"/>
            <p14:sldId id="2147473997"/>
            <p14:sldId id="2147474059"/>
            <p14:sldId id="2147474000"/>
            <p14:sldId id="2147474047"/>
            <p14:sldId id="2147474002"/>
            <p14:sldId id="2147474060"/>
            <p14:sldId id="2147474050"/>
            <p14:sldId id="2147474012"/>
            <p14:sldId id="2147474051"/>
            <p14:sldId id="480"/>
          </p14:sldIdLst>
        </p14:section>
        <p14:section name="Biochemical Recurrence" id="{9FD143A1-0046-432A-8CDA-D9234188B7F9}">
          <p14:sldIdLst>
            <p14:sldId id="973"/>
            <p14:sldId id="2147474032"/>
            <p14:sldId id="2147474061"/>
            <p14:sldId id="2147474033"/>
            <p14:sldId id="2147474062"/>
            <p14:sldId id="2147474025"/>
            <p14:sldId id="2147474009"/>
            <p14:sldId id="2147474055"/>
          </p14:sldIdLst>
        </p14:section>
        <p14:section name="nmCRPC" id="{935C804D-B414-41C5-9B7F-C3658621DD32}">
          <p14:sldIdLst>
            <p14:sldId id="2141411969"/>
            <p14:sldId id="726"/>
            <p14:sldId id="1747256644"/>
            <p14:sldId id="2147474014"/>
            <p14:sldId id="2147474048"/>
          </p14:sldIdLst>
        </p14:section>
        <p14:section name="mCRPC" id="{75CECBC9-BFD3-4B6A-8702-543C9BDDD239}">
          <p14:sldIdLst>
            <p14:sldId id="2147474010"/>
            <p14:sldId id="2147474021"/>
            <p14:sldId id="2147471314"/>
            <p14:sldId id="2147474037"/>
            <p14:sldId id="2145706234"/>
            <p14:sldId id="2147473726"/>
            <p14:sldId id="2147474038"/>
            <p14:sldId id="2147474039"/>
            <p14:sldId id="2147470758"/>
            <p14:sldId id="2147474036"/>
            <p14:sldId id="507"/>
            <p14:sldId id="509"/>
            <p14:sldId id="6110"/>
          </p14:sldIdLst>
        </p14:section>
        <p14:section name="Future Options" id="{66E395E6-9F7F-4D47-9D99-F432E4480830}">
          <p14:sldIdLst>
            <p14:sldId id="2147474045"/>
            <p14:sldId id="2147474042"/>
            <p14:sldId id="2147474063"/>
            <p14:sldId id="2147474041"/>
            <p14:sldId id="2147474064"/>
            <p14:sldId id="2145706241"/>
            <p14:sldId id="318"/>
          </p14:sldIdLst>
        </p14:section>
      </p14:sectionLst>
    </p:ext>
    <p:ext uri="{EFAFB233-063F-42B5-8137-9DF3F51BA10A}">
      <p15:sldGuideLst xmlns:p15="http://schemas.microsoft.com/office/powerpoint/2012/main">
        <p15:guide id="1" orient="horz" pos="143" userDrawn="1">
          <p15:clr>
            <a:srgbClr val="A4A3A4"/>
          </p15:clr>
        </p15:guide>
        <p15:guide id="2" orient="horz" pos="4032" userDrawn="1">
          <p15:clr>
            <a:srgbClr val="A4A3A4"/>
          </p15:clr>
        </p15:guide>
        <p15:guide id="3" orient="horz" pos="3889" userDrawn="1">
          <p15:clr>
            <a:srgbClr val="A4A3A4"/>
          </p15:clr>
        </p15:guide>
        <p15:guide id="4" orient="horz" pos="4146" userDrawn="1">
          <p15:clr>
            <a:srgbClr val="A4A3A4"/>
          </p15:clr>
        </p15:guide>
        <p15:guide id="5" orient="horz" pos="1008" userDrawn="1">
          <p15:clr>
            <a:srgbClr val="A4A3A4"/>
          </p15:clr>
        </p15:guide>
        <p15:guide id="6" pos="325" userDrawn="1">
          <p15:clr>
            <a:srgbClr val="A4A3A4"/>
          </p15:clr>
        </p15:guide>
        <p15:guide id="7" pos="451" userDrawn="1">
          <p15:clr>
            <a:srgbClr val="A4A3A4"/>
          </p15:clr>
        </p15:guide>
        <p15:guide id="8" pos="7226" userDrawn="1">
          <p15:clr>
            <a:srgbClr val="A4A3A4"/>
          </p15:clr>
        </p15:guide>
        <p15:guide id="9" pos="74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becker@clinicaloptions.com" initials="m" lastIdx="23" clrIdx="6">
    <p:extLst>
      <p:ext uri="{19B8F6BF-5375-455C-9EA6-DF929625EA0E}">
        <p15:presenceInfo xmlns:p15="http://schemas.microsoft.com/office/powerpoint/2012/main" userId="mbecker@clinicaloptions.com" providerId="None"/>
      </p:ext>
    </p:extLst>
  </p:cmAuthor>
  <p:cmAuthor id="1" name="Marie Becker" initials="MB" lastIdx="57" clrIdx="0">
    <p:extLst>
      <p:ext uri="{19B8F6BF-5375-455C-9EA6-DF929625EA0E}">
        <p15:presenceInfo xmlns:p15="http://schemas.microsoft.com/office/powerpoint/2012/main" userId="S::mbecker@clinicaloptions.com::a16991b8-7bb5-4da5-98af-c360d036dd20" providerId="AD"/>
      </p:ext>
    </p:extLst>
  </p:cmAuthor>
  <p:cmAuthor id="8" name="Rachael Andrie" initials="RA" lastIdx="1" clrIdx="7">
    <p:extLst>
      <p:ext uri="{19B8F6BF-5375-455C-9EA6-DF929625EA0E}">
        <p15:presenceInfo xmlns:p15="http://schemas.microsoft.com/office/powerpoint/2012/main" userId="S::randrie@clinicaloptions.com::311027c1-cf79-416d-b346-5f38dcd95c11" providerId="AD"/>
      </p:ext>
    </p:extLst>
  </p:cmAuthor>
  <p:cmAuthor id="2" name="Kemi Obajimi" initials="KO" lastIdx="1" clrIdx="1">
    <p:extLst>
      <p:ext uri="{19B8F6BF-5375-455C-9EA6-DF929625EA0E}">
        <p15:presenceInfo xmlns:p15="http://schemas.microsoft.com/office/powerpoint/2012/main" userId="S::kobajimi@clinicaloptions.com::81894e25-3cbc-45b7-be28-dda6fb8d19a9" providerId="AD"/>
      </p:ext>
    </p:extLst>
  </p:cmAuthor>
  <p:cmAuthor id="9" name=" " initials="MAC" lastIdx="1" clrIdx="8"/>
  <p:cmAuthor id="3" name="Dussadee Royal" initials="DR" lastIdx="2" clrIdx="2">
    <p:extLst>
      <p:ext uri="{19B8F6BF-5375-455C-9EA6-DF929625EA0E}">
        <p15:presenceInfo xmlns:p15="http://schemas.microsoft.com/office/powerpoint/2012/main" userId="S::droyal@clinicaloptions.com::51beead8-6fa0-4b98-aeba-37044af35e17" providerId="AD"/>
      </p:ext>
    </p:extLst>
  </p:cmAuthor>
  <p:cmAuthor id="10" name="Taryn Gross" initials="TG" lastIdx="1" clrIdx="9"/>
  <p:cmAuthor id="4" name="nhanson" initials="n" lastIdx="13" clrIdx="3">
    <p:extLst>
      <p:ext uri="{19B8F6BF-5375-455C-9EA6-DF929625EA0E}">
        <p15:presenceInfo xmlns:p15="http://schemas.microsoft.com/office/powerpoint/2012/main" userId="nhanson" providerId="None"/>
      </p:ext>
    </p:extLst>
  </p:cmAuthor>
  <p:cmAuthor id="11" name="Megan Capel" initials="MC" lastIdx="2" clrIdx="10"/>
  <p:cmAuthor id="5" name="CLINICALOPTIONS\tquill" initials="C" lastIdx="1" clrIdx="4">
    <p:extLst>
      <p:ext uri="{19B8F6BF-5375-455C-9EA6-DF929625EA0E}">
        <p15:presenceInfo xmlns:p15="http://schemas.microsoft.com/office/powerpoint/2012/main" userId="CLINICALOPTIONS\tquill" providerId="None"/>
      </p:ext>
    </p:extLst>
  </p:cmAuthor>
  <p:cmAuthor id="12" name="Christy Seals" initials="CS" lastIdx="9" clrIdx="11">
    <p:extLst>
      <p:ext uri="{19B8F6BF-5375-455C-9EA6-DF929625EA0E}">
        <p15:presenceInfo xmlns:p15="http://schemas.microsoft.com/office/powerpoint/2012/main" userId="S::cseals@clinicaloptions.com::0852e532-1f9e-4bbf-9b56-be19a9543a31" providerId="AD"/>
      </p:ext>
    </p:extLst>
  </p:cmAuthor>
  <p:cmAuthor id="6" name="CLINICALOPTIONS\mbecker" initials="C" lastIdx="20" clrIdx="5">
    <p:extLst>
      <p:ext uri="{19B8F6BF-5375-455C-9EA6-DF929625EA0E}">
        <p15:presenceInfo xmlns:p15="http://schemas.microsoft.com/office/powerpoint/2012/main" userId="CLINICALOPTIONS\mbec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6FF"/>
    <a:srgbClr val="015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76755" autoAdjust="0"/>
  </p:normalViewPr>
  <p:slideViewPr>
    <p:cSldViewPr snapToGrid="0">
      <p:cViewPr varScale="1">
        <p:scale>
          <a:sx n="53" d="100"/>
          <a:sy n="53" d="100"/>
        </p:scale>
        <p:origin x="1320" y="60"/>
      </p:cViewPr>
      <p:guideLst>
        <p:guide orient="horz" pos="143"/>
        <p:guide orient="horz" pos="4032"/>
        <p:guide orient="horz" pos="3889"/>
        <p:guide orient="horz" pos="4146"/>
        <p:guide orient="horz" pos="1008"/>
        <p:guide pos="325"/>
        <p:guide pos="451"/>
        <p:guide pos="7226"/>
        <p:guide pos="7414"/>
      </p:guideLst>
    </p:cSldViewPr>
  </p:slideViewPr>
  <p:notesTextViewPr>
    <p:cViewPr>
      <p:scale>
        <a:sx n="1" d="1"/>
        <a:sy n="1" d="1"/>
      </p:scale>
      <p:origin x="0" y="0"/>
    </p:cViewPr>
  </p:notesTextViewPr>
  <p:sorterViewPr>
    <p:cViewPr varScale="1">
      <p:scale>
        <a:sx n="1" d="1"/>
        <a:sy n="1" d="1"/>
      </p:scale>
      <p:origin x="0" y="-144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viewProps" Target="viewProp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Race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5711-4B50-86B2-998615E6B5B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1-5711-4B50-86B2-998615E6B5B9}"/>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4-0FA7-435F-89B8-17C48C9EE0A7}"/>
              </c:ext>
            </c:extLst>
          </c:dPt>
          <c:dLbls>
            <c:dLbl>
              <c:idx val="1"/>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5711-4B50-86B2-998615E6B5B9}"/>
                </c:ext>
              </c:extLst>
            </c:dLbl>
            <c:dLbl>
              <c:idx val="2"/>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4-0FA7-435F-89B8-17C48C9EE0A7}"/>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bg1"/>
                  </a:solidFill>
                  <a:round/>
                </a:ln>
                <a:effectLst/>
              </c:spPr>
            </c:leaderLines>
            <c:extLst>
              <c:ext xmlns:c15="http://schemas.microsoft.com/office/drawing/2012/chart" uri="{CE6537A1-D6FC-4f65-9D91-7224C49458BB}"/>
            </c:extLst>
          </c:dLbls>
          <c:cat>
            <c:strRef>
              <c:f>Sheet1!$A$2:$A$4</c:f>
              <c:strCache>
                <c:ptCount val="3"/>
                <c:pt idx="0">
                  <c:v>White </c:v>
                </c:pt>
                <c:pt idx="1">
                  <c:v>Black</c:v>
                </c:pt>
                <c:pt idx="2">
                  <c:v>Other</c:v>
                </c:pt>
              </c:strCache>
            </c:strRef>
          </c:cat>
          <c:val>
            <c:numRef>
              <c:f>Sheet1!$B$2:$B$4</c:f>
              <c:numCache>
                <c:formatCode>0%</c:formatCode>
                <c:ptCount val="3"/>
                <c:pt idx="0">
                  <c:v>0.87</c:v>
                </c:pt>
                <c:pt idx="1">
                  <c:v>0.06</c:v>
                </c:pt>
                <c:pt idx="2">
                  <c:v>7.0000000000000007E-2</c:v>
                </c:pt>
              </c:numCache>
            </c:numRef>
          </c:val>
          <c:extLst>
            <c:ext xmlns:c16="http://schemas.microsoft.com/office/drawing/2014/chart" uri="{C3380CC4-5D6E-409C-BE32-E72D297353CC}">
              <c16:uniqueId val="{00000000-5711-4B50-86B2-998615E6B5B9}"/>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9023469474092503"/>
          <c:y val="0.33534055235532567"/>
          <c:w val="0.15582620401434769"/>
          <c:h val="0.309211080988971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Race</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AE64-4930-9B12-EB6F24E864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E64-4930-9B12-EB6F24E864C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810-46BE-81E3-2076950207D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810-46BE-81E3-2076950207D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2FCC-4D4D-AB34-B32CF6D6169B}"/>
              </c:ext>
            </c:extLst>
          </c:dPt>
          <c:dLbls>
            <c:dLbl>
              <c:idx val="0"/>
              <c:delete val="1"/>
              <c:extLst>
                <c:ext xmlns:c15="http://schemas.microsoft.com/office/drawing/2012/chart" uri="{CE6537A1-D6FC-4f65-9D91-7224C49458BB}"/>
                <c:ext xmlns:c16="http://schemas.microsoft.com/office/drawing/2014/chart" uri="{C3380CC4-5D6E-409C-BE32-E72D297353CC}">
                  <c16:uniqueId val="{00000001-AE64-4930-9B12-EB6F24E864CA}"/>
                </c:ext>
              </c:extLst>
            </c:dLbl>
            <c:dLbl>
              <c:idx val="1"/>
              <c:layout>
                <c:manualLayout>
                  <c:x val="-6.9306744536279205E-2"/>
                  <c:y val="0.1343455990150447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E64-4930-9B12-EB6F24E864CA}"/>
                </c:ext>
              </c:extLst>
            </c:dLbl>
            <c:dLbl>
              <c:idx val="4"/>
              <c:layout>
                <c:manualLayout>
                  <c:x val="8.756941783425623E-2"/>
                  <c:y val="0.120820256344563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FCC-4D4D-AB34-B32CF6D6169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5"/>
                <c:pt idx="0">
                  <c:v>49 and younger</c:v>
                </c:pt>
                <c:pt idx="1">
                  <c:v>50-59</c:v>
                </c:pt>
                <c:pt idx="2">
                  <c:v>60-69</c:v>
                </c:pt>
                <c:pt idx="3">
                  <c:v>70-79</c:v>
                </c:pt>
                <c:pt idx="4">
                  <c:v>80 and older</c:v>
                </c:pt>
              </c:strCache>
            </c:strRef>
          </c:cat>
          <c:val>
            <c:numRef>
              <c:f>Sheet1!$B$2:$B$6</c:f>
              <c:numCache>
                <c:formatCode>0%</c:formatCode>
                <c:ptCount val="5"/>
                <c:pt idx="0">
                  <c:v>0.01</c:v>
                </c:pt>
                <c:pt idx="1">
                  <c:v>0.09</c:v>
                </c:pt>
                <c:pt idx="2">
                  <c:v>0.36</c:v>
                </c:pt>
                <c:pt idx="3">
                  <c:v>0.44</c:v>
                </c:pt>
                <c:pt idx="4">
                  <c:v>0.1</c:v>
                </c:pt>
              </c:numCache>
            </c:numRef>
          </c:val>
          <c:extLst>
            <c:ext xmlns:c16="http://schemas.microsoft.com/office/drawing/2014/chart" uri="{C3380CC4-5D6E-409C-BE32-E72D297353CC}">
              <c16:uniqueId val="{00000004-AE64-4930-9B12-EB6F24E864C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Race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757-4723-B6A3-18C78B7CF14D}"/>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1757-4723-B6A3-18C78B7CF14D}"/>
              </c:ext>
            </c:extLst>
          </c:dPt>
          <c:dLbls>
            <c:dLbl>
              <c:idx val="1"/>
              <c:delete val="1"/>
              <c:extLst>
                <c:ext xmlns:c15="http://schemas.microsoft.com/office/drawing/2012/chart" uri="{CE6537A1-D6FC-4f65-9D91-7224C49458BB}"/>
                <c:ext xmlns:c16="http://schemas.microsoft.com/office/drawing/2014/chart" uri="{C3380CC4-5D6E-409C-BE32-E72D297353CC}">
                  <c16:uniqueId val="{00000003-1757-4723-B6A3-18C78B7CF14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1"/>
                <c:pt idx="0">
                  <c:v>Difficulty with transportation</c:v>
                </c:pt>
              </c:strCache>
            </c:strRef>
          </c:cat>
          <c:val>
            <c:numRef>
              <c:f>Sheet1!$B$2:$B$3</c:f>
              <c:numCache>
                <c:formatCode>0%</c:formatCode>
                <c:ptCount val="2"/>
                <c:pt idx="0">
                  <c:v>0.05</c:v>
                </c:pt>
                <c:pt idx="1">
                  <c:v>0.95</c:v>
                </c:pt>
              </c:numCache>
            </c:numRef>
          </c:val>
          <c:extLst>
            <c:ext xmlns:c16="http://schemas.microsoft.com/office/drawing/2014/chart" uri="{C3380CC4-5D6E-409C-BE32-E72D297353CC}">
              <c16:uniqueId val="{00000004-1757-4723-B6A3-18C78B7CF14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748-4E95-BD8E-F9FF51591B7C}"/>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6748-4E95-BD8E-F9FF51591B7C}"/>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4-6D25-42DA-BCB1-5115C5715573}"/>
              </c:ext>
            </c:extLst>
          </c:dPt>
          <c:dLbls>
            <c:dLbl>
              <c:idx val="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extLst>
                <c:ext xmlns:c16="http://schemas.microsoft.com/office/drawing/2014/chart" uri="{C3380CC4-5D6E-409C-BE32-E72D297353CC}">
                  <c16:uniqueId val="{00000001-6748-4E95-BD8E-F9FF51591B7C}"/>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Prolonging life</c:v>
                </c:pt>
                <c:pt idx="1">
                  <c:v>QoL</c:v>
                </c:pt>
                <c:pt idx="2">
                  <c:v>Other</c:v>
                </c:pt>
              </c:strCache>
            </c:strRef>
          </c:cat>
          <c:val>
            <c:numRef>
              <c:f>Sheet1!$B$2:$B$4</c:f>
              <c:numCache>
                <c:formatCode>0%</c:formatCode>
                <c:ptCount val="3"/>
                <c:pt idx="0">
                  <c:v>0.47</c:v>
                </c:pt>
                <c:pt idx="1">
                  <c:v>0.46</c:v>
                </c:pt>
                <c:pt idx="2">
                  <c:v>7.0000000000000007E-2</c:v>
                </c:pt>
              </c:numCache>
            </c:numRef>
          </c:val>
          <c:extLst>
            <c:ext xmlns:c16="http://schemas.microsoft.com/office/drawing/2014/chart" uri="{C3380CC4-5D6E-409C-BE32-E72D297353CC}">
              <c16:uniqueId val="{00000004-6748-4E95-BD8E-F9FF51591B7C}"/>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85-4BFF-BA94-AFA1CD6187A6}"/>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4985-4BFF-BA94-AFA1CD6187A6}"/>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0.59</c:v>
                </c:pt>
                <c:pt idx="1">
                  <c:v>0.41</c:v>
                </c:pt>
              </c:numCache>
            </c:numRef>
          </c:val>
          <c:extLst>
            <c:ext xmlns:c16="http://schemas.microsoft.com/office/drawing/2014/chart" uri="{C3380CC4-5D6E-409C-BE32-E72D297353CC}">
              <c16:uniqueId val="{00000004-4985-4BFF-BA94-AFA1CD6187A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775-41DC-B378-C04509032B0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0775-41DC-B378-C04509032B0F}"/>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Yes</c:v>
                </c:pt>
                <c:pt idx="1">
                  <c:v>No</c:v>
                </c:pt>
              </c:strCache>
            </c:strRef>
          </c:cat>
          <c:val>
            <c:numRef>
              <c:f>Sheet1!$B$2:$B$3</c:f>
              <c:numCache>
                <c:formatCode>0%</c:formatCode>
                <c:ptCount val="2"/>
                <c:pt idx="0">
                  <c:v>0.37</c:v>
                </c:pt>
                <c:pt idx="1">
                  <c:v>0.63</c:v>
                </c:pt>
              </c:numCache>
            </c:numRef>
          </c:val>
          <c:extLst>
            <c:ext xmlns:c16="http://schemas.microsoft.com/office/drawing/2014/chart" uri="{C3380CC4-5D6E-409C-BE32-E72D297353CC}">
              <c16:uniqueId val="{00000004-0775-41DC-B378-C04509032B0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solidFill>
                <a:schemeClr val="bg1"/>
              </a:solidFill>
            </a:ln>
            <a:effectLst/>
          </c:spPr>
          <c:invertIfNegative val="0"/>
          <c:dPt>
            <c:idx val="2"/>
            <c:invertIfNegative val="0"/>
            <c:bubble3D val="0"/>
            <c:spPr>
              <a:solidFill>
                <a:schemeClr val="accent3"/>
              </a:solidFill>
              <a:ln>
                <a:solidFill>
                  <a:schemeClr val="bg1"/>
                </a:solidFill>
              </a:ln>
              <a:effectLst/>
            </c:spPr>
            <c:extLst>
              <c:ext xmlns:c16="http://schemas.microsoft.com/office/drawing/2014/chart" uri="{C3380CC4-5D6E-409C-BE32-E72D297353CC}">
                <c16:uniqueId val="{00000001-69A5-485F-81B9-D205DF84BFDA}"/>
              </c:ext>
            </c:extLst>
          </c:dPt>
          <c:dPt>
            <c:idx val="4"/>
            <c:invertIfNegative val="0"/>
            <c:bubble3D val="0"/>
            <c:spPr>
              <a:solidFill>
                <a:schemeClr val="accent6"/>
              </a:solidFill>
              <a:ln>
                <a:solidFill>
                  <a:schemeClr val="bg1"/>
                </a:solidFill>
              </a:ln>
              <a:effectLst/>
            </c:spPr>
            <c:extLst>
              <c:ext xmlns:c16="http://schemas.microsoft.com/office/drawing/2014/chart" uri="{C3380CC4-5D6E-409C-BE32-E72D297353CC}">
                <c16:uniqueId val="{00000005-69A5-485F-81B9-D205DF84BFDA}"/>
              </c:ext>
            </c:extLst>
          </c:dPt>
          <c:dPt>
            <c:idx val="5"/>
            <c:invertIfNegative val="0"/>
            <c:bubble3D val="0"/>
            <c:spPr>
              <a:solidFill>
                <a:schemeClr val="accent3"/>
              </a:solidFill>
              <a:ln>
                <a:solidFill>
                  <a:schemeClr val="bg1"/>
                </a:solidFill>
              </a:ln>
              <a:effectLst/>
            </c:spPr>
            <c:extLst>
              <c:ext xmlns:c16="http://schemas.microsoft.com/office/drawing/2014/chart" uri="{C3380CC4-5D6E-409C-BE32-E72D297353CC}">
                <c16:uniqueId val="{00000002-69A5-485F-81B9-D205DF84BFDA}"/>
              </c:ext>
            </c:extLst>
          </c:dPt>
          <c:dPt>
            <c:idx val="7"/>
            <c:invertIfNegative val="0"/>
            <c:bubble3D val="0"/>
            <c:spPr>
              <a:solidFill>
                <a:schemeClr val="accent2"/>
              </a:solidFill>
              <a:ln>
                <a:solidFill>
                  <a:schemeClr val="bg1"/>
                </a:solidFill>
              </a:ln>
              <a:effectLst/>
            </c:spPr>
            <c:extLst>
              <c:ext xmlns:c16="http://schemas.microsoft.com/office/drawing/2014/chart" uri="{C3380CC4-5D6E-409C-BE32-E72D297353CC}">
                <c16:uniqueId val="{00000006-69A5-485F-81B9-D205DF84BFDA}"/>
              </c:ext>
            </c:extLst>
          </c:dPt>
          <c:dPt>
            <c:idx val="8"/>
            <c:invertIfNegative val="0"/>
            <c:bubble3D val="0"/>
            <c:spPr>
              <a:solidFill>
                <a:schemeClr val="accent3"/>
              </a:solidFill>
              <a:ln>
                <a:solidFill>
                  <a:schemeClr val="bg1"/>
                </a:solidFill>
              </a:ln>
              <a:effectLst/>
            </c:spPr>
            <c:extLst>
              <c:ext xmlns:c16="http://schemas.microsoft.com/office/drawing/2014/chart" uri="{C3380CC4-5D6E-409C-BE32-E72D297353CC}">
                <c16:uniqueId val="{00000003-69A5-485F-81B9-D205DF84BFDA}"/>
              </c:ext>
            </c:extLst>
          </c:dPt>
          <c:dPt>
            <c:idx val="10"/>
            <c:invertIfNegative val="0"/>
            <c:bubble3D val="0"/>
            <c:spPr>
              <a:solidFill>
                <a:schemeClr val="accent6">
                  <a:lumMod val="60000"/>
                  <a:lumOff val="40000"/>
                </a:schemeClr>
              </a:solidFill>
              <a:ln>
                <a:solidFill>
                  <a:schemeClr val="bg1"/>
                </a:solidFill>
              </a:ln>
              <a:effectLst/>
            </c:spPr>
            <c:extLst>
              <c:ext xmlns:c16="http://schemas.microsoft.com/office/drawing/2014/chart" uri="{C3380CC4-5D6E-409C-BE32-E72D297353CC}">
                <c16:uniqueId val="{00000007-69A5-485F-81B9-D205DF84BFDA}"/>
              </c:ext>
            </c:extLst>
          </c:dPt>
          <c:dPt>
            <c:idx val="11"/>
            <c:invertIfNegative val="0"/>
            <c:bubble3D val="0"/>
            <c:spPr>
              <a:solidFill>
                <a:schemeClr val="accent3"/>
              </a:solidFill>
              <a:ln>
                <a:solidFill>
                  <a:schemeClr val="bg1"/>
                </a:solidFill>
              </a:ln>
              <a:effectLst/>
            </c:spPr>
            <c:extLst>
              <c:ext xmlns:c16="http://schemas.microsoft.com/office/drawing/2014/chart" uri="{C3380CC4-5D6E-409C-BE32-E72D297353CC}">
                <c16:uniqueId val="{00000004-69A5-485F-81B9-D205DF84BFDA}"/>
              </c:ext>
            </c:extLst>
          </c:dPt>
          <c:dLbls>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Sheet1!$B$1:$C$12</c:f>
              <c:strCache>
                <c:ptCount val="12"/>
                <c:pt idx="1">
                  <c:v>Abi/pred</c:v>
                </c:pt>
                <c:pt idx="2">
                  <c:v>Pbo/pred</c:v>
                </c:pt>
                <c:pt idx="4">
                  <c:v>Enza</c:v>
                </c:pt>
                <c:pt idx="5">
                  <c:v>Pbo</c:v>
                </c:pt>
                <c:pt idx="7">
                  <c:v>Abi/pred</c:v>
                </c:pt>
                <c:pt idx="8">
                  <c:v>Pbo/pred</c:v>
                </c:pt>
                <c:pt idx="10">
                  <c:v>Enza</c:v>
                </c:pt>
                <c:pt idx="11">
                  <c:v>Pbo</c:v>
                </c:pt>
              </c:strCache>
            </c:strRef>
          </c:cat>
          <c:val>
            <c:numRef>
              <c:f>Sheet1!$D$1:$D$12</c:f>
              <c:numCache>
                <c:formatCode>General</c:formatCode>
                <c:ptCount val="12"/>
                <c:pt idx="1">
                  <c:v>34.700000000000003</c:v>
                </c:pt>
                <c:pt idx="2">
                  <c:v>30.3</c:v>
                </c:pt>
                <c:pt idx="4">
                  <c:v>36</c:v>
                </c:pt>
                <c:pt idx="5">
                  <c:v>31</c:v>
                </c:pt>
                <c:pt idx="7">
                  <c:v>15.8</c:v>
                </c:pt>
                <c:pt idx="8">
                  <c:v>11.2</c:v>
                </c:pt>
                <c:pt idx="10">
                  <c:v>18.399999999999999</c:v>
                </c:pt>
                <c:pt idx="11">
                  <c:v>13.6</c:v>
                </c:pt>
              </c:numCache>
            </c:numRef>
          </c:val>
          <c:extLst>
            <c:ext xmlns:c16="http://schemas.microsoft.com/office/drawing/2014/chart" uri="{C3380CC4-5D6E-409C-BE32-E72D297353CC}">
              <c16:uniqueId val="{00000000-69A5-485F-81B9-D205DF84BFDA}"/>
            </c:ext>
          </c:extLst>
        </c:ser>
        <c:dLbls>
          <c:showLegendKey val="0"/>
          <c:showVal val="0"/>
          <c:showCatName val="0"/>
          <c:showSerName val="0"/>
          <c:showPercent val="0"/>
          <c:showBubbleSize val="0"/>
        </c:dLbls>
        <c:gapWidth val="10"/>
        <c:overlap val="-27"/>
        <c:axId val="834382496"/>
        <c:axId val="834380000"/>
      </c:barChart>
      <c:catAx>
        <c:axId val="834382496"/>
        <c:scaling>
          <c:orientation val="minMax"/>
        </c:scaling>
        <c:delete val="1"/>
        <c:axPos val="b"/>
        <c:numFmt formatCode="General" sourceLinked="1"/>
        <c:majorTickMark val="none"/>
        <c:minorTickMark val="none"/>
        <c:tickLblPos val="nextTo"/>
        <c:crossAx val="834380000"/>
        <c:crosses val="autoZero"/>
        <c:auto val="1"/>
        <c:lblAlgn val="ctr"/>
        <c:lblOffset val="100"/>
        <c:noMultiLvlLbl val="0"/>
      </c:catAx>
      <c:valAx>
        <c:axId val="834380000"/>
        <c:scaling>
          <c:orientation val="minMax"/>
        </c:scaling>
        <c:delete val="0"/>
        <c:axPos val="l"/>
        <c:title>
          <c:tx>
            <c:rich>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r>
                  <a:rPr lang="en-US" b="1" dirty="0"/>
                  <a:t>Median OS (Mo)</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title>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crossAx val="834382496"/>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sz="18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997441-93B0-458C-98AD-B31690E2D47E}" type="datetimeFigureOut">
              <a:rPr lang="en-US" smtClean="0"/>
              <a:t>8/9/2023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16E010-E9FA-41B4-A62A-B2AFA142C023}" type="slidenum">
              <a:rPr lang="en-US" smtClean="0"/>
              <a:t>‹#›</a:t>
            </a:fld>
            <a:endParaRPr lang="en-US" dirty="0"/>
          </a:p>
        </p:txBody>
      </p:sp>
    </p:spTree>
    <p:extLst>
      <p:ext uri="{BB962C8B-B14F-4D97-AF65-F5344CB8AC3E}">
        <p14:creationId xmlns:p14="http://schemas.microsoft.com/office/powerpoint/2010/main" val="1280286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1</a:t>
            </a:fld>
            <a:endParaRPr lang="en-US" dirty="0"/>
          </a:p>
        </p:txBody>
      </p:sp>
    </p:spTree>
    <p:extLst>
      <p:ext uri="{BB962C8B-B14F-4D97-AF65-F5344CB8AC3E}">
        <p14:creationId xmlns:p14="http://schemas.microsoft.com/office/powerpoint/2010/main" val="1016256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4398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65652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96362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16161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72599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5825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QoL, quality of life.</a:t>
            </a:r>
          </a:p>
        </p:txBody>
      </p:sp>
      <p:sp>
        <p:nvSpPr>
          <p:cNvPr id="4" name="Slide Number Placeholder 3"/>
          <p:cNvSpPr>
            <a:spLocks noGrp="1"/>
          </p:cNvSpPr>
          <p:nvPr>
            <p:ph type="sldNum" sz="quarter" idx="5"/>
          </p:nvPr>
        </p:nvSpPr>
        <p:spPr/>
        <p:txBody>
          <a:bodyPr/>
          <a:lstStyle/>
          <a:p>
            <a:fld id="{F816E010-E9FA-41B4-A62A-B2AFA142C023}" type="slidenum">
              <a:rPr lang="en-US" smtClean="0"/>
              <a:t>8</a:t>
            </a:fld>
            <a:endParaRPr lang="en-US" dirty="0"/>
          </a:p>
        </p:txBody>
      </p:sp>
    </p:spTree>
    <p:extLst>
      <p:ext uri="{BB962C8B-B14F-4D97-AF65-F5344CB8AC3E}">
        <p14:creationId xmlns:p14="http://schemas.microsoft.com/office/powerpoint/2010/main" val="2740672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51F06B-271D-4601-88E9-835B0EB3EF06}" type="slidenum">
              <a:rPr lang="en-US" smtClean="0"/>
              <a:t>9</a:t>
            </a:fld>
            <a:endParaRPr lang="en-US" dirty="0"/>
          </a:p>
        </p:txBody>
      </p:sp>
    </p:spTree>
    <p:extLst>
      <p:ext uri="{BB962C8B-B14F-4D97-AF65-F5344CB8AC3E}">
        <p14:creationId xmlns:p14="http://schemas.microsoft.com/office/powerpoint/2010/main" val="1609758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fld id="{F816E010-E9FA-41B4-A62A-B2AFA142C023}" type="slidenum">
              <a:rPr lang="en-US" smtClean="0"/>
              <a:t>10</a:t>
            </a:fld>
            <a:endParaRPr lang="en-US" dirty="0"/>
          </a:p>
        </p:txBody>
      </p:sp>
    </p:spTree>
    <p:extLst>
      <p:ext uri="{BB962C8B-B14F-4D97-AF65-F5344CB8AC3E}">
        <p14:creationId xmlns:p14="http://schemas.microsoft.com/office/powerpoint/2010/main" val="23123129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mCRPC, metastatic castration-resistant prostate cancer; mHSPC, metastatic hormone-sensitive prostate cancer; nmCRPC, nonmetastatic castration-resistant prostate cancer; PSA, prostate-specific antigen.</a:t>
            </a:r>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193611-2AEF-4347-A4F7-620F166AEEB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69584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mHSPC, metastatic hormone-sensitive prostate cancer; PSA, prostate-specific antigen.</a:t>
            </a:r>
          </a:p>
        </p:txBody>
      </p:sp>
      <p:sp>
        <p:nvSpPr>
          <p:cNvPr id="4" name="Slide Number Placeholder 3"/>
          <p:cNvSpPr>
            <a:spLocks noGrp="1"/>
          </p:cNvSpPr>
          <p:nvPr>
            <p:ph type="sldNum" sz="quarter" idx="5"/>
          </p:nvPr>
        </p:nvSpPr>
        <p:spPr/>
        <p:txBody>
          <a:bodyPr/>
          <a:lstStyle/>
          <a:p>
            <a:fld id="{F816E010-E9FA-41B4-A62A-B2AFA142C023}" type="slidenum">
              <a:rPr lang="en-US" smtClean="0"/>
              <a:t>12</a:t>
            </a:fld>
            <a:endParaRPr lang="en-US" dirty="0"/>
          </a:p>
        </p:txBody>
      </p:sp>
    </p:spTree>
    <p:extLst>
      <p:ext uri="{BB962C8B-B14F-4D97-AF65-F5344CB8AC3E}">
        <p14:creationId xmlns:p14="http://schemas.microsoft.com/office/powerpoint/2010/main" val="2053571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Abi, abiraterone; ADT, androgen deprivation therapy; Apa, apalutamide; Daro, darolutamide; Doc, docetaxel; Enza, Enzalutamide; mHSPC, metastatic hormone-sensitive prostrate cancer; NE, not estimable; NR, not reached; OS, overall survival; Pred, prednisolone.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2197793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Times New Roman" panose="02020603050405020304" pitchFamily="18" charset="0"/>
              </a:rPr>
              <a:t>ADT, androgen deprivation therapy; NE, not estimable. </a:t>
            </a:r>
            <a:endParaRPr lang="en-US" dirty="0"/>
          </a:p>
        </p:txBody>
      </p:sp>
      <p:sp>
        <p:nvSpPr>
          <p:cNvPr id="4" name="Slide Number Placeholder 3"/>
          <p:cNvSpPr>
            <a:spLocks noGrp="1"/>
          </p:cNvSpPr>
          <p:nvPr>
            <p:ph type="sldNum" sz="quarter" idx="5"/>
          </p:nvPr>
        </p:nvSpPr>
        <p:spPr/>
        <p:txBody>
          <a:bodyPr/>
          <a:lstStyle/>
          <a:p>
            <a:pPr>
              <a:defRPr/>
            </a:pPr>
            <a:fld id="{6AFF2F94-4B60-40BD-9E05-453413C67FBF}" type="slidenum">
              <a:rPr lang="en-US" smtClean="0"/>
              <a:pPr>
                <a:defRPr/>
              </a:pPr>
              <a:t>14</a:t>
            </a:fld>
            <a:endParaRPr lang="en-US" dirty="0"/>
          </a:p>
        </p:txBody>
      </p:sp>
    </p:spTree>
    <p:extLst>
      <p:ext uri="{BB962C8B-B14F-4D97-AF65-F5344CB8AC3E}">
        <p14:creationId xmlns:p14="http://schemas.microsoft.com/office/powerpoint/2010/main" val="235979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Times New Roman" panose="02020603050405020304" pitchFamily="18" charset="0"/>
              </a:rPr>
              <a:t>ADT, androgen deprivation therapy; NE, not estimable; OS, overall survival. </a:t>
            </a:r>
            <a:endParaRPr lang="en-US" dirty="0"/>
          </a:p>
        </p:txBody>
      </p:sp>
      <p:sp>
        <p:nvSpPr>
          <p:cNvPr id="4" name="Slide Number Placeholder 3"/>
          <p:cNvSpPr>
            <a:spLocks noGrp="1"/>
          </p:cNvSpPr>
          <p:nvPr>
            <p:ph type="sldNum" sz="quarter" idx="5"/>
          </p:nvPr>
        </p:nvSpPr>
        <p:spPr/>
        <p:txBody>
          <a:bodyPr/>
          <a:lstStyle/>
          <a:p>
            <a:pPr>
              <a:defRPr/>
            </a:pPr>
            <a:fld id="{6AFF2F94-4B60-40BD-9E05-453413C67FBF}" type="slidenum">
              <a:rPr lang="en-US" smtClean="0"/>
              <a:pPr>
                <a:defRPr/>
              </a:pPr>
              <a:t>15</a:t>
            </a:fld>
            <a:endParaRPr lang="en-US" dirty="0"/>
          </a:p>
        </p:txBody>
      </p:sp>
    </p:spTree>
    <p:extLst>
      <p:ext uri="{BB962C8B-B14F-4D97-AF65-F5344CB8AC3E}">
        <p14:creationId xmlns:p14="http://schemas.microsoft.com/office/powerpoint/2010/main" val="16408763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65298CE-3E7F-4712-AD3C-D6987321BFA1}"/>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35EE40EB-341E-4332-91B3-52C59BA09C5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Times New Roman" panose="02020603050405020304" pitchFamily="18" charset="0"/>
              </a:rPr>
              <a:t>ADT, androgen deprivation therapy; m, median; NR, not reached; OS, overall survival.</a:t>
            </a:r>
          </a:p>
        </p:txBody>
      </p:sp>
      <p:sp>
        <p:nvSpPr>
          <p:cNvPr id="20484" name="Slide Number Placeholder 3">
            <a:extLst>
              <a:ext uri="{FF2B5EF4-FFF2-40B4-BE49-F238E27FC236}">
                <a16:creationId xmlns:a16="http://schemas.microsoft.com/office/drawing/2014/main" id="{4BB0D8E0-15C5-475F-9E3A-4B967B46A1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2"/>
                </a:solidFill>
                <a:latin typeface="Times New Roman" panose="02020603050405020304" pitchFamily="18" charset="0"/>
              </a:defRPr>
            </a:lvl1pPr>
            <a:lvl2pPr marL="742950" indent="-285750">
              <a:defRPr sz="2400">
                <a:solidFill>
                  <a:schemeClr val="bg2"/>
                </a:solidFill>
                <a:latin typeface="Times New Roman" panose="02020603050405020304" pitchFamily="18" charset="0"/>
              </a:defRPr>
            </a:lvl2pPr>
            <a:lvl3pPr marL="1143000" indent="-228600">
              <a:defRPr sz="2400">
                <a:solidFill>
                  <a:schemeClr val="bg2"/>
                </a:solidFill>
                <a:latin typeface="Times New Roman" panose="02020603050405020304" pitchFamily="18" charset="0"/>
              </a:defRPr>
            </a:lvl3pPr>
            <a:lvl4pPr marL="1600200" indent="-228600">
              <a:defRPr sz="2400">
                <a:solidFill>
                  <a:schemeClr val="bg2"/>
                </a:solidFill>
                <a:latin typeface="Times New Roman" panose="02020603050405020304" pitchFamily="18" charset="0"/>
              </a:defRPr>
            </a:lvl4pPr>
            <a:lvl5pPr marL="2057400" indent="-228600">
              <a:defRPr sz="2400">
                <a:solidFill>
                  <a:schemeClr val="bg2"/>
                </a:solidFill>
                <a:latin typeface="Times New Roman" panose="02020603050405020304" pitchFamily="18" charset="0"/>
              </a:defRPr>
            </a:lvl5pPr>
            <a:lvl6pPr marL="2514600" indent="-228600" eaLnBrk="0" fontAlgn="base" hangingPunct="0">
              <a:spcBef>
                <a:spcPct val="0"/>
              </a:spcBef>
              <a:spcAft>
                <a:spcPct val="0"/>
              </a:spcAft>
              <a:defRPr sz="2400">
                <a:solidFill>
                  <a:schemeClr val="bg2"/>
                </a:solidFill>
                <a:latin typeface="Times New Roman" panose="02020603050405020304" pitchFamily="18" charset="0"/>
              </a:defRPr>
            </a:lvl6pPr>
            <a:lvl7pPr marL="2971800" indent="-228600" eaLnBrk="0" fontAlgn="base" hangingPunct="0">
              <a:spcBef>
                <a:spcPct val="0"/>
              </a:spcBef>
              <a:spcAft>
                <a:spcPct val="0"/>
              </a:spcAft>
              <a:defRPr sz="2400">
                <a:solidFill>
                  <a:schemeClr val="bg2"/>
                </a:solidFill>
                <a:latin typeface="Times New Roman" panose="02020603050405020304" pitchFamily="18" charset="0"/>
              </a:defRPr>
            </a:lvl7pPr>
            <a:lvl8pPr marL="3429000" indent="-228600" eaLnBrk="0" fontAlgn="base" hangingPunct="0">
              <a:spcBef>
                <a:spcPct val="0"/>
              </a:spcBef>
              <a:spcAft>
                <a:spcPct val="0"/>
              </a:spcAft>
              <a:defRPr sz="2400">
                <a:solidFill>
                  <a:schemeClr val="bg2"/>
                </a:solidFill>
                <a:latin typeface="Times New Roman" panose="02020603050405020304" pitchFamily="18" charset="0"/>
              </a:defRPr>
            </a:lvl8pPr>
            <a:lvl9pPr marL="3886200" indent="-228600" eaLnBrk="0" fontAlgn="base" hangingPunct="0">
              <a:spcBef>
                <a:spcPct val="0"/>
              </a:spcBef>
              <a:spcAft>
                <a:spcPct val="0"/>
              </a:spcAft>
              <a:defRPr sz="2400">
                <a:solidFill>
                  <a:schemeClr val="bg2"/>
                </a:solidFill>
                <a:latin typeface="Times New Roman" panose="02020603050405020304" pitchFamily="18" charset="0"/>
              </a:defRPr>
            </a:lvl9pPr>
          </a:lstStyle>
          <a:p>
            <a:pPr marL="0" marR="0" lvl="0" indent="0" algn="r" defTabSz="609493" rtl="0" eaLnBrk="1" fontAlgn="base" latinLnBrk="0" hangingPunct="1">
              <a:lnSpc>
                <a:spcPct val="100000"/>
              </a:lnSpc>
              <a:spcBef>
                <a:spcPct val="0"/>
              </a:spcBef>
              <a:spcAft>
                <a:spcPct val="0"/>
              </a:spcAft>
              <a:buClrTx/>
              <a:buSzTx/>
              <a:buFontTx/>
              <a:buNone/>
              <a:tabLst/>
              <a:defRPr/>
            </a:pPr>
            <a:fld id="{B752F1FE-B0D8-44B3-BAC9-4A91C649C463}"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ＭＳ Ｐゴシック" charset="0"/>
                <a:cs typeface="+mn-cs"/>
              </a:rPr>
              <a:pPr marL="0" marR="0" lvl="0" indent="0" algn="r" defTabSz="609493"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ＭＳ Ｐゴシック" charset="0"/>
              <a:cs typeface="+mn-cs"/>
            </a:endParaRPr>
          </a:p>
        </p:txBody>
      </p:sp>
    </p:spTree>
    <p:extLst>
      <p:ext uri="{BB962C8B-B14F-4D97-AF65-F5344CB8AC3E}">
        <p14:creationId xmlns:p14="http://schemas.microsoft.com/office/powerpoint/2010/main" val="2599121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AFF2F94-4B60-40BD-9E05-453413C67FBF}" type="slidenum">
              <a:rPr lang="en-US" smtClean="0"/>
              <a:pPr>
                <a:defRPr/>
              </a:pPr>
              <a:t>17</a:t>
            </a:fld>
            <a:endParaRPr lang="en-US" dirty="0"/>
          </a:p>
        </p:txBody>
      </p:sp>
    </p:spTree>
    <p:extLst>
      <p:ext uri="{BB962C8B-B14F-4D97-AF65-F5344CB8AC3E}">
        <p14:creationId xmlns:p14="http://schemas.microsoft.com/office/powerpoint/2010/main" val="1657749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AAP, abiraterone acetate plus prednisone; Abi, abiraterone; </a:t>
            </a:r>
            <a:r>
              <a:rPr lang="en-US" altLang="en-US" i="1" dirty="0">
                <a:latin typeface="Times New Roman" panose="02020603050405020304" pitchFamily="18" charset="0"/>
              </a:rPr>
              <a:t>ADT, androgen deprivation therapy; </a:t>
            </a:r>
            <a:r>
              <a:rPr lang="en-US" i="1" dirty="0"/>
              <a:t>Doc, docetaxel; </a:t>
            </a:r>
            <a:r>
              <a:rPr lang="en-US" i="1" dirty="0" err="1"/>
              <a:t>mCSPC</a:t>
            </a:r>
            <a:r>
              <a:rPr lang="en-US" i="1" dirty="0"/>
              <a:t>, metastatic castration-sensitive prostate cancer; NR, not reached; OS, overall survival; Pred, prednisolone; rPFS, radiographic progression-free survival; RT, radiotherapy.</a:t>
            </a:r>
            <a:endParaRPr lang="en-US" altLang="en-US" i="1" dirty="0">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35874E-4A43-424B-9E50-B84B76ACDD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396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ALT, alanine aminotransferase; AST, aspartate aminotransferase; AE, adverse event; d/c, discontinuation; UTI, urinary tract infection.</a:t>
            </a:r>
            <a:endParaRPr lang="en-US" dirty="0"/>
          </a:p>
        </p:txBody>
      </p:sp>
      <p:sp>
        <p:nvSpPr>
          <p:cNvPr id="4" name="Slide Number Placeholder 3"/>
          <p:cNvSpPr>
            <a:spLocks noGrp="1"/>
          </p:cNvSpPr>
          <p:nvPr>
            <p:ph type="sldNum" sz="quarter" idx="5"/>
          </p:nvPr>
        </p:nvSpPr>
        <p:spPr/>
        <p:txBody>
          <a:bodyPr/>
          <a:lstStyle/>
          <a:p>
            <a:pPr marL="0" marR="0" lvl="0" indent="0" algn="r" defTabSz="587493" rtl="0" eaLnBrk="1" fontAlgn="auto" latinLnBrk="0" hangingPunct="1">
              <a:lnSpc>
                <a:spcPct val="100000"/>
              </a:lnSpc>
              <a:spcBef>
                <a:spcPts val="0"/>
              </a:spcBef>
              <a:spcAft>
                <a:spcPts val="0"/>
              </a:spcAft>
              <a:buClrTx/>
              <a:buSzTx/>
              <a:buFontTx/>
              <a:buNone/>
              <a:tabLst/>
              <a:defRPr/>
            </a:pPr>
            <a:fld id="{BA7E6BD0-169D-C34E-94AB-D49B885F7075}" type="slidenum">
              <a:rPr kumimoji="0" lang="de-DE"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pPr marL="0" marR="0" lvl="0" indent="0" algn="r" defTabSz="587493" rtl="0" eaLnBrk="1" fontAlgn="auto" latinLnBrk="0" hangingPunct="1">
                <a:lnSpc>
                  <a:spcPct val="100000"/>
                </a:lnSpc>
                <a:spcBef>
                  <a:spcPts val="0"/>
                </a:spcBef>
                <a:spcAft>
                  <a:spcPts val="0"/>
                </a:spcAft>
                <a:buClrTx/>
                <a:buSzTx/>
                <a:buFontTx/>
                <a:buNone/>
                <a:tabLst/>
                <a:defRPr/>
              </a:pPr>
              <a:t>19</a:t>
            </a:fld>
            <a:endParaRPr kumimoji="0" lang="de-DE"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8651710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u="none" strike="noStrike" dirty="0">
                <a:solidFill>
                  <a:srgbClr val="000000"/>
                </a:solidFill>
                <a:effectLst/>
                <a:latin typeface="Calibri" panose="020F0502020204030204" pitchFamily="34" charset="0"/>
              </a:rPr>
              <a:t>ADT, androgen deprivation therapy; EBRT, external beam radiation therapy; FFS, failure-free survival; MDT, metastasis-directed therapy; MFS, metastasis-free survival; PFS, progression-free survival; poly-MFS, poly-metastatic free survival; PSA, prostate-specific antigen; RT, radiation therapy; SABR, stereotactic ablative radiation therapy; SBRT, stereotactic body radiation therapy; SoC, standard of care. </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16E010-E9FA-41B4-A62A-B2AFA142C0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7845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BCR, biochemical recurrence; PCa, prostate cancer; PSMA, prostate-specific membrane antigen; PSA, prostate-specific antigen.</a:t>
            </a:r>
            <a:endParaRPr lang="en-US" dirty="0"/>
          </a:p>
        </p:txBody>
      </p:sp>
      <p:sp>
        <p:nvSpPr>
          <p:cNvPr id="4" name="Slide Number Placeholder 3"/>
          <p:cNvSpPr>
            <a:spLocks noGrp="1"/>
          </p:cNvSpPr>
          <p:nvPr>
            <p:ph type="sldNum" sz="quarter" idx="5"/>
          </p:nvPr>
        </p:nvSpPr>
        <p:spPr/>
        <p:txBody>
          <a:bodyPr/>
          <a:lstStyle/>
          <a:p>
            <a:fld id="{9C35874E-4A43-424B-9E50-B84B76ACDDBA}" type="slidenum">
              <a:rPr lang="en-US" smtClean="0"/>
              <a:t>21</a:t>
            </a:fld>
            <a:endParaRPr lang="en-US" dirty="0"/>
          </a:p>
        </p:txBody>
      </p:sp>
    </p:spTree>
    <p:extLst>
      <p:ext uri="{BB962C8B-B14F-4D97-AF65-F5344CB8AC3E}">
        <p14:creationId xmlns:p14="http://schemas.microsoft.com/office/powerpoint/2010/main" val="2023846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AAP, abiraterone acetate plus prednisone; </a:t>
            </a:r>
            <a:r>
              <a:rPr lang="en-US" altLang="en-US" i="1" dirty="0">
                <a:latin typeface="Times New Roman" panose="02020603050405020304" pitchFamily="18" charset="0"/>
              </a:rPr>
              <a:t>ADT, androgen deprivation therapy; </a:t>
            </a:r>
            <a:r>
              <a:rPr lang="en-US" altLang="en-US" i="1" dirty="0" err="1">
                <a:latin typeface="Times New Roman" panose="02020603050405020304" pitchFamily="18" charset="0"/>
              </a:rPr>
              <a:t>Apa</a:t>
            </a:r>
            <a:r>
              <a:rPr lang="en-US" altLang="en-US" i="1" dirty="0">
                <a:latin typeface="Times New Roman" panose="02020603050405020304" pitchFamily="18" charset="0"/>
              </a:rPr>
              <a:t>, apalutamide; AR, androgen receptor; </a:t>
            </a:r>
            <a:r>
              <a:rPr lang="en-US" altLang="en-US" i="1" dirty="0" err="1">
                <a:latin typeface="Times New Roman" panose="02020603050405020304" pitchFamily="18" charset="0"/>
              </a:rPr>
              <a:t>Enza</a:t>
            </a:r>
            <a:r>
              <a:rPr lang="en-US" altLang="en-US" i="1" dirty="0">
                <a:latin typeface="Times New Roman" panose="02020603050405020304" pitchFamily="18" charset="0"/>
              </a:rPr>
              <a:t>, enzalutamide; </a:t>
            </a:r>
            <a:r>
              <a:rPr lang="en-US" i="1" dirty="0" err="1"/>
              <a:t>mHSPC</a:t>
            </a:r>
            <a:r>
              <a:rPr lang="en-US" i="1" dirty="0"/>
              <a:t>, metastatic hormone-sensitive prostate cancer; NR, not reached; OS, overall survival.</a:t>
            </a:r>
            <a:endParaRPr lang="en-US" altLang="en-US" i="1" dirty="0">
              <a:latin typeface="Times New Roman" panose="02020603050405020304" pitchFamily="18" charset="0"/>
            </a:endParaRPr>
          </a:p>
          <a:p>
            <a:endParaRPr lang="en-US" i="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35874E-4A43-424B-9E50-B84B76ACDDB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625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FRAX, fracture risk assessment tool; mCSPC, metastatic castration-sensitive prostate cancer; PSA, prostate-specific antigen; RT, radiotherapy.</a:t>
            </a:r>
          </a:p>
        </p:txBody>
      </p:sp>
      <p:sp>
        <p:nvSpPr>
          <p:cNvPr id="4" name="Slide Number Placeholder 3"/>
          <p:cNvSpPr>
            <a:spLocks noGrp="1"/>
          </p:cNvSpPr>
          <p:nvPr>
            <p:ph type="sldNum" sz="quarter" idx="5"/>
          </p:nvPr>
        </p:nvSpPr>
        <p:spPr/>
        <p:txBody>
          <a:bodyPr/>
          <a:lstStyle/>
          <a:p>
            <a:pPr marL="0" marR="0" lvl="0" indent="0" algn="r" defTabSz="881261"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81261"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42192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i="1" dirty="0">
                <a:latin typeface="Arial" panose="020B0604020202020204" pitchFamily="34" charset="0"/>
              </a:rPr>
              <a:t>AHA, American Heart Association; ACS, American Cancer Society; ADT, androgen deprivation therapy; AUA, American Urological Association; BP, blood pressure; CV, cardiovascular; CVD, cardiovascular disease; NCCN, National Comprehensive Cancer Network.</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4467921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ECOG, Eastern Cooperative Oncology Group; mets, metastases; PC, prostate cancer; PFS, progression-free survival; PS, performance status; PSA, prostate-specific antigen; PSMA, prostate-specific membrane antigen; RT, radiation therapy; SoC, standard of care.</a:t>
            </a:r>
          </a:p>
        </p:txBody>
      </p:sp>
      <p:sp>
        <p:nvSpPr>
          <p:cNvPr id="4" name="Slide Number Placeholder 3"/>
          <p:cNvSpPr>
            <a:spLocks noGrp="1"/>
          </p:cNvSpPr>
          <p:nvPr>
            <p:ph type="sldNum" sz="quarter" idx="5"/>
          </p:nvPr>
        </p:nvSpPr>
        <p:spPr/>
        <p:txBody>
          <a:bodyPr/>
          <a:lstStyle/>
          <a:p>
            <a:fld id="{018D4DEE-B94E-7546-B32A-FF71BE5ECADA}" type="slidenum">
              <a:rPr lang="en-US" smtClean="0"/>
              <a:t>25</a:t>
            </a:fld>
            <a:endParaRPr lang="en-US" dirty="0"/>
          </a:p>
        </p:txBody>
      </p:sp>
    </p:spTree>
    <p:extLst>
      <p:ext uri="{BB962C8B-B14F-4D97-AF65-F5344CB8AC3E}">
        <p14:creationId xmlns:p14="http://schemas.microsoft.com/office/powerpoint/2010/main" val="32455700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EBRT, external beam radiation therapy; mets, metastases; MFS, metastasis-free survival; OS, overall survival; PC, prostate cancer; PSA, prostate-specific antigen; PSADT, prostate-specific antigen doubling time.</a:t>
            </a:r>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26</a:t>
            </a:fld>
            <a:endParaRPr lang="en-US" dirty="0"/>
          </a:p>
        </p:txBody>
      </p:sp>
    </p:spTree>
    <p:extLst>
      <p:ext uri="{BB962C8B-B14F-4D97-AF65-F5344CB8AC3E}">
        <p14:creationId xmlns:p14="http://schemas.microsoft.com/office/powerpoint/2010/main" val="2192179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MFS, metastasis-free survival; NR, not reached.</a:t>
            </a:r>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27</a:t>
            </a:fld>
            <a:endParaRPr lang="en-US" dirty="0"/>
          </a:p>
        </p:txBody>
      </p:sp>
    </p:spTree>
    <p:extLst>
      <p:ext uri="{BB962C8B-B14F-4D97-AF65-F5344CB8AC3E}">
        <p14:creationId xmlns:p14="http://schemas.microsoft.com/office/powerpoint/2010/main" val="291580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f/u, follow-up; ITT, intention-to-treat; LHRH, luteinizing hormone‒releasing hormone; mets, metastases; MFS, metastasis-free survival; OS, overall survival; PC, prostate cancer; PFS, progression-free survival; PSA, prostate-specific antigen; PSADT, prostate-specific antigen doubling time; QoL, quality of life; RP, radical prostatectomy; RT, radiation therapy.</a:t>
            </a:r>
          </a:p>
        </p:txBody>
      </p:sp>
      <p:sp>
        <p:nvSpPr>
          <p:cNvPr id="4" name="Slide Number Placeholder 3"/>
          <p:cNvSpPr>
            <a:spLocks noGrp="1"/>
          </p:cNvSpPr>
          <p:nvPr>
            <p:ph type="sldNum" sz="quarter" idx="5"/>
          </p:nvPr>
        </p:nvSpPr>
        <p:spPr/>
        <p:txBody>
          <a:bodyPr/>
          <a:lstStyle/>
          <a:p>
            <a:fld id="{F816E010-E9FA-41B4-A62A-B2AFA142C023}" type="slidenum">
              <a:rPr lang="en-US" smtClean="0"/>
              <a:t>28</a:t>
            </a:fld>
            <a:endParaRPr lang="en-US" dirty="0"/>
          </a:p>
        </p:txBody>
      </p:sp>
    </p:spTree>
    <p:extLst>
      <p:ext uri="{BB962C8B-B14F-4D97-AF65-F5344CB8AC3E}">
        <p14:creationId xmlns:p14="http://schemas.microsoft.com/office/powerpoint/2010/main" val="1017625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AAP, abiraterone acetate plus prednisone; ADT, androgen deprivation therapy; APA, apalutamide; f/u, follow-up; LHRH, luteinizing hormone‒releasing hormone; PFS, progression-free survival; PSA, prostate-specific antigen. </a:t>
            </a:r>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29</a:t>
            </a:fld>
            <a:endParaRPr lang="en-US" dirty="0"/>
          </a:p>
        </p:txBody>
      </p:sp>
    </p:spTree>
    <p:extLst>
      <p:ext uri="{BB962C8B-B14F-4D97-AF65-F5344CB8AC3E}">
        <p14:creationId xmlns:p14="http://schemas.microsoft.com/office/powerpoint/2010/main" val="28647912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a:t>
            </a:r>
          </a:p>
        </p:txBody>
      </p:sp>
      <p:sp>
        <p:nvSpPr>
          <p:cNvPr id="4" name="Slide Number Placeholder 3"/>
          <p:cNvSpPr>
            <a:spLocks noGrp="1"/>
          </p:cNvSpPr>
          <p:nvPr>
            <p:ph type="sldNum" sz="quarter" idx="5"/>
          </p:nvPr>
        </p:nvSpPr>
        <p:spPr/>
        <p:txBody>
          <a:bodyPr/>
          <a:lstStyle/>
          <a:p>
            <a:fld id="{F816E010-E9FA-41B4-A62A-B2AFA142C023}" type="slidenum">
              <a:rPr lang="en-US" smtClean="0"/>
              <a:t>30</a:t>
            </a:fld>
            <a:endParaRPr lang="en-US" dirty="0"/>
          </a:p>
        </p:txBody>
      </p:sp>
    </p:spTree>
    <p:extLst>
      <p:ext uri="{BB962C8B-B14F-4D97-AF65-F5344CB8AC3E}">
        <p14:creationId xmlns:p14="http://schemas.microsoft.com/office/powerpoint/2010/main" val="5669563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ADT-FS, androgen deprivation therapy‒free survival; CRPC, castration-resistant prostate cancer; DPFS, distant progression-free survival; HSPC, hormone-sensitive prostate cancer; LPFS, local progression-free survival; PC, prostate cancer; SABR, stereotactic ablative radiotherapy.</a:t>
            </a:r>
          </a:p>
        </p:txBody>
      </p:sp>
      <p:sp>
        <p:nvSpPr>
          <p:cNvPr id="4" name="Slide Number Placeholder 3"/>
          <p:cNvSpPr>
            <a:spLocks noGrp="1"/>
          </p:cNvSpPr>
          <p:nvPr>
            <p:ph type="sldNum" sz="quarter" idx="5"/>
          </p:nvPr>
        </p:nvSpPr>
        <p:spPr/>
        <p:txBody>
          <a:bodyPr/>
          <a:lstStyle/>
          <a:p>
            <a:fld id="{F816E010-E9FA-41B4-A62A-B2AFA142C023}" type="slidenum">
              <a:rPr lang="en-US" smtClean="0"/>
              <a:t>31</a:t>
            </a:fld>
            <a:endParaRPr lang="en-US" dirty="0"/>
          </a:p>
        </p:txBody>
      </p:sp>
    </p:spTree>
    <p:extLst>
      <p:ext uri="{BB962C8B-B14F-4D97-AF65-F5344CB8AC3E}">
        <p14:creationId xmlns:p14="http://schemas.microsoft.com/office/powerpoint/2010/main" val="3653462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D3FD65C6-4ABC-C323-8777-75C4BF1277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AD7B23AA-FA7F-D58A-1E96-F031310DB88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t>PFS, progression-free survival; PSMA, prostate-specific membrane antigen; SABR, stereotactic ablative radiotherapy.</a:t>
            </a:r>
          </a:p>
        </p:txBody>
      </p:sp>
      <p:sp>
        <p:nvSpPr>
          <p:cNvPr id="28676" name="Slide Number Placeholder 3">
            <a:extLst>
              <a:ext uri="{FF2B5EF4-FFF2-40B4-BE49-F238E27FC236}">
                <a16:creationId xmlns:a16="http://schemas.microsoft.com/office/drawing/2014/main" id="{0D31D17E-8151-4914-752E-AC5376EFA9C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069ABB84-D0FE-4B6F-B019-65603D7F9CDD}" type="slidenum">
              <a:rPr lang="en-US" altLang="en-US" sz="1200" smtClean="0"/>
              <a:pPr/>
              <a:t>32</a:t>
            </a:fld>
            <a:endParaRPr lang="en-US" altLang="en-US" sz="1200" dirty="0"/>
          </a:p>
        </p:txBody>
      </p:sp>
    </p:spTree>
    <p:extLst>
      <p:ext uri="{BB962C8B-B14F-4D97-AF65-F5344CB8AC3E}">
        <p14:creationId xmlns:p14="http://schemas.microsoft.com/office/powerpoint/2010/main" val="2227007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nmCRPC, nonmetastatic castration-resistant prostate cancer; PSA, prostate-specific antigen.</a:t>
            </a:r>
          </a:p>
        </p:txBody>
      </p:sp>
      <p:sp>
        <p:nvSpPr>
          <p:cNvPr id="4" name="Slide Number Placeholder 3"/>
          <p:cNvSpPr>
            <a:spLocks noGrp="1"/>
          </p:cNvSpPr>
          <p:nvPr>
            <p:ph type="sldNum" sz="quarter" idx="5"/>
          </p:nvPr>
        </p:nvSpPr>
        <p:spPr/>
        <p:txBody>
          <a:bodyPr/>
          <a:lstStyle/>
          <a:p>
            <a:fld id="{F816E010-E9FA-41B4-A62A-B2AFA142C023}" type="slidenum">
              <a:rPr lang="en-US" smtClean="0"/>
              <a:t>33</a:t>
            </a:fld>
            <a:endParaRPr lang="en-US" dirty="0"/>
          </a:p>
        </p:txBody>
      </p:sp>
    </p:spTree>
    <p:extLst>
      <p:ext uri="{BB962C8B-B14F-4D97-AF65-F5344CB8AC3E}">
        <p14:creationId xmlns:p14="http://schemas.microsoft.com/office/powerpoint/2010/main" val="21991154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DB55A5-0855-436C-8B4F-EF85BFEEE3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4835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Calibri" panose="020F0502020204030204" pitchFamily="34" charset="0"/>
              </a:rPr>
              <a:t>ADT, androgen deprivation therapy; </a:t>
            </a:r>
            <a:r>
              <a:rPr lang="en-US" i="1" dirty="0"/>
              <a:t>Apa, apalutamide, </a:t>
            </a:r>
            <a:r>
              <a:rPr lang="en-US" i="1" dirty="0" err="1"/>
              <a:t>Daro</a:t>
            </a:r>
            <a:r>
              <a:rPr lang="en-US" i="1" dirty="0"/>
              <a:t>, darolutamide; Enza, enzalutamide; MFS, metastasis-free survival; Pbo, placebo.</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576CF9-3F79-4B96-87E3-25EEEABC24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2154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nmCRPC, nonmetastatic castration-resistant prostate cancer; mCRPC, metastatic castration-resistant prostate cancer; PC, prostate cancer; PSMA, prostate-specific membrane antigen; SNMMI, Society of Nuclear Medicine and Molecular Imaging.</a:t>
            </a:r>
          </a:p>
        </p:txBody>
      </p:sp>
      <p:sp>
        <p:nvSpPr>
          <p:cNvPr id="4" name="Slide Number Placeholder 3"/>
          <p:cNvSpPr>
            <a:spLocks noGrp="1"/>
          </p:cNvSpPr>
          <p:nvPr>
            <p:ph type="sldNum" sz="quarter" idx="5"/>
          </p:nvPr>
        </p:nvSpPr>
        <p:spPr/>
        <p:txBody>
          <a:bodyPr/>
          <a:lstStyle/>
          <a:p>
            <a:fld id="{CE51F06B-271D-4601-88E9-835B0EB3EF06}" type="slidenum">
              <a:rPr lang="en-US" smtClean="0"/>
              <a:t>36</a:t>
            </a:fld>
            <a:endParaRPr lang="en-US" dirty="0"/>
          </a:p>
        </p:txBody>
      </p:sp>
    </p:spTree>
    <p:extLst>
      <p:ext uri="{BB962C8B-B14F-4D97-AF65-F5344CB8AC3E}">
        <p14:creationId xmlns:p14="http://schemas.microsoft.com/office/powerpoint/2010/main" val="12239352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PSMA, prostate-specific membrane antigen</a:t>
            </a:r>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37</a:t>
            </a:fld>
            <a:endParaRPr lang="en-US" dirty="0"/>
          </a:p>
        </p:txBody>
      </p:sp>
    </p:spTree>
    <p:extLst>
      <p:ext uri="{BB962C8B-B14F-4D97-AF65-F5344CB8AC3E}">
        <p14:creationId xmlns:p14="http://schemas.microsoft.com/office/powerpoint/2010/main" val="20063503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ADT, androgen deprivation therapy; mCRPC, metastatic castration-resistant prostate cancer; mets, metastases; mHSPC, metastatic hormone-sensitive prostate cancer; PSA, prostate-specific antigen.</a:t>
            </a:r>
          </a:p>
          <a:p>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38</a:t>
            </a:fld>
            <a:endParaRPr lang="en-US" dirty="0"/>
          </a:p>
        </p:txBody>
      </p:sp>
    </p:spTree>
    <p:extLst>
      <p:ext uri="{BB962C8B-B14F-4D97-AF65-F5344CB8AC3E}">
        <p14:creationId xmlns:p14="http://schemas.microsoft.com/office/powerpoint/2010/main" val="3588870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CPRC, castration-resistant prostate cancer.</a:t>
            </a:r>
          </a:p>
        </p:txBody>
      </p:sp>
      <p:sp>
        <p:nvSpPr>
          <p:cNvPr id="4" name="Slide Number Placeholder 3"/>
          <p:cNvSpPr>
            <a:spLocks noGrp="1"/>
          </p:cNvSpPr>
          <p:nvPr>
            <p:ph type="sldNum" sz="quarter" idx="5"/>
          </p:nvPr>
        </p:nvSpPr>
        <p:spPr/>
        <p:txBody>
          <a:bodyPr/>
          <a:lstStyle/>
          <a:p>
            <a:fld id="{51B4DF14-1FF1-814E-B1A7-AE2EA3C22F96}" type="slidenum">
              <a:rPr lang="en-US" smtClean="0"/>
              <a:t>39</a:t>
            </a:fld>
            <a:endParaRPr lang="en-US" dirty="0"/>
          </a:p>
        </p:txBody>
      </p:sp>
    </p:spTree>
    <p:extLst>
      <p:ext uri="{BB962C8B-B14F-4D97-AF65-F5344CB8AC3E}">
        <p14:creationId xmlns:p14="http://schemas.microsoft.com/office/powerpoint/2010/main" val="2813099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Abi, abiraterone acetate; AR, androgen receptor; Enza, enzalutamide; mCRPC, metastatic castration-resistant prostate cancer; OS, overall survival; Pbo, placebo; Pred, prednisone.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5276705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mPC</a:t>
            </a:r>
            <a:r>
              <a:rPr lang="en-US" i="1" dirty="0"/>
              <a:t>, metastatic prostate cancer; mCRPC, metastatic castration-resistant prostate cancer.</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AA5D73-21BB-4A2C-A09C-7B16A03C7C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6463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a:t>5-FU, 5-fluorouracil; mCRPC, metastatic castration-resistant prostate cancer; OS, overall survival; QoL, quality of life.</a:t>
            </a:r>
            <a:endParaRPr lang="en-US" dirty="0"/>
          </a:p>
        </p:txBody>
      </p:sp>
      <p:sp>
        <p:nvSpPr>
          <p:cNvPr id="4" name="Slide Number Placeholder 3"/>
          <p:cNvSpPr>
            <a:spLocks noGrp="1"/>
          </p:cNvSpPr>
          <p:nvPr>
            <p:ph type="sldNum" sz="quarter" idx="10"/>
          </p:nvPr>
        </p:nvSpPr>
        <p:spPr/>
        <p:txBody>
          <a:bodyPr/>
          <a:lstStyle/>
          <a:p>
            <a:fld id="{E21200FD-4C14-4B89-A055-6731FA80B7F4}" type="slidenum">
              <a:rPr lang="en-US" smtClean="0"/>
              <a:pPr/>
              <a:t>42</a:t>
            </a:fld>
            <a:endParaRPr lang="en-US" dirty="0"/>
          </a:p>
        </p:txBody>
      </p:sp>
    </p:spTree>
    <p:extLst>
      <p:ext uri="{BB962C8B-B14F-4D97-AF65-F5344CB8AC3E}">
        <p14:creationId xmlns:p14="http://schemas.microsoft.com/office/powerpoint/2010/main" val="26494467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278164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212121"/>
                </a:solidFill>
                <a:effectLst/>
                <a:latin typeface="+mn-lt"/>
              </a:rPr>
              <a:t>ARSI, androgen receptor signaling inhibitor; CRPC, castration-resistant prostate cancer; DCR, disease control rate; DoR, duration of response; HSPC, hormone-sensitive prostate cancer; mCRPC, metastatic castration-resistant prostate cancer; ORR, overall response rate; OS, overall survival; PFS, progression-free survival; PSA, prostate-specific antigen; </a:t>
            </a:r>
            <a:r>
              <a:rPr lang="en-IN" i="1" dirty="0"/>
              <a:t>PSA50-RR, prostate-specific antigen ≥50% response rate; </a:t>
            </a:r>
            <a:r>
              <a:rPr lang="en-US" b="0" i="1" dirty="0">
                <a:solidFill>
                  <a:srgbClr val="212121"/>
                </a:solidFill>
                <a:effectLst/>
                <a:latin typeface="+mn-lt"/>
              </a:rPr>
              <a:t>PSMA, prostate-specific membrane antigen; QoL, quality of life; rPFS, radiographic progression-free survival; SSE, symptomatic skeletal event.</a:t>
            </a:r>
            <a:endParaRPr lang="en-US" i="1" dirty="0">
              <a:latin typeface="+mn-lt"/>
            </a:endParaRPr>
          </a:p>
        </p:txBody>
      </p:sp>
      <p:sp>
        <p:nvSpPr>
          <p:cNvPr id="4" name="Slide Number Placeholder 3"/>
          <p:cNvSpPr>
            <a:spLocks noGrp="1"/>
          </p:cNvSpPr>
          <p:nvPr>
            <p:ph type="sldNum" sz="quarter" idx="5"/>
          </p:nvPr>
        </p:nvSpPr>
        <p:spPr/>
        <p:txBody>
          <a:bodyPr/>
          <a:lstStyle/>
          <a:p>
            <a:fld id="{F816E010-E9FA-41B4-A62A-B2AFA142C023}" type="slidenum">
              <a:rPr lang="en-US" smtClean="0"/>
              <a:t>44</a:t>
            </a:fld>
            <a:endParaRPr lang="en-US" dirty="0"/>
          </a:p>
        </p:txBody>
      </p:sp>
    </p:spTree>
    <p:extLst>
      <p:ext uri="{BB962C8B-B14F-4D97-AF65-F5344CB8AC3E}">
        <p14:creationId xmlns:p14="http://schemas.microsoft.com/office/powerpoint/2010/main" val="5778400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mCRPC, metastatic castration-resistant prostate cancer; OS, overall survival; PSA, prostate-specific antigen; PSA50-RR, prostate-specific antigen ≥50% response rate.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305042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CRPC, castration-resistant prostate cancer; mCRPC, metastatic castration-resistant prostate cancer; mHSPC, metastatic hormone-sensitive prostate cancer; PSMA, prostate-specific membrane antigen; rPFS, radiographic progression-free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21787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AAP, abiraterone acetate plus prednisone; HRR, homologous recombination repair; HRRm, homologous recombination repair mutation; ibPFS, imaging-based progression-free survival; mCRPC, metastatic castration-resistant prostate cancer; NR, not reached;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37630264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AE, adverse event; mCRPC, metastatic castration-resistant prostate cancer; OS, overall survival; PSA, prostate-specific antigen.</a:t>
            </a:r>
          </a:p>
        </p:txBody>
      </p:sp>
    </p:spTree>
    <p:extLst>
      <p:ext uri="{BB962C8B-B14F-4D97-AF65-F5344CB8AC3E}">
        <p14:creationId xmlns:p14="http://schemas.microsoft.com/office/powerpoint/2010/main" val="3364344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mCRPC, metastatic castration-resistant prostate cancer; OS, overall survival; QoL, quality of life; SSE, symptomatic skeletal event.</a:t>
            </a:r>
          </a:p>
        </p:txBody>
      </p:sp>
      <p:sp>
        <p:nvSpPr>
          <p:cNvPr id="4" name="Slide Number Placeholder 3"/>
          <p:cNvSpPr>
            <a:spLocks noGrp="1"/>
          </p:cNvSpPr>
          <p:nvPr>
            <p:ph type="sldNum" sz="quarter" idx="5"/>
          </p:nvPr>
        </p:nvSpPr>
        <p:spPr/>
        <p:txBody>
          <a:bodyPr/>
          <a:lstStyle/>
          <a:p>
            <a:fld id="{51B4DF14-1FF1-814E-B1A7-AE2EA3C22F96}" type="slidenum">
              <a:rPr lang="en-US" smtClean="0"/>
              <a:t>49</a:t>
            </a:fld>
            <a:endParaRPr lang="en-US" dirty="0"/>
          </a:p>
        </p:txBody>
      </p:sp>
    </p:spTree>
    <p:extLst>
      <p:ext uri="{BB962C8B-B14F-4D97-AF65-F5344CB8AC3E}">
        <p14:creationId xmlns:p14="http://schemas.microsoft.com/office/powerpoint/2010/main" val="406109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 rPFS, radiographic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794362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4638" y="762000"/>
            <a:ext cx="4724400" cy="2657475"/>
          </a:xfrm>
        </p:spPr>
      </p:sp>
      <p:sp>
        <p:nvSpPr>
          <p:cNvPr id="3" name="Notes Placeholder 2"/>
          <p:cNvSpPr>
            <a:spLocks noGrp="1"/>
          </p:cNvSpPr>
          <p:nvPr>
            <p:ph type="body" idx="1"/>
          </p:nvPr>
        </p:nvSpPr>
        <p:spPr/>
        <p:txBody>
          <a:bodyPr/>
          <a:lstStyle/>
          <a:p>
            <a:r>
              <a:rPr lang="en-US" i="1" dirty="0"/>
              <a:t>ADT, androgen deprivation therapy; BC, breast cancer; ECOG, Eastern Cooperative Oncology Group; ER, estrogen receptor; mCRPC, metastatic castration-resistant prostate cancer; mHSPC, metastatic hormone-sensitive prostate cancer; PS, performance status; PSA, prostate-specific antigen; RP2D, recommended phase II dose; rPFS, radiographic progression-free survival.</a:t>
            </a:r>
          </a:p>
        </p:txBody>
      </p:sp>
      <p:sp>
        <p:nvSpPr>
          <p:cNvPr id="4" name="Date Placeholder 3"/>
          <p:cNvSpPr>
            <a:spLocks noGrp="1"/>
          </p:cNvSpPr>
          <p:nvPr>
            <p:ph type="dt" idx="1"/>
          </p:nvPr>
        </p:nvSpPr>
        <p:spPr/>
        <p:txBody>
          <a:bodyPr/>
          <a:lstStyle/>
          <a:p>
            <a:fld id="{54B96704-F0BE-4A46-8E3F-E967AFABE1D6}" type="datetime2">
              <a:rPr lang="en-US" smtClean="0"/>
              <a:t>Wednesday, August 9, 2023</a:t>
            </a:fld>
            <a:endParaRPr lang="en-US" dirty="0"/>
          </a:p>
        </p:txBody>
      </p:sp>
      <p:sp>
        <p:nvSpPr>
          <p:cNvPr id="5" name="Slide Number Placeholder 4"/>
          <p:cNvSpPr>
            <a:spLocks noGrp="1"/>
          </p:cNvSpPr>
          <p:nvPr>
            <p:ph type="sldNum" sz="quarter" idx="5"/>
          </p:nvPr>
        </p:nvSpPr>
        <p:spPr/>
        <p:txBody>
          <a:bodyPr/>
          <a:lstStyle/>
          <a:p>
            <a:fld id="{E8CB8A1F-8E97-45DD-8500-F61608029CA4}" type="slidenum">
              <a:rPr lang="en-US" smtClean="0"/>
              <a:pPr/>
              <a:t>51</a:t>
            </a:fld>
            <a:r>
              <a:rPr lang="en-US" dirty="0"/>
              <a:t>    |</a:t>
            </a:r>
          </a:p>
        </p:txBody>
      </p:sp>
    </p:spTree>
    <p:extLst>
      <p:ext uri="{BB962C8B-B14F-4D97-AF65-F5344CB8AC3E}">
        <p14:creationId xmlns:p14="http://schemas.microsoft.com/office/powerpoint/2010/main" val="34706670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ARSI, androgen receptor signaling inhibitor; CT, chemotherapy</a:t>
            </a:r>
            <a:r>
              <a:rPr lang="en-US" i="1"/>
              <a:t>; mCRPC</a:t>
            </a:r>
            <a:r>
              <a:rPr lang="en-US" i="1" dirty="0"/>
              <a:t>, metastatic castration-resistant prostate cancer; NHT, novel hormonal therapy; PSA, </a:t>
            </a:r>
            <a:r>
              <a:rPr lang="en-US" i="1"/>
              <a:t>prostate-specific antigen.</a:t>
            </a:r>
            <a:endParaRPr lang="en-US" i="1" dirty="0"/>
          </a:p>
        </p:txBody>
      </p:sp>
      <p:sp>
        <p:nvSpPr>
          <p:cNvPr id="4" name="Slide Number Placeholder 3"/>
          <p:cNvSpPr>
            <a:spLocks noGrp="1"/>
          </p:cNvSpPr>
          <p:nvPr>
            <p:ph type="sldNum" sz="quarter" idx="5"/>
          </p:nvPr>
        </p:nvSpPr>
        <p:spPr/>
        <p:txBody>
          <a:bodyPr/>
          <a:lstStyle/>
          <a:p>
            <a:fld id="{F816E010-E9FA-41B4-A62A-B2AFA142C023}" type="slidenum">
              <a:rPr lang="en-US" smtClean="0"/>
              <a:t>52</a:t>
            </a:fld>
            <a:endParaRPr lang="en-US" dirty="0"/>
          </a:p>
        </p:txBody>
      </p:sp>
    </p:spTree>
    <p:extLst>
      <p:ext uri="{BB962C8B-B14F-4D97-AF65-F5344CB8AC3E}">
        <p14:creationId xmlns:p14="http://schemas.microsoft.com/office/powerpoint/2010/main" val="23785125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CRS, cytokine-release syndrome; DLT, dose-limiting toxicity; mCRPC, metastatic castration-resistant prostate cancer; PI, principal investigator; PSA, prostate-specific antigen; PSCA, prostate stem cell antigen; PTFU, posttreatment follow-up.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A6DD74-EE10-49CD-8FA9-72F8FB6240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9016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ADA, antidrug antibodies; CR, complete response; CRS, cytokine-release syndrome; PR, partial response; PSA, prostate-specific antigen; PSMA, prostate-specific membrane antigen.</a:t>
            </a:r>
          </a:p>
        </p:txBody>
      </p:sp>
      <p:sp>
        <p:nvSpPr>
          <p:cNvPr id="4" name="Slide Number Placeholder 3"/>
          <p:cNvSpPr>
            <a:spLocks noGrp="1"/>
          </p:cNvSpPr>
          <p:nvPr>
            <p:ph type="sldNum" sz="quarter" idx="5"/>
          </p:nvPr>
        </p:nvSpPr>
        <p:spPr/>
        <p:txBody>
          <a:bodyPr/>
          <a:lstStyle/>
          <a:p>
            <a:fld id="{CE51F06B-271D-4601-88E9-835B0EB3EF06}" type="slidenum">
              <a:rPr lang="en-US" smtClean="0"/>
              <a:t>54</a:t>
            </a:fld>
            <a:endParaRPr lang="en-US" dirty="0"/>
          </a:p>
        </p:txBody>
      </p:sp>
    </p:spTree>
    <p:extLst>
      <p:ext uri="{BB962C8B-B14F-4D97-AF65-F5344CB8AC3E}">
        <p14:creationId xmlns:p14="http://schemas.microsoft.com/office/powerpoint/2010/main" val="1008748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solidFill>
                  <a:srgbClr val="212121"/>
                </a:solidFill>
                <a:effectLst/>
                <a:latin typeface="+mn-lt"/>
              </a:rPr>
              <a:t>ARSI, androgen receptor signaling inhibitor; </a:t>
            </a:r>
            <a:r>
              <a:rPr lang="en-IN" i="1" dirty="0"/>
              <a:t>DLT, dose-limiting toxicity; mCRPC, metastatic castration-resistant prostate cancer; MTD, maximum tolerated dose; ORR, overall response rate; PSA, prostate-specific antigen; PSA-RR, prostate-specific antigen response rate; </a:t>
            </a:r>
            <a:r>
              <a:rPr lang="en-US" i="1" dirty="0"/>
              <a:t>PSMA, prostate-specific membrane antigen; </a:t>
            </a:r>
            <a:r>
              <a:rPr lang="en-IN" i="1" dirty="0"/>
              <a:t>RP2D, recommended phase II dose.</a:t>
            </a:r>
            <a:endParaRPr lang="en-US" dirty="0"/>
          </a:p>
        </p:txBody>
      </p:sp>
      <p:sp>
        <p:nvSpPr>
          <p:cNvPr id="4" name="Slide Number Placeholder 3"/>
          <p:cNvSpPr>
            <a:spLocks noGrp="1"/>
          </p:cNvSpPr>
          <p:nvPr>
            <p:ph type="sldNum" sz="quarter" idx="5"/>
          </p:nvPr>
        </p:nvSpPr>
        <p:spPr/>
        <p:txBody>
          <a:bodyPr/>
          <a:lstStyle/>
          <a:p>
            <a:fld id="{F816E010-E9FA-41B4-A62A-B2AFA142C023}" type="slidenum">
              <a:rPr lang="en-US" smtClean="0"/>
              <a:t>55</a:t>
            </a:fld>
            <a:endParaRPr lang="en-US" dirty="0"/>
          </a:p>
        </p:txBody>
      </p:sp>
    </p:spTree>
    <p:extLst>
      <p:ext uri="{BB962C8B-B14F-4D97-AF65-F5344CB8AC3E}">
        <p14:creationId xmlns:p14="http://schemas.microsoft.com/office/powerpoint/2010/main" val="20935638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1" dirty="0">
                <a:solidFill>
                  <a:srgbClr val="4D5156"/>
                </a:solidFill>
                <a:effectLst/>
                <a:latin typeface="Arial" panose="020B0604020202020204" pitchFamily="34" charset="0"/>
                <a:cs typeface="Arial" panose="020B0604020202020204" pitchFamily="34" charset="0"/>
              </a:rPr>
              <a:t>BIRC, blinded independent radiology committee; </a:t>
            </a:r>
            <a:r>
              <a:rPr lang="en-IN" sz="1000" b="0" i="1" dirty="0">
                <a:solidFill>
                  <a:srgbClr val="333333"/>
                </a:solidFill>
                <a:effectLst/>
                <a:latin typeface="Arial" panose="020B0604020202020204" pitchFamily="34" charset="0"/>
                <a:cs typeface="Arial" panose="020B0604020202020204" pitchFamily="34" charset="0"/>
              </a:rPr>
              <a:t>ECOG, Eastern Cooperative Oncology Group; </a:t>
            </a:r>
            <a:r>
              <a:rPr lang="en-US" sz="1000" i="1" dirty="0">
                <a:latin typeface="Arial" panose="020B0604020202020204" pitchFamily="34" charset="0"/>
                <a:cs typeface="Arial" panose="020B0604020202020204" pitchFamily="34" charset="0"/>
              </a:rPr>
              <a:t>mCRPC, metastatic castration-resistant prostate cancer; mCSPC, metastatic castration-sensitive prostate cancer; NHT, novel hormone therapy; </a:t>
            </a:r>
            <a:r>
              <a:rPr lang="en-US" sz="1000" b="0" i="1" kern="0" dirty="0">
                <a:latin typeface="Arial" panose="020B0604020202020204" pitchFamily="34" charset="0"/>
                <a:cs typeface="Arial" panose="020B0604020202020204" pitchFamily="34" charset="0"/>
              </a:rPr>
              <a:t>ORR, overall response rate; </a:t>
            </a:r>
            <a:r>
              <a:rPr lang="en-US" sz="1000" i="1" dirty="0">
                <a:latin typeface="Arial" panose="020B0604020202020204" pitchFamily="34" charset="0"/>
                <a:cs typeface="Arial" panose="020B0604020202020204" pitchFamily="34" charset="0"/>
              </a:rPr>
              <a:t>OS, overall survival; PFS, progression-free survival; PSA, prostate-specific antigen.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90A629-77AF-4222-A6A1-2B44E0C759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4924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57</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15650328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8933F79E-F03A-99C7-E4AC-591AF1A8A5A9}"/>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DD7731F9-D137-4978-79CF-006D5A23851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7A167B90-43B4-B767-A904-65A8BB6293F4}"/>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98389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44593C52-E015-BF61-84C4-63E61405D06C}"/>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7F090F87-E106-9EF4-83D9-96292C7F7B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59A4F508-33A6-5496-ED27-9689A11022B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36349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471B1858-7EC7-5CCB-0F65-F15DC7C6B2F3}"/>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8117EA7D-026F-A405-3A7E-E17673D86A2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9D9B5E3E-F8FD-5F9F-34C9-9AE002CE222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89478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9119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18F3BCD6-C7C9-196A-2DA2-64E3F944262E}"/>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1C931F1E-C6ED-D8B7-10AF-A064726D1C8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9EE64BE2-1A3A-753F-1C36-7D373C5EB10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9355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687362B-FE4E-320E-D23A-4419834C1CA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2606693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16072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2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3C3414AA-7D8F-2DF1-B9A6-822F28FC2D6E}"/>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20D110C3-3C17-D2F5-5531-BD7BAB39DA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B38ACE25-B2ED-EFFD-5CEB-9F568125CC9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996281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4196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B50A6AA6-7F7F-0793-C195-F6DB03561218}"/>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2C8CED15-6BC0-6C8E-EA60-5ACE1DDE2EE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B9F72DF6-7863-7307-476E-8A6773B5E76F}"/>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4133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327792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2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8B610DD8-B571-FC62-212F-737D2E65C904}"/>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6030E710-5DF4-1F96-FCE9-B05AA759C0E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3A4AD5CD-65DB-CAD3-5FD5-FA4BC514E2F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84314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32658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F1D656E-17AD-9B40-60EE-D107A72AD686}"/>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6A516A9C-9E73-2461-886E-0829F7F3C1B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E06146BF-106D-EEE0-1D52-A11D4BDF7D74}"/>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77095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584105D9-BFB5-83B6-B3D2-106BE660789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115790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1615997"/>
      </p:ext>
    </p:extLst>
  </p:cSld>
  <p:clrMap bg1="dk2" tx1="lt1" bg2="dk1" tx2="lt2" accent1="accent1" accent2="accent2" accent3="accent3" accent4="accent4" accent5="accent5" accent6="accent6" hlink="hlink" folHlink="folHlink"/>
  <p:sldLayoutIdLst>
    <p:sldLayoutId id="214748369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9.xml"/><Relationship Id="rId1" Type="http://schemas.openxmlformats.org/officeDocument/2006/relationships/tags" Target="../tags/tag1.xml"/><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10.sv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7.xml"/><Relationship Id="rId1" Type="http://schemas.openxmlformats.org/officeDocument/2006/relationships/slideLayout" Target="../slideLayouts/slideLayout16.xml"/><Relationship Id="rId4" Type="http://schemas.openxmlformats.org/officeDocument/2006/relationships/hyperlink" Target="http://www.clinicaloptions.com/prostate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latin typeface="+mn-lt"/>
                <a:ea typeface="Times New Roman" panose="02020603050405020304" pitchFamily="18" charset="0"/>
                <a:cs typeface="Times New Roman" panose="02020603050405020304" pitchFamily="18" charset="0"/>
              </a:rPr>
              <a:t>Expert Think Tank on Applying the Latest Data to Individualize Treatment in Prostate Cancer</a:t>
            </a:r>
            <a:endParaRPr lang="en-US" altLang="en-US" sz="4000" dirty="0"/>
          </a:p>
        </p:txBody>
      </p:sp>
      <p:pic>
        <p:nvPicPr>
          <p:cNvPr id="2" name="Picture 1" descr="A screenshot of a computer&#10;&#10;Description automatically generated with medium confidence">
            <a:extLst>
              <a:ext uri="{FF2B5EF4-FFF2-40B4-BE49-F238E27FC236}">
                <a16:creationId xmlns:a16="http://schemas.microsoft.com/office/drawing/2014/main" id="{D90A613E-E3FD-EF40-CB12-C4FAAA1EC6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09094" y="239713"/>
            <a:ext cx="2097106" cy="733681"/>
          </a:xfrm>
          <a:prstGeom prst="rect">
            <a:avLst/>
          </a:prstGeom>
        </p:spPr>
      </p:pic>
      <p:sp>
        <p:nvSpPr>
          <p:cNvPr id="3" name="Text Box 19">
            <a:extLst>
              <a:ext uri="{FF2B5EF4-FFF2-40B4-BE49-F238E27FC236}">
                <a16:creationId xmlns:a16="http://schemas.microsoft.com/office/drawing/2014/main" id="{96BF439F-2F3E-FAEC-B2AE-1F86598608C0}"/>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pPr>
            <a:r>
              <a:rPr lang="en-US" sz="1200" b="0" dirty="0">
                <a:solidFill>
                  <a:schemeClr val="bg2"/>
                </a:solidFill>
                <a:latin typeface="Calibri" panose="020F0502020204030204" pitchFamily="34" charset="0"/>
              </a:rPr>
              <a:t>Provided by Clinical Care Options, LLC in partnership with ZERO Cancer</a:t>
            </a:r>
          </a:p>
        </p:txBody>
      </p:sp>
      <p:sp>
        <p:nvSpPr>
          <p:cNvPr id="4" name="Text Box 21">
            <a:extLst>
              <a:ext uri="{FF2B5EF4-FFF2-40B4-BE49-F238E27FC236}">
                <a16:creationId xmlns:a16="http://schemas.microsoft.com/office/drawing/2014/main" id="{EA711343-AC19-44DF-442F-51309A2E73BC}"/>
              </a:ext>
            </a:extLst>
          </p:cNvPr>
          <p:cNvSpPr txBox="1">
            <a:spLocks noChangeArrowheads="1"/>
          </p:cNvSpPr>
          <p:nvPr/>
        </p:nvSpPr>
        <p:spPr bwMode="auto">
          <a:xfrm>
            <a:off x="423864" y="6041900"/>
            <a:ext cx="58974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Bayer HealthCare Pharmaceuticals Inc.; Janssen Biotech, Inc. administered by Janssen Scientific Affairs, LLC; Lilly; Merck Sharp &amp; Dohme Corp.; and Novartis Pharmaceuticals Corporation.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FED537CC-322B-A78E-622A-10313EF2DF29}"/>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4B922B0A-BB9C-1575-478F-0F8719DD9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D9B045F-7FA9-BED7-BDAB-8C66709BA83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1502024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8F31-7826-5218-A19A-0C7B0C9F1DB5}"/>
              </a:ext>
            </a:extLst>
          </p:cNvPr>
          <p:cNvSpPr>
            <a:spLocks noGrp="1"/>
          </p:cNvSpPr>
          <p:nvPr>
            <p:ph type="title"/>
          </p:nvPr>
        </p:nvSpPr>
        <p:spPr/>
        <p:txBody>
          <a:bodyPr/>
          <a:lstStyle/>
          <a:p>
            <a:r>
              <a:rPr lang="en-US" dirty="0"/>
              <a:t>Program Chair</a:t>
            </a:r>
          </a:p>
        </p:txBody>
      </p:sp>
      <p:sp>
        <p:nvSpPr>
          <p:cNvPr id="4" name="Content Placeholder 3">
            <a:extLst>
              <a:ext uri="{FF2B5EF4-FFF2-40B4-BE49-F238E27FC236}">
                <a16:creationId xmlns:a16="http://schemas.microsoft.com/office/drawing/2014/main" id="{C2814547-B57C-8711-CBC6-F7CC01711198}"/>
              </a:ext>
            </a:extLst>
          </p:cNvPr>
          <p:cNvSpPr>
            <a:spLocks noGrp="1"/>
          </p:cNvSpPr>
          <p:nvPr>
            <p:ph idx="1"/>
          </p:nvPr>
        </p:nvSpPr>
        <p:spPr/>
        <p:txBody>
          <a:bodyPr/>
          <a:lstStyle/>
          <a:p>
            <a:pPr marL="0" indent="0">
              <a:buNone/>
            </a:pPr>
            <a:r>
              <a:rPr lang="en-US" sz="2600" b="1" i="0" dirty="0">
                <a:solidFill>
                  <a:schemeClr val="accent3"/>
                </a:solidFill>
                <a:effectLst/>
                <a:latin typeface="+mn-lt"/>
              </a:rPr>
              <a:t>Alicia K. Morgans, MD, MPH</a:t>
            </a:r>
            <a:br>
              <a:rPr lang="en-US" sz="2600" b="1" i="0" dirty="0">
                <a:solidFill>
                  <a:schemeClr val="accent3"/>
                </a:solidFill>
                <a:effectLst/>
                <a:latin typeface="+mn-lt"/>
              </a:rPr>
            </a:br>
            <a:r>
              <a:rPr lang="en-US" sz="2400" i="0" dirty="0">
                <a:effectLst/>
                <a:latin typeface="+mn-lt"/>
              </a:rPr>
              <a:t>Associate Professor</a:t>
            </a:r>
            <a:br>
              <a:rPr lang="en-US" sz="2400" i="0" dirty="0">
                <a:effectLst/>
                <a:latin typeface="+mn-lt"/>
              </a:rPr>
            </a:br>
            <a:r>
              <a:rPr lang="en-US" sz="2400" i="0" dirty="0">
                <a:effectLst/>
                <a:latin typeface="+mn-lt"/>
              </a:rPr>
              <a:t>Dana-Farber Cancer Institute</a:t>
            </a:r>
            <a:br>
              <a:rPr lang="en-US" sz="2400" i="0" dirty="0">
                <a:effectLst/>
                <a:latin typeface="+mn-lt"/>
              </a:rPr>
            </a:br>
            <a:r>
              <a:rPr lang="en-US" sz="2400" i="0" dirty="0">
                <a:effectLst/>
                <a:latin typeface="+mn-lt"/>
              </a:rPr>
              <a:t>Boston, Massachusetts</a:t>
            </a:r>
          </a:p>
          <a:p>
            <a:pPr marL="0" indent="0">
              <a:buNone/>
            </a:pPr>
            <a:r>
              <a:rPr lang="en-US" sz="2400" b="1" i="0" dirty="0">
                <a:solidFill>
                  <a:schemeClr val="accent3"/>
                </a:solidFill>
                <a:effectLst/>
                <a:latin typeface="+mn-lt"/>
              </a:rPr>
              <a:t>Alicia K. Morgans, MD, MPH: </a:t>
            </a:r>
            <a:r>
              <a:rPr lang="en-US" sz="2400" i="1" dirty="0">
                <a:latin typeface="+mn-lt"/>
                <a:cs typeface="Calibri"/>
              </a:rPr>
              <a:t>consultant/advisor/speaker: </a:t>
            </a:r>
            <a:r>
              <a:rPr lang="en-US" sz="2400" dirty="0">
                <a:latin typeface="+mn-lt"/>
                <a:cs typeface="Calibri"/>
              </a:rPr>
              <a:t>AAA, Astellas, AstraZeneca, Bayer, Dendreon, Foundation Medicine, Exelixis, Janssen, Lantheus, Myovant, Myriad, Novartis, Pfizer, Sanofi, SeaGen, Telix.</a:t>
            </a:r>
          </a:p>
          <a:p>
            <a:pPr marL="0" indent="0">
              <a:buNone/>
            </a:pPr>
            <a:br>
              <a:rPr lang="en-US" b="1" dirty="0">
                <a:solidFill>
                  <a:schemeClr val="accent3"/>
                </a:solidFill>
                <a:latin typeface="+mn-lt"/>
              </a:rPr>
            </a:br>
            <a:endParaRPr lang="en-US" sz="2400" b="1" dirty="0">
              <a:solidFill>
                <a:schemeClr val="accent3"/>
              </a:solidFill>
              <a:latin typeface="+mn-lt"/>
            </a:endParaRPr>
          </a:p>
        </p:txBody>
      </p:sp>
    </p:spTree>
    <p:extLst>
      <p:ext uri="{BB962C8B-B14F-4D97-AF65-F5344CB8AC3E}">
        <p14:creationId xmlns:p14="http://schemas.microsoft.com/office/powerpoint/2010/main" val="3115587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8F31-7826-5218-A19A-0C7B0C9F1DB5}"/>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C2814547-B57C-8711-CBC6-F7CC01711198}"/>
              </a:ext>
            </a:extLst>
          </p:cNvPr>
          <p:cNvSpPr>
            <a:spLocks noGrp="1"/>
          </p:cNvSpPr>
          <p:nvPr>
            <p:ph idx="1"/>
          </p:nvPr>
        </p:nvSpPr>
        <p:spPr/>
        <p:txBody>
          <a:bodyPr/>
          <a:lstStyle/>
          <a:p>
            <a:pPr marL="0" indent="0">
              <a:buNone/>
            </a:pPr>
            <a:r>
              <a:rPr lang="en-US" sz="2600" b="1" dirty="0">
                <a:solidFill>
                  <a:schemeClr val="accent3"/>
                </a:solidFill>
              </a:rPr>
              <a:t>Tanya B. Dorff, MD</a:t>
            </a:r>
            <a:br>
              <a:rPr lang="en-US" sz="2400" b="1" dirty="0">
                <a:solidFill>
                  <a:schemeClr val="accent3"/>
                </a:solidFill>
              </a:rPr>
            </a:br>
            <a:r>
              <a:rPr lang="en-US" sz="2400" dirty="0"/>
              <a:t>Professor, Section Chief</a:t>
            </a:r>
            <a:br>
              <a:rPr lang="en-US" sz="2400" dirty="0"/>
            </a:br>
            <a:r>
              <a:rPr lang="en-US" sz="2400" dirty="0"/>
              <a:t>Genitourinary Cancers</a:t>
            </a:r>
            <a:br>
              <a:rPr lang="en-US" sz="2400" dirty="0"/>
            </a:br>
            <a:r>
              <a:rPr lang="en-US" sz="2400" dirty="0"/>
              <a:t>Department of Medical Oncology and Therapeutics Research</a:t>
            </a:r>
            <a:br>
              <a:rPr lang="en-US" sz="2400" dirty="0"/>
            </a:br>
            <a:r>
              <a:rPr lang="en-US" sz="2400" dirty="0"/>
              <a:t>City of Hope</a:t>
            </a:r>
            <a:br>
              <a:rPr lang="en-US" sz="2400" dirty="0"/>
            </a:br>
            <a:r>
              <a:rPr lang="en-US" sz="2400" dirty="0"/>
              <a:t>Duarte, California</a:t>
            </a:r>
          </a:p>
          <a:p>
            <a:pPr marL="0" indent="0">
              <a:buNone/>
            </a:pPr>
            <a:r>
              <a:rPr lang="en-US" sz="2400" b="1" dirty="0">
                <a:solidFill>
                  <a:schemeClr val="accent3"/>
                </a:solidFill>
                <a:latin typeface="+mn-lt"/>
              </a:rPr>
              <a:t>Tanya B. Dorff, MD:</a:t>
            </a:r>
            <a:r>
              <a:rPr lang="en-US" sz="2400" i="1" dirty="0">
                <a:latin typeface="+mn-lt"/>
                <a:cs typeface="Calibri"/>
              </a:rPr>
              <a:t> consultant/advisor/speaker: </a:t>
            </a:r>
            <a:r>
              <a:rPr lang="en-US" sz="2400" dirty="0">
                <a:latin typeface="+mn-lt"/>
                <a:cs typeface="Calibri"/>
              </a:rPr>
              <a:t>Astellas, AstraZeneca, Bayer, Exelixis, Janssen, Sanofi, SeaGen.</a:t>
            </a:r>
          </a:p>
          <a:p>
            <a:pPr marL="0" indent="0">
              <a:buNone/>
            </a:pPr>
            <a:r>
              <a:rPr lang="en-US" sz="2400" b="1" dirty="0">
                <a:solidFill>
                  <a:schemeClr val="accent3"/>
                </a:solidFill>
              </a:rPr>
              <a:t>	</a:t>
            </a:r>
          </a:p>
        </p:txBody>
      </p:sp>
    </p:spTree>
    <p:extLst>
      <p:ext uri="{BB962C8B-B14F-4D97-AF65-F5344CB8AC3E}">
        <p14:creationId xmlns:p14="http://schemas.microsoft.com/office/powerpoint/2010/main" val="1760067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8F31-7826-5218-A19A-0C7B0C9F1DB5}"/>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C2814547-B57C-8711-CBC6-F7CC01711198}"/>
              </a:ext>
            </a:extLst>
          </p:cNvPr>
          <p:cNvSpPr>
            <a:spLocks noGrp="1"/>
          </p:cNvSpPr>
          <p:nvPr>
            <p:ph idx="1"/>
          </p:nvPr>
        </p:nvSpPr>
        <p:spPr/>
        <p:txBody>
          <a:bodyPr/>
          <a:lstStyle/>
          <a:p>
            <a:pPr marL="0" indent="0">
              <a:buNone/>
            </a:pPr>
            <a:r>
              <a:rPr lang="en-US" sz="2600" b="1" dirty="0">
                <a:solidFill>
                  <a:schemeClr val="accent3"/>
                </a:solidFill>
              </a:rPr>
              <a:t>Rana R. McKay, MD</a:t>
            </a:r>
            <a:br>
              <a:rPr lang="en-US" sz="2600" b="1" dirty="0">
                <a:solidFill>
                  <a:schemeClr val="accent3"/>
                </a:solidFill>
              </a:rPr>
            </a:br>
            <a:r>
              <a:rPr lang="en-US" sz="2400" dirty="0"/>
              <a:t>Associate Professor of Medicine</a:t>
            </a:r>
            <a:br>
              <a:rPr lang="en-US" sz="2400" dirty="0"/>
            </a:br>
            <a:r>
              <a:rPr lang="en-US" sz="2400" dirty="0"/>
              <a:t>Division of Hematology/Oncology</a:t>
            </a:r>
            <a:br>
              <a:rPr lang="en-US" sz="2400" dirty="0"/>
            </a:br>
            <a:r>
              <a:rPr lang="en-US" sz="2400" dirty="0"/>
              <a:t>Department of Medicine</a:t>
            </a:r>
            <a:br>
              <a:rPr lang="en-US" sz="2400" dirty="0"/>
            </a:br>
            <a:r>
              <a:rPr lang="en-US" sz="2400" dirty="0"/>
              <a:t>University of California, San Diego</a:t>
            </a:r>
            <a:br>
              <a:rPr lang="en-US" sz="2400" dirty="0"/>
            </a:br>
            <a:r>
              <a:rPr lang="en-US" sz="2400" dirty="0"/>
              <a:t>Genitourinary Oncology Team Lead</a:t>
            </a:r>
            <a:br>
              <a:rPr lang="en-US" sz="2400" dirty="0"/>
            </a:br>
            <a:r>
              <a:rPr lang="en-US" sz="2400" dirty="0"/>
              <a:t>Moores Cancer Center</a:t>
            </a:r>
            <a:br>
              <a:rPr lang="en-US" sz="2400" dirty="0"/>
            </a:br>
            <a:r>
              <a:rPr lang="en-US" sz="2400" dirty="0"/>
              <a:t>La Jolla, California</a:t>
            </a:r>
          </a:p>
          <a:p>
            <a:pPr marL="0" indent="0">
              <a:buNone/>
            </a:pPr>
            <a:r>
              <a:rPr lang="en-US" sz="2400" b="1" dirty="0">
                <a:solidFill>
                  <a:schemeClr val="accent3"/>
                </a:solidFill>
                <a:latin typeface="+mn-lt"/>
              </a:rPr>
              <a:t>Rana R. McKay, MD: </a:t>
            </a:r>
            <a:r>
              <a:rPr lang="en-US" sz="2400" b="0" i="1" dirty="0">
                <a:solidFill>
                  <a:srgbClr val="181818"/>
                </a:solidFill>
                <a:effectLst/>
                <a:latin typeface="+mn-lt"/>
              </a:rPr>
              <a:t>consultant/advisor/speaker: </a:t>
            </a:r>
            <a:r>
              <a:rPr lang="en-US" sz="2400" b="0" dirty="0">
                <a:solidFill>
                  <a:srgbClr val="181818"/>
                </a:solidFill>
                <a:effectLst/>
                <a:latin typeface="+mn-lt"/>
              </a:rPr>
              <a:t>AstraZeneca, Aveo, Bristol Myers Squibb, Bayer, Calithera, Caris, Dendreon, Eisaix, Exelixis, Johnson &amp; Johnson, Lilly, Myovant, Merck, Novartis, Pfizer, Sanofi, Seagen, Sorrento, Telix, Tempus. </a:t>
            </a:r>
            <a:r>
              <a:rPr lang="en-US" sz="2400" b="0" i="1" dirty="0">
                <a:solidFill>
                  <a:srgbClr val="181818"/>
                </a:solidFill>
                <a:effectLst/>
                <a:latin typeface="+mn-lt"/>
              </a:rPr>
              <a:t>Institutional Research Funding: </a:t>
            </a:r>
            <a:r>
              <a:rPr lang="en-US" sz="2400" b="0" dirty="0">
                <a:solidFill>
                  <a:srgbClr val="181818"/>
                </a:solidFill>
                <a:effectLst/>
                <a:latin typeface="+mn-lt"/>
              </a:rPr>
              <a:t>Artera, AstraZeneca, Bayer, Bristol Myers Squibb, Exelixis, Oncternal, Tempus. </a:t>
            </a:r>
            <a:endParaRPr lang="en-US" sz="2400" dirty="0">
              <a:latin typeface="+mn-lt"/>
              <a:cs typeface="Calibri"/>
            </a:endParaRPr>
          </a:p>
          <a:p>
            <a:pPr marL="0" indent="0">
              <a:buNone/>
            </a:pPr>
            <a:endParaRPr lang="en-US" sz="2400" b="1" dirty="0">
              <a:solidFill>
                <a:schemeClr val="accent3"/>
              </a:solidFill>
            </a:endParaRPr>
          </a:p>
        </p:txBody>
      </p:sp>
    </p:spTree>
    <p:extLst>
      <p:ext uri="{BB962C8B-B14F-4D97-AF65-F5344CB8AC3E}">
        <p14:creationId xmlns:p14="http://schemas.microsoft.com/office/powerpoint/2010/main" val="1470240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8F31-7826-5218-A19A-0C7B0C9F1DB5}"/>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C2814547-B57C-8711-CBC6-F7CC01711198}"/>
              </a:ext>
            </a:extLst>
          </p:cNvPr>
          <p:cNvSpPr>
            <a:spLocks noGrp="1"/>
          </p:cNvSpPr>
          <p:nvPr>
            <p:ph idx="1"/>
          </p:nvPr>
        </p:nvSpPr>
        <p:spPr/>
        <p:txBody>
          <a:bodyPr/>
          <a:lstStyle/>
          <a:p>
            <a:pPr marL="0" indent="0">
              <a:buNone/>
            </a:pPr>
            <a:r>
              <a:rPr lang="en-US" sz="2600" b="1" dirty="0">
                <a:solidFill>
                  <a:schemeClr val="accent3"/>
                </a:solidFill>
              </a:rPr>
              <a:t>Michael T. Schweizer, MD</a:t>
            </a:r>
            <a:br>
              <a:rPr lang="en-US" sz="2600" b="1" dirty="0">
                <a:solidFill>
                  <a:schemeClr val="accent3"/>
                </a:solidFill>
              </a:rPr>
            </a:br>
            <a:r>
              <a:rPr lang="en-US" sz="2400" dirty="0"/>
              <a:t>Associate Professor</a:t>
            </a:r>
            <a:br>
              <a:rPr lang="en-US" sz="2400" dirty="0"/>
            </a:br>
            <a:r>
              <a:rPr lang="en-US" sz="2400" dirty="0"/>
              <a:t>Clinical Research Division</a:t>
            </a:r>
            <a:br>
              <a:rPr lang="en-US" sz="2400" dirty="0"/>
            </a:br>
            <a:r>
              <a:rPr lang="en-US" sz="2400" dirty="0"/>
              <a:t>Department of Medical Oncology</a:t>
            </a:r>
            <a:br>
              <a:rPr lang="en-US" sz="2400" dirty="0"/>
            </a:br>
            <a:r>
              <a:rPr lang="en-US" sz="2400" dirty="0"/>
              <a:t>University of Washington</a:t>
            </a:r>
            <a:br>
              <a:rPr lang="en-US" sz="2400" dirty="0"/>
            </a:br>
            <a:r>
              <a:rPr lang="en-US" sz="2400" dirty="0"/>
              <a:t>Fred Hutchinson Cancer Research Center</a:t>
            </a:r>
            <a:br>
              <a:rPr lang="en-US" sz="2400" dirty="0"/>
            </a:br>
            <a:r>
              <a:rPr lang="en-US" sz="2400" dirty="0"/>
              <a:t>Seattle, Washington</a:t>
            </a:r>
            <a:br>
              <a:rPr lang="en-US" sz="2400" dirty="0"/>
            </a:br>
            <a:r>
              <a:rPr lang="en-US" sz="2400" dirty="0"/>
              <a:t>	</a:t>
            </a:r>
          </a:p>
          <a:p>
            <a:pPr marL="0" indent="0">
              <a:buNone/>
            </a:pPr>
            <a:r>
              <a:rPr lang="en-US" sz="2400" b="1" dirty="0">
                <a:solidFill>
                  <a:schemeClr val="accent3"/>
                </a:solidFill>
                <a:latin typeface="+mn-lt"/>
              </a:rPr>
              <a:t>Michael T. Schweizer, MD</a:t>
            </a:r>
            <a:r>
              <a:rPr lang="en-US" sz="2400" b="1" dirty="0">
                <a:solidFill>
                  <a:srgbClr val="FF0000"/>
                </a:solidFill>
                <a:latin typeface="Calibri"/>
                <a:cs typeface="Calibri"/>
              </a:rPr>
              <a:t>:</a:t>
            </a:r>
            <a:r>
              <a:rPr lang="en-US" sz="2400" dirty="0">
                <a:latin typeface="Calibri"/>
                <a:cs typeface="Calibri"/>
              </a:rPr>
              <a:t> </a:t>
            </a:r>
            <a:r>
              <a:rPr lang="en-US" sz="2400" i="1" dirty="0">
                <a:latin typeface="Calibri"/>
                <a:cs typeface="Calibri"/>
              </a:rPr>
              <a:t>consultant/advisor/speaker</a:t>
            </a:r>
            <a:r>
              <a:rPr lang="en-US" sz="2400" dirty="0">
                <a:latin typeface="Calibri"/>
                <a:cs typeface="Calibri"/>
              </a:rPr>
              <a:t>: AstraZeneca, PharmaIN, Sanofi; </a:t>
            </a:r>
            <a:r>
              <a:rPr lang="en-US" sz="2400" i="1" dirty="0">
                <a:latin typeface="Calibri"/>
                <a:cs typeface="Calibri"/>
              </a:rPr>
              <a:t>researcher</a:t>
            </a:r>
            <a:r>
              <a:rPr lang="en-US" sz="2400" dirty="0">
                <a:latin typeface="Calibri"/>
                <a:cs typeface="Calibri"/>
              </a:rPr>
              <a:t> (paid to institution): AstraZeneca, Ambrx, Bristol Myers Squibb, Epigenetix, Hoffman-La Roche, Immunomedics, Incyte, Janssen, Merck, Novartis, Pfizer, SignalOne Bio, Tmunity, Xencor, Zenith Epigenetics.</a:t>
            </a:r>
          </a:p>
          <a:p>
            <a:pPr marL="0" indent="0">
              <a:buNone/>
            </a:pPr>
            <a:endParaRPr lang="en-US" sz="2400" dirty="0"/>
          </a:p>
        </p:txBody>
      </p:sp>
    </p:spTree>
    <p:extLst>
      <p:ext uri="{BB962C8B-B14F-4D97-AF65-F5344CB8AC3E}">
        <p14:creationId xmlns:p14="http://schemas.microsoft.com/office/powerpoint/2010/main" val="1156518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8F31-7826-5218-A19A-0C7B0C9F1DB5}"/>
              </a:ext>
            </a:extLst>
          </p:cNvPr>
          <p:cNvSpPr>
            <a:spLocks noGrp="1"/>
          </p:cNvSpPr>
          <p:nvPr>
            <p:ph type="title"/>
          </p:nvPr>
        </p:nvSpPr>
        <p:spPr/>
        <p:txBody>
          <a:bodyPr/>
          <a:lstStyle/>
          <a:p>
            <a:r>
              <a:rPr lang="en-US" dirty="0"/>
              <a:t>Faculty</a:t>
            </a:r>
          </a:p>
        </p:txBody>
      </p:sp>
      <p:sp>
        <p:nvSpPr>
          <p:cNvPr id="4" name="Content Placeholder 3">
            <a:extLst>
              <a:ext uri="{FF2B5EF4-FFF2-40B4-BE49-F238E27FC236}">
                <a16:creationId xmlns:a16="http://schemas.microsoft.com/office/drawing/2014/main" id="{C2814547-B57C-8711-CBC6-F7CC01711198}"/>
              </a:ext>
            </a:extLst>
          </p:cNvPr>
          <p:cNvSpPr>
            <a:spLocks noGrp="1"/>
          </p:cNvSpPr>
          <p:nvPr>
            <p:ph idx="1"/>
          </p:nvPr>
        </p:nvSpPr>
        <p:spPr/>
        <p:txBody>
          <a:bodyPr/>
          <a:lstStyle/>
          <a:p>
            <a:pPr marL="0" indent="0">
              <a:buNone/>
            </a:pPr>
            <a:r>
              <a:rPr lang="en-US" sz="2600" b="1" dirty="0">
                <a:solidFill>
                  <a:schemeClr val="accent3"/>
                </a:solidFill>
              </a:rPr>
              <a:t>David VanderWeele, MD, PhD</a:t>
            </a:r>
            <a:br>
              <a:rPr lang="en-US" sz="3200" b="1" dirty="0">
                <a:solidFill>
                  <a:schemeClr val="accent3"/>
                </a:solidFill>
              </a:rPr>
            </a:br>
            <a:r>
              <a:rPr lang="en-US" sz="2400" dirty="0">
                <a:latin typeface="+mn-lt"/>
              </a:rPr>
              <a:t>Associate Professor</a:t>
            </a:r>
            <a:br>
              <a:rPr lang="en-US" sz="2400" dirty="0">
                <a:latin typeface="+mn-lt"/>
              </a:rPr>
            </a:br>
            <a:r>
              <a:rPr lang="en-US" sz="2400" dirty="0">
                <a:latin typeface="+mn-lt"/>
              </a:rPr>
              <a:t>Hematology/Oncology</a:t>
            </a:r>
            <a:br>
              <a:rPr lang="en-US" sz="2400" dirty="0">
                <a:latin typeface="+mn-lt"/>
              </a:rPr>
            </a:br>
            <a:r>
              <a:rPr lang="en-US" sz="2400" dirty="0">
                <a:latin typeface="+mn-lt"/>
              </a:rPr>
              <a:t>Northwestern University</a:t>
            </a:r>
            <a:br>
              <a:rPr lang="en-US" sz="2400" dirty="0">
                <a:latin typeface="+mn-lt"/>
              </a:rPr>
            </a:br>
            <a:r>
              <a:rPr lang="en-US" sz="2400" dirty="0">
                <a:latin typeface="+mn-lt"/>
              </a:rPr>
              <a:t>Attending Physician</a:t>
            </a:r>
            <a:br>
              <a:rPr lang="en-US" sz="2400" dirty="0">
                <a:latin typeface="+mn-lt"/>
              </a:rPr>
            </a:br>
            <a:r>
              <a:rPr lang="en-US" sz="2400" dirty="0">
                <a:latin typeface="+mn-lt"/>
              </a:rPr>
              <a:t>Jesse Brown VA Medical Center</a:t>
            </a:r>
            <a:br>
              <a:rPr lang="en-US" sz="2400" dirty="0">
                <a:latin typeface="+mn-lt"/>
              </a:rPr>
            </a:br>
            <a:r>
              <a:rPr lang="en-US" sz="2400" dirty="0">
                <a:latin typeface="+mn-lt"/>
              </a:rPr>
              <a:t>Chicago, Illinois</a:t>
            </a:r>
          </a:p>
          <a:p>
            <a:pPr marL="0" indent="0">
              <a:buNone/>
            </a:pPr>
            <a:r>
              <a:rPr lang="en-US" sz="2400" b="1" dirty="0">
                <a:solidFill>
                  <a:schemeClr val="accent3"/>
                </a:solidFill>
                <a:latin typeface="+mn-lt"/>
              </a:rPr>
              <a:t>David VanderWeele, MD, PhD: </a:t>
            </a:r>
            <a:r>
              <a:rPr lang="en-US" sz="2400" i="1" dirty="0">
                <a:latin typeface="+mn-lt"/>
                <a:cs typeface="Calibri"/>
              </a:rPr>
              <a:t>consultant/advisor/speaker: </a:t>
            </a:r>
            <a:r>
              <a:rPr lang="en-US" sz="2400" dirty="0">
                <a:latin typeface="+mn-lt"/>
                <a:cs typeface="Calibri"/>
              </a:rPr>
              <a:t>Astellas, AstraZeneca, Bayer, Exelixis, Janssen, Myovant;</a:t>
            </a:r>
            <a:r>
              <a:rPr lang="en-US" sz="2400" i="1" dirty="0">
                <a:latin typeface="+mn-lt"/>
                <a:cs typeface="Calibri"/>
              </a:rPr>
              <a:t> researcher (paid to institution): </a:t>
            </a:r>
            <a:r>
              <a:rPr lang="en-US" sz="2400" dirty="0">
                <a:latin typeface="+mn-lt"/>
                <a:cs typeface="Calibri"/>
              </a:rPr>
              <a:t>AstraZeneca, Bayer, Genentech.</a:t>
            </a:r>
            <a:endParaRPr lang="en-US" sz="2400" dirty="0">
              <a:latin typeface="+mn-lt"/>
            </a:endParaRPr>
          </a:p>
          <a:p>
            <a:pPr marL="0" indent="0">
              <a:buNone/>
            </a:pPr>
            <a:endParaRPr lang="en-US" sz="3200" dirty="0"/>
          </a:p>
        </p:txBody>
      </p:sp>
    </p:spTree>
    <p:extLst>
      <p:ext uri="{BB962C8B-B14F-4D97-AF65-F5344CB8AC3E}">
        <p14:creationId xmlns:p14="http://schemas.microsoft.com/office/powerpoint/2010/main" val="354414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5C20-BAC2-B69A-5D0B-D201AB8D3010}"/>
              </a:ext>
            </a:extLst>
          </p:cNvPr>
          <p:cNvSpPr>
            <a:spLocks noGrp="1"/>
          </p:cNvSpPr>
          <p:nvPr>
            <p:ph type="title"/>
          </p:nvPr>
        </p:nvSpPr>
        <p:spPr/>
        <p:txBody>
          <a:bodyPr/>
          <a:lstStyle/>
          <a:p>
            <a:r>
              <a:rPr lang="en-US" dirty="0"/>
              <a:t>ZERO Prostate Cancer Patient Survey</a:t>
            </a:r>
            <a:br>
              <a:rPr lang="en-US" dirty="0"/>
            </a:br>
            <a:r>
              <a:rPr lang="en-US" sz="2800" i="1" dirty="0"/>
              <a:t>Disparities in Prostate Cancer Care</a:t>
            </a:r>
            <a:endParaRPr lang="en-US" i="1" dirty="0"/>
          </a:p>
        </p:txBody>
      </p:sp>
      <p:sp>
        <p:nvSpPr>
          <p:cNvPr id="3" name="Content Placeholder 2">
            <a:extLst>
              <a:ext uri="{FF2B5EF4-FFF2-40B4-BE49-F238E27FC236}">
                <a16:creationId xmlns:a16="http://schemas.microsoft.com/office/drawing/2014/main" id="{30169852-27AD-92E9-E27B-952F264406A4}"/>
              </a:ext>
            </a:extLst>
          </p:cNvPr>
          <p:cNvSpPr>
            <a:spLocks noGrp="1"/>
          </p:cNvSpPr>
          <p:nvPr>
            <p:ph idx="1"/>
          </p:nvPr>
        </p:nvSpPr>
        <p:spPr>
          <a:xfrm>
            <a:off x="604675" y="1362435"/>
            <a:ext cx="10877529" cy="4650686"/>
          </a:xfrm>
        </p:spPr>
        <p:txBody>
          <a:bodyPr/>
          <a:lstStyle/>
          <a:p>
            <a:r>
              <a:rPr lang="en-US" sz="2400" dirty="0"/>
              <a:t>455 patients with metastatic prostate cancer </a:t>
            </a:r>
          </a:p>
        </p:txBody>
      </p:sp>
      <p:graphicFrame>
        <p:nvGraphicFramePr>
          <p:cNvPr id="6" name="Chart 5">
            <a:extLst>
              <a:ext uri="{FF2B5EF4-FFF2-40B4-BE49-F238E27FC236}">
                <a16:creationId xmlns:a16="http://schemas.microsoft.com/office/drawing/2014/main" id="{E8E93BB2-C3FE-BF72-2A23-C3F76D9BC229}"/>
              </a:ext>
            </a:extLst>
          </p:cNvPr>
          <p:cNvGraphicFramePr/>
          <p:nvPr>
            <p:extLst>
              <p:ext uri="{D42A27DB-BD31-4B8C-83A1-F6EECF244321}">
                <p14:modId xmlns:p14="http://schemas.microsoft.com/office/powerpoint/2010/main" val="2694927792"/>
              </p:ext>
            </p:extLst>
          </p:nvPr>
        </p:nvGraphicFramePr>
        <p:xfrm>
          <a:off x="968918" y="2111379"/>
          <a:ext cx="4207508" cy="25263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2C770B89-3C91-5D7D-CE32-53EBCA182B75}"/>
              </a:ext>
            </a:extLst>
          </p:cNvPr>
          <p:cNvGraphicFramePr/>
          <p:nvPr>
            <p:extLst>
              <p:ext uri="{D42A27DB-BD31-4B8C-83A1-F6EECF244321}">
                <p14:modId xmlns:p14="http://schemas.microsoft.com/office/powerpoint/2010/main" val="3974924837"/>
              </p:ext>
            </p:extLst>
          </p:nvPr>
        </p:nvGraphicFramePr>
        <p:xfrm>
          <a:off x="1493320" y="4315242"/>
          <a:ext cx="3599542" cy="220692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34A93793-38CD-0B2F-D83B-444038433639}"/>
              </a:ext>
            </a:extLst>
          </p:cNvPr>
          <p:cNvGraphicFramePr/>
          <p:nvPr>
            <p:extLst>
              <p:ext uri="{D42A27DB-BD31-4B8C-83A1-F6EECF244321}">
                <p14:modId xmlns:p14="http://schemas.microsoft.com/office/powerpoint/2010/main" val="487527281"/>
              </p:ext>
            </p:extLst>
          </p:nvPr>
        </p:nvGraphicFramePr>
        <p:xfrm>
          <a:off x="6821027" y="1997721"/>
          <a:ext cx="3494238" cy="218245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DFB287F3-FCA2-2B32-70F0-9D50CD11B5A1}"/>
              </a:ext>
            </a:extLst>
          </p:cNvPr>
          <p:cNvGraphicFramePr/>
          <p:nvPr>
            <p:extLst>
              <p:ext uri="{D42A27DB-BD31-4B8C-83A1-F6EECF244321}">
                <p14:modId xmlns:p14="http://schemas.microsoft.com/office/powerpoint/2010/main" val="2015774249"/>
              </p:ext>
            </p:extLst>
          </p:nvPr>
        </p:nvGraphicFramePr>
        <p:xfrm>
          <a:off x="7015575" y="3881853"/>
          <a:ext cx="4725750" cy="2526382"/>
        </p:xfrm>
        <a:graphic>
          <a:graphicData uri="http://schemas.openxmlformats.org/drawingml/2006/chart">
            <c:chart xmlns:c="http://schemas.openxmlformats.org/drawingml/2006/chart" xmlns:r="http://schemas.openxmlformats.org/officeDocument/2006/relationships" r:id="rId6"/>
          </a:graphicData>
        </a:graphic>
      </p:graphicFrame>
      <p:sp>
        <p:nvSpPr>
          <p:cNvPr id="11" name="TextBox 10">
            <a:extLst>
              <a:ext uri="{FF2B5EF4-FFF2-40B4-BE49-F238E27FC236}">
                <a16:creationId xmlns:a16="http://schemas.microsoft.com/office/drawing/2014/main" id="{BF5DDEA8-7CC3-CE03-230E-A27B8E6C5DF4}"/>
              </a:ext>
            </a:extLst>
          </p:cNvPr>
          <p:cNvSpPr txBox="1"/>
          <p:nvPr/>
        </p:nvSpPr>
        <p:spPr bwMode="auto">
          <a:xfrm>
            <a:off x="8477807" y="1599099"/>
            <a:ext cx="27385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&lt;5% with difficulty accessing care or transportation</a:t>
            </a:r>
          </a:p>
        </p:txBody>
      </p:sp>
      <p:cxnSp>
        <p:nvCxnSpPr>
          <p:cNvPr id="5" name="Straight Connector 4">
            <a:extLst>
              <a:ext uri="{FF2B5EF4-FFF2-40B4-BE49-F238E27FC236}">
                <a16:creationId xmlns:a16="http://schemas.microsoft.com/office/drawing/2014/main" id="{B4CA9AC6-302C-8B94-DC79-E96E3981DC2B}"/>
              </a:ext>
            </a:extLst>
          </p:cNvPr>
          <p:cNvCxnSpPr>
            <a:cxnSpLocks/>
          </p:cNvCxnSpPr>
          <p:nvPr/>
        </p:nvCxnSpPr>
        <p:spPr bwMode="auto">
          <a:xfrm flipV="1">
            <a:off x="8703564" y="1918581"/>
            <a:ext cx="114983" cy="265293"/>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1A1A0B62-7A5C-38D6-83A0-44F88ED79A0F}"/>
              </a:ext>
            </a:extLst>
          </p:cNvPr>
          <p:cNvSpPr txBox="1"/>
          <p:nvPr/>
        </p:nvSpPr>
        <p:spPr bwMode="auto">
          <a:xfrm>
            <a:off x="8568146" y="3983049"/>
            <a:ext cx="27385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Prolonging life</a:t>
            </a:r>
          </a:p>
        </p:txBody>
      </p:sp>
      <p:sp>
        <p:nvSpPr>
          <p:cNvPr id="20" name="TextBox 19">
            <a:extLst>
              <a:ext uri="{FF2B5EF4-FFF2-40B4-BE49-F238E27FC236}">
                <a16:creationId xmlns:a16="http://schemas.microsoft.com/office/drawing/2014/main" id="{270C2824-FDCA-0914-4392-C998E058B960}"/>
              </a:ext>
            </a:extLst>
          </p:cNvPr>
          <p:cNvSpPr txBox="1"/>
          <p:nvPr/>
        </p:nvSpPr>
        <p:spPr bwMode="auto">
          <a:xfrm>
            <a:off x="6158189" y="5943531"/>
            <a:ext cx="27385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Maintaining QoL</a:t>
            </a:r>
          </a:p>
        </p:txBody>
      </p:sp>
      <p:sp>
        <p:nvSpPr>
          <p:cNvPr id="10" name="TextBox 9">
            <a:extLst>
              <a:ext uri="{FF2B5EF4-FFF2-40B4-BE49-F238E27FC236}">
                <a16:creationId xmlns:a16="http://schemas.microsoft.com/office/drawing/2014/main" id="{7DE1430A-9F62-FFF5-0CF5-15A2F6BD66DE}"/>
              </a:ext>
            </a:extLst>
          </p:cNvPr>
          <p:cNvSpPr txBox="1"/>
          <p:nvPr/>
        </p:nvSpPr>
        <p:spPr bwMode="auto">
          <a:xfrm>
            <a:off x="1446584" y="1912780"/>
            <a:ext cx="2743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Respondent Demographics</a:t>
            </a:r>
          </a:p>
        </p:txBody>
      </p:sp>
      <p:sp>
        <p:nvSpPr>
          <p:cNvPr id="12" name="TextBox 11">
            <a:extLst>
              <a:ext uri="{FF2B5EF4-FFF2-40B4-BE49-F238E27FC236}">
                <a16:creationId xmlns:a16="http://schemas.microsoft.com/office/drawing/2014/main" id="{21080271-5168-BF2C-1CB3-5974B3B7646E}"/>
              </a:ext>
            </a:extLst>
          </p:cNvPr>
          <p:cNvSpPr txBox="1"/>
          <p:nvPr/>
        </p:nvSpPr>
        <p:spPr bwMode="auto">
          <a:xfrm>
            <a:off x="604675" y="3189903"/>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Race</a:t>
            </a:r>
          </a:p>
        </p:txBody>
      </p:sp>
      <p:sp>
        <p:nvSpPr>
          <p:cNvPr id="14" name="TextBox 13">
            <a:extLst>
              <a:ext uri="{FF2B5EF4-FFF2-40B4-BE49-F238E27FC236}">
                <a16:creationId xmlns:a16="http://schemas.microsoft.com/office/drawing/2014/main" id="{5F7D4DE6-4C4A-42EC-80E2-50D12B0371D7}"/>
              </a:ext>
            </a:extLst>
          </p:cNvPr>
          <p:cNvSpPr txBox="1"/>
          <p:nvPr/>
        </p:nvSpPr>
        <p:spPr bwMode="auto">
          <a:xfrm>
            <a:off x="591200" y="5145044"/>
            <a:ext cx="9339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Age (Yr)</a:t>
            </a:r>
          </a:p>
        </p:txBody>
      </p:sp>
      <p:sp>
        <p:nvSpPr>
          <p:cNvPr id="15" name="TextBox 14">
            <a:extLst>
              <a:ext uri="{FF2B5EF4-FFF2-40B4-BE49-F238E27FC236}">
                <a16:creationId xmlns:a16="http://schemas.microsoft.com/office/drawing/2014/main" id="{AA99F8D6-B257-E182-46F6-882B4C5412B6}"/>
              </a:ext>
            </a:extLst>
          </p:cNvPr>
          <p:cNvSpPr txBox="1"/>
          <p:nvPr/>
        </p:nvSpPr>
        <p:spPr bwMode="auto">
          <a:xfrm>
            <a:off x="5829645" y="2882454"/>
            <a:ext cx="1646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Transportation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to Therapy</a:t>
            </a:r>
          </a:p>
        </p:txBody>
      </p:sp>
      <p:sp>
        <p:nvSpPr>
          <p:cNvPr id="16" name="TextBox 15">
            <a:extLst>
              <a:ext uri="{FF2B5EF4-FFF2-40B4-BE49-F238E27FC236}">
                <a16:creationId xmlns:a16="http://schemas.microsoft.com/office/drawing/2014/main" id="{979D6394-816E-9D58-9E9B-159030904FED}"/>
              </a:ext>
            </a:extLst>
          </p:cNvPr>
          <p:cNvSpPr txBox="1"/>
          <p:nvPr/>
        </p:nvSpPr>
        <p:spPr bwMode="auto">
          <a:xfrm>
            <a:off x="5763804" y="4821878"/>
            <a:ext cx="1506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 Goals </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for Therapy</a:t>
            </a:r>
          </a:p>
        </p:txBody>
      </p:sp>
      <p:cxnSp>
        <p:nvCxnSpPr>
          <p:cNvPr id="4" name="Straight Connector 3">
            <a:extLst>
              <a:ext uri="{FF2B5EF4-FFF2-40B4-BE49-F238E27FC236}">
                <a16:creationId xmlns:a16="http://schemas.microsoft.com/office/drawing/2014/main" id="{74EF3179-2BB8-102A-C536-7C26DBE6AAB9}"/>
              </a:ext>
            </a:extLst>
          </p:cNvPr>
          <p:cNvCxnSpPr>
            <a:cxnSpLocks/>
          </p:cNvCxnSpPr>
          <p:nvPr/>
        </p:nvCxnSpPr>
        <p:spPr bwMode="auto">
          <a:xfrm flipV="1">
            <a:off x="9263467" y="4302056"/>
            <a:ext cx="203262" cy="183744"/>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09F61A2-5DEA-39AF-8BF0-459E269D9445}"/>
              </a:ext>
            </a:extLst>
          </p:cNvPr>
          <p:cNvCxnSpPr>
            <a:cxnSpLocks/>
          </p:cNvCxnSpPr>
          <p:nvPr/>
        </p:nvCxnSpPr>
        <p:spPr bwMode="auto">
          <a:xfrm flipV="1">
            <a:off x="7713233" y="5770798"/>
            <a:ext cx="192707" cy="242323"/>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7101272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643B-D21B-9481-A99F-55EC1ED93107}"/>
              </a:ext>
            </a:extLst>
          </p:cNvPr>
          <p:cNvSpPr>
            <a:spLocks noGrp="1"/>
          </p:cNvSpPr>
          <p:nvPr>
            <p:ph type="title"/>
          </p:nvPr>
        </p:nvSpPr>
        <p:spPr/>
        <p:txBody>
          <a:bodyPr/>
          <a:lstStyle/>
          <a:p>
            <a:r>
              <a:rPr lang="en-US" dirty="0"/>
              <a:t>How Can My Patient Access Genetic Testing?</a:t>
            </a:r>
          </a:p>
        </p:txBody>
      </p:sp>
      <p:sp>
        <p:nvSpPr>
          <p:cNvPr id="3" name="Content Placeholder 2">
            <a:extLst>
              <a:ext uri="{FF2B5EF4-FFF2-40B4-BE49-F238E27FC236}">
                <a16:creationId xmlns:a16="http://schemas.microsoft.com/office/drawing/2014/main" id="{43182A09-088A-EB73-B039-601412B4B093}"/>
              </a:ext>
            </a:extLst>
          </p:cNvPr>
          <p:cNvSpPr>
            <a:spLocks noGrp="1"/>
          </p:cNvSpPr>
          <p:nvPr>
            <p:ph sz="half" idx="1"/>
          </p:nvPr>
        </p:nvSpPr>
        <p:spPr>
          <a:xfrm>
            <a:off x="343628" y="1510730"/>
            <a:ext cx="4500465" cy="4678738"/>
          </a:xfrm>
        </p:spPr>
        <p:txBody>
          <a:bodyPr/>
          <a:lstStyle/>
          <a:p>
            <a:r>
              <a:rPr lang="en-US" sz="2000" dirty="0"/>
              <a:t>Shortage of genetic counselors</a:t>
            </a:r>
          </a:p>
          <a:p>
            <a:pPr lvl="1"/>
            <a:r>
              <a:rPr lang="en-US" sz="2000" dirty="0"/>
              <a:t>Order test, refer only patients with positive results to genetic counselors</a:t>
            </a:r>
          </a:p>
          <a:p>
            <a:pPr lvl="1"/>
            <a:r>
              <a:rPr lang="en-US" sz="2000" dirty="0"/>
              <a:t>GENTleMEN study: Internet-based approach feasible</a:t>
            </a:r>
            <a:r>
              <a:rPr lang="en-US" sz="2000" baseline="30000" dirty="0"/>
              <a:t>1</a:t>
            </a:r>
          </a:p>
          <a:p>
            <a:r>
              <a:rPr lang="en-US" sz="2000" dirty="0"/>
              <a:t>Insurance coverage can be problematic</a:t>
            </a:r>
          </a:p>
          <a:p>
            <a:pPr lvl="1"/>
            <a:r>
              <a:rPr lang="en-US" sz="2000" dirty="0"/>
              <a:t>PROMISE Registry offers free testing</a:t>
            </a:r>
            <a:r>
              <a:rPr lang="en-US" sz="2000" baseline="30000" dirty="0"/>
              <a:t>2</a:t>
            </a:r>
          </a:p>
          <a:p>
            <a:pPr lvl="1"/>
            <a:r>
              <a:rPr lang="en-US" sz="2000" dirty="0"/>
              <a:t>FORCE website has resources</a:t>
            </a:r>
          </a:p>
        </p:txBody>
      </p:sp>
      <p:sp>
        <p:nvSpPr>
          <p:cNvPr id="7" name="Content Placeholder 6">
            <a:extLst>
              <a:ext uri="{FF2B5EF4-FFF2-40B4-BE49-F238E27FC236}">
                <a16:creationId xmlns:a16="http://schemas.microsoft.com/office/drawing/2014/main" id="{F1C62C48-8A70-A560-334D-73C10677351A}"/>
              </a:ext>
            </a:extLst>
          </p:cNvPr>
          <p:cNvSpPr>
            <a:spLocks noGrp="1"/>
          </p:cNvSpPr>
          <p:nvPr>
            <p:ph sz="half" idx="2"/>
          </p:nvPr>
        </p:nvSpPr>
        <p:spPr>
          <a:xfrm>
            <a:off x="5035046" y="2247688"/>
            <a:ext cx="2180769" cy="4111069"/>
          </a:xfrm>
          <a:solidFill>
            <a:schemeClr val="tx1">
              <a:lumMod val="95000"/>
            </a:schemeClr>
          </a:solidFill>
        </p:spPr>
        <p:txBody>
          <a:bodyPr/>
          <a:lstStyle/>
          <a:p>
            <a:pPr>
              <a:spcAft>
                <a:spcPts val="0"/>
              </a:spcAft>
            </a:pPr>
            <a:r>
              <a:rPr lang="en-US" sz="1800" dirty="0"/>
              <a:t>Any person with prostate cancer diagnosis</a:t>
            </a:r>
          </a:p>
          <a:p>
            <a:pPr>
              <a:spcAft>
                <a:spcPts val="0"/>
              </a:spcAft>
            </a:pPr>
            <a:r>
              <a:rPr lang="en-US" sz="1800" dirty="0"/>
              <a:t>Patient-directed self-registration</a:t>
            </a:r>
          </a:p>
          <a:p>
            <a:pPr>
              <a:spcAft>
                <a:spcPts val="0"/>
              </a:spcAft>
            </a:pPr>
            <a:r>
              <a:rPr lang="en-US" sz="1800" dirty="0"/>
              <a:t>Free germline genetic testing, web/mail based</a:t>
            </a:r>
          </a:p>
          <a:p>
            <a:pPr>
              <a:spcAft>
                <a:spcPts val="0"/>
              </a:spcAft>
            </a:pPr>
            <a:r>
              <a:rPr lang="en-US" sz="1800" dirty="0"/>
              <a:t>Long-term follow-up for men with germline variants of interest (eg, </a:t>
            </a:r>
            <a:r>
              <a:rPr lang="en-US" sz="1800" i="1" dirty="0"/>
              <a:t>BRCA2</a:t>
            </a:r>
            <a:r>
              <a:rPr lang="en-US" sz="1800" dirty="0"/>
              <a:t>, </a:t>
            </a:r>
            <a:r>
              <a:rPr lang="en-US" sz="1800" i="1" dirty="0"/>
              <a:t>PALB2</a:t>
            </a:r>
            <a:r>
              <a:rPr lang="en-US" sz="1800" dirty="0"/>
              <a:t>, </a:t>
            </a:r>
            <a:r>
              <a:rPr lang="en-US" sz="1800" i="1" dirty="0"/>
              <a:t>ATM</a:t>
            </a:r>
            <a:r>
              <a:rPr lang="en-US" sz="1800" dirty="0"/>
              <a:t>, </a:t>
            </a:r>
            <a:r>
              <a:rPr lang="en-US" sz="1800" i="1" dirty="0"/>
              <a:t>CHEK2</a:t>
            </a:r>
            <a:r>
              <a:rPr lang="en-US" sz="1800" dirty="0"/>
              <a:t>)</a:t>
            </a:r>
          </a:p>
        </p:txBody>
      </p:sp>
      <p:sp>
        <p:nvSpPr>
          <p:cNvPr id="12" name="Text Box 11">
            <a:extLst>
              <a:ext uri="{FF2B5EF4-FFF2-40B4-BE49-F238E27FC236}">
                <a16:creationId xmlns:a16="http://schemas.microsoft.com/office/drawing/2014/main" id="{6BBB17E9-7C9A-527C-C3D6-71D23C0FA403}"/>
              </a:ext>
            </a:extLst>
          </p:cNvPr>
          <p:cNvSpPr txBox="1">
            <a:spLocks noChangeArrowheads="1"/>
          </p:cNvSpPr>
          <p:nvPr/>
        </p:nvSpPr>
        <p:spPr bwMode="auto">
          <a:xfrm>
            <a:off x="412750" y="6385739"/>
            <a:ext cx="87121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mn-cs"/>
              </a:rPr>
              <a:t>1. Cheng. JCO Precis Oncol. 2023:7. 2. NCT04995198.</a:t>
            </a:r>
          </a:p>
        </p:txBody>
      </p:sp>
      <p:sp>
        <p:nvSpPr>
          <p:cNvPr id="9" name="TextBox 8">
            <a:extLst>
              <a:ext uri="{FF2B5EF4-FFF2-40B4-BE49-F238E27FC236}">
                <a16:creationId xmlns:a16="http://schemas.microsoft.com/office/drawing/2014/main" id="{22994DFE-3FC6-1B87-F047-2DBB0BBD9B35}"/>
              </a:ext>
            </a:extLst>
          </p:cNvPr>
          <p:cNvSpPr txBox="1"/>
          <p:nvPr/>
        </p:nvSpPr>
        <p:spPr bwMode="auto">
          <a:xfrm>
            <a:off x="7388646" y="2478584"/>
            <a:ext cx="1280160" cy="646331"/>
          </a:xfrm>
          <a:prstGeom prst="rect">
            <a:avLst/>
          </a:prstGeom>
          <a:solidFill>
            <a:schemeClr val="tx2"/>
          </a:solidFill>
          <a:ln>
            <a:noFill/>
          </a:ln>
        </p:spPr>
        <p:txBody>
          <a:bodyPr wrap="square" rtlCol="0" anchor="ctr">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Participant outreach</a:t>
            </a:r>
          </a:p>
        </p:txBody>
      </p:sp>
      <p:sp>
        <p:nvSpPr>
          <p:cNvPr id="10" name="TextBox 9">
            <a:extLst>
              <a:ext uri="{FF2B5EF4-FFF2-40B4-BE49-F238E27FC236}">
                <a16:creationId xmlns:a16="http://schemas.microsoft.com/office/drawing/2014/main" id="{F5BBFEED-F6CF-983B-ADD2-34293AF200D3}"/>
              </a:ext>
            </a:extLst>
          </p:cNvPr>
          <p:cNvSpPr txBox="1"/>
          <p:nvPr/>
        </p:nvSpPr>
        <p:spPr bwMode="auto">
          <a:xfrm>
            <a:off x="7342926" y="3760676"/>
            <a:ext cx="1371600" cy="646331"/>
          </a:xfrm>
          <a:prstGeom prst="rect">
            <a:avLst/>
          </a:prstGeom>
          <a:solidFill>
            <a:schemeClr val="tx2"/>
          </a:solidFill>
          <a:ln>
            <a:noFill/>
          </a:ln>
        </p:spPr>
        <p:txBody>
          <a:bodyPr wrap="square" rtlCol="0" anchor="ctr">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Participant self-consent</a:t>
            </a:r>
          </a:p>
        </p:txBody>
      </p:sp>
      <p:sp>
        <p:nvSpPr>
          <p:cNvPr id="11" name="TextBox 10">
            <a:extLst>
              <a:ext uri="{FF2B5EF4-FFF2-40B4-BE49-F238E27FC236}">
                <a16:creationId xmlns:a16="http://schemas.microsoft.com/office/drawing/2014/main" id="{FB310599-D577-2A76-7964-F768F12D47B0}"/>
              </a:ext>
            </a:extLst>
          </p:cNvPr>
          <p:cNvSpPr txBox="1"/>
          <p:nvPr/>
        </p:nvSpPr>
        <p:spPr bwMode="auto">
          <a:xfrm>
            <a:off x="7342926" y="5042768"/>
            <a:ext cx="1371600" cy="646331"/>
          </a:xfrm>
          <a:prstGeom prst="rect">
            <a:avLst/>
          </a:prstGeom>
          <a:solidFill>
            <a:schemeClr val="tx2"/>
          </a:solidFill>
          <a:ln>
            <a:noFill/>
          </a:ln>
        </p:spPr>
        <p:txBody>
          <a:bodyPr wrap="square" rtlCol="0" anchor="ctr">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Saliva collection kit</a:t>
            </a:r>
          </a:p>
        </p:txBody>
      </p:sp>
      <p:cxnSp>
        <p:nvCxnSpPr>
          <p:cNvPr id="15" name="Straight Arrow Connector 14">
            <a:extLst>
              <a:ext uri="{FF2B5EF4-FFF2-40B4-BE49-F238E27FC236}">
                <a16:creationId xmlns:a16="http://schemas.microsoft.com/office/drawing/2014/main" id="{A202305D-6809-D1BD-69AC-BF45E0F9E091}"/>
              </a:ext>
            </a:extLst>
          </p:cNvPr>
          <p:cNvCxnSpPr>
            <a:cxnSpLocks/>
            <a:stCxn id="9" idx="2"/>
            <a:endCxn id="10" idx="0"/>
          </p:cNvCxnSpPr>
          <p:nvPr/>
        </p:nvCxnSpPr>
        <p:spPr bwMode="auto">
          <a:xfrm>
            <a:off x="8028726" y="3124915"/>
            <a:ext cx="0" cy="635761"/>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07B27A86-E10C-5A22-314F-36F5A94B7510}"/>
              </a:ext>
            </a:extLst>
          </p:cNvPr>
          <p:cNvCxnSpPr>
            <a:cxnSpLocks/>
            <a:stCxn id="10" idx="2"/>
            <a:endCxn id="11" idx="0"/>
          </p:cNvCxnSpPr>
          <p:nvPr/>
        </p:nvCxnSpPr>
        <p:spPr bwMode="auto">
          <a:xfrm>
            <a:off x="8028726" y="4407007"/>
            <a:ext cx="0" cy="635761"/>
          </a:xfrm>
          <a:prstGeom prst="straightConnector1">
            <a:avLst/>
          </a:prstGeom>
          <a:noFill/>
          <a:ln w="28575" cap="flat" cmpd="sng" algn="ctr">
            <a:solidFill>
              <a:schemeClr val="bg1"/>
            </a:solidFill>
            <a:prstDash val="solid"/>
            <a:round/>
            <a:headEnd type="none" w="med" len="med"/>
            <a:tailEnd type="triangle"/>
          </a:ln>
          <a:effectLst/>
        </p:spPr>
      </p:cxnSp>
      <p:sp>
        <p:nvSpPr>
          <p:cNvPr id="22" name="TextBox 21">
            <a:extLst>
              <a:ext uri="{FF2B5EF4-FFF2-40B4-BE49-F238E27FC236}">
                <a16:creationId xmlns:a16="http://schemas.microsoft.com/office/drawing/2014/main" id="{7206E7D2-927D-1F89-6880-E9249E54E233}"/>
              </a:ext>
            </a:extLst>
          </p:cNvPr>
          <p:cNvSpPr txBox="1"/>
          <p:nvPr/>
        </p:nvSpPr>
        <p:spPr bwMode="auto">
          <a:xfrm>
            <a:off x="8967097" y="2348974"/>
            <a:ext cx="1280160" cy="923330"/>
          </a:xfrm>
          <a:prstGeom prst="rect">
            <a:avLst/>
          </a:prstGeom>
          <a:noFill/>
          <a:ln w="38100">
            <a:solidFill>
              <a:schemeClr val="accent4"/>
            </a:solidFill>
          </a:ln>
        </p:spPr>
        <p:txBody>
          <a:bodyPr wrap="square" rtlCol="0" anchor="ctr">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Positive</a:t>
            </a:r>
            <a:r>
              <a:rPr lang="en-US" b="0" dirty="0">
                <a:solidFill>
                  <a:schemeClr val="bg1"/>
                </a:solidFill>
                <a:latin typeface="Calibri" panose="020F0502020204030204" pitchFamily="34" charset="0"/>
              </a:rPr>
              <a:t> for PV or LPV </a:t>
            </a:r>
          </a:p>
          <a:p>
            <a:pPr algn="ctr">
              <a:lnSpc>
                <a:spcPct val="100000"/>
              </a:lnSpc>
              <a:spcAft>
                <a:spcPct val="0"/>
              </a:spcAft>
              <a:buClrTx/>
              <a:buFontTx/>
              <a:buNone/>
            </a:pPr>
            <a:r>
              <a:rPr lang="en-US" b="0" dirty="0">
                <a:solidFill>
                  <a:schemeClr val="bg1"/>
                </a:solidFill>
                <a:latin typeface="Calibri" panose="020F0502020204030204" pitchFamily="34" charset="0"/>
              </a:rPr>
              <a:t>(n = 400)</a:t>
            </a:r>
          </a:p>
        </p:txBody>
      </p:sp>
      <p:sp>
        <p:nvSpPr>
          <p:cNvPr id="23" name="TextBox 22">
            <a:extLst>
              <a:ext uri="{FF2B5EF4-FFF2-40B4-BE49-F238E27FC236}">
                <a16:creationId xmlns:a16="http://schemas.microsoft.com/office/drawing/2014/main" id="{6B5AD370-690A-C355-E637-9050229B3B8A}"/>
              </a:ext>
            </a:extLst>
          </p:cNvPr>
          <p:cNvSpPr txBox="1"/>
          <p:nvPr/>
        </p:nvSpPr>
        <p:spPr bwMode="auto">
          <a:xfrm>
            <a:off x="8967097" y="3425232"/>
            <a:ext cx="1280160" cy="923330"/>
          </a:xfrm>
          <a:prstGeom prst="rect">
            <a:avLst/>
          </a:prstGeom>
          <a:noFill/>
          <a:ln w="38100">
            <a:solidFill>
              <a:schemeClr val="accent5"/>
            </a:solidFill>
          </a:ln>
        </p:spPr>
        <p:txBody>
          <a:bodyPr wrap="square" rtlCol="0" anchor="ctr">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Presence</a:t>
            </a:r>
            <a:r>
              <a:rPr lang="en-US" b="0" dirty="0">
                <a:solidFill>
                  <a:schemeClr val="bg1"/>
                </a:solidFill>
                <a:latin typeface="Calibri" panose="020F0502020204030204" pitchFamily="34" charset="0"/>
              </a:rPr>
              <a:t> of VUS</a:t>
            </a:r>
          </a:p>
          <a:p>
            <a:pPr algn="ctr">
              <a:lnSpc>
                <a:spcPct val="100000"/>
              </a:lnSpc>
              <a:spcAft>
                <a:spcPct val="0"/>
              </a:spcAft>
              <a:buClrTx/>
              <a:buFontTx/>
              <a:buNone/>
            </a:pPr>
            <a:r>
              <a:rPr lang="en-US" b="0" dirty="0">
                <a:solidFill>
                  <a:schemeClr val="bg1"/>
                </a:solidFill>
                <a:latin typeface="Calibri" panose="020F0502020204030204" pitchFamily="34" charset="0"/>
              </a:rPr>
              <a:t>(n = 100)</a:t>
            </a:r>
          </a:p>
        </p:txBody>
      </p:sp>
      <p:sp>
        <p:nvSpPr>
          <p:cNvPr id="24" name="TextBox 23">
            <a:extLst>
              <a:ext uri="{FF2B5EF4-FFF2-40B4-BE49-F238E27FC236}">
                <a16:creationId xmlns:a16="http://schemas.microsoft.com/office/drawing/2014/main" id="{149D16AF-607F-ED34-4976-8D5B3A38A21B}"/>
              </a:ext>
            </a:extLst>
          </p:cNvPr>
          <p:cNvSpPr txBox="1"/>
          <p:nvPr/>
        </p:nvSpPr>
        <p:spPr bwMode="auto">
          <a:xfrm>
            <a:off x="8967097" y="4904268"/>
            <a:ext cx="1280160" cy="923330"/>
          </a:xfrm>
          <a:prstGeom prst="rect">
            <a:avLst/>
          </a:prstGeom>
          <a:noFill/>
          <a:ln w="38100">
            <a:solidFill>
              <a:schemeClr val="accent3"/>
            </a:solidFill>
          </a:ln>
        </p:spPr>
        <p:txBody>
          <a:bodyPr wrap="square" rtlCol="0" anchor="ctr">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Negative</a:t>
            </a:r>
            <a:r>
              <a:rPr lang="en-US" b="0" dirty="0">
                <a:solidFill>
                  <a:schemeClr val="bg1"/>
                </a:solidFill>
                <a:latin typeface="Calibri" panose="020F0502020204030204" pitchFamily="34" charset="0"/>
              </a:rPr>
              <a:t> for PV, LPV, or VUS</a:t>
            </a:r>
          </a:p>
        </p:txBody>
      </p:sp>
      <p:sp>
        <p:nvSpPr>
          <p:cNvPr id="25" name="TextBox 24">
            <a:extLst>
              <a:ext uri="{FF2B5EF4-FFF2-40B4-BE49-F238E27FC236}">
                <a16:creationId xmlns:a16="http://schemas.microsoft.com/office/drawing/2014/main" id="{F41E8A1C-D0AB-34CC-DCAA-886320FE26D7}"/>
              </a:ext>
            </a:extLst>
          </p:cNvPr>
          <p:cNvSpPr txBox="1"/>
          <p:nvPr/>
        </p:nvSpPr>
        <p:spPr bwMode="auto">
          <a:xfrm>
            <a:off x="10363200" y="2128390"/>
            <a:ext cx="1828800" cy="2446824"/>
          </a:xfrm>
          <a:prstGeom prst="rect">
            <a:avLst/>
          </a:prstGeom>
          <a:noFill/>
          <a:ln>
            <a:noFill/>
          </a:ln>
        </p:spPr>
        <p:txBody>
          <a:bodyPr wrap="square" rtlCol="0" anchor="ctr">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Required genetic counseling</a:t>
            </a:r>
          </a:p>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Ongoing clinical data collection</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PROs collected</a:t>
            </a:r>
          </a:p>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Educational newsletters</a:t>
            </a:r>
            <a:endParaRPr lang="en-US"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DA88FF6D-B386-1EB7-67F2-601D16BBF563}"/>
              </a:ext>
            </a:extLst>
          </p:cNvPr>
          <p:cNvSpPr txBox="1"/>
          <p:nvPr/>
        </p:nvSpPr>
        <p:spPr bwMode="auto">
          <a:xfrm>
            <a:off x="10363200" y="4713140"/>
            <a:ext cx="1828800" cy="1338828"/>
          </a:xfrm>
          <a:prstGeom prst="rect">
            <a:avLst/>
          </a:prstGeom>
          <a:noFill/>
          <a:ln>
            <a:noFill/>
          </a:ln>
        </p:spPr>
        <p:txBody>
          <a:bodyPr wrap="square" rtlCol="0" anchor="ctr">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Optional genetic counseling</a:t>
            </a:r>
          </a:p>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Educational newsletters</a:t>
            </a:r>
            <a:endParaRPr lang="en-US" b="0" dirty="0">
              <a:solidFill>
                <a:schemeClr val="bg1"/>
              </a:solidFill>
              <a:latin typeface="Calibri" panose="020F0502020204030204" pitchFamily="34" charset="0"/>
            </a:endParaRPr>
          </a:p>
        </p:txBody>
      </p:sp>
      <p:sp>
        <p:nvSpPr>
          <p:cNvPr id="27" name="TextBox 26">
            <a:extLst>
              <a:ext uri="{FF2B5EF4-FFF2-40B4-BE49-F238E27FC236}">
                <a16:creationId xmlns:a16="http://schemas.microsoft.com/office/drawing/2014/main" id="{0F5F27B2-148F-551E-081C-29023A5E8A49}"/>
              </a:ext>
            </a:extLst>
          </p:cNvPr>
          <p:cNvSpPr txBox="1"/>
          <p:nvPr/>
        </p:nvSpPr>
        <p:spPr bwMode="auto">
          <a:xfrm>
            <a:off x="6610093" y="1816613"/>
            <a:ext cx="4460037" cy="400110"/>
          </a:xfrm>
          <a:prstGeom prst="rect">
            <a:avLst/>
          </a:prstGeom>
          <a:noFill/>
          <a:ln>
            <a:noFill/>
          </a:ln>
        </p:spPr>
        <p:txBody>
          <a:bodyPr wrap="square" rtlCol="0" anchor="ctr">
            <a:spAutoFit/>
          </a:bodyPr>
          <a:lstStyle/>
          <a:p>
            <a:pPr algn="ctr">
              <a:lnSpc>
                <a:spcPct val="100000"/>
              </a:lnSpc>
              <a:spcBef>
                <a:spcPct val="50000"/>
              </a:spcBef>
              <a:spcAft>
                <a:spcPct val="0"/>
              </a:spcAft>
              <a:buClrTx/>
              <a:buFontTx/>
              <a:buNone/>
            </a:pPr>
            <a:r>
              <a:rPr lang="en-US" sz="2000" b="1" u="sng" dirty="0">
                <a:solidFill>
                  <a:schemeClr val="accent3"/>
                </a:solidFill>
                <a:latin typeface="Calibri" panose="020F0502020204030204" pitchFamily="34" charset="0"/>
              </a:rPr>
              <a:t>www.prostatecancerpromise.org</a:t>
            </a:r>
          </a:p>
        </p:txBody>
      </p:sp>
      <p:sp>
        <p:nvSpPr>
          <p:cNvPr id="28" name="Left Brace 27">
            <a:extLst>
              <a:ext uri="{FF2B5EF4-FFF2-40B4-BE49-F238E27FC236}">
                <a16:creationId xmlns:a16="http://schemas.microsoft.com/office/drawing/2014/main" id="{482FF2BD-62F1-6CA0-5CA1-104AF1643211}"/>
              </a:ext>
            </a:extLst>
          </p:cNvPr>
          <p:cNvSpPr/>
          <p:nvPr/>
        </p:nvSpPr>
        <p:spPr bwMode="auto">
          <a:xfrm>
            <a:off x="10285443" y="2247689"/>
            <a:ext cx="172721" cy="228600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9" name="Left Brace 28">
            <a:extLst>
              <a:ext uri="{FF2B5EF4-FFF2-40B4-BE49-F238E27FC236}">
                <a16:creationId xmlns:a16="http://schemas.microsoft.com/office/drawing/2014/main" id="{7FEBE559-C07E-94BA-EEB7-60AFE7B4A528}"/>
              </a:ext>
            </a:extLst>
          </p:cNvPr>
          <p:cNvSpPr/>
          <p:nvPr/>
        </p:nvSpPr>
        <p:spPr bwMode="auto">
          <a:xfrm>
            <a:off x="10285443" y="4713140"/>
            <a:ext cx="172721" cy="1280160"/>
          </a:xfrm>
          <a:prstGeom prst="lef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0" name="Left Brace 29">
            <a:extLst>
              <a:ext uri="{FF2B5EF4-FFF2-40B4-BE49-F238E27FC236}">
                <a16:creationId xmlns:a16="http://schemas.microsoft.com/office/drawing/2014/main" id="{B5FFD154-290A-198C-5B05-38F4E96E3B69}"/>
              </a:ext>
            </a:extLst>
          </p:cNvPr>
          <p:cNvSpPr/>
          <p:nvPr/>
        </p:nvSpPr>
        <p:spPr bwMode="auto">
          <a:xfrm>
            <a:off x="8755325" y="2247689"/>
            <a:ext cx="172721" cy="3840480"/>
          </a:xfrm>
          <a:prstGeom prst="leftBrace">
            <a:avLst>
              <a:gd name="adj1" fmla="val 8333"/>
              <a:gd name="adj2" fmla="val 81746"/>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2" name="TextBox 31">
            <a:extLst>
              <a:ext uri="{FF2B5EF4-FFF2-40B4-BE49-F238E27FC236}">
                <a16:creationId xmlns:a16="http://schemas.microsoft.com/office/drawing/2014/main" id="{D0519215-C58D-E8E6-E1B1-155E37815F0A}"/>
              </a:ext>
            </a:extLst>
          </p:cNvPr>
          <p:cNvSpPr txBox="1"/>
          <p:nvPr/>
        </p:nvSpPr>
        <p:spPr bwMode="auto">
          <a:xfrm>
            <a:off x="4778036" y="1167796"/>
            <a:ext cx="2084079" cy="584775"/>
          </a:xfrm>
          <a:prstGeom prst="rect">
            <a:avLst/>
          </a:prstGeom>
          <a:noFill/>
          <a:ln>
            <a:noFill/>
          </a:ln>
        </p:spPr>
        <p:txBody>
          <a:bodyPr wrap="square" rtlCol="0" anchor="ctr">
            <a:spAutoFit/>
          </a:bodyPr>
          <a:lstStyle/>
          <a:p>
            <a:pPr algn="ctr">
              <a:lnSpc>
                <a:spcPct val="100000"/>
              </a:lnSpc>
              <a:spcBef>
                <a:spcPct val="50000"/>
              </a:spcBef>
              <a:spcAft>
                <a:spcPct val="0"/>
              </a:spcAft>
              <a:buClrTx/>
              <a:buFontTx/>
              <a:buNone/>
            </a:pPr>
            <a:r>
              <a:rPr lang="en-US" sz="2400" b="1" dirty="0">
                <a:solidFill>
                  <a:schemeClr val="accent1"/>
                </a:solidFill>
                <a:latin typeface="Calibri" panose="020F0502020204030204" pitchFamily="34" charset="0"/>
              </a:rPr>
              <a:t>Promise</a:t>
            </a:r>
            <a:r>
              <a:rPr lang="en-US" sz="3200" b="1" dirty="0">
                <a:solidFill>
                  <a:schemeClr val="accent3"/>
                </a:solidFill>
                <a:latin typeface="Calibri" panose="020F0502020204030204" pitchFamily="34" charset="0"/>
              </a:rPr>
              <a:t>.</a:t>
            </a:r>
            <a:endParaRPr lang="en-US" sz="2400" b="1" dirty="0">
              <a:solidFill>
                <a:schemeClr val="accent3"/>
              </a:solidFill>
              <a:latin typeface="Calibri" panose="020F0502020204030204" pitchFamily="34" charset="0"/>
            </a:endParaRPr>
          </a:p>
        </p:txBody>
      </p:sp>
      <p:sp>
        <p:nvSpPr>
          <p:cNvPr id="33" name="TextBox 32">
            <a:extLst>
              <a:ext uri="{FF2B5EF4-FFF2-40B4-BE49-F238E27FC236}">
                <a16:creationId xmlns:a16="http://schemas.microsoft.com/office/drawing/2014/main" id="{3A0D6283-7504-601B-2A89-6E70D84353EC}"/>
              </a:ext>
            </a:extLst>
          </p:cNvPr>
          <p:cNvSpPr txBox="1"/>
          <p:nvPr/>
        </p:nvSpPr>
        <p:spPr bwMode="auto">
          <a:xfrm>
            <a:off x="6493212" y="1357839"/>
            <a:ext cx="5422564" cy="584775"/>
          </a:xfrm>
          <a:prstGeom prst="rect">
            <a:avLst/>
          </a:prstGeom>
          <a:noFill/>
          <a:ln>
            <a:noFill/>
          </a:ln>
        </p:spPr>
        <p:txBody>
          <a:bodyPr wrap="square" rtlCol="0" anchor="ctr">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 Prostate Cancer Registry</a:t>
            </a:r>
            <a:r>
              <a:rPr lang="en-US" sz="1600" dirty="0">
                <a:solidFill>
                  <a:schemeClr val="bg1"/>
                </a:solidFill>
                <a:latin typeface="Calibri" panose="020F0502020204030204" pitchFamily="34" charset="0"/>
              </a:rPr>
              <a:t> of Outcomes and Germline Mutations for Improved Survival and Treatment Effectiveness</a:t>
            </a:r>
            <a:r>
              <a:rPr lang="en-US" sz="1600" baseline="30000" dirty="0">
                <a:solidFill>
                  <a:schemeClr val="bg1"/>
                </a:solidFill>
                <a:latin typeface="Calibri" panose="020F0502020204030204" pitchFamily="34" charset="0"/>
              </a:rPr>
              <a:t>2</a:t>
            </a:r>
            <a:endParaRPr lang="en-US" sz="1600" b="0" baseline="30000" dirty="0">
              <a:solidFill>
                <a:schemeClr val="bg1"/>
              </a:solidFill>
              <a:latin typeface="Calibri" panose="020F0502020204030204" pitchFamily="34" charset="0"/>
            </a:endParaRPr>
          </a:p>
        </p:txBody>
      </p:sp>
      <p:pic>
        <p:nvPicPr>
          <p:cNvPr id="35" name="Graphic 34" descr="Map with pin with solid fill">
            <a:extLst>
              <a:ext uri="{FF2B5EF4-FFF2-40B4-BE49-F238E27FC236}">
                <a16:creationId xmlns:a16="http://schemas.microsoft.com/office/drawing/2014/main" id="{12DF727C-B2B2-B7C5-DC61-73CCFFEAB4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83148" y="2128390"/>
            <a:ext cx="548640" cy="548640"/>
          </a:xfrm>
          <a:prstGeom prst="rect">
            <a:avLst/>
          </a:prstGeom>
        </p:spPr>
      </p:pic>
      <p:pic>
        <p:nvPicPr>
          <p:cNvPr id="37" name="Graphic 36" descr="Programmer male with solid fill">
            <a:extLst>
              <a:ext uri="{FF2B5EF4-FFF2-40B4-BE49-F238E27FC236}">
                <a16:creationId xmlns:a16="http://schemas.microsoft.com/office/drawing/2014/main" id="{47CA4EA4-F143-27C0-EF14-DF260FE7641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15815" y="3289624"/>
            <a:ext cx="548640" cy="548640"/>
          </a:xfrm>
          <a:prstGeom prst="rect">
            <a:avLst/>
          </a:prstGeom>
        </p:spPr>
      </p:pic>
      <p:pic>
        <p:nvPicPr>
          <p:cNvPr id="41" name="Picture 40" descr="A picture containing design&#10;&#10;Description automatically generated">
            <a:extLst>
              <a:ext uri="{FF2B5EF4-FFF2-40B4-BE49-F238E27FC236}">
                <a16:creationId xmlns:a16="http://schemas.microsoft.com/office/drawing/2014/main" id="{D918898A-4A35-453A-3026-269052BB42E9}"/>
              </a:ext>
            </a:extLst>
          </p:cNvPr>
          <p:cNvPicPr>
            <a:picLocks noChangeAspect="1"/>
          </p:cNvPicPr>
          <p:nvPr/>
        </p:nvPicPr>
        <p:blipFill>
          <a:blip r:embed="rId7">
            <a:biLevel thresh="75000"/>
            <a:extLst>
              <a:ext uri="{28A0092B-C50C-407E-A947-70E740481C1C}">
                <a14:useLocalDpi xmlns:a14="http://schemas.microsoft.com/office/drawing/2010/main" val="0"/>
              </a:ext>
            </a:extLst>
          </a:blip>
          <a:stretch>
            <a:fillRect/>
          </a:stretch>
        </p:blipFill>
        <p:spPr>
          <a:xfrm>
            <a:off x="7215815" y="4751647"/>
            <a:ext cx="548640" cy="548640"/>
          </a:xfrm>
          <a:prstGeom prst="rect">
            <a:avLst/>
          </a:prstGeom>
        </p:spPr>
      </p:pic>
    </p:spTree>
    <p:extLst>
      <p:ext uri="{BB962C8B-B14F-4D97-AF65-F5344CB8AC3E}">
        <p14:creationId xmlns:p14="http://schemas.microsoft.com/office/powerpoint/2010/main" val="325830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C5C20-BAC2-B69A-5D0B-D201AB8D3010}"/>
              </a:ext>
            </a:extLst>
          </p:cNvPr>
          <p:cNvSpPr>
            <a:spLocks noGrp="1"/>
          </p:cNvSpPr>
          <p:nvPr>
            <p:ph type="title"/>
          </p:nvPr>
        </p:nvSpPr>
        <p:spPr/>
        <p:txBody>
          <a:bodyPr/>
          <a:lstStyle/>
          <a:p>
            <a:r>
              <a:rPr lang="en-US" dirty="0"/>
              <a:t>ZERO Prostate Cancer Patient Survey</a:t>
            </a:r>
            <a:br>
              <a:rPr lang="en-US" dirty="0"/>
            </a:br>
            <a:r>
              <a:rPr lang="en-US" sz="2800" i="1" dirty="0"/>
              <a:t>Disparities in Prostate Cancer Care</a:t>
            </a:r>
            <a:endParaRPr lang="en-US" dirty="0"/>
          </a:p>
        </p:txBody>
      </p:sp>
      <p:sp>
        <p:nvSpPr>
          <p:cNvPr id="5" name="Rectangle: Rounded Corners 4">
            <a:extLst>
              <a:ext uri="{FF2B5EF4-FFF2-40B4-BE49-F238E27FC236}">
                <a16:creationId xmlns:a16="http://schemas.microsoft.com/office/drawing/2014/main" id="{FE27B5DE-768C-B5BE-955D-652A6A94199A}"/>
              </a:ext>
            </a:extLst>
          </p:cNvPr>
          <p:cNvSpPr/>
          <p:nvPr/>
        </p:nvSpPr>
        <p:spPr bwMode="auto">
          <a:xfrm>
            <a:off x="3106992" y="4356696"/>
            <a:ext cx="6135329" cy="1211640"/>
          </a:xfrm>
          <a:prstGeom prst="roundRect">
            <a:avLst/>
          </a:prstGeom>
          <a:solidFill>
            <a:schemeClr val="accent3"/>
          </a:solidFill>
          <a:ln w="0">
            <a:solidFill>
              <a:schemeClr val="accent3"/>
            </a:solidFill>
            <a:miter lim="800000"/>
            <a:headEnd/>
            <a:tailEnd/>
          </a:ln>
        </p:spPr>
        <p:txBody>
          <a:bodyPr rtlCol="0" anchor="ctr"/>
          <a:lstStyle/>
          <a:p>
            <a:pPr marL="0" indent="0" algn="ctr">
              <a:buNone/>
            </a:pPr>
            <a:r>
              <a:rPr lang="en-US" sz="2800" b="1" dirty="0"/>
              <a:t>prostatecancerpromise.org</a:t>
            </a:r>
          </a:p>
          <a:p>
            <a:pPr marL="0" indent="0" algn="ctr">
              <a:buNone/>
            </a:pPr>
            <a:r>
              <a:rPr lang="en-US" sz="2800" b="1" i="1" dirty="0"/>
              <a:t>Free testing for patients </a:t>
            </a:r>
          </a:p>
        </p:txBody>
      </p:sp>
      <p:graphicFrame>
        <p:nvGraphicFramePr>
          <p:cNvPr id="4" name="Chart 3">
            <a:extLst>
              <a:ext uri="{FF2B5EF4-FFF2-40B4-BE49-F238E27FC236}">
                <a16:creationId xmlns:a16="http://schemas.microsoft.com/office/drawing/2014/main" id="{0ACC958F-85C5-C54B-DA8B-FB1ED7483B28}"/>
              </a:ext>
            </a:extLst>
          </p:cNvPr>
          <p:cNvGraphicFramePr/>
          <p:nvPr>
            <p:extLst>
              <p:ext uri="{D42A27DB-BD31-4B8C-83A1-F6EECF244321}">
                <p14:modId xmlns:p14="http://schemas.microsoft.com/office/powerpoint/2010/main" val="1036786361"/>
              </p:ext>
            </p:extLst>
          </p:nvPr>
        </p:nvGraphicFramePr>
        <p:xfrm>
          <a:off x="3309310" y="2010152"/>
          <a:ext cx="3148640" cy="2125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18B32324-057C-B26B-B0C6-CF32F89D74DE}"/>
              </a:ext>
            </a:extLst>
          </p:cNvPr>
          <p:cNvGraphicFramePr/>
          <p:nvPr>
            <p:extLst>
              <p:ext uri="{D42A27DB-BD31-4B8C-83A1-F6EECF244321}">
                <p14:modId xmlns:p14="http://schemas.microsoft.com/office/powerpoint/2010/main" val="1460744957"/>
              </p:ext>
            </p:extLst>
          </p:nvPr>
        </p:nvGraphicFramePr>
        <p:xfrm>
          <a:off x="8538210" y="2067652"/>
          <a:ext cx="3239955" cy="2215728"/>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20CE3625-D48B-070C-FE06-4B1FC65FC64D}"/>
              </a:ext>
            </a:extLst>
          </p:cNvPr>
          <p:cNvSpPr txBox="1"/>
          <p:nvPr/>
        </p:nvSpPr>
        <p:spPr bwMode="auto">
          <a:xfrm>
            <a:off x="216055" y="2446152"/>
            <a:ext cx="37116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Discussed biomarker testing with their HCP</a:t>
            </a:r>
          </a:p>
        </p:txBody>
      </p:sp>
      <p:sp>
        <p:nvSpPr>
          <p:cNvPr id="8" name="TextBox 7">
            <a:extLst>
              <a:ext uri="{FF2B5EF4-FFF2-40B4-BE49-F238E27FC236}">
                <a16:creationId xmlns:a16="http://schemas.microsoft.com/office/drawing/2014/main" id="{1EB2CF60-F7ED-7357-5762-D8BF6DCA08C5}"/>
              </a:ext>
            </a:extLst>
          </p:cNvPr>
          <p:cNvSpPr txBox="1"/>
          <p:nvPr/>
        </p:nvSpPr>
        <p:spPr bwMode="auto">
          <a:xfrm>
            <a:off x="6198877" y="2288209"/>
            <a:ext cx="305737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Discussed clinical trial enrollment with </a:t>
            </a:r>
            <a:br>
              <a:rPr lang="en-US" sz="2400" b="1" dirty="0">
                <a:solidFill>
                  <a:schemeClr val="bg1"/>
                </a:solidFill>
                <a:latin typeface="Calibri" panose="020F0502020204030204" pitchFamily="34" charset="0"/>
              </a:rPr>
            </a:br>
            <a:r>
              <a:rPr lang="en-US" sz="2400" b="1" dirty="0">
                <a:solidFill>
                  <a:schemeClr val="bg1"/>
                </a:solidFill>
                <a:latin typeface="Calibri" panose="020F0502020204030204" pitchFamily="34" charset="0"/>
              </a:rPr>
              <a:t>their HCP</a:t>
            </a:r>
          </a:p>
        </p:txBody>
      </p:sp>
      <p:grpSp>
        <p:nvGrpSpPr>
          <p:cNvPr id="12" name="Group 11">
            <a:extLst>
              <a:ext uri="{FF2B5EF4-FFF2-40B4-BE49-F238E27FC236}">
                <a16:creationId xmlns:a16="http://schemas.microsoft.com/office/drawing/2014/main" id="{2BC08B25-4E46-DD4E-EA03-9543C2CD02CE}"/>
              </a:ext>
            </a:extLst>
          </p:cNvPr>
          <p:cNvGrpSpPr/>
          <p:nvPr/>
        </p:nvGrpSpPr>
        <p:grpSpPr>
          <a:xfrm>
            <a:off x="5725284" y="1491659"/>
            <a:ext cx="732031" cy="646331"/>
            <a:chOff x="10527030" y="4600141"/>
            <a:chExt cx="732031" cy="646331"/>
          </a:xfrm>
        </p:grpSpPr>
        <p:sp>
          <p:nvSpPr>
            <p:cNvPr id="9" name="Rectangle 8">
              <a:extLst>
                <a:ext uri="{FF2B5EF4-FFF2-40B4-BE49-F238E27FC236}">
                  <a16:creationId xmlns:a16="http://schemas.microsoft.com/office/drawing/2014/main" id="{76D1033A-B5B2-7FB0-C1BE-BF8D37F75C1B}"/>
                </a:ext>
              </a:extLst>
            </p:cNvPr>
            <p:cNvSpPr/>
            <p:nvPr/>
          </p:nvSpPr>
          <p:spPr bwMode="auto">
            <a:xfrm>
              <a:off x="10527030" y="4698941"/>
              <a:ext cx="182880" cy="1828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B4DFC48A-99C8-6BFB-5971-F70BD2A5D9D5}"/>
                </a:ext>
              </a:extLst>
            </p:cNvPr>
            <p:cNvSpPr/>
            <p:nvPr/>
          </p:nvSpPr>
          <p:spPr bwMode="auto">
            <a:xfrm>
              <a:off x="10527030" y="4952093"/>
              <a:ext cx="182880" cy="1828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E462CBC3-DF73-A28B-0AD7-82F35B2AB4F9}"/>
                </a:ext>
              </a:extLst>
            </p:cNvPr>
            <p:cNvSpPr txBox="1"/>
            <p:nvPr/>
          </p:nvSpPr>
          <p:spPr bwMode="auto">
            <a:xfrm>
              <a:off x="10773543" y="4600141"/>
              <a:ext cx="4855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Yes</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No</a:t>
              </a:r>
            </a:p>
          </p:txBody>
        </p:sp>
      </p:grpSp>
    </p:spTree>
    <p:extLst>
      <p:ext uri="{BB962C8B-B14F-4D97-AF65-F5344CB8AC3E}">
        <p14:creationId xmlns:p14="http://schemas.microsoft.com/office/powerpoint/2010/main" val="1156508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lstStyle/>
          <a:p>
            <a:r>
              <a:rPr lang="en-US" dirty="0"/>
              <a:t>Prostate Cancer Diagnosis May Occur at Various </a:t>
            </a:r>
            <a:br>
              <a:rPr lang="en-US" dirty="0"/>
            </a:br>
            <a:r>
              <a:rPr lang="en-US" dirty="0"/>
              <a:t>Stages and Progress Through Different Pathways</a:t>
            </a:r>
          </a:p>
        </p:txBody>
      </p:sp>
      <p:grpSp>
        <p:nvGrpSpPr>
          <p:cNvPr id="6" name="Group 5">
            <a:extLst>
              <a:ext uri="{FF2B5EF4-FFF2-40B4-BE49-F238E27FC236}">
                <a16:creationId xmlns:a16="http://schemas.microsoft.com/office/drawing/2014/main" id="{2C5EA353-EC0A-7C43-45EC-E8DE8C678364}"/>
              </a:ext>
            </a:extLst>
          </p:cNvPr>
          <p:cNvGrpSpPr/>
          <p:nvPr/>
        </p:nvGrpSpPr>
        <p:grpSpPr>
          <a:xfrm>
            <a:off x="441325" y="1513047"/>
            <a:ext cx="11040078" cy="3790951"/>
            <a:chOff x="441325" y="2273444"/>
            <a:chExt cx="11040078" cy="3790951"/>
          </a:xfrm>
        </p:grpSpPr>
        <p:cxnSp>
          <p:nvCxnSpPr>
            <p:cNvPr id="3" name="Elbow Connector 63">
              <a:extLst>
                <a:ext uri="{FF2B5EF4-FFF2-40B4-BE49-F238E27FC236}">
                  <a16:creationId xmlns:a16="http://schemas.microsoft.com/office/drawing/2014/main" id="{CD190BF0-3C07-12A6-D4A0-D81C361F09D2}"/>
                </a:ext>
              </a:extLst>
            </p:cNvPr>
            <p:cNvCxnSpPr>
              <a:cxnSpLocks/>
            </p:cNvCxnSpPr>
            <p:nvPr/>
          </p:nvCxnSpPr>
          <p:spPr>
            <a:xfrm rot="5400000" flipH="1" flipV="1">
              <a:off x="6095053" y="2256377"/>
              <a:ext cx="939746" cy="1874520"/>
            </a:xfrm>
            <a:prstGeom prst="bentConnector2">
              <a:avLst/>
            </a:prstGeom>
            <a:noFill/>
            <a:ln w="28575" cap="flat" cmpd="sng" algn="ctr">
              <a:solidFill>
                <a:srgbClr val="000000"/>
              </a:solidFill>
              <a:prstDash val="solid"/>
              <a:tailEnd type="triangle"/>
            </a:ln>
            <a:effectLst/>
          </p:spPr>
        </p:cxnSp>
        <p:cxnSp>
          <p:nvCxnSpPr>
            <p:cNvPr id="4" name="Straight Arrow Connector 3">
              <a:extLst>
                <a:ext uri="{FF2B5EF4-FFF2-40B4-BE49-F238E27FC236}">
                  <a16:creationId xmlns:a16="http://schemas.microsoft.com/office/drawing/2014/main" id="{045CF836-221C-48F6-61BB-DBE1B8926081}"/>
                </a:ext>
              </a:extLst>
            </p:cNvPr>
            <p:cNvCxnSpPr>
              <a:cxnSpLocks/>
            </p:cNvCxnSpPr>
            <p:nvPr/>
          </p:nvCxnSpPr>
          <p:spPr>
            <a:xfrm>
              <a:off x="4211818" y="4055525"/>
              <a:ext cx="505839" cy="0"/>
            </a:xfrm>
            <a:prstGeom prst="straightConnector1">
              <a:avLst/>
            </a:prstGeom>
            <a:noFill/>
            <a:ln w="12700" cap="flat" cmpd="sng" algn="ctr">
              <a:solidFill>
                <a:srgbClr val="1C2E57"/>
              </a:solidFill>
              <a:prstDash val="solid"/>
              <a:tailEnd type="triangle"/>
            </a:ln>
            <a:effectLst/>
          </p:spPr>
        </p:cxnSp>
        <p:cxnSp>
          <p:nvCxnSpPr>
            <p:cNvPr id="5" name="Straight Arrow Connector 4">
              <a:extLst>
                <a:ext uri="{FF2B5EF4-FFF2-40B4-BE49-F238E27FC236}">
                  <a16:creationId xmlns:a16="http://schemas.microsoft.com/office/drawing/2014/main" id="{62A090AB-3441-0DB7-08B2-2E5697BA47DE}"/>
                </a:ext>
              </a:extLst>
            </p:cNvPr>
            <p:cNvCxnSpPr>
              <a:cxnSpLocks/>
            </p:cNvCxnSpPr>
            <p:nvPr/>
          </p:nvCxnSpPr>
          <p:spPr>
            <a:xfrm flipV="1">
              <a:off x="2440699" y="4067254"/>
              <a:ext cx="531854" cy="3032"/>
            </a:xfrm>
            <a:prstGeom prst="straightConnector1">
              <a:avLst/>
            </a:prstGeom>
            <a:noFill/>
            <a:ln w="12700" cap="flat" cmpd="sng" algn="ctr">
              <a:solidFill>
                <a:srgbClr val="1C2E57"/>
              </a:solidFill>
              <a:prstDash val="solid"/>
              <a:tailEnd type="triangle"/>
            </a:ln>
            <a:effectLst/>
          </p:spPr>
        </p:cxnSp>
        <p:cxnSp>
          <p:nvCxnSpPr>
            <p:cNvPr id="7" name="Straight Arrow Connector 6">
              <a:extLst>
                <a:ext uri="{FF2B5EF4-FFF2-40B4-BE49-F238E27FC236}">
                  <a16:creationId xmlns:a16="http://schemas.microsoft.com/office/drawing/2014/main" id="{5790D590-0060-B603-57E8-76D01FC7B66E}"/>
                </a:ext>
              </a:extLst>
            </p:cNvPr>
            <p:cNvCxnSpPr>
              <a:cxnSpLocks/>
            </p:cNvCxnSpPr>
            <p:nvPr/>
          </p:nvCxnSpPr>
          <p:spPr>
            <a:xfrm>
              <a:off x="6616336" y="3999088"/>
              <a:ext cx="431686" cy="0"/>
            </a:xfrm>
            <a:prstGeom prst="straightConnector1">
              <a:avLst/>
            </a:prstGeom>
            <a:noFill/>
            <a:ln w="28575" cap="flat" cmpd="sng" algn="ctr">
              <a:solidFill>
                <a:srgbClr val="000000"/>
              </a:solidFill>
              <a:prstDash val="solid"/>
              <a:tailEnd type="triangle"/>
            </a:ln>
            <a:effectLst/>
          </p:spPr>
        </p:cxnSp>
        <p:sp>
          <p:nvSpPr>
            <p:cNvPr id="9" name="Rounded Rectangle 33">
              <a:extLst>
                <a:ext uri="{FF2B5EF4-FFF2-40B4-BE49-F238E27FC236}">
                  <a16:creationId xmlns:a16="http://schemas.microsoft.com/office/drawing/2014/main" id="{124FCEBD-4115-F0F7-84CA-A7933D87051C}"/>
                </a:ext>
              </a:extLst>
            </p:cNvPr>
            <p:cNvSpPr/>
            <p:nvPr/>
          </p:nvSpPr>
          <p:spPr>
            <a:xfrm>
              <a:off x="4735371" y="3602241"/>
              <a:ext cx="1915367" cy="839577"/>
            </a:xfrm>
            <a:prstGeom prst="roundRect">
              <a:avLst/>
            </a:prstGeom>
            <a:solidFill>
              <a:schemeClr val="accent1"/>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Biochemical recurrence*</a:t>
              </a:r>
            </a:p>
          </p:txBody>
        </p:sp>
        <p:sp>
          <p:nvSpPr>
            <p:cNvPr id="10" name="Rounded Rectangle 32">
              <a:extLst>
                <a:ext uri="{FF2B5EF4-FFF2-40B4-BE49-F238E27FC236}">
                  <a16:creationId xmlns:a16="http://schemas.microsoft.com/office/drawing/2014/main" id="{B21D2959-9831-801D-37C9-8566B45FE29B}"/>
                </a:ext>
              </a:extLst>
            </p:cNvPr>
            <p:cNvSpPr/>
            <p:nvPr/>
          </p:nvSpPr>
          <p:spPr>
            <a:xfrm>
              <a:off x="2976599" y="3414871"/>
              <a:ext cx="1317155" cy="1311731"/>
            </a:xfrm>
            <a:prstGeom prst="roundRect">
              <a:avLst/>
            </a:prstGeom>
            <a:solidFill>
              <a:schemeClr val="accent5"/>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Definitive therapy</a:t>
              </a:r>
            </a:p>
          </p:txBody>
        </p:sp>
        <p:sp>
          <p:nvSpPr>
            <p:cNvPr id="43" name="Rounded Rectangle 31">
              <a:extLst>
                <a:ext uri="{FF2B5EF4-FFF2-40B4-BE49-F238E27FC236}">
                  <a16:creationId xmlns:a16="http://schemas.microsoft.com/office/drawing/2014/main" id="{252D1C77-CBBC-181E-A50F-2F8B6A2A3CB5}"/>
                </a:ext>
              </a:extLst>
            </p:cNvPr>
            <p:cNvSpPr/>
            <p:nvPr/>
          </p:nvSpPr>
          <p:spPr>
            <a:xfrm>
              <a:off x="9735707" y="3622423"/>
              <a:ext cx="1553853" cy="804987"/>
            </a:xfrm>
            <a:prstGeom prst="roundRect">
              <a:avLst/>
            </a:prstGeom>
            <a:solidFill>
              <a:schemeClr val="accent3"/>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mCRPC</a:t>
              </a:r>
            </a:p>
          </p:txBody>
        </p:sp>
        <p:sp>
          <p:nvSpPr>
            <p:cNvPr id="44" name="Rounded Rectangle 29">
              <a:extLst>
                <a:ext uri="{FF2B5EF4-FFF2-40B4-BE49-F238E27FC236}">
                  <a16:creationId xmlns:a16="http://schemas.microsoft.com/office/drawing/2014/main" id="{D8AA1C74-3347-77C8-2112-F2AB5B9E49BA}"/>
                </a:ext>
              </a:extLst>
            </p:cNvPr>
            <p:cNvSpPr/>
            <p:nvPr/>
          </p:nvSpPr>
          <p:spPr>
            <a:xfrm>
              <a:off x="7501860" y="2273444"/>
              <a:ext cx="1851254" cy="839577"/>
            </a:xfrm>
            <a:prstGeom prst="roundRect">
              <a:avLst/>
            </a:prstGeom>
            <a:solidFill>
              <a:schemeClr val="accent6"/>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mHSPC</a:t>
              </a:r>
            </a:p>
          </p:txBody>
        </p:sp>
        <p:sp>
          <p:nvSpPr>
            <p:cNvPr id="45" name="Rounded Rectangle 28">
              <a:extLst>
                <a:ext uri="{FF2B5EF4-FFF2-40B4-BE49-F238E27FC236}">
                  <a16:creationId xmlns:a16="http://schemas.microsoft.com/office/drawing/2014/main" id="{6B1C222F-348B-DB98-5B99-0C718DDC1A62}"/>
                </a:ext>
              </a:extLst>
            </p:cNvPr>
            <p:cNvSpPr/>
            <p:nvPr/>
          </p:nvSpPr>
          <p:spPr>
            <a:xfrm>
              <a:off x="7732794" y="5224818"/>
              <a:ext cx="1620621" cy="839577"/>
            </a:xfrm>
            <a:prstGeom prst="roundRect">
              <a:avLst/>
            </a:prstGeom>
            <a:solidFill>
              <a:schemeClr val="accent6">
                <a:lumMod val="60000"/>
                <a:lumOff val="40000"/>
              </a:schemeClr>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nmCRPC</a:t>
              </a:r>
            </a:p>
          </p:txBody>
        </p:sp>
        <p:sp>
          <p:nvSpPr>
            <p:cNvPr id="46" name="Rounded Rectangle 3">
              <a:extLst>
                <a:ext uri="{FF2B5EF4-FFF2-40B4-BE49-F238E27FC236}">
                  <a16:creationId xmlns:a16="http://schemas.microsoft.com/office/drawing/2014/main" id="{95B29EE1-A49D-E503-92FB-FCC1BA95FF4D}"/>
                </a:ext>
              </a:extLst>
            </p:cNvPr>
            <p:cNvSpPr/>
            <p:nvPr/>
          </p:nvSpPr>
          <p:spPr>
            <a:xfrm>
              <a:off x="441325" y="3414871"/>
              <a:ext cx="2283455" cy="1314763"/>
            </a:xfrm>
            <a:prstGeom prst="roundRect">
              <a:avLst/>
            </a:prstGeom>
            <a:solidFill>
              <a:schemeClr val="accent2"/>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Localized/locally advanced prostate cancer</a:t>
              </a:r>
            </a:p>
          </p:txBody>
        </p:sp>
        <p:sp>
          <p:nvSpPr>
            <p:cNvPr id="47" name="TextBox 46">
              <a:extLst>
                <a:ext uri="{FF2B5EF4-FFF2-40B4-BE49-F238E27FC236}">
                  <a16:creationId xmlns:a16="http://schemas.microsoft.com/office/drawing/2014/main" id="{F90E7492-5145-3907-E611-94EFCDAE004E}"/>
                </a:ext>
              </a:extLst>
            </p:cNvPr>
            <p:cNvSpPr txBox="1"/>
            <p:nvPr/>
          </p:nvSpPr>
          <p:spPr>
            <a:xfrm>
              <a:off x="4121942" y="3013265"/>
              <a:ext cx="8229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Rising PSA</a:t>
              </a:r>
            </a:p>
          </p:txBody>
        </p:sp>
        <p:sp>
          <p:nvSpPr>
            <p:cNvPr id="48" name="TextBox 47">
              <a:extLst>
                <a:ext uri="{FF2B5EF4-FFF2-40B4-BE49-F238E27FC236}">
                  <a16:creationId xmlns:a16="http://schemas.microsoft.com/office/drawing/2014/main" id="{41EBFE6C-0D05-5A12-0E12-DC1CD6850601}"/>
                </a:ext>
              </a:extLst>
            </p:cNvPr>
            <p:cNvSpPr txBox="1"/>
            <p:nvPr/>
          </p:nvSpPr>
          <p:spPr>
            <a:xfrm>
              <a:off x="6855039" y="3718181"/>
              <a:ext cx="8229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Start ADT</a:t>
              </a:r>
            </a:p>
          </p:txBody>
        </p:sp>
        <p:sp>
          <p:nvSpPr>
            <p:cNvPr id="49" name="TextBox 48">
              <a:extLst>
                <a:ext uri="{FF2B5EF4-FFF2-40B4-BE49-F238E27FC236}">
                  <a16:creationId xmlns:a16="http://schemas.microsoft.com/office/drawing/2014/main" id="{6BC2FD7D-170A-01C8-18DD-6BE0C4A1AE4D}"/>
                </a:ext>
              </a:extLst>
            </p:cNvPr>
            <p:cNvSpPr txBox="1"/>
            <p:nvPr/>
          </p:nvSpPr>
          <p:spPr>
            <a:xfrm>
              <a:off x="5588214" y="4451093"/>
              <a:ext cx="180594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Criterion 2: Rising PSA despite castrate levels of testosterone </a:t>
              </a:r>
            </a:p>
          </p:txBody>
        </p:sp>
        <p:sp>
          <p:nvSpPr>
            <p:cNvPr id="52" name="TextBox 51">
              <a:extLst>
                <a:ext uri="{FF2B5EF4-FFF2-40B4-BE49-F238E27FC236}">
                  <a16:creationId xmlns:a16="http://schemas.microsoft.com/office/drawing/2014/main" id="{6C938E58-BD87-39AE-3177-87BAAE21525C}"/>
                </a:ext>
              </a:extLst>
            </p:cNvPr>
            <p:cNvSpPr txBox="1"/>
            <p:nvPr/>
          </p:nvSpPr>
          <p:spPr>
            <a:xfrm>
              <a:off x="5730511" y="2810320"/>
              <a:ext cx="17716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Criterion 1: Identification of metastases</a:t>
              </a:r>
            </a:p>
          </p:txBody>
        </p:sp>
        <p:sp>
          <p:nvSpPr>
            <p:cNvPr id="56" name="TextBox 55">
              <a:extLst>
                <a:ext uri="{FF2B5EF4-FFF2-40B4-BE49-F238E27FC236}">
                  <a16:creationId xmlns:a16="http://schemas.microsoft.com/office/drawing/2014/main" id="{42C0E108-F08D-DBB8-C7A6-4E3852003D6B}"/>
                </a:ext>
              </a:extLst>
            </p:cNvPr>
            <p:cNvSpPr txBox="1"/>
            <p:nvPr/>
          </p:nvSpPr>
          <p:spPr>
            <a:xfrm>
              <a:off x="9709753" y="2441294"/>
              <a:ext cx="177165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Rising PSA despite castrate levels of testosterone</a:t>
              </a:r>
            </a:p>
          </p:txBody>
        </p:sp>
        <p:sp>
          <p:nvSpPr>
            <p:cNvPr id="57" name="TextBox 56">
              <a:extLst>
                <a:ext uri="{FF2B5EF4-FFF2-40B4-BE49-F238E27FC236}">
                  <a16:creationId xmlns:a16="http://schemas.microsoft.com/office/drawing/2014/main" id="{5A96810D-464E-4339-4A37-E011A34338E2}"/>
                </a:ext>
              </a:extLst>
            </p:cNvPr>
            <p:cNvSpPr txBox="1"/>
            <p:nvPr/>
          </p:nvSpPr>
          <p:spPr>
            <a:xfrm>
              <a:off x="9681459" y="4729634"/>
              <a:ext cx="177165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Identification of metastases</a:t>
              </a:r>
            </a:p>
          </p:txBody>
        </p:sp>
        <p:cxnSp>
          <p:nvCxnSpPr>
            <p:cNvPr id="58" name="Straight Arrow Connector 57">
              <a:extLst>
                <a:ext uri="{FF2B5EF4-FFF2-40B4-BE49-F238E27FC236}">
                  <a16:creationId xmlns:a16="http://schemas.microsoft.com/office/drawing/2014/main" id="{0749E7A3-2746-82F3-D476-86FF60AABCDC}"/>
                </a:ext>
              </a:extLst>
            </p:cNvPr>
            <p:cNvCxnSpPr>
              <a:cxnSpLocks/>
            </p:cNvCxnSpPr>
            <p:nvPr/>
          </p:nvCxnSpPr>
          <p:spPr>
            <a:xfrm>
              <a:off x="7266519" y="4302956"/>
              <a:ext cx="534203" cy="932784"/>
            </a:xfrm>
            <a:prstGeom prst="straightConnector1">
              <a:avLst/>
            </a:prstGeom>
            <a:noFill/>
            <a:ln w="28575" cap="flat" cmpd="sng" algn="ctr">
              <a:solidFill>
                <a:srgbClr val="000000"/>
              </a:solidFill>
              <a:prstDash val="solid"/>
              <a:tailEnd type="triangle"/>
            </a:ln>
            <a:effectLst/>
          </p:spPr>
        </p:cxnSp>
        <p:cxnSp>
          <p:nvCxnSpPr>
            <p:cNvPr id="59" name="Straight Arrow Connector 58">
              <a:extLst>
                <a:ext uri="{FF2B5EF4-FFF2-40B4-BE49-F238E27FC236}">
                  <a16:creationId xmlns:a16="http://schemas.microsoft.com/office/drawing/2014/main" id="{BF13702E-E591-4C76-1FF7-B79482361B11}"/>
                </a:ext>
              </a:extLst>
            </p:cNvPr>
            <p:cNvCxnSpPr>
              <a:cxnSpLocks/>
            </p:cNvCxnSpPr>
            <p:nvPr/>
          </p:nvCxnSpPr>
          <p:spPr>
            <a:xfrm flipH="1">
              <a:off x="7266519" y="3111561"/>
              <a:ext cx="387325" cy="606620"/>
            </a:xfrm>
            <a:prstGeom prst="straightConnector1">
              <a:avLst/>
            </a:prstGeom>
            <a:noFill/>
            <a:ln w="28575" cap="flat" cmpd="sng" algn="ctr">
              <a:solidFill>
                <a:srgbClr val="000000"/>
              </a:solidFill>
              <a:prstDash val="solid"/>
              <a:tailEnd type="triangle"/>
            </a:ln>
            <a:effectLst/>
          </p:spPr>
        </p:cxnSp>
        <p:cxnSp>
          <p:nvCxnSpPr>
            <p:cNvPr id="60" name="Straight Arrow Connector 59">
              <a:extLst>
                <a:ext uri="{FF2B5EF4-FFF2-40B4-BE49-F238E27FC236}">
                  <a16:creationId xmlns:a16="http://schemas.microsoft.com/office/drawing/2014/main" id="{FDFD57E0-6B3E-A89D-AEF6-5DCC23071379}"/>
                </a:ext>
              </a:extLst>
            </p:cNvPr>
            <p:cNvCxnSpPr>
              <a:cxnSpLocks/>
            </p:cNvCxnSpPr>
            <p:nvPr/>
          </p:nvCxnSpPr>
          <p:spPr>
            <a:xfrm>
              <a:off x="9332149" y="3053585"/>
              <a:ext cx="507766" cy="559702"/>
            </a:xfrm>
            <a:prstGeom prst="straightConnector1">
              <a:avLst/>
            </a:prstGeom>
            <a:noFill/>
            <a:ln w="28575" cap="flat" cmpd="sng" algn="ctr">
              <a:solidFill>
                <a:srgbClr val="000000"/>
              </a:solidFill>
              <a:prstDash val="solid"/>
              <a:tailEnd type="triangle"/>
            </a:ln>
            <a:effectLst/>
          </p:spPr>
        </p:cxnSp>
        <p:cxnSp>
          <p:nvCxnSpPr>
            <p:cNvPr id="61" name="Straight Arrow Connector 60">
              <a:extLst>
                <a:ext uri="{FF2B5EF4-FFF2-40B4-BE49-F238E27FC236}">
                  <a16:creationId xmlns:a16="http://schemas.microsoft.com/office/drawing/2014/main" id="{4D0C1889-C447-049A-026F-A3E171F698BF}"/>
                </a:ext>
              </a:extLst>
            </p:cNvPr>
            <p:cNvCxnSpPr>
              <a:cxnSpLocks/>
            </p:cNvCxnSpPr>
            <p:nvPr/>
          </p:nvCxnSpPr>
          <p:spPr>
            <a:xfrm flipV="1">
              <a:off x="9332149" y="4447076"/>
              <a:ext cx="529401" cy="842767"/>
            </a:xfrm>
            <a:prstGeom prst="straightConnector1">
              <a:avLst/>
            </a:prstGeom>
            <a:noFill/>
            <a:ln w="28575" cap="flat" cmpd="sng" algn="ctr">
              <a:solidFill>
                <a:srgbClr val="000000"/>
              </a:solidFill>
              <a:prstDash val="solid"/>
              <a:tailEnd type="triangle"/>
            </a:ln>
            <a:effectLst/>
          </p:spPr>
        </p:cxnSp>
        <p:cxnSp>
          <p:nvCxnSpPr>
            <p:cNvPr id="62" name="Straight Arrow Connector 61">
              <a:extLst>
                <a:ext uri="{FF2B5EF4-FFF2-40B4-BE49-F238E27FC236}">
                  <a16:creationId xmlns:a16="http://schemas.microsoft.com/office/drawing/2014/main" id="{15AB3E17-C2ED-C4C8-605A-99A7E05808C2}"/>
                </a:ext>
              </a:extLst>
            </p:cNvPr>
            <p:cNvCxnSpPr>
              <a:cxnSpLocks/>
            </p:cNvCxnSpPr>
            <p:nvPr/>
          </p:nvCxnSpPr>
          <p:spPr>
            <a:xfrm>
              <a:off x="7568766" y="4009320"/>
              <a:ext cx="2129538" cy="0"/>
            </a:xfrm>
            <a:prstGeom prst="straightConnector1">
              <a:avLst/>
            </a:prstGeom>
            <a:noFill/>
            <a:ln w="28575" cap="flat" cmpd="sng" algn="ctr">
              <a:solidFill>
                <a:srgbClr val="000000"/>
              </a:solidFill>
              <a:prstDash val="dash"/>
              <a:tailEnd type="triangle"/>
            </a:ln>
            <a:effectLst/>
          </p:spPr>
        </p:cxnSp>
        <p:sp>
          <p:nvSpPr>
            <p:cNvPr id="63" name="TextBox 62">
              <a:extLst>
                <a:ext uri="{FF2B5EF4-FFF2-40B4-BE49-F238E27FC236}">
                  <a16:creationId xmlns:a16="http://schemas.microsoft.com/office/drawing/2014/main" id="{BE3034AE-85B6-CCD7-1C94-1361D1589786}"/>
                </a:ext>
              </a:extLst>
            </p:cNvPr>
            <p:cNvSpPr txBox="1"/>
            <p:nvPr/>
          </p:nvSpPr>
          <p:spPr>
            <a:xfrm>
              <a:off x="7779505" y="3353425"/>
              <a:ext cx="170806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Both criteria</a:t>
              </a:r>
              <a:b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met </a:t>
              </a:r>
            </a:p>
          </p:txBody>
        </p:sp>
      </p:grpSp>
      <p:sp>
        <p:nvSpPr>
          <p:cNvPr id="11" name="Text Box 15">
            <a:extLst>
              <a:ext uri="{FF2B5EF4-FFF2-40B4-BE49-F238E27FC236}">
                <a16:creationId xmlns:a16="http://schemas.microsoft.com/office/drawing/2014/main" id="{83F838B1-4CE0-F04E-F9EB-B9D4410B16B1}"/>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Anantharaman. Expert Rev Anticancer Ther. 2017;17:625.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prostate cancer. v.1.2023. nccn.org.</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Text Box 30">
            <a:extLst>
              <a:ext uri="{FF2B5EF4-FFF2-40B4-BE49-F238E27FC236}">
                <a16:creationId xmlns:a16="http://schemas.microsoft.com/office/drawing/2014/main" id="{6178698C-6EA3-DABC-E5E6-BD0B34F4587A}"/>
              </a:ext>
            </a:extLst>
          </p:cNvPr>
          <p:cNvSpPr txBox="1">
            <a:spLocks noChangeArrowheads="1"/>
          </p:cNvSpPr>
          <p:nvPr/>
        </p:nvSpPr>
        <p:spPr bwMode="auto">
          <a:xfrm>
            <a:off x="727077" y="585852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*Slow PSA doubling time (eg, &gt;12 mo) suggests indolent disease.</a:t>
            </a:r>
          </a:p>
        </p:txBody>
      </p:sp>
    </p:spTree>
    <p:extLst>
      <p:ext uri="{BB962C8B-B14F-4D97-AF65-F5344CB8AC3E}">
        <p14:creationId xmlns:p14="http://schemas.microsoft.com/office/powerpoint/2010/main" val="688935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6B88E-9356-2084-1BCC-A3E86639BA37}"/>
              </a:ext>
            </a:extLst>
          </p:cNvPr>
          <p:cNvSpPr>
            <a:spLocks noGrp="1"/>
          </p:cNvSpPr>
          <p:nvPr>
            <p:ph type="title"/>
          </p:nvPr>
        </p:nvSpPr>
        <p:spPr>
          <a:solidFill>
            <a:schemeClr val="tx2"/>
          </a:solidFill>
        </p:spPr>
        <p:txBody>
          <a:bodyPr/>
          <a:lstStyle/>
          <a:p>
            <a:r>
              <a:rPr lang="en-US" dirty="0"/>
              <a:t>Patient Case: mHSPC</a:t>
            </a:r>
          </a:p>
        </p:txBody>
      </p:sp>
      <p:sp>
        <p:nvSpPr>
          <p:cNvPr id="3" name="Content Placeholder 2">
            <a:extLst>
              <a:ext uri="{FF2B5EF4-FFF2-40B4-BE49-F238E27FC236}">
                <a16:creationId xmlns:a16="http://schemas.microsoft.com/office/drawing/2014/main" id="{567F5D0C-14D0-B0B4-E62B-224DD8E93B0A}"/>
              </a:ext>
            </a:extLst>
          </p:cNvPr>
          <p:cNvSpPr>
            <a:spLocks noGrp="1"/>
          </p:cNvSpPr>
          <p:nvPr>
            <p:ph idx="1"/>
          </p:nvPr>
        </p:nvSpPr>
        <p:spPr/>
        <p:txBody>
          <a:bodyPr/>
          <a:lstStyle/>
          <a:p>
            <a:r>
              <a:rPr lang="en-US" dirty="0"/>
              <a:t>72-yr-old man</a:t>
            </a:r>
          </a:p>
          <a:p>
            <a:r>
              <a:rPr lang="en-US" dirty="0"/>
              <a:t>Presents with worsening fatigue, lower back pain, weight loss</a:t>
            </a:r>
          </a:p>
          <a:p>
            <a:r>
              <a:rPr lang="en-US" dirty="0"/>
              <a:t>PSA 655 ng/mL</a:t>
            </a:r>
          </a:p>
          <a:p>
            <a:r>
              <a:rPr lang="en-US" dirty="0"/>
              <a:t>Gleason 5 + 5</a:t>
            </a:r>
          </a:p>
          <a:p>
            <a:r>
              <a:rPr lang="en-US" dirty="0"/>
              <a:t>CT scan reveals metastatic disease</a:t>
            </a:r>
          </a:p>
        </p:txBody>
      </p:sp>
    </p:spTree>
    <p:extLst>
      <p:ext uri="{BB962C8B-B14F-4D97-AF65-F5344CB8AC3E}">
        <p14:creationId xmlns:p14="http://schemas.microsoft.com/office/powerpoint/2010/main" val="409539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76C26-4780-F764-1DD4-F984565BDC68}"/>
              </a:ext>
            </a:extLst>
          </p:cNvPr>
          <p:cNvSpPr>
            <a:spLocks noGrp="1"/>
          </p:cNvSpPr>
          <p:nvPr>
            <p:ph type="title"/>
          </p:nvPr>
        </p:nvSpPr>
        <p:spPr/>
        <p:txBody>
          <a:bodyPr/>
          <a:lstStyle/>
          <a:p>
            <a:r>
              <a:rPr lang="en-US" dirty="0"/>
              <a:t>SoC in mHSPC: Doublet and Triplet Therapy</a:t>
            </a:r>
            <a:br>
              <a:rPr lang="en-US" dirty="0"/>
            </a:br>
            <a:endParaRPr lang="en-US" dirty="0"/>
          </a:p>
        </p:txBody>
      </p:sp>
      <p:graphicFrame>
        <p:nvGraphicFramePr>
          <p:cNvPr id="4" name="Group 3">
            <a:extLst>
              <a:ext uri="{FF2B5EF4-FFF2-40B4-BE49-F238E27FC236}">
                <a16:creationId xmlns:a16="http://schemas.microsoft.com/office/drawing/2014/main" id="{ACC2497A-DB3A-EA0D-4876-BD747677DA5F}"/>
              </a:ext>
            </a:extLst>
          </p:cNvPr>
          <p:cNvGraphicFramePr>
            <a:graphicFrameLocks/>
          </p:cNvGraphicFramePr>
          <p:nvPr>
            <p:extLst>
              <p:ext uri="{D42A27DB-BD31-4B8C-83A1-F6EECF244321}">
                <p14:modId xmlns:p14="http://schemas.microsoft.com/office/powerpoint/2010/main" val="2385635005"/>
              </p:ext>
            </p:extLst>
          </p:nvPr>
        </p:nvGraphicFramePr>
        <p:xfrm>
          <a:off x="609759" y="707224"/>
          <a:ext cx="8473150" cy="5707524"/>
        </p:xfrm>
        <a:graphic>
          <a:graphicData uri="http://schemas.openxmlformats.org/drawingml/2006/table">
            <a:tbl>
              <a:tblPr/>
              <a:tblGrid>
                <a:gridCol w="1338962">
                  <a:extLst>
                    <a:ext uri="{9D8B030D-6E8A-4147-A177-3AD203B41FA5}">
                      <a16:colId xmlns:a16="http://schemas.microsoft.com/office/drawing/2014/main" val="20000"/>
                    </a:ext>
                  </a:extLst>
                </a:gridCol>
                <a:gridCol w="1720925">
                  <a:extLst>
                    <a:ext uri="{9D8B030D-6E8A-4147-A177-3AD203B41FA5}">
                      <a16:colId xmlns:a16="http://schemas.microsoft.com/office/drawing/2014/main" val="20001"/>
                    </a:ext>
                  </a:extLst>
                </a:gridCol>
                <a:gridCol w="1854477">
                  <a:extLst>
                    <a:ext uri="{9D8B030D-6E8A-4147-A177-3AD203B41FA5}">
                      <a16:colId xmlns:a16="http://schemas.microsoft.com/office/drawing/2014/main" val="20002"/>
                    </a:ext>
                  </a:extLst>
                </a:gridCol>
                <a:gridCol w="1381385">
                  <a:extLst>
                    <a:ext uri="{9D8B030D-6E8A-4147-A177-3AD203B41FA5}">
                      <a16:colId xmlns:a16="http://schemas.microsoft.com/office/drawing/2014/main" val="20003"/>
                    </a:ext>
                  </a:extLst>
                </a:gridCol>
                <a:gridCol w="2177401">
                  <a:extLst>
                    <a:ext uri="{9D8B030D-6E8A-4147-A177-3AD203B41FA5}">
                      <a16:colId xmlns:a16="http://schemas.microsoft.com/office/drawing/2014/main" val="1052958523"/>
                    </a:ext>
                  </a:extLst>
                </a:gridCol>
              </a:tblGrid>
              <a:tr h="3186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sng"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sng"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sng"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mOS, Mo</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Calibri" panose="020F0502020204030204" pitchFamily="34" charset="0"/>
                        </a:rPr>
                        <a:t>HR (95% CI)</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536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LATITUDE</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mHSPC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1199)</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Abi/pred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chemeClr val="accent1"/>
                          </a:solidFill>
                          <a:effectLst/>
                          <a:latin typeface="Calibri" panose="020F0502020204030204" pitchFamily="34" charset="0"/>
                        </a:rPr>
                        <a:t>53.3</a:t>
                      </a:r>
                    </a:p>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chemeClr val="accent3"/>
                          </a:solidFill>
                          <a:effectLst/>
                          <a:latin typeface="Calibri" panose="020F0502020204030204" pitchFamily="34" charset="0"/>
                        </a:rPr>
                        <a:t>36.5</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0.66 (0.56-0.78;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5360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626692486"/>
                  </a:ext>
                </a:extLst>
              </a:tr>
              <a:tr h="3910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STAMPEDE</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Advanced/</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recurrent HSPC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 1917)</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Abi/pred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kern="1200" cap="none" normalizeH="0" baseline="0" dirty="0">
                          <a:ln>
                            <a:noFill/>
                          </a:ln>
                          <a:solidFill>
                            <a:schemeClr val="accent1"/>
                          </a:solidFill>
                          <a:effectLst/>
                          <a:latin typeface="Calibri" panose="020F0502020204030204" pitchFamily="34" charset="0"/>
                          <a:ea typeface="+mn-ea"/>
                          <a:cs typeface="+mn-cs"/>
                        </a:rPr>
                        <a:t>79</a:t>
                      </a:r>
                    </a:p>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kern="1200" cap="none" normalizeH="0" baseline="0" dirty="0">
                          <a:ln>
                            <a:noFill/>
                          </a:ln>
                          <a:solidFill>
                            <a:schemeClr val="accent3"/>
                          </a:solidFill>
                          <a:effectLst/>
                          <a:latin typeface="Calibri" panose="020F0502020204030204" pitchFamily="34" charset="0"/>
                          <a:ea typeface="+mn-ea"/>
                          <a:cs typeface="+mn-cs"/>
                        </a:rPr>
                        <a:t>46</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0.60 (0.50-0.71;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a:t>
                      </a:r>
                      <a:r>
                        <a:rPr kumimoji="0" lang="en-US" sz="1600" b="0" i="0" u="none" strike="noStrike" cap="none" normalizeH="0" baseline="0" dirty="0">
                          <a:ln>
                            <a:noFill/>
                          </a:ln>
                          <a:solidFill>
                            <a:schemeClr val="bg1"/>
                          </a:solidFill>
                          <a:effectLst/>
                          <a:latin typeface="Calibri" panose="020F0502020204030204" pitchFamily="34" charset="0"/>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9102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ADT alone</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453507496"/>
                  </a:ext>
                </a:extLst>
              </a:tr>
              <a:tr h="3536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ARCHES</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3</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mHSPC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1150)</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Enza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4"/>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chemeClr val="accent4"/>
                          </a:solidFill>
                          <a:effectLst/>
                          <a:latin typeface="Calibri" panose="020F0502020204030204" pitchFamily="34" charset="0"/>
                        </a:rPr>
                        <a:t>NR</a:t>
                      </a:r>
                    </a:p>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kern="1200" cap="none" normalizeH="0" baseline="0" dirty="0">
                          <a:ln>
                            <a:noFill/>
                          </a:ln>
                          <a:solidFill>
                            <a:schemeClr val="accent3"/>
                          </a:solidFill>
                          <a:effectLst/>
                          <a:latin typeface="Calibri" panose="020F0502020204030204" pitchFamily="34" charset="0"/>
                          <a:ea typeface="+mn-ea"/>
                          <a:cs typeface="+mn-cs"/>
                        </a:rPr>
                        <a:t>NR</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0.66 (0.53-0.81;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5360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9920827"/>
                  </a:ext>
                </a:extLst>
              </a:tr>
              <a:tr h="3536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TITAN</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mHSPC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1052)</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Apa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5"/>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rgbClr val="FDB338"/>
                          </a:solidFill>
                          <a:effectLst/>
                          <a:latin typeface="Calibri" panose="020F0502020204030204" pitchFamily="34" charset="0"/>
                        </a:rPr>
                        <a:t>NR</a:t>
                      </a:r>
                    </a:p>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kern="1200" cap="none" normalizeH="0" baseline="0" dirty="0">
                          <a:ln>
                            <a:noFill/>
                          </a:ln>
                          <a:solidFill>
                            <a:schemeClr val="accent3"/>
                          </a:solidFill>
                          <a:effectLst/>
                          <a:latin typeface="Calibri" panose="020F0502020204030204" pitchFamily="34" charset="0"/>
                          <a:ea typeface="+mn-ea"/>
                          <a:cs typeface="+mn-cs"/>
                        </a:rPr>
                        <a:t>52.2</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0.65 (0.53-0.79;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24241038"/>
                  </a:ext>
                </a:extLst>
              </a:tr>
              <a:tr h="353608">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ADT</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52953109"/>
                  </a:ext>
                </a:extLst>
              </a:tr>
              <a:tr h="55032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PEACE-1</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5</a:t>
                      </a:r>
                      <a:r>
                        <a:rPr kumimoji="0" lang="en-US" sz="1600" b="1" i="0" u="none" strike="noStrike" cap="none" normalizeH="0" baseline="0" dirty="0">
                          <a:ln>
                            <a:noFill/>
                          </a:ln>
                          <a:solidFill>
                            <a:schemeClr val="bg2">
                              <a:lumMod val="10000"/>
                            </a:schemeClr>
                          </a:solidFill>
                          <a:effectLst/>
                          <a:latin typeface="Calibri" panose="020F0502020204030204" pitchFamily="34" charset="0"/>
                        </a:rPr>
                        <a: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mHSPC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1173)</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Abi/pred + ADT +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doc</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2"/>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chemeClr val="accent2"/>
                          </a:solidFill>
                          <a:effectLst/>
                          <a:latin typeface="Calibri" panose="020F0502020204030204" pitchFamily="34" charset="0"/>
                        </a:rPr>
                        <a:t>NR</a:t>
                      </a:r>
                      <a:br>
                        <a:rPr kumimoji="0" lang="en-US" sz="1600" b="0" i="0" u="none" strike="noStrike" cap="none" normalizeH="0" baseline="0" dirty="0">
                          <a:ln>
                            <a:noFill/>
                          </a:ln>
                          <a:solidFill>
                            <a:schemeClr val="accent2"/>
                          </a:solidFill>
                          <a:effectLst/>
                          <a:latin typeface="Calibri" panose="020F0502020204030204" pitchFamily="34" charset="0"/>
                        </a:rPr>
                      </a:br>
                      <a:br>
                        <a:rPr kumimoji="0" lang="en-US" sz="1600" b="0" i="0" u="none" strike="noStrike" cap="none" normalizeH="0" baseline="0" dirty="0">
                          <a:ln>
                            <a:noFill/>
                          </a:ln>
                          <a:solidFill>
                            <a:schemeClr val="accent2"/>
                          </a:solidFill>
                          <a:effectLst/>
                          <a:latin typeface="Calibri" panose="020F0502020204030204" pitchFamily="34" charset="0"/>
                        </a:rPr>
                      </a:br>
                      <a:r>
                        <a:rPr kumimoji="0" lang="en-US" sz="1600" b="0" i="0" u="none" strike="noStrike" kern="1200" cap="none" normalizeH="0" baseline="0" dirty="0">
                          <a:ln>
                            <a:noFill/>
                          </a:ln>
                          <a:solidFill>
                            <a:schemeClr val="accent3"/>
                          </a:solidFill>
                          <a:effectLst/>
                          <a:latin typeface="Calibri" panose="020F0502020204030204" pitchFamily="34" charset="0"/>
                          <a:ea typeface="+mn-ea"/>
                          <a:cs typeface="+mn-cs"/>
                        </a:rPr>
                        <a:t>53</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0.75 (0.59-0.95;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 .017)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11990305"/>
                  </a:ext>
                </a:extLst>
              </a:tr>
              <a:tr h="550329">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ADT +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doc</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340621986"/>
                  </a:ext>
                </a:extLst>
              </a:tr>
              <a:tr h="55032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ARASENS</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6</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mHSPC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1306)</a:t>
                      </a:r>
                    </a:p>
                  </a:txBody>
                  <a:tcPr marL="121699" marR="121699" marT="45728" marB="45728" anchor="ctr" horzOverflow="overflow">
                    <a:lnL w="12700" cap="flat" cmpd="sng" algn="ctr">
                      <a:noFill/>
                      <a:prstDash val="solid"/>
                      <a:round/>
                      <a:headEnd type="none" w="med" len="med"/>
                      <a:tailEnd type="none" w="med" len="med"/>
                    </a:lnL>
                    <a:lnR w="762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Daro + ADT +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doc</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6"/>
                    </a:solidFill>
                  </a:tcPr>
                </a:tc>
                <a:tc rowSpan="2">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0" i="0" u="none" strike="noStrike" cap="none" normalizeH="0" baseline="0" dirty="0">
                          <a:ln>
                            <a:noFill/>
                          </a:ln>
                          <a:solidFill>
                            <a:schemeClr val="accent6"/>
                          </a:solidFill>
                          <a:effectLst/>
                          <a:latin typeface="Calibri" panose="020F0502020204030204" pitchFamily="34" charset="0"/>
                        </a:rPr>
                        <a:t>NE</a:t>
                      </a:r>
                      <a:br>
                        <a:rPr kumimoji="0" lang="en-US" sz="1600" b="0" i="0" u="none" strike="noStrike" cap="none" normalizeH="0" baseline="0" dirty="0">
                          <a:ln>
                            <a:noFill/>
                          </a:ln>
                          <a:solidFill>
                            <a:schemeClr val="accent6"/>
                          </a:solidFill>
                          <a:effectLst/>
                          <a:latin typeface="Calibri" panose="020F0502020204030204" pitchFamily="34" charset="0"/>
                        </a:rPr>
                      </a:br>
                      <a:br>
                        <a:rPr kumimoji="0" lang="en-US" sz="1600" b="0" i="0" u="none" strike="noStrike" cap="none" normalizeH="0" baseline="0" dirty="0">
                          <a:ln>
                            <a:noFill/>
                          </a:ln>
                          <a:solidFill>
                            <a:srgbClr val="FDB338"/>
                          </a:solidFill>
                          <a:effectLst/>
                          <a:latin typeface="Calibri" panose="020F0502020204030204" pitchFamily="34" charset="0"/>
                        </a:rPr>
                      </a:br>
                      <a:r>
                        <a:rPr kumimoji="0" lang="en-US" sz="1600" b="0" i="0" u="none" strike="noStrike" kern="1200" cap="none" normalizeH="0" baseline="0" dirty="0">
                          <a:ln>
                            <a:noFill/>
                          </a:ln>
                          <a:solidFill>
                            <a:schemeClr val="accent3"/>
                          </a:solidFill>
                          <a:effectLst/>
                          <a:latin typeface="Calibri" panose="020F0502020204030204" pitchFamily="34" charset="0"/>
                          <a:ea typeface="+mn-ea"/>
                          <a:cs typeface="+mn-cs"/>
                        </a:rPr>
                        <a:t>48.9</a:t>
                      </a:r>
                    </a:p>
                  </a:txBody>
                  <a:tcPr marL="121699" marR="121699" marT="45728" marB="45728" anchor="ctr" horzOverflow="overflow">
                    <a:lnL w="762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0.68 (0.57-0.80;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1"/>
                          </a:solidFill>
                          <a:effectLst/>
                          <a:latin typeface="Calibri" panose="020F0502020204030204" pitchFamily="34" charset="0"/>
                        </a:rPr>
                        <a:t>P </a:t>
                      </a:r>
                      <a:r>
                        <a:rPr kumimoji="0" lang="en-US" sz="1600" b="0" i="0" u="none" strike="noStrike" cap="none" normalizeH="0" baseline="0" dirty="0">
                          <a:ln>
                            <a:noFill/>
                          </a:ln>
                          <a:solidFill>
                            <a:schemeClr val="bg1"/>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76946666"/>
                  </a:ext>
                </a:extLst>
              </a:tr>
              <a:tr h="550329">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ADT +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doc</a:t>
                      </a:r>
                    </a:p>
                  </a:txBody>
                  <a:tcPr marL="121699" marR="121699" marT="45728" marB="45728" anchor="ctr" horzOverflow="overflow">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346296762"/>
                  </a:ext>
                </a:extLst>
              </a:tr>
            </a:tbl>
          </a:graphicData>
        </a:graphic>
      </p:graphicFrame>
      <p:grpSp>
        <p:nvGrpSpPr>
          <p:cNvPr id="3" name="Group 2">
            <a:extLst>
              <a:ext uri="{FF2B5EF4-FFF2-40B4-BE49-F238E27FC236}">
                <a16:creationId xmlns:a16="http://schemas.microsoft.com/office/drawing/2014/main" id="{6975A428-422F-C236-6604-465154C306F0}"/>
              </a:ext>
            </a:extLst>
          </p:cNvPr>
          <p:cNvGrpSpPr/>
          <p:nvPr/>
        </p:nvGrpSpPr>
        <p:grpSpPr>
          <a:xfrm>
            <a:off x="3472880" y="1995803"/>
            <a:ext cx="196145" cy="392824"/>
            <a:chOff x="4067503" y="2291255"/>
            <a:chExt cx="430925" cy="392824"/>
          </a:xfrm>
        </p:grpSpPr>
        <p:cxnSp>
          <p:nvCxnSpPr>
            <p:cNvPr id="5" name="Straight Arrow Connector 4">
              <a:extLst>
                <a:ext uri="{FF2B5EF4-FFF2-40B4-BE49-F238E27FC236}">
                  <a16:creationId xmlns:a16="http://schemas.microsoft.com/office/drawing/2014/main" id="{DCB64E39-DF71-6030-4E6C-7AEBECAA0290}"/>
                </a:ext>
              </a:extLst>
            </p:cNvPr>
            <p:cNvCxnSpPr>
              <a:cxnSpLocks/>
            </p:cNvCxnSpPr>
            <p:nvPr/>
          </p:nvCxnSpPr>
          <p:spPr bwMode="auto">
            <a:xfrm flipV="1">
              <a:off x="4067503" y="2291255"/>
              <a:ext cx="430925" cy="126124"/>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1A08740C-D70A-1A3C-773F-934AA73D15F3}"/>
                </a:ext>
              </a:extLst>
            </p:cNvPr>
            <p:cNvCxnSpPr>
              <a:cxnSpLocks/>
            </p:cNvCxnSpPr>
            <p:nvPr/>
          </p:nvCxnSpPr>
          <p:spPr bwMode="auto">
            <a:xfrm>
              <a:off x="4067503" y="2557955"/>
              <a:ext cx="430925" cy="12612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7" name="Group 6">
            <a:extLst>
              <a:ext uri="{FF2B5EF4-FFF2-40B4-BE49-F238E27FC236}">
                <a16:creationId xmlns:a16="http://schemas.microsoft.com/office/drawing/2014/main" id="{D4F82F8E-519F-7C86-BAB1-FC47A5CB655D}"/>
              </a:ext>
            </a:extLst>
          </p:cNvPr>
          <p:cNvGrpSpPr/>
          <p:nvPr/>
        </p:nvGrpSpPr>
        <p:grpSpPr>
          <a:xfrm>
            <a:off x="3310955" y="1218031"/>
            <a:ext cx="358070" cy="392824"/>
            <a:chOff x="4067503" y="2291255"/>
            <a:chExt cx="430925" cy="392824"/>
          </a:xfrm>
        </p:grpSpPr>
        <p:cxnSp>
          <p:nvCxnSpPr>
            <p:cNvPr id="8" name="Straight Arrow Connector 7">
              <a:extLst>
                <a:ext uri="{FF2B5EF4-FFF2-40B4-BE49-F238E27FC236}">
                  <a16:creationId xmlns:a16="http://schemas.microsoft.com/office/drawing/2014/main" id="{54D9441E-E04F-9AA6-1835-26D877E4F3C3}"/>
                </a:ext>
              </a:extLst>
            </p:cNvPr>
            <p:cNvCxnSpPr>
              <a:cxnSpLocks/>
            </p:cNvCxnSpPr>
            <p:nvPr/>
          </p:nvCxnSpPr>
          <p:spPr bwMode="auto">
            <a:xfrm flipV="1">
              <a:off x="4067503" y="2291255"/>
              <a:ext cx="430925" cy="126124"/>
            </a:xfrm>
            <a:prstGeom prst="straightConnector1">
              <a:avLst/>
            </a:prstGeom>
            <a:noFill/>
            <a:ln w="28575" cap="flat" cmpd="sng" algn="ctr">
              <a:solidFill>
                <a:schemeClr val="bg1"/>
              </a:solidFill>
              <a:prstDash val="solid"/>
              <a:round/>
              <a:headEnd type="none" w="med" len="med"/>
              <a:tailEnd type="triangle"/>
            </a:ln>
            <a:effectLst/>
          </p:spPr>
        </p:cxnSp>
        <p:cxnSp>
          <p:nvCxnSpPr>
            <p:cNvPr id="9" name="Straight Arrow Connector 8">
              <a:extLst>
                <a:ext uri="{FF2B5EF4-FFF2-40B4-BE49-F238E27FC236}">
                  <a16:creationId xmlns:a16="http://schemas.microsoft.com/office/drawing/2014/main" id="{4490CC52-CBB8-588D-C7B9-FDFC49905744}"/>
                </a:ext>
              </a:extLst>
            </p:cNvPr>
            <p:cNvCxnSpPr>
              <a:cxnSpLocks/>
            </p:cNvCxnSpPr>
            <p:nvPr/>
          </p:nvCxnSpPr>
          <p:spPr bwMode="auto">
            <a:xfrm>
              <a:off x="4067503" y="2557955"/>
              <a:ext cx="430925" cy="126124"/>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0" name="Group 9">
            <a:extLst>
              <a:ext uri="{FF2B5EF4-FFF2-40B4-BE49-F238E27FC236}">
                <a16:creationId xmlns:a16="http://schemas.microsoft.com/office/drawing/2014/main" id="{25FD2426-9DEE-9D9F-4905-F350ED9B2D22}"/>
              </a:ext>
            </a:extLst>
          </p:cNvPr>
          <p:cNvGrpSpPr/>
          <p:nvPr/>
        </p:nvGrpSpPr>
        <p:grpSpPr>
          <a:xfrm>
            <a:off x="3310955" y="2785500"/>
            <a:ext cx="358070" cy="392824"/>
            <a:chOff x="4067503" y="2291255"/>
            <a:chExt cx="430925" cy="392824"/>
          </a:xfrm>
        </p:grpSpPr>
        <p:cxnSp>
          <p:nvCxnSpPr>
            <p:cNvPr id="11" name="Straight Arrow Connector 10">
              <a:extLst>
                <a:ext uri="{FF2B5EF4-FFF2-40B4-BE49-F238E27FC236}">
                  <a16:creationId xmlns:a16="http://schemas.microsoft.com/office/drawing/2014/main" id="{1F5B6ECB-77EB-4972-8514-3597BBD42AF7}"/>
                </a:ext>
              </a:extLst>
            </p:cNvPr>
            <p:cNvCxnSpPr>
              <a:cxnSpLocks/>
            </p:cNvCxnSpPr>
            <p:nvPr/>
          </p:nvCxnSpPr>
          <p:spPr bwMode="auto">
            <a:xfrm flipV="1">
              <a:off x="4067503" y="2291255"/>
              <a:ext cx="430925" cy="126124"/>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882FEA85-C062-A45A-8419-0FD32F47FAB1}"/>
                </a:ext>
              </a:extLst>
            </p:cNvPr>
            <p:cNvCxnSpPr>
              <a:cxnSpLocks/>
            </p:cNvCxnSpPr>
            <p:nvPr/>
          </p:nvCxnSpPr>
          <p:spPr bwMode="auto">
            <a:xfrm>
              <a:off x="4067503" y="2557955"/>
              <a:ext cx="430925" cy="126124"/>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14" name="Straight Arrow Connector 13">
            <a:extLst>
              <a:ext uri="{FF2B5EF4-FFF2-40B4-BE49-F238E27FC236}">
                <a16:creationId xmlns:a16="http://schemas.microsoft.com/office/drawing/2014/main" id="{39C44B78-59F4-BB0F-85C7-6ECFD31F4E4F}"/>
              </a:ext>
            </a:extLst>
          </p:cNvPr>
          <p:cNvCxnSpPr>
            <a:cxnSpLocks/>
          </p:cNvCxnSpPr>
          <p:nvPr/>
        </p:nvCxnSpPr>
        <p:spPr bwMode="auto">
          <a:xfrm flipV="1">
            <a:off x="3314079" y="3518648"/>
            <a:ext cx="358070" cy="126124"/>
          </a:xfrm>
          <a:prstGeom prst="straightConnector1">
            <a:avLst/>
          </a:prstGeom>
          <a:noFill/>
          <a:ln w="28575" cap="flat" cmpd="sng" algn="ctr">
            <a:solidFill>
              <a:schemeClr val="bg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9BED8326-0586-110C-6210-E4F829A293A9}"/>
              </a:ext>
            </a:extLst>
          </p:cNvPr>
          <p:cNvCxnSpPr>
            <a:cxnSpLocks/>
          </p:cNvCxnSpPr>
          <p:nvPr/>
        </p:nvCxnSpPr>
        <p:spPr bwMode="auto">
          <a:xfrm>
            <a:off x="3310955" y="3772700"/>
            <a:ext cx="358070" cy="126124"/>
          </a:xfrm>
          <a:prstGeom prst="straightConnector1">
            <a:avLst/>
          </a:prstGeom>
          <a:noFill/>
          <a:ln w="28575" cap="flat" cmpd="sng" algn="ctr">
            <a:solidFill>
              <a:schemeClr val="bg1"/>
            </a:solidFill>
            <a:prstDash val="solid"/>
            <a:round/>
            <a:headEnd type="none" w="med" len="med"/>
            <a:tailEnd type="triangle"/>
          </a:ln>
          <a:effectLst/>
        </p:spPr>
      </p:cxnSp>
      <p:grpSp>
        <p:nvGrpSpPr>
          <p:cNvPr id="28" name="Group 27">
            <a:extLst>
              <a:ext uri="{FF2B5EF4-FFF2-40B4-BE49-F238E27FC236}">
                <a16:creationId xmlns:a16="http://schemas.microsoft.com/office/drawing/2014/main" id="{D4EBFD3B-3C3E-D22D-D82A-0777BA3107FB}"/>
              </a:ext>
            </a:extLst>
          </p:cNvPr>
          <p:cNvGrpSpPr/>
          <p:nvPr/>
        </p:nvGrpSpPr>
        <p:grpSpPr>
          <a:xfrm>
            <a:off x="3310955" y="4378040"/>
            <a:ext cx="358070" cy="602409"/>
            <a:chOff x="3838575" y="4655820"/>
            <a:chExt cx="358070" cy="602409"/>
          </a:xfrm>
        </p:grpSpPr>
        <p:cxnSp>
          <p:nvCxnSpPr>
            <p:cNvPr id="17" name="Straight Arrow Connector 16">
              <a:extLst>
                <a:ext uri="{FF2B5EF4-FFF2-40B4-BE49-F238E27FC236}">
                  <a16:creationId xmlns:a16="http://schemas.microsoft.com/office/drawing/2014/main" id="{3E102A09-5456-7271-55A0-FD1D675C7184}"/>
                </a:ext>
              </a:extLst>
            </p:cNvPr>
            <p:cNvCxnSpPr>
              <a:cxnSpLocks/>
            </p:cNvCxnSpPr>
            <p:nvPr/>
          </p:nvCxnSpPr>
          <p:spPr bwMode="auto">
            <a:xfrm flipV="1">
              <a:off x="3838575" y="4655820"/>
              <a:ext cx="358070" cy="244269"/>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0C030038-B5A5-BF03-F9E3-EB27FBA0508C}"/>
                </a:ext>
              </a:extLst>
            </p:cNvPr>
            <p:cNvCxnSpPr>
              <a:cxnSpLocks/>
            </p:cNvCxnSpPr>
            <p:nvPr/>
          </p:nvCxnSpPr>
          <p:spPr bwMode="auto">
            <a:xfrm>
              <a:off x="3838575" y="5013960"/>
              <a:ext cx="358070" cy="244269"/>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29" name="Group 28">
            <a:extLst>
              <a:ext uri="{FF2B5EF4-FFF2-40B4-BE49-F238E27FC236}">
                <a16:creationId xmlns:a16="http://schemas.microsoft.com/office/drawing/2014/main" id="{5267A27C-6D78-F61C-8405-914C94EFDA68}"/>
              </a:ext>
            </a:extLst>
          </p:cNvPr>
          <p:cNvGrpSpPr/>
          <p:nvPr/>
        </p:nvGrpSpPr>
        <p:grpSpPr>
          <a:xfrm>
            <a:off x="3314248" y="5548367"/>
            <a:ext cx="358070" cy="602409"/>
            <a:chOff x="3838575" y="4655820"/>
            <a:chExt cx="358070" cy="602409"/>
          </a:xfrm>
        </p:grpSpPr>
        <p:cxnSp>
          <p:nvCxnSpPr>
            <p:cNvPr id="47" name="Straight Arrow Connector 46">
              <a:extLst>
                <a:ext uri="{FF2B5EF4-FFF2-40B4-BE49-F238E27FC236}">
                  <a16:creationId xmlns:a16="http://schemas.microsoft.com/office/drawing/2014/main" id="{DC556658-436A-5700-6B5B-48E0E6700C00}"/>
                </a:ext>
              </a:extLst>
            </p:cNvPr>
            <p:cNvCxnSpPr>
              <a:cxnSpLocks/>
            </p:cNvCxnSpPr>
            <p:nvPr/>
          </p:nvCxnSpPr>
          <p:spPr bwMode="auto">
            <a:xfrm flipV="1">
              <a:off x="3838575" y="4655820"/>
              <a:ext cx="358070" cy="244269"/>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9F2C62C3-661B-528F-5E72-43E2AC2F335D}"/>
                </a:ext>
              </a:extLst>
            </p:cNvPr>
            <p:cNvCxnSpPr>
              <a:cxnSpLocks/>
            </p:cNvCxnSpPr>
            <p:nvPr/>
          </p:nvCxnSpPr>
          <p:spPr bwMode="auto">
            <a:xfrm>
              <a:off x="3838575" y="5013960"/>
              <a:ext cx="358070" cy="244269"/>
            </a:xfrm>
            <a:prstGeom prst="straightConnector1">
              <a:avLst/>
            </a:prstGeom>
            <a:noFill/>
            <a:ln w="28575" cap="flat" cmpd="sng" algn="ctr">
              <a:solidFill>
                <a:schemeClr val="bg1"/>
              </a:solidFill>
              <a:prstDash val="solid"/>
              <a:round/>
              <a:headEnd type="none" w="med" len="med"/>
              <a:tailEnd type="triangle"/>
            </a:ln>
            <a:effectLst/>
          </p:spPr>
        </p:cxnSp>
      </p:grpSp>
      <p:sp>
        <p:nvSpPr>
          <p:cNvPr id="49" name="Text Box 15">
            <a:extLst>
              <a:ext uri="{FF2B5EF4-FFF2-40B4-BE49-F238E27FC236}">
                <a16:creationId xmlns:a16="http://schemas.microsoft.com/office/drawing/2014/main" id="{2CA23FA5-44CD-CEE9-8EF6-AED178B279BF}"/>
              </a:ext>
            </a:extLst>
          </p:cNvPr>
          <p:cNvSpPr txBox="1">
            <a:spLocks noChangeArrowheads="1"/>
          </p:cNvSpPr>
          <p:nvPr/>
        </p:nvSpPr>
        <p:spPr bwMode="auto">
          <a:xfrm>
            <a:off x="412751" y="6372134"/>
            <a:ext cx="8943900" cy="40011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000" b="0" spc="-10" dirty="0">
                <a:solidFill>
                  <a:schemeClr val="bg2"/>
                </a:solidFill>
                <a:latin typeface="Calibri" panose="020F0502020204030204" pitchFamily="34" charset="0"/>
                <a:cs typeface="+mn-cs"/>
              </a:rPr>
              <a:t>1. Fizazi. Lancet Oncol. 2019;20:686. 2.</a:t>
            </a:r>
            <a:r>
              <a:rPr lang="en-US" altLang="en-US" sz="1000" b="0" spc="-10" dirty="0">
                <a:solidFill>
                  <a:schemeClr val="bg2"/>
                </a:solidFill>
                <a:latin typeface="Calibri" panose="020F0502020204030204" pitchFamily="34" charset="0"/>
              </a:rPr>
              <a:t> James. Int J Cancer. 2022;151:422</a:t>
            </a:r>
            <a:r>
              <a:rPr lang="en-US" altLang="en-US" sz="1000" b="0" spc="-10" dirty="0">
                <a:solidFill>
                  <a:schemeClr val="bg2"/>
                </a:solidFill>
                <a:latin typeface="Calibri" panose="020F0502020204030204" pitchFamily="34" charset="0"/>
                <a:cs typeface="+mn-cs"/>
              </a:rPr>
              <a:t>. 3. Armstrong. JCO. 2022;40:1616. </a:t>
            </a:r>
          </a:p>
          <a:p>
            <a:pPr eaLnBrk="1" hangingPunct="1">
              <a:defRPr/>
            </a:pPr>
            <a:r>
              <a:rPr lang="en-US" altLang="en-US" sz="1000" b="0" spc="-10" dirty="0">
                <a:solidFill>
                  <a:schemeClr val="bg2"/>
                </a:solidFill>
                <a:latin typeface="Calibri" panose="020F0502020204030204" pitchFamily="34" charset="0"/>
                <a:cs typeface="+mn-cs"/>
              </a:rPr>
              <a:t>4. Chi. JCO. 2021;39:2294. 5. Fizazi. Lancet. 2022;399:1695. 6. Smith. NEJM. 2022;386:1132.</a:t>
            </a:r>
          </a:p>
        </p:txBody>
      </p:sp>
      <p:cxnSp>
        <p:nvCxnSpPr>
          <p:cNvPr id="51" name="Straight Connector 50">
            <a:extLst>
              <a:ext uri="{FF2B5EF4-FFF2-40B4-BE49-F238E27FC236}">
                <a16:creationId xmlns:a16="http://schemas.microsoft.com/office/drawing/2014/main" id="{6CA81E95-F830-1ED4-DD89-01DCEF006A00}"/>
              </a:ext>
            </a:extLst>
          </p:cNvPr>
          <p:cNvCxnSpPr>
            <a:cxnSpLocks/>
          </p:cNvCxnSpPr>
          <p:nvPr/>
        </p:nvCxnSpPr>
        <p:spPr bwMode="auto">
          <a:xfrm>
            <a:off x="727076" y="4091467"/>
            <a:ext cx="8355832" cy="0"/>
          </a:xfrm>
          <a:prstGeom prst="line">
            <a:avLst/>
          </a:prstGeom>
          <a:noFill/>
          <a:ln w="28575" cap="flat" cmpd="sng" algn="ctr">
            <a:solidFill>
              <a:schemeClr val="bg1"/>
            </a:solidFill>
            <a:prstDash val="sysDot"/>
            <a:round/>
            <a:headEnd type="none" w="med" len="med"/>
            <a:tailEnd type="none" w="med" len="med"/>
          </a:ln>
          <a:effectLst/>
        </p:spPr>
      </p:cxnSp>
      <p:sp>
        <p:nvSpPr>
          <p:cNvPr id="52" name="TextBox 51">
            <a:extLst>
              <a:ext uri="{FF2B5EF4-FFF2-40B4-BE49-F238E27FC236}">
                <a16:creationId xmlns:a16="http://schemas.microsoft.com/office/drawing/2014/main" id="{E73A005C-9ECB-2DB6-1CF1-1EE76BF77FD2}"/>
              </a:ext>
            </a:extLst>
          </p:cNvPr>
          <p:cNvSpPr txBox="1"/>
          <p:nvPr/>
        </p:nvSpPr>
        <p:spPr bwMode="auto">
          <a:xfrm>
            <a:off x="9339447" y="1804177"/>
            <a:ext cx="248084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400" dirty="0">
                <a:solidFill>
                  <a:schemeClr val="bg1"/>
                </a:solidFill>
                <a:latin typeface="Calibri" panose="020F0502020204030204" pitchFamily="34" charset="0"/>
              </a:rPr>
              <a:t>Doublet therapy </a:t>
            </a:r>
            <a:r>
              <a:rPr lang="en-US" sz="2400" b="0" dirty="0">
                <a:solidFill>
                  <a:schemeClr val="bg1"/>
                </a:solidFill>
                <a:latin typeface="Calibri" panose="020F0502020204030204" pitchFamily="34" charset="0"/>
              </a:rPr>
              <a:t>decreases risk of death by 34%-40% vs ADT alone</a:t>
            </a:r>
          </a:p>
        </p:txBody>
      </p:sp>
      <p:sp>
        <p:nvSpPr>
          <p:cNvPr id="53" name="TextBox 52">
            <a:extLst>
              <a:ext uri="{FF2B5EF4-FFF2-40B4-BE49-F238E27FC236}">
                <a16:creationId xmlns:a16="http://schemas.microsoft.com/office/drawing/2014/main" id="{241A1726-E867-DD82-7354-A0626AF275B4}"/>
              </a:ext>
            </a:extLst>
          </p:cNvPr>
          <p:cNvSpPr txBox="1"/>
          <p:nvPr/>
        </p:nvSpPr>
        <p:spPr bwMode="auto">
          <a:xfrm>
            <a:off x="9200224" y="4308688"/>
            <a:ext cx="25268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buClrTx/>
              <a:buFontTx/>
              <a:buNone/>
              <a:defRPr sz="2400" b="0">
                <a:solidFill>
                  <a:schemeClr val="bg1"/>
                </a:solidFill>
                <a:latin typeface="Calibri" panose="020F0502020204030204" pitchFamily="34" charset="0"/>
              </a:defRPr>
            </a:lvl1pPr>
          </a:lstStyle>
          <a:p>
            <a:r>
              <a:rPr lang="en-US" b="1" dirty="0"/>
              <a:t>Triplet therapy </a:t>
            </a:r>
            <a:r>
              <a:rPr lang="en-US" dirty="0"/>
              <a:t>decreases risk of death by 25%-32% vs ADT + docetaxel alone</a:t>
            </a:r>
          </a:p>
        </p:txBody>
      </p:sp>
      <p:sp>
        <p:nvSpPr>
          <p:cNvPr id="54" name="Right Brace 53">
            <a:extLst>
              <a:ext uri="{FF2B5EF4-FFF2-40B4-BE49-F238E27FC236}">
                <a16:creationId xmlns:a16="http://schemas.microsoft.com/office/drawing/2014/main" id="{2D28F31D-EA87-5BC6-7618-9A80F99A9A89}"/>
              </a:ext>
            </a:extLst>
          </p:cNvPr>
          <p:cNvSpPr/>
          <p:nvPr/>
        </p:nvSpPr>
        <p:spPr bwMode="auto">
          <a:xfrm>
            <a:off x="8801100" y="1158054"/>
            <a:ext cx="358070" cy="2861907"/>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5" name="Right Brace 54">
            <a:extLst>
              <a:ext uri="{FF2B5EF4-FFF2-40B4-BE49-F238E27FC236}">
                <a16:creationId xmlns:a16="http://schemas.microsoft.com/office/drawing/2014/main" id="{3B20F461-91F9-115C-3148-EF916F750118}"/>
              </a:ext>
            </a:extLst>
          </p:cNvPr>
          <p:cNvSpPr/>
          <p:nvPr/>
        </p:nvSpPr>
        <p:spPr bwMode="auto">
          <a:xfrm>
            <a:off x="8801100" y="4184236"/>
            <a:ext cx="358070" cy="2187897"/>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6" name="Text Box 30">
            <a:extLst>
              <a:ext uri="{FF2B5EF4-FFF2-40B4-BE49-F238E27FC236}">
                <a16:creationId xmlns:a16="http://schemas.microsoft.com/office/drawing/2014/main" id="{6CDFA682-1E51-4183-A675-A413D1B241A6}"/>
              </a:ext>
            </a:extLst>
          </p:cNvPr>
          <p:cNvSpPr txBox="1">
            <a:spLocks noChangeArrowheads="1"/>
          </p:cNvSpPr>
          <p:nvPr/>
        </p:nvSpPr>
        <p:spPr bwMode="auto">
          <a:xfrm>
            <a:off x="6058205" y="6364897"/>
            <a:ext cx="29337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subgroup with metastatic disease.</a:t>
            </a:r>
          </a:p>
        </p:txBody>
      </p:sp>
    </p:spTree>
    <p:extLst>
      <p:ext uri="{BB962C8B-B14F-4D97-AF65-F5344CB8AC3E}">
        <p14:creationId xmlns:p14="http://schemas.microsoft.com/office/powerpoint/2010/main" val="1805937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 name="Group 153">
            <a:extLst>
              <a:ext uri="{FF2B5EF4-FFF2-40B4-BE49-F238E27FC236}">
                <a16:creationId xmlns:a16="http://schemas.microsoft.com/office/drawing/2014/main" id="{FE11EE8E-9BC7-48D9-A718-65169AE94E44}"/>
              </a:ext>
            </a:extLst>
          </p:cNvPr>
          <p:cNvGrpSpPr/>
          <p:nvPr/>
        </p:nvGrpSpPr>
        <p:grpSpPr>
          <a:xfrm>
            <a:off x="6642100" y="2167890"/>
            <a:ext cx="4660900" cy="936625"/>
            <a:chOff x="6642100" y="2533650"/>
            <a:chExt cx="4660900" cy="936625"/>
          </a:xfrm>
        </p:grpSpPr>
        <p:cxnSp>
          <p:nvCxnSpPr>
            <p:cNvPr id="143" name="Straight Connector 142">
              <a:extLst>
                <a:ext uri="{FF2B5EF4-FFF2-40B4-BE49-F238E27FC236}">
                  <a16:creationId xmlns:a16="http://schemas.microsoft.com/office/drawing/2014/main" id="{6FD83EFB-31A1-FB61-DCA5-DCFEEE0960E6}"/>
                </a:ext>
              </a:extLst>
            </p:cNvPr>
            <p:cNvCxnSpPr>
              <a:cxnSpLocks/>
            </p:cNvCxnSpPr>
            <p:nvPr/>
          </p:nvCxnSpPr>
          <p:spPr bwMode="auto">
            <a:xfrm>
              <a:off x="8972550" y="2843933"/>
              <a:ext cx="0" cy="59287"/>
            </a:xfrm>
            <a:prstGeom prst="line">
              <a:avLst/>
            </a:prstGeom>
            <a:noFill/>
            <a:ln w="28575" cap="flat" cmpd="sng" algn="ctr">
              <a:solidFill>
                <a:schemeClr val="tx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BBA5920-20C0-1BF7-D6F2-FF8DB0891D5D}"/>
                </a:ext>
              </a:extLst>
            </p:cNvPr>
            <p:cNvCxnSpPr/>
            <p:nvPr/>
          </p:nvCxnSpPr>
          <p:spPr bwMode="auto">
            <a:xfrm>
              <a:off x="9020175" y="2755033"/>
              <a:ext cx="0" cy="97658"/>
            </a:xfrm>
            <a:prstGeom prst="line">
              <a:avLst/>
            </a:prstGeom>
            <a:noFill/>
            <a:ln w="28575" cap="flat" cmpd="sng" algn="ctr">
              <a:solidFill>
                <a:schemeClr val="tx1"/>
              </a:solidFill>
              <a:prstDash val="solid"/>
              <a:round/>
              <a:headEnd type="none" w="med" len="med"/>
              <a:tailEnd type="none" w="med" len="med"/>
            </a:ln>
            <a:effectLst/>
          </p:spPr>
        </p:cxnSp>
        <p:grpSp>
          <p:nvGrpSpPr>
            <p:cNvPr id="153" name="Group 152">
              <a:extLst>
                <a:ext uri="{FF2B5EF4-FFF2-40B4-BE49-F238E27FC236}">
                  <a16:creationId xmlns:a16="http://schemas.microsoft.com/office/drawing/2014/main" id="{47842B42-B18F-E7C4-49A4-DF93759535D2}"/>
                </a:ext>
              </a:extLst>
            </p:cNvPr>
            <p:cNvGrpSpPr/>
            <p:nvPr/>
          </p:nvGrpSpPr>
          <p:grpSpPr>
            <a:xfrm>
              <a:off x="6642100" y="2533650"/>
              <a:ext cx="4660900" cy="936625"/>
              <a:chOff x="6642100" y="2533650"/>
              <a:chExt cx="4660900" cy="936625"/>
            </a:xfrm>
          </p:grpSpPr>
          <p:grpSp>
            <p:nvGrpSpPr>
              <p:cNvPr id="152" name="Group 151">
                <a:extLst>
                  <a:ext uri="{FF2B5EF4-FFF2-40B4-BE49-F238E27FC236}">
                    <a16:creationId xmlns:a16="http://schemas.microsoft.com/office/drawing/2014/main" id="{9977C041-AE30-B7A8-B8C4-DBB0EE8219AF}"/>
                  </a:ext>
                </a:extLst>
              </p:cNvPr>
              <p:cNvGrpSpPr/>
              <p:nvPr/>
            </p:nvGrpSpPr>
            <p:grpSpPr>
              <a:xfrm>
                <a:off x="6642100" y="2533650"/>
                <a:ext cx="4660900" cy="936625"/>
                <a:chOff x="6642100" y="2533650"/>
                <a:chExt cx="4660900" cy="936625"/>
              </a:xfrm>
            </p:grpSpPr>
            <p:sp>
              <p:nvSpPr>
                <p:cNvPr id="141" name="Freeform 140">
                  <a:extLst>
                    <a:ext uri="{FF2B5EF4-FFF2-40B4-BE49-F238E27FC236}">
                      <a16:creationId xmlns:a16="http://schemas.microsoft.com/office/drawing/2014/main" id="{39DCD9AC-4C45-30A3-6D67-D1D2C61FBCB0}"/>
                    </a:ext>
                  </a:extLst>
                </p:cNvPr>
                <p:cNvSpPr/>
                <p:nvPr/>
              </p:nvSpPr>
              <p:spPr bwMode="auto">
                <a:xfrm>
                  <a:off x="6642100" y="2533650"/>
                  <a:ext cx="4660900" cy="936625"/>
                </a:xfrm>
                <a:custGeom>
                  <a:avLst/>
                  <a:gdLst>
                    <a:gd name="connsiteX0" fmla="*/ 4660900 w 4660900"/>
                    <a:gd name="connsiteY0" fmla="*/ 936625 h 936625"/>
                    <a:gd name="connsiteX1" fmla="*/ 4003675 w 4660900"/>
                    <a:gd name="connsiteY1" fmla="*/ 936625 h 936625"/>
                    <a:gd name="connsiteX2" fmla="*/ 4003675 w 4660900"/>
                    <a:gd name="connsiteY2" fmla="*/ 911225 h 936625"/>
                    <a:gd name="connsiteX3" fmla="*/ 3965575 w 4660900"/>
                    <a:gd name="connsiteY3" fmla="*/ 911225 h 936625"/>
                    <a:gd name="connsiteX4" fmla="*/ 3965575 w 4660900"/>
                    <a:gd name="connsiteY4" fmla="*/ 873125 h 936625"/>
                    <a:gd name="connsiteX5" fmla="*/ 3892550 w 4660900"/>
                    <a:gd name="connsiteY5" fmla="*/ 873125 h 936625"/>
                    <a:gd name="connsiteX6" fmla="*/ 3892550 w 4660900"/>
                    <a:gd name="connsiteY6" fmla="*/ 847725 h 936625"/>
                    <a:gd name="connsiteX7" fmla="*/ 3790950 w 4660900"/>
                    <a:gd name="connsiteY7" fmla="*/ 847725 h 936625"/>
                    <a:gd name="connsiteX8" fmla="*/ 3790950 w 4660900"/>
                    <a:gd name="connsiteY8" fmla="*/ 746125 h 936625"/>
                    <a:gd name="connsiteX9" fmla="*/ 3759200 w 4660900"/>
                    <a:gd name="connsiteY9" fmla="*/ 746125 h 936625"/>
                    <a:gd name="connsiteX10" fmla="*/ 3759200 w 4660900"/>
                    <a:gd name="connsiteY10" fmla="*/ 727075 h 936625"/>
                    <a:gd name="connsiteX11" fmla="*/ 3705225 w 4660900"/>
                    <a:gd name="connsiteY11" fmla="*/ 727075 h 936625"/>
                    <a:gd name="connsiteX12" fmla="*/ 3705225 w 4660900"/>
                    <a:gd name="connsiteY12" fmla="*/ 708025 h 936625"/>
                    <a:gd name="connsiteX13" fmla="*/ 3606800 w 4660900"/>
                    <a:gd name="connsiteY13" fmla="*/ 708025 h 936625"/>
                    <a:gd name="connsiteX14" fmla="*/ 3606800 w 4660900"/>
                    <a:gd name="connsiteY14" fmla="*/ 669925 h 936625"/>
                    <a:gd name="connsiteX15" fmla="*/ 3565525 w 4660900"/>
                    <a:gd name="connsiteY15" fmla="*/ 669925 h 936625"/>
                    <a:gd name="connsiteX16" fmla="*/ 3565525 w 4660900"/>
                    <a:gd name="connsiteY16" fmla="*/ 644525 h 936625"/>
                    <a:gd name="connsiteX17" fmla="*/ 3336925 w 4660900"/>
                    <a:gd name="connsiteY17" fmla="*/ 644525 h 936625"/>
                    <a:gd name="connsiteX18" fmla="*/ 3336925 w 4660900"/>
                    <a:gd name="connsiteY18" fmla="*/ 612775 h 936625"/>
                    <a:gd name="connsiteX19" fmla="*/ 3136900 w 4660900"/>
                    <a:gd name="connsiteY19" fmla="*/ 612775 h 936625"/>
                    <a:gd name="connsiteX20" fmla="*/ 3136900 w 4660900"/>
                    <a:gd name="connsiteY20" fmla="*/ 590550 h 936625"/>
                    <a:gd name="connsiteX21" fmla="*/ 3057525 w 4660900"/>
                    <a:gd name="connsiteY21" fmla="*/ 590550 h 936625"/>
                    <a:gd name="connsiteX22" fmla="*/ 3057525 w 4660900"/>
                    <a:gd name="connsiteY22" fmla="*/ 549275 h 936625"/>
                    <a:gd name="connsiteX23" fmla="*/ 3019425 w 4660900"/>
                    <a:gd name="connsiteY23" fmla="*/ 549275 h 936625"/>
                    <a:gd name="connsiteX24" fmla="*/ 3019425 w 4660900"/>
                    <a:gd name="connsiteY24" fmla="*/ 527050 h 936625"/>
                    <a:gd name="connsiteX25" fmla="*/ 2870200 w 4660900"/>
                    <a:gd name="connsiteY25" fmla="*/ 527050 h 936625"/>
                    <a:gd name="connsiteX26" fmla="*/ 2870200 w 4660900"/>
                    <a:gd name="connsiteY26" fmla="*/ 495300 h 936625"/>
                    <a:gd name="connsiteX27" fmla="*/ 2730500 w 4660900"/>
                    <a:gd name="connsiteY27" fmla="*/ 495300 h 936625"/>
                    <a:gd name="connsiteX28" fmla="*/ 2730500 w 4660900"/>
                    <a:gd name="connsiteY28" fmla="*/ 476250 h 936625"/>
                    <a:gd name="connsiteX29" fmla="*/ 2692400 w 4660900"/>
                    <a:gd name="connsiteY29" fmla="*/ 476250 h 936625"/>
                    <a:gd name="connsiteX30" fmla="*/ 2692400 w 4660900"/>
                    <a:gd name="connsiteY30" fmla="*/ 466725 h 936625"/>
                    <a:gd name="connsiteX31" fmla="*/ 2581275 w 4660900"/>
                    <a:gd name="connsiteY31" fmla="*/ 466725 h 936625"/>
                    <a:gd name="connsiteX32" fmla="*/ 2581275 w 4660900"/>
                    <a:gd name="connsiteY32" fmla="*/ 441325 h 936625"/>
                    <a:gd name="connsiteX33" fmla="*/ 2540000 w 4660900"/>
                    <a:gd name="connsiteY33" fmla="*/ 441325 h 936625"/>
                    <a:gd name="connsiteX34" fmla="*/ 2540000 w 4660900"/>
                    <a:gd name="connsiteY34" fmla="*/ 412750 h 936625"/>
                    <a:gd name="connsiteX35" fmla="*/ 2511425 w 4660900"/>
                    <a:gd name="connsiteY35" fmla="*/ 412750 h 936625"/>
                    <a:gd name="connsiteX36" fmla="*/ 2511425 w 4660900"/>
                    <a:gd name="connsiteY36" fmla="*/ 387350 h 936625"/>
                    <a:gd name="connsiteX37" fmla="*/ 2460625 w 4660900"/>
                    <a:gd name="connsiteY37" fmla="*/ 387350 h 936625"/>
                    <a:gd name="connsiteX38" fmla="*/ 2460625 w 4660900"/>
                    <a:gd name="connsiteY38" fmla="*/ 358775 h 936625"/>
                    <a:gd name="connsiteX39" fmla="*/ 2422525 w 4660900"/>
                    <a:gd name="connsiteY39" fmla="*/ 358775 h 936625"/>
                    <a:gd name="connsiteX40" fmla="*/ 2422525 w 4660900"/>
                    <a:gd name="connsiteY40" fmla="*/ 333375 h 936625"/>
                    <a:gd name="connsiteX41" fmla="*/ 2368550 w 4660900"/>
                    <a:gd name="connsiteY41" fmla="*/ 333375 h 936625"/>
                    <a:gd name="connsiteX42" fmla="*/ 2368550 w 4660900"/>
                    <a:gd name="connsiteY42" fmla="*/ 333375 h 936625"/>
                    <a:gd name="connsiteX43" fmla="*/ 2346325 w 4660900"/>
                    <a:gd name="connsiteY43" fmla="*/ 311150 h 936625"/>
                    <a:gd name="connsiteX44" fmla="*/ 2330450 w 4660900"/>
                    <a:gd name="connsiteY44" fmla="*/ 295275 h 936625"/>
                    <a:gd name="connsiteX45" fmla="*/ 2178050 w 4660900"/>
                    <a:gd name="connsiteY45" fmla="*/ 295275 h 936625"/>
                    <a:gd name="connsiteX46" fmla="*/ 2178050 w 4660900"/>
                    <a:gd name="connsiteY46" fmla="*/ 263525 h 936625"/>
                    <a:gd name="connsiteX47" fmla="*/ 1984375 w 4660900"/>
                    <a:gd name="connsiteY47" fmla="*/ 263525 h 936625"/>
                    <a:gd name="connsiteX48" fmla="*/ 1984375 w 4660900"/>
                    <a:gd name="connsiteY48" fmla="*/ 241300 h 936625"/>
                    <a:gd name="connsiteX49" fmla="*/ 1905000 w 4660900"/>
                    <a:gd name="connsiteY49" fmla="*/ 241300 h 936625"/>
                    <a:gd name="connsiteX50" fmla="*/ 1905000 w 4660900"/>
                    <a:gd name="connsiteY50" fmla="*/ 206375 h 936625"/>
                    <a:gd name="connsiteX51" fmla="*/ 1568450 w 4660900"/>
                    <a:gd name="connsiteY51" fmla="*/ 206375 h 936625"/>
                    <a:gd name="connsiteX52" fmla="*/ 1568450 w 4660900"/>
                    <a:gd name="connsiteY52" fmla="*/ 187325 h 936625"/>
                    <a:gd name="connsiteX53" fmla="*/ 1428750 w 4660900"/>
                    <a:gd name="connsiteY53" fmla="*/ 187325 h 936625"/>
                    <a:gd name="connsiteX54" fmla="*/ 1428750 w 4660900"/>
                    <a:gd name="connsiteY54" fmla="*/ 168275 h 936625"/>
                    <a:gd name="connsiteX55" fmla="*/ 1260475 w 4660900"/>
                    <a:gd name="connsiteY55" fmla="*/ 168275 h 936625"/>
                    <a:gd name="connsiteX56" fmla="*/ 1260475 w 4660900"/>
                    <a:gd name="connsiteY56" fmla="*/ 146050 h 936625"/>
                    <a:gd name="connsiteX57" fmla="*/ 1009650 w 4660900"/>
                    <a:gd name="connsiteY57" fmla="*/ 146050 h 936625"/>
                    <a:gd name="connsiteX58" fmla="*/ 1009650 w 4660900"/>
                    <a:gd name="connsiteY58" fmla="*/ 120650 h 936625"/>
                    <a:gd name="connsiteX59" fmla="*/ 812800 w 4660900"/>
                    <a:gd name="connsiteY59" fmla="*/ 120650 h 936625"/>
                    <a:gd name="connsiteX60" fmla="*/ 812800 w 4660900"/>
                    <a:gd name="connsiteY60" fmla="*/ 98425 h 936625"/>
                    <a:gd name="connsiteX61" fmla="*/ 434975 w 4660900"/>
                    <a:gd name="connsiteY61" fmla="*/ 98425 h 936625"/>
                    <a:gd name="connsiteX62" fmla="*/ 434975 w 4660900"/>
                    <a:gd name="connsiteY62" fmla="*/ 69850 h 936625"/>
                    <a:gd name="connsiteX63" fmla="*/ 409575 w 4660900"/>
                    <a:gd name="connsiteY63" fmla="*/ 69850 h 936625"/>
                    <a:gd name="connsiteX64" fmla="*/ 409575 w 4660900"/>
                    <a:gd name="connsiteY64" fmla="*/ 47625 h 936625"/>
                    <a:gd name="connsiteX65" fmla="*/ 250825 w 4660900"/>
                    <a:gd name="connsiteY65" fmla="*/ 47625 h 936625"/>
                    <a:gd name="connsiteX66" fmla="*/ 250825 w 4660900"/>
                    <a:gd name="connsiteY66" fmla="*/ 25400 h 936625"/>
                    <a:gd name="connsiteX67" fmla="*/ 117475 w 4660900"/>
                    <a:gd name="connsiteY67" fmla="*/ 25400 h 936625"/>
                    <a:gd name="connsiteX68" fmla="*/ 117475 w 4660900"/>
                    <a:gd name="connsiteY68" fmla="*/ 0 h 936625"/>
                    <a:gd name="connsiteX69" fmla="*/ 0 w 4660900"/>
                    <a:gd name="connsiteY69" fmla="*/ 0 h 936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660900" h="936625">
                      <a:moveTo>
                        <a:pt x="4660900" y="936625"/>
                      </a:moveTo>
                      <a:lnTo>
                        <a:pt x="4003675" y="936625"/>
                      </a:lnTo>
                      <a:lnTo>
                        <a:pt x="4003675" y="911225"/>
                      </a:lnTo>
                      <a:lnTo>
                        <a:pt x="3965575" y="911225"/>
                      </a:lnTo>
                      <a:lnTo>
                        <a:pt x="3965575" y="873125"/>
                      </a:lnTo>
                      <a:lnTo>
                        <a:pt x="3892550" y="873125"/>
                      </a:lnTo>
                      <a:lnTo>
                        <a:pt x="3892550" y="847725"/>
                      </a:lnTo>
                      <a:lnTo>
                        <a:pt x="3790950" y="847725"/>
                      </a:lnTo>
                      <a:lnTo>
                        <a:pt x="3790950" y="746125"/>
                      </a:lnTo>
                      <a:lnTo>
                        <a:pt x="3759200" y="746125"/>
                      </a:lnTo>
                      <a:lnTo>
                        <a:pt x="3759200" y="727075"/>
                      </a:lnTo>
                      <a:lnTo>
                        <a:pt x="3705225" y="727075"/>
                      </a:lnTo>
                      <a:lnTo>
                        <a:pt x="3705225" y="708025"/>
                      </a:lnTo>
                      <a:lnTo>
                        <a:pt x="3606800" y="708025"/>
                      </a:lnTo>
                      <a:lnTo>
                        <a:pt x="3606800" y="669925"/>
                      </a:lnTo>
                      <a:lnTo>
                        <a:pt x="3565525" y="669925"/>
                      </a:lnTo>
                      <a:lnTo>
                        <a:pt x="3565525" y="644525"/>
                      </a:lnTo>
                      <a:lnTo>
                        <a:pt x="3336925" y="644525"/>
                      </a:lnTo>
                      <a:lnTo>
                        <a:pt x="3336925" y="612775"/>
                      </a:lnTo>
                      <a:lnTo>
                        <a:pt x="3136900" y="612775"/>
                      </a:lnTo>
                      <a:lnTo>
                        <a:pt x="3136900" y="590550"/>
                      </a:lnTo>
                      <a:lnTo>
                        <a:pt x="3057525" y="590550"/>
                      </a:lnTo>
                      <a:lnTo>
                        <a:pt x="3057525" y="549275"/>
                      </a:lnTo>
                      <a:lnTo>
                        <a:pt x="3019425" y="549275"/>
                      </a:lnTo>
                      <a:lnTo>
                        <a:pt x="3019425" y="527050"/>
                      </a:lnTo>
                      <a:lnTo>
                        <a:pt x="2870200" y="527050"/>
                      </a:lnTo>
                      <a:lnTo>
                        <a:pt x="2870200" y="495300"/>
                      </a:lnTo>
                      <a:lnTo>
                        <a:pt x="2730500" y="495300"/>
                      </a:lnTo>
                      <a:lnTo>
                        <a:pt x="2730500" y="476250"/>
                      </a:lnTo>
                      <a:lnTo>
                        <a:pt x="2692400" y="476250"/>
                      </a:lnTo>
                      <a:lnTo>
                        <a:pt x="2692400" y="466725"/>
                      </a:lnTo>
                      <a:lnTo>
                        <a:pt x="2581275" y="466725"/>
                      </a:lnTo>
                      <a:lnTo>
                        <a:pt x="2581275" y="441325"/>
                      </a:lnTo>
                      <a:lnTo>
                        <a:pt x="2540000" y="441325"/>
                      </a:lnTo>
                      <a:lnTo>
                        <a:pt x="2540000" y="412750"/>
                      </a:lnTo>
                      <a:lnTo>
                        <a:pt x="2511425" y="412750"/>
                      </a:lnTo>
                      <a:lnTo>
                        <a:pt x="2511425" y="387350"/>
                      </a:lnTo>
                      <a:lnTo>
                        <a:pt x="2460625" y="387350"/>
                      </a:lnTo>
                      <a:lnTo>
                        <a:pt x="2460625" y="358775"/>
                      </a:lnTo>
                      <a:lnTo>
                        <a:pt x="2422525" y="358775"/>
                      </a:lnTo>
                      <a:lnTo>
                        <a:pt x="2422525" y="333375"/>
                      </a:lnTo>
                      <a:lnTo>
                        <a:pt x="2368550" y="333375"/>
                      </a:lnTo>
                      <a:lnTo>
                        <a:pt x="2368550" y="333375"/>
                      </a:lnTo>
                      <a:lnTo>
                        <a:pt x="2346325" y="311150"/>
                      </a:lnTo>
                      <a:lnTo>
                        <a:pt x="2330450" y="295275"/>
                      </a:lnTo>
                      <a:lnTo>
                        <a:pt x="2178050" y="295275"/>
                      </a:lnTo>
                      <a:lnTo>
                        <a:pt x="2178050" y="263525"/>
                      </a:lnTo>
                      <a:lnTo>
                        <a:pt x="1984375" y="263525"/>
                      </a:lnTo>
                      <a:lnTo>
                        <a:pt x="1984375" y="241300"/>
                      </a:lnTo>
                      <a:lnTo>
                        <a:pt x="1905000" y="241300"/>
                      </a:lnTo>
                      <a:lnTo>
                        <a:pt x="1905000" y="206375"/>
                      </a:lnTo>
                      <a:lnTo>
                        <a:pt x="1568450" y="206375"/>
                      </a:lnTo>
                      <a:lnTo>
                        <a:pt x="1568450" y="187325"/>
                      </a:lnTo>
                      <a:lnTo>
                        <a:pt x="1428750" y="187325"/>
                      </a:lnTo>
                      <a:lnTo>
                        <a:pt x="1428750" y="168275"/>
                      </a:lnTo>
                      <a:lnTo>
                        <a:pt x="1260475" y="168275"/>
                      </a:lnTo>
                      <a:lnTo>
                        <a:pt x="1260475" y="146050"/>
                      </a:lnTo>
                      <a:lnTo>
                        <a:pt x="1009650" y="146050"/>
                      </a:lnTo>
                      <a:lnTo>
                        <a:pt x="1009650" y="120650"/>
                      </a:lnTo>
                      <a:lnTo>
                        <a:pt x="812800" y="120650"/>
                      </a:lnTo>
                      <a:lnTo>
                        <a:pt x="812800" y="98425"/>
                      </a:lnTo>
                      <a:lnTo>
                        <a:pt x="434975" y="98425"/>
                      </a:lnTo>
                      <a:lnTo>
                        <a:pt x="434975" y="69850"/>
                      </a:lnTo>
                      <a:lnTo>
                        <a:pt x="409575" y="69850"/>
                      </a:lnTo>
                      <a:lnTo>
                        <a:pt x="409575" y="47625"/>
                      </a:lnTo>
                      <a:lnTo>
                        <a:pt x="250825" y="47625"/>
                      </a:lnTo>
                      <a:lnTo>
                        <a:pt x="250825" y="25400"/>
                      </a:lnTo>
                      <a:lnTo>
                        <a:pt x="117475" y="25400"/>
                      </a:lnTo>
                      <a:lnTo>
                        <a:pt x="117475"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145" name="Straight Connector 144">
                  <a:extLst>
                    <a:ext uri="{FF2B5EF4-FFF2-40B4-BE49-F238E27FC236}">
                      <a16:creationId xmlns:a16="http://schemas.microsoft.com/office/drawing/2014/main" id="{595EC694-4747-500A-F166-0251EE6E716A}"/>
                    </a:ext>
                  </a:extLst>
                </p:cNvPr>
                <p:cNvCxnSpPr>
                  <a:cxnSpLocks/>
                </p:cNvCxnSpPr>
                <p:nvPr/>
              </p:nvCxnSpPr>
              <p:spPr bwMode="auto">
                <a:xfrm>
                  <a:off x="8982075" y="2815358"/>
                  <a:ext cx="0" cy="45952"/>
                </a:xfrm>
                <a:prstGeom prst="line">
                  <a:avLst/>
                </a:prstGeom>
                <a:noFill/>
                <a:ln w="28575" cap="flat" cmpd="sng" algn="ctr">
                  <a:solidFill>
                    <a:schemeClr val="accent3"/>
                  </a:solidFill>
                  <a:prstDash val="solid"/>
                  <a:round/>
                  <a:headEnd type="none" w="med" len="med"/>
                  <a:tailEnd type="none" w="med" len="med"/>
                </a:ln>
                <a:effectLst/>
              </p:spPr>
            </p:cxnSp>
          </p:grpSp>
          <p:cxnSp>
            <p:nvCxnSpPr>
              <p:cNvPr id="147" name="Straight Connector 146">
                <a:extLst>
                  <a:ext uri="{FF2B5EF4-FFF2-40B4-BE49-F238E27FC236}">
                    <a16:creationId xmlns:a16="http://schemas.microsoft.com/office/drawing/2014/main" id="{0FAE92BD-35E8-7E03-D8DF-DFB4FAB5A596}"/>
                  </a:ext>
                </a:extLst>
              </p:cNvPr>
              <p:cNvCxnSpPr>
                <a:cxnSpLocks/>
              </p:cNvCxnSpPr>
              <p:nvPr/>
            </p:nvCxnSpPr>
            <p:spPr bwMode="auto">
              <a:xfrm>
                <a:off x="8994775" y="2834640"/>
                <a:ext cx="0" cy="4572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 name="Title 1">
            <a:extLst>
              <a:ext uri="{FF2B5EF4-FFF2-40B4-BE49-F238E27FC236}">
                <a16:creationId xmlns:a16="http://schemas.microsoft.com/office/drawing/2014/main" id="{9B0E3576-7547-A048-AAF0-4E453F335E61}"/>
              </a:ext>
            </a:extLst>
          </p:cNvPr>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ARASENS: Overall Survival by Disease Volume</a:t>
            </a:r>
            <a:endParaRPr lang="en-US" strike="sngStrike" dirty="0">
              <a:latin typeface="Calibri" panose="020F0502020204030204" pitchFamily="34" charset="0"/>
              <a:cs typeface="Calibri" panose="020F0502020204030204" pitchFamily="34" charset="0"/>
            </a:endParaRPr>
          </a:p>
        </p:txBody>
      </p:sp>
      <p:sp>
        <p:nvSpPr>
          <p:cNvPr id="6" name="Text Box 15">
            <a:extLst>
              <a:ext uri="{FF2B5EF4-FFF2-40B4-BE49-F238E27FC236}">
                <a16:creationId xmlns:a16="http://schemas.microsoft.com/office/drawing/2014/main" id="{B6BFE745-FA77-A0BB-C0C1-DC4D467E71D2}"/>
              </a:ext>
            </a:extLst>
          </p:cNvPr>
          <p:cNvSpPr txBox="1">
            <a:spLocks noChangeArrowheads="1"/>
          </p:cNvSpPr>
          <p:nvPr/>
        </p:nvSpPr>
        <p:spPr bwMode="auto">
          <a:xfrm>
            <a:off x="438878"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2023;41:3595.</a:t>
            </a:r>
          </a:p>
        </p:txBody>
      </p:sp>
      <p:sp>
        <p:nvSpPr>
          <p:cNvPr id="7" name="TextBox 6">
            <a:extLst>
              <a:ext uri="{FF2B5EF4-FFF2-40B4-BE49-F238E27FC236}">
                <a16:creationId xmlns:a16="http://schemas.microsoft.com/office/drawing/2014/main" id="{50A44A8A-8A61-D0DC-8DED-DEEE7A118AC1}"/>
              </a:ext>
            </a:extLst>
          </p:cNvPr>
          <p:cNvSpPr txBox="1"/>
          <p:nvPr/>
        </p:nvSpPr>
        <p:spPr bwMode="auto">
          <a:xfrm>
            <a:off x="2066224" y="1477591"/>
            <a:ext cx="32746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High-Volume Metastatic Disease</a:t>
            </a:r>
          </a:p>
        </p:txBody>
      </p:sp>
      <p:sp>
        <p:nvSpPr>
          <p:cNvPr id="8" name="TextBox 7">
            <a:extLst>
              <a:ext uri="{FF2B5EF4-FFF2-40B4-BE49-F238E27FC236}">
                <a16:creationId xmlns:a16="http://schemas.microsoft.com/office/drawing/2014/main" id="{440E0B3B-F000-ADD7-A80F-07926DF3CBFF}"/>
              </a:ext>
            </a:extLst>
          </p:cNvPr>
          <p:cNvSpPr txBox="1"/>
          <p:nvPr/>
        </p:nvSpPr>
        <p:spPr bwMode="auto">
          <a:xfrm>
            <a:off x="7086599" y="1479362"/>
            <a:ext cx="39197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Low-Volume Metastatic Disease</a:t>
            </a:r>
          </a:p>
        </p:txBody>
      </p:sp>
      <p:sp>
        <p:nvSpPr>
          <p:cNvPr id="5" name="TextBox 4">
            <a:extLst>
              <a:ext uri="{FF2B5EF4-FFF2-40B4-BE49-F238E27FC236}">
                <a16:creationId xmlns:a16="http://schemas.microsoft.com/office/drawing/2014/main" id="{C57FDA25-60C1-1A62-7189-879F4E7AF858}"/>
              </a:ext>
            </a:extLst>
          </p:cNvPr>
          <p:cNvSpPr txBox="1"/>
          <p:nvPr/>
        </p:nvSpPr>
        <p:spPr bwMode="auto">
          <a:xfrm rot="16200000">
            <a:off x="-920662" y="3554886"/>
            <a:ext cx="2812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Patients Who Survived (%)</a:t>
            </a:r>
          </a:p>
        </p:txBody>
      </p:sp>
      <p:sp>
        <p:nvSpPr>
          <p:cNvPr id="9" name="TextBox 8">
            <a:extLst>
              <a:ext uri="{FF2B5EF4-FFF2-40B4-BE49-F238E27FC236}">
                <a16:creationId xmlns:a16="http://schemas.microsoft.com/office/drawing/2014/main" id="{C079F643-00E3-4026-2C3E-16E1F29BF970}"/>
              </a:ext>
            </a:extLst>
          </p:cNvPr>
          <p:cNvSpPr txBox="1"/>
          <p:nvPr/>
        </p:nvSpPr>
        <p:spPr bwMode="auto">
          <a:xfrm>
            <a:off x="3012513" y="5653823"/>
            <a:ext cx="9582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a:t>
            </a:r>
          </a:p>
        </p:txBody>
      </p:sp>
      <p:sp>
        <p:nvSpPr>
          <p:cNvPr id="10" name="TextBox 9">
            <a:extLst>
              <a:ext uri="{FF2B5EF4-FFF2-40B4-BE49-F238E27FC236}">
                <a16:creationId xmlns:a16="http://schemas.microsoft.com/office/drawing/2014/main" id="{75C68EF9-C056-E1A4-4D54-B51A0CE0C23E}"/>
              </a:ext>
            </a:extLst>
          </p:cNvPr>
          <p:cNvSpPr txBox="1"/>
          <p:nvPr/>
        </p:nvSpPr>
        <p:spPr bwMode="auto">
          <a:xfrm rot="16200000">
            <a:off x="4784945" y="3554887"/>
            <a:ext cx="2812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800" dirty="0">
                <a:solidFill>
                  <a:schemeClr val="bg1"/>
                </a:solidFill>
                <a:latin typeface="Calibri" panose="020F0502020204030204" pitchFamily="34" charset="0"/>
              </a:rPr>
              <a:t>Patients Who Survived (%)</a:t>
            </a:r>
          </a:p>
        </p:txBody>
      </p:sp>
      <p:sp>
        <p:nvSpPr>
          <p:cNvPr id="11" name="TextBox 10">
            <a:extLst>
              <a:ext uri="{FF2B5EF4-FFF2-40B4-BE49-F238E27FC236}">
                <a16:creationId xmlns:a16="http://schemas.microsoft.com/office/drawing/2014/main" id="{91BBF902-7510-6222-F2B4-3D4C239649C7}"/>
              </a:ext>
            </a:extLst>
          </p:cNvPr>
          <p:cNvSpPr txBox="1"/>
          <p:nvPr/>
        </p:nvSpPr>
        <p:spPr bwMode="auto">
          <a:xfrm>
            <a:off x="8654941" y="5653823"/>
            <a:ext cx="9582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a:t>
            </a:r>
          </a:p>
        </p:txBody>
      </p:sp>
      <p:sp>
        <p:nvSpPr>
          <p:cNvPr id="12" name="Freeform 11">
            <a:extLst>
              <a:ext uri="{FF2B5EF4-FFF2-40B4-BE49-F238E27FC236}">
                <a16:creationId xmlns:a16="http://schemas.microsoft.com/office/drawing/2014/main" id="{742146B1-8FC8-2453-DB93-60832392D177}"/>
              </a:ext>
            </a:extLst>
          </p:cNvPr>
          <p:cNvSpPr/>
          <p:nvPr/>
        </p:nvSpPr>
        <p:spPr bwMode="auto">
          <a:xfrm>
            <a:off x="974886" y="2195814"/>
            <a:ext cx="4912347" cy="3257288"/>
          </a:xfrm>
          <a:custGeom>
            <a:avLst/>
            <a:gdLst>
              <a:gd name="connsiteX0" fmla="*/ 0 w 5022937"/>
              <a:gd name="connsiteY0" fmla="*/ 0 h 3331923"/>
              <a:gd name="connsiteX1" fmla="*/ 0 w 5022937"/>
              <a:gd name="connsiteY1" fmla="*/ 3331923 h 3331923"/>
              <a:gd name="connsiteX2" fmla="*/ 5022937 w 5022937"/>
              <a:gd name="connsiteY2" fmla="*/ 3331923 h 3331923"/>
            </a:gdLst>
            <a:ahLst/>
            <a:cxnLst>
              <a:cxn ang="0">
                <a:pos x="connsiteX0" y="connsiteY0"/>
              </a:cxn>
              <a:cxn ang="0">
                <a:pos x="connsiteX1" y="connsiteY1"/>
              </a:cxn>
              <a:cxn ang="0">
                <a:pos x="connsiteX2" y="connsiteY2"/>
              </a:cxn>
            </a:cxnLst>
            <a:rect l="l" t="t" r="r" b="b"/>
            <a:pathLst>
              <a:path w="5022937" h="3331923">
                <a:moveTo>
                  <a:pt x="0" y="0"/>
                </a:moveTo>
                <a:lnTo>
                  <a:pt x="0" y="3331923"/>
                </a:lnTo>
                <a:lnTo>
                  <a:pt x="5022937" y="3331923"/>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F7C3092D-6DF4-E85E-BF43-D76ECD6790CF}"/>
              </a:ext>
            </a:extLst>
          </p:cNvPr>
          <p:cNvGrpSpPr/>
          <p:nvPr/>
        </p:nvGrpSpPr>
        <p:grpSpPr>
          <a:xfrm>
            <a:off x="886691" y="2204241"/>
            <a:ext cx="88195" cy="3248860"/>
            <a:chOff x="609759" y="2570001"/>
            <a:chExt cx="265270" cy="3248860"/>
          </a:xfrm>
        </p:grpSpPr>
        <p:cxnSp>
          <p:nvCxnSpPr>
            <p:cNvPr id="14" name="Straight Connector 13">
              <a:extLst>
                <a:ext uri="{FF2B5EF4-FFF2-40B4-BE49-F238E27FC236}">
                  <a16:creationId xmlns:a16="http://schemas.microsoft.com/office/drawing/2014/main" id="{6E1084B7-9C2F-D461-89E5-4CBAFB6BF166}"/>
                </a:ext>
              </a:extLst>
            </p:cNvPr>
            <p:cNvCxnSpPr>
              <a:cxnSpLocks/>
            </p:cNvCxnSpPr>
            <p:nvPr/>
          </p:nvCxnSpPr>
          <p:spPr bwMode="auto">
            <a:xfrm>
              <a:off x="609759" y="2570001"/>
              <a:ext cx="26527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03464F9-1A1E-616B-C7BF-28D20DC1172A}"/>
                </a:ext>
              </a:extLst>
            </p:cNvPr>
            <p:cNvCxnSpPr>
              <a:cxnSpLocks/>
            </p:cNvCxnSpPr>
            <p:nvPr/>
          </p:nvCxnSpPr>
          <p:spPr bwMode="auto">
            <a:xfrm>
              <a:off x="609759" y="3219773"/>
              <a:ext cx="26527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E23244B-8244-B808-7DDE-5BD7E0E1963B}"/>
                </a:ext>
              </a:extLst>
            </p:cNvPr>
            <p:cNvCxnSpPr>
              <a:cxnSpLocks/>
            </p:cNvCxnSpPr>
            <p:nvPr/>
          </p:nvCxnSpPr>
          <p:spPr bwMode="auto">
            <a:xfrm>
              <a:off x="609759" y="3869545"/>
              <a:ext cx="26527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0DC5C6E-0AF7-BBF8-26EF-183691B45B31}"/>
                </a:ext>
              </a:extLst>
            </p:cNvPr>
            <p:cNvCxnSpPr>
              <a:cxnSpLocks/>
            </p:cNvCxnSpPr>
            <p:nvPr/>
          </p:nvCxnSpPr>
          <p:spPr bwMode="auto">
            <a:xfrm>
              <a:off x="609759" y="4519317"/>
              <a:ext cx="26527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2C7A278-3A12-5926-C8AE-79AD27ECD646}"/>
                </a:ext>
              </a:extLst>
            </p:cNvPr>
            <p:cNvCxnSpPr>
              <a:cxnSpLocks/>
            </p:cNvCxnSpPr>
            <p:nvPr/>
          </p:nvCxnSpPr>
          <p:spPr bwMode="auto">
            <a:xfrm>
              <a:off x="609759" y="5169089"/>
              <a:ext cx="26527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313D35B-F363-CAA3-3101-078BB48C1EA0}"/>
                </a:ext>
              </a:extLst>
            </p:cNvPr>
            <p:cNvCxnSpPr>
              <a:cxnSpLocks/>
            </p:cNvCxnSpPr>
            <p:nvPr/>
          </p:nvCxnSpPr>
          <p:spPr bwMode="auto">
            <a:xfrm>
              <a:off x="609759" y="5818861"/>
              <a:ext cx="26527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66787D1-4BBD-0BBB-B009-BEBF2BBD6ADF}"/>
              </a:ext>
            </a:extLst>
          </p:cNvPr>
          <p:cNvGrpSpPr/>
          <p:nvPr/>
        </p:nvGrpSpPr>
        <p:grpSpPr>
          <a:xfrm>
            <a:off x="974886" y="5465539"/>
            <a:ext cx="4899333" cy="77530"/>
            <a:chOff x="974886" y="5906094"/>
            <a:chExt cx="4899333" cy="318059"/>
          </a:xfrm>
        </p:grpSpPr>
        <p:cxnSp>
          <p:nvCxnSpPr>
            <p:cNvPr id="23" name="Straight Connector 22">
              <a:extLst>
                <a:ext uri="{FF2B5EF4-FFF2-40B4-BE49-F238E27FC236}">
                  <a16:creationId xmlns:a16="http://schemas.microsoft.com/office/drawing/2014/main" id="{32E087D6-5F22-2462-9627-B9DF0CF2A25E}"/>
                </a:ext>
              </a:extLst>
            </p:cNvPr>
            <p:cNvCxnSpPr/>
            <p:nvPr/>
          </p:nvCxnSpPr>
          <p:spPr bwMode="auto">
            <a:xfrm>
              <a:off x="974886"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430AFC7-8A6A-BD0D-366B-D30ABEB44BD0}"/>
                </a:ext>
              </a:extLst>
            </p:cNvPr>
            <p:cNvCxnSpPr/>
            <p:nvPr/>
          </p:nvCxnSpPr>
          <p:spPr bwMode="auto">
            <a:xfrm>
              <a:off x="1219853"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023265F-472D-581F-5636-951CE76B8B40}"/>
                </a:ext>
              </a:extLst>
            </p:cNvPr>
            <p:cNvCxnSpPr/>
            <p:nvPr/>
          </p:nvCxnSpPr>
          <p:spPr bwMode="auto">
            <a:xfrm>
              <a:off x="1464820"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76CC65C-9E54-F70D-B429-E69D10C96395}"/>
                </a:ext>
              </a:extLst>
            </p:cNvPr>
            <p:cNvCxnSpPr/>
            <p:nvPr/>
          </p:nvCxnSpPr>
          <p:spPr bwMode="auto">
            <a:xfrm>
              <a:off x="1709787"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1C3BAAF-8526-84EE-640C-36073C517193}"/>
                </a:ext>
              </a:extLst>
            </p:cNvPr>
            <p:cNvCxnSpPr/>
            <p:nvPr/>
          </p:nvCxnSpPr>
          <p:spPr bwMode="auto">
            <a:xfrm>
              <a:off x="1954754"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4968F21B-0BFF-7914-E3FE-6B93FD55EC6B}"/>
                </a:ext>
              </a:extLst>
            </p:cNvPr>
            <p:cNvCxnSpPr/>
            <p:nvPr/>
          </p:nvCxnSpPr>
          <p:spPr bwMode="auto">
            <a:xfrm>
              <a:off x="2199721"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4939B04-1D2F-CE74-B785-F81C642241CC}"/>
                </a:ext>
              </a:extLst>
            </p:cNvPr>
            <p:cNvCxnSpPr/>
            <p:nvPr/>
          </p:nvCxnSpPr>
          <p:spPr bwMode="auto">
            <a:xfrm>
              <a:off x="2444688"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921CD52-8699-679B-BD28-C663FD4D5721}"/>
                </a:ext>
              </a:extLst>
            </p:cNvPr>
            <p:cNvCxnSpPr/>
            <p:nvPr/>
          </p:nvCxnSpPr>
          <p:spPr bwMode="auto">
            <a:xfrm>
              <a:off x="2689655"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2EC1D48-B522-A3D4-0560-1A20D0590BAE}"/>
                </a:ext>
              </a:extLst>
            </p:cNvPr>
            <p:cNvCxnSpPr/>
            <p:nvPr/>
          </p:nvCxnSpPr>
          <p:spPr bwMode="auto">
            <a:xfrm>
              <a:off x="2934622"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C7456E4-7944-7109-8442-4AA08B5DBDFC}"/>
                </a:ext>
              </a:extLst>
            </p:cNvPr>
            <p:cNvCxnSpPr/>
            <p:nvPr/>
          </p:nvCxnSpPr>
          <p:spPr bwMode="auto">
            <a:xfrm>
              <a:off x="3179589"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A20E5A7-AE74-380D-7E99-0BF4E103825C}"/>
                </a:ext>
              </a:extLst>
            </p:cNvPr>
            <p:cNvCxnSpPr/>
            <p:nvPr/>
          </p:nvCxnSpPr>
          <p:spPr bwMode="auto">
            <a:xfrm>
              <a:off x="3424556"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DAB9F6F-CA06-2C08-E6C0-FE2C7EBCBC39}"/>
                </a:ext>
              </a:extLst>
            </p:cNvPr>
            <p:cNvCxnSpPr/>
            <p:nvPr/>
          </p:nvCxnSpPr>
          <p:spPr bwMode="auto">
            <a:xfrm>
              <a:off x="3669523"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E349DB4-C2A1-A254-0061-7BFD6AA035EE}"/>
                </a:ext>
              </a:extLst>
            </p:cNvPr>
            <p:cNvCxnSpPr/>
            <p:nvPr/>
          </p:nvCxnSpPr>
          <p:spPr bwMode="auto">
            <a:xfrm>
              <a:off x="3914490"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B47D78E-BF98-87AD-6A69-533DE9F750CE}"/>
                </a:ext>
              </a:extLst>
            </p:cNvPr>
            <p:cNvCxnSpPr/>
            <p:nvPr/>
          </p:nvCxnSpPr>
          <p:spPr bwMode="auto">
            <a:xfrm>
              <a:off x="4159457"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A0F5D27-118E-F97A-305B-560EE1C4ECC3}"/>
                </a:ext>
              </a:extLst>
            </p:cNvPr>
            <p:cNvCxnSpPr/>
            <p:nvPr/>
          </p:nvCxnSpPr>
          <p:spPr bwMode="auto">
            <a:xfrm>
              <a:off x="4404424"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FDC3049-AD1E-49D1-B905-4E7BB00CF91E}"/>
                </a:ext>
              </a:extLst>
            </p:cNvPr>
            <p:cNvCxnSpPr/>
            <p:nvPr/>
          </p:nvCxnSpPr>
          <p:spPr bwMode="auto">
            <a:xfrm>
              <a:off x="4649391"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8CF23E3-0B62-659C-CC69-F855B6E86C8B}"/>
                </a:ext>
              </a:extLst>
            </p:cNvPr>
            <p:cNvCxnSpPr/>
            <p:nvPr/>
          </p:nvCxnSpPr>
          <p:spPr bwMode="auto">
            <a:xfrm>
              <a:off x="4894358"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25D6409-C760-258B-5BCD-A268B21AF2AE}"/>
                </a:ext>
              </a:extLst>
            </p:cNvPr>
            <p:cNvCxnSpPr/>
            <p:nvPr/>
          </p:nvCxnSpPr>
          <p:spPr bwMode="auto">
            <a:xfrm>
              <a:off x="5139325"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218063D-0667-AE3A-8ED9-B8C2206C7BFC}"/>
                </a:ext>
              </a:extLst>
            </p:cNvPr>
            <p:cNvCxnSpPr/>
            <p:nvPr/>
          </p:nvCxnSpPr>
          <p:spPr bwMode="auto">
            <a:xfrm>
              <a:off x="5384292"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7A4612A-96E0-41C7-4338-6447A96A4E44}"/>
                </a:ext>
              </a:extLst>
            </p:cNvPr>
            <p:cNvCxnSpPr/>
            <p:nvPr/>
          </p:nvCxnSpPr>
          <p:spPr bwMode="auto">
            <a:xfrm>
              <a:off x="5629259" y="5906094"/>
              <a:ext cx="0" cy="318059"/>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76637D8-3040-5DEA-98D3-920BC7B45EE0}"/>
                </a:ext>
              </a:extLst>
            </p:cNvPr>
            <p:cNvCxnSpPr/>
            <p:nvPr/>
          </p:nvCxnSpPr>
          <p:spPr bwMode="auto">
            <a:xfrm>
              <a:off x="5874219" y="5906094"/>
              <a:ext cx="0" cy="318059"/>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5D08BCFA-1EC4-C3C1-1FAA-05C21CB1CBDA}"/>
              </a:ext>
            </a:extLst>
          </p:cNvPr>
          <p:cNvSpPr txBox="1"/>
          <p:nvPr/>
        </p:nvSpPr>
        <p:spPr bwMode="auto">
          <a:xfrm>
            <a:off x="5699904"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0" name="TextBox 49">
            <a:extLst>
              <a:ext uri="{FF2B5EF4-FFF2-40B4-BE49-F238E27FC236}">
                <a16:creationId xmlns:a16="http://schemas.microsoft.com/office/drawing/2014/main" id="{5229B3D2-2C8F-E05A-02BC-9836AAD28F2E}"/>
              </a:ext>
            </a:extLst>
          </p:cNvPr>
          <p:cNvSpPr txBox="1"/>
          <p:nvPr/>
        </p:nvSpPr>
        <p:spPr bwMode="auto">
          <a:xfrm>
            <a:off x="5444702"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51" name="TextBox 50">
            <a:extLst>
              <a:ext uri="{FF2B5EF4-FFF2-40B4-BE49-F238E27FC236}">
                <a16:creationId xmlns:a16="http://schemas.microsoft.com/office/drawing/2014/main" id="{282B8601-FC14-E2FA-49B8-37BCC27BC0D8}"/>
              </a:ext>
            </a:extLst>
          </p:cNvPr>
          <p:cNvSpPr txBox="1"/>
          <p:nvPr/>
        </p:nvSpPr>
        <p:spPr bwMode="auto">
          <a:xfrm>
            <a:off x="5204557"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52" name="TextBox 51">
            <a:extLst>
              <a:ext uri="{FF2B5EF4-FFF2-40B4-BE49-F238E27FC236}">
                <a16:creationId xmlns:a16="http://schemas.microsoft.com/office/drawing/2014/main" id="{93AB5048-B086-C7A8-634A-202DC58046ED}"/>
              </a:ext>
            </a:extLst>
          </p:cNvPr>
          <p:cNvSpPr txBox="1"/>
          <p:nvPr/>
        </p:nvSpPr>
        <p:spPr bwMode="auto">
          <a:xfrm>
            <a:off x="4955175"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53" name="TextBox 52">
            <a:extLst>
              <a:ext uri="{FF2B5EF4-FFF2-40B4-BE49-F238E27FC236}">
                <a16:creationId xmlns:a16="http://schemas.microsoft.com/office/drawing/2014/main" id="{1B455B00-2D8B-8D00-6054-160A6822709E}"/>
              </a:ext>
            </a:extLst>
          </p:cNvPr>
          <p:cNvSpPr txBox="1"/>
          <p:nvPr/>
        </p:nvSpPr>
        <p:spPr bwMode="auto">
          <a:xfrm>
            <a:off x="4705793"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54" name="TextBox 53">
            <a:extLst>
              <a:ext uri="{FF2B5EF4-FFF2-40B4-BE49-F238E27FC236}">
                <a16:creationId xmlns:a16="http://schemas.microsoft.com/office/drawing/2014/main" id="{417F782F-A17B-FDDD-850A-28FD82226BF4}"/>
              </a:ext>
            </a:extLst>
          </p:cNvPr>
          <p:cNvSpPr txBox="1"/>
          <p:nvPr/>
        </p:nvSpPr>
        <p:spPr bwMode="auto">
          <a:xfrm>
            <a:off x="4465648"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55" name="TextBox 54">
            <a:extLst>
              <a:ext uri="{FF2B5EF4-FFF2-40B4-BE49-F238E27FC236}">
                <a16:creationId xmlns:a16="http://schemas.microsoft.com/office/drawing/2014/main" id="{99E24FC8-9A17-7F8B-987F-70A4AABCDAD2}"/>
              </a:ext>
            </a:extLst>
          </p:cNvPr>
          <p:cNvSpPr txBox="1"/>
          <p:nvPr/>
        </p:nvSpPr>
        <p:spPr bwMode="auto">
          <a:xfrm>
            <a:off x="4220884"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56" name="TextBox 55">
            <a:extLst>
              <a:ext uri="{FF2B5EF4-FFF2-40B4-BE49-F238E27FC236}">
                <a16:creationId xmlns:a16="http://schemas.microsoft.com/office/drawing/2014/main" id="{9F596152-D557-3BB2-5EEB-4A686CD1B20A}"/>
              </a:ext>
            </a:extLst>
          </p:cNvPr>
          <p:cNvSpPr txBox="1"/>
          <p:nvPr/>
        </p:nvSpPr>
        <p:spPr bwMode="auto">
          <a:xfrm>
            <a:off x="3966884"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57" name="TextBox 56">
            <a:extLst>
              <a:ext uri="{FF2B5EF4-FFF2-40B4-BE49-F238E27FC236}">
                <a16:creationId xmlns:a16="http://schemas.microsoft.com/office/drawing/2014/main" id="{61426F18-FE27-7781-495D-64096DB7DA3B}"/>
              </a:ext>
            </a:extLst>
          </p:cNvPr>
          <p:cNvSpPr txBox="1"/>
          <p:nvPr/>
        </p:nvSpPr>
        <p:spPr bwMode="auto">
          <a:xfrm>
            <a:off x="3731357"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8" name="TextBox 57">
            <a:extLst>
              <a:ext uri="{FF2B5EF4-FFF2-40B4-BE49-F238E27FC236}">
                <a16:creationId xmlns:a16="http://schemas.microsoft.com/office/drawing/2014/main" id="{1B5C5B97-480B-4642-9A0E-B3A1573EB823}"/>
              </a:ext>
            </a:extLst>
          </p:cNvPr>
          <p:cNvSpPr txBox="1"/>
          <p:nvPr/>
        </p:nvSpPr>
        <p:spPr bwMode="auto">
          <a:xfrm>
            <a:off x="3501303"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59" name="TextBox 58">
            <a:extLst>
              <a:ext uri="{FF2B5EF4-FFF2-40B4-BE49-F238E27FC236}">
                <a16:creationId xmlns:a16="http://schemas.microsoft.com/office/drawing/2014/main" id="{76104690-65BB-DDF1-2FBD-A9E3A83E0E2B}"/>
              </a:ext>
            </a:extLst>
          </p:cNvPr>
          <p:cNvSpPr txBox="1"/>
          <p:nvPr/>
        </p:nvSpPr>
        <p:spPr bwMode="auto">
          <a:xfrm>
            <a:off x="3242969"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38B82602-BFCA-766D-3B42-9E82CF699B0D}"/>
              </a:ext>
            </a:extLst>
          </p:cNvPr>
          <p:cNvSpPr txBox="1"/>
          <p:nvPr/>
        </p:nvSpPr>
        <p:spPr bwMode="auto">
          <a:xfrm>
            <a:off x="2998205"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61" name="TextBox 60">
            <a:extLst>
              <a:ext uri="{FF2B5EF4-FFF2-40B4-BE49-F238E27FC236}">
                <a16:creationId xmlns:a16="http://schemas.microsoft.com/office/drawing/2014/main" id="{C9EBFEFF-27B9-95FB-3567-C67CC259EC88}"/>
              </a:ext>
            </a:extLst>
          </p:cNvPr>
          <p:cNvSpPr txBox="1"/>
          <p:nvPr/>
        </p:nvSpPr>
        <p:spPr bwMode="auto">
          <a:xfrm>
            <a:off x="2753441"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62" name="TextBox 61">
            <a:extLst>
              <a:ext uri="{FF2B5EF4-FFF2-40B4-BE49-F238E27FC236}">
                <a16:creationId xmlns:a16="http://schemas.microsoft.com/office/drawing/2014/main" id="{52D5EDB2-0013-DFE4-E1E3-63D75719FD46}"/>
              </a:ext>
            </a:extLst>
          </p:cNvPr>
          <p:cNvSpPr txBox="1"/>
          <p:nvPr/>
        </p:nvSpPr>
        <p:spPr bwMode="auto">
          <a:xfrm>
            <a:off x="2508337"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63" name="TextBox 62">
            <a:extLst>
              <a:ext uri="{FF2B5EF4-FFF2-40B4-BE49-F238E27FC236}">
                <a16:creationId xmlns:a16="http://schemas.microsoft.com/office/drawing/2014/main" id="{BB7EF607-C095-8E6C-84C4-7B773A1A60A5}"/>
              </a:ext>
            </a:extLst>
          </p:cNvPr>
          <p:cNvSpPr txBox="1"/>
          <p:nvPr/>
        </p:nvSpPr>
        <p:spPr bwMode="auto">
          <a:xfrm>
            <a:off x="2251056"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64" name="TextBox 63">
            <a:extLst>
              <a:ext uri="{FF2B5EF4-FFF2-40B4-BE49-F238E27FC236}">
                <a16:creationId xmlns:a16="http://schemas.microsoft.com/office/drawing/2014/main" id="{EB4240C9-1D8D-7DC1-16A4-49E0A61FF9B9}"/>
              </a:ext>
            </a:extLst>
          </p:cNvPr>
          <p:cNvSpPr txBox="1"/>
          <p:nvPr/>
        </p:nvSpPr>
        <p:spPr bwMode="auto">
          <a:xfrm>
            <a:off x="2015528"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65" name="TextBox 64">
            <a:extLst>
              <a:ext uri="{FF2B5EF4-FFF2-40B4-BE49-F238E27FC236}">
                <a16:creationId xmlns:a16="http://schemas.microsoft.com/office/drawing/2014/main" id="{6C467885-FF31-AE8A-DD38-9E75F8ED2AC6}"/>
              </a:ext>
            </a:extLst>
          </p:cNvPr>
          <p:cNvSpPr txBox="1"/>
          <p:nvPr/>
        </p:nvSpPr>
        <p:spPr bwMode="auto">
          <a:xfrm>
            <a:off x="1783394" y="5477792"/>
            <a:ext cx="4253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6" name="TextBox 65">
            <a:extLst>
              <a:ext uri="{FF2B5EF4-FFF2-40B4-BE49-F238E27FC236}">
                <a16:creationId xmlns:a16="http://schemas.microsoft.com/office/drawing/2014/main" id="{ED23CF8F-9A82-3080-F802-E9DE48F599D8}"/>
              </a:ext>
            </a:extLst>
          </p:cNvPr>
          <p:cNvSpPr txBox="1"/>
          <p:nvPr/>
        </p:nvSpPr>
        <p:spPr bwMode="auto">
          <a:xfrm>
            <a:off x="1570776" y="5477792"/>
            <a:ext cx="258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67" name="TextBox 66">
            <a:extLst>
              <a:ext uri="{FF2B5EF4-FFF2-40B4-BE49-F238E27FC236}">
                <a16:creationId xmlns:a16="http://schemas.microsoft.com/office/drawing/2014/main" id="{C5F2FDF0-51F1-D388-C4A6-3670B0ED1074}"/>
              </a:ext>
            </a:extLst>
          </p:cNvPr>
          <p:cNvSpPr txBox="1"/>
          <p:nvPr/>
        </p:nvSpPr>
        <p:spPr bwMode="auto">
          <a:xfrm>
            <a:off x="1316776" y="5477792"/>
            <a:ext cx="258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8" name="TextBox 67">
            <a:extLst>
              <a:ext uri="{FF2B5EF4-FFF2-40B4-BE49-F238E27FC236}">
                <a16:creationId xmlns:a16="http://schemas.microsoft.com/office/drawing/2014/main" id="{2A7A7F71-E9EE-5100-D3CD-180B70DA32A8}"/>
              </a:ext>
            </a:extLst>
          </p:cNvPr>
          <p:cNvSpPr txBox="1"/>
          <p:nvPr/>
        </p:nvSpPr>
        <p:spPr bwMode="auto">
          <a:xfrm>
            <a:off x="1076631" y="5477792"/>
            <a:ext cx="258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9" name="TextBox 68">
            <a:extLst>
              <a:ext uri="{FF2B5EF4-FFF2-40B4-BE49-F238E27FC236}">
                <a16:creationId xmlns:a16="http://schemas.microsoft.com/office/drawing/2014/main" id="{922A08A2-0E84-5684-8E9B-C3775E26E4CD}"/>
              </a:ext>
            </a:extLst>
          </p:cNvPr>
          <p:cNvSpPr txBox="1"/>
          <p:nvPr/>
        </p:nvSpPr>
        <p:spPr bwMode="auto">
          <a:xfrm>
            <a:off x="836485" y="5477792"/>
            <a:ext cx="258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0" name="TextBox 69">
            <a:extLst>
              <a:ext uri="{FF2B5EF4-FFF2-40B4-BE49-F238E27FC236}">
                <a16:creationId xmlns:a16="http://schemas.microsoft.com/office/drawing/2014/main" id="{749B76C3-C452-309C-F683-879770A50BCF}"/>
              </a:ext>
            </a:extLst>
          </p:cNvPr>
          <p:cNvSpPr txBox="1"/>
          <p:nvPr/>
        </p:nvSpPr>
        <p:spPr bwMode="auto">
          <a:xfrm>
            <a:off x="679466" y="5297683"/>
            <a:ext cx="2584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4C48D2F2-9532-6F69-DF26-5606155B2C9E}"/>
              </a:ext>
            </a:extLst>
          </p:cNvPr>
          <p:cNvSpPr txBox="1"/>
          <p:nvPr/>
        </p:nvSpPr>
        <p:spPr bwMode="auto">
          <a:xfrm>
            <a:off x="586004" y="4644822"/>
            <a:ext cx="369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2" name="TextBox 71">
            <a:extLst>
              <a:ext uri="{FF2B5EF4-FFF2-40B4-BE49-F238E27FC236}">
                <a16:creationId xmlns:a16="http://schemas.microsoft.com/office/drawing/2014/main" id="{BEBABA9D-F652-B2E5-F693-1682D57F7889}"/>
              </a:ext>
            </a:extLst>
          </p:cNvPr>
          <p:cNvSpPr txBox="1"/>
          <p:nvPr/>
        </p:nvSpPr>
        <p:spPr bwMode="auto">
          <a:xfrm>
            <a:off x="586004" y="3998277"/>
            <a:ext cx="369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3" name="TextBox 72">
            <a:extLst>
              <a:ext uri="{FF2B5EF4-FFF2-40B4-BE49-F238E27FC236}">
                <a16:creationId xmlns:a16="http://schemas.microsoft.com/office/drawing/2014/main" id="{8A871387-7172-8A1F-133D-5607C3D3272E}"/>
              </a:ext>
            </a:extLst>
          </p:cNvPr>
          <p:cNvSpPr txBox="1"/>
          <p:nvPr/>
        </p:nvSpPr>
        <p:spPr bwMode="auto">
          <a:xfrm>
            <a:off x="586004" y="3356349"/>
            <a:ext cx="369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FF5F6D9A-FD13-CE0F-A18D-9B57AC1C7DDE}"/>
              </a:ext>
            </a:extLst>
          </p:cNvPr>
          <p:cNvSpPr txBox="1"/>
          <p:nvPr/>
        </p:nvSpPr>
        <p:spPr bwMode="auto">
          <a:xfrm>
            <a:off x="586004" y="2705185"/>
            <a:ext cx="3693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5" name="TextBox 74">
            <a:extLst>
              <a:ext uri="{FF2B5EF4-FFF2-40B4-BE49-F238E27FC236}">
                <a16:creationId xmlns:a16="http://schemas.microsoft.com/office/drawing/2014/main" id="{1996D105-8A45-4AB0-B904-1EEC5E300A5C}"/>
              </a:ext>
            </a:extLst>
          </p:cNvPr>
          <p:cNvSpPr txBox="1"/>
          <p:nvPr/>
        </p:nvSpPr>
        <p:spPr bwMode="auto">
          <a:xfrm>
            <a:off x="507975" y="2054022"/>
            <a:ext cx="5141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6" name="TextBox 75">
            <a:extLst>
              <a:ext uri="{FF2B5EF4-FFF2-40B4-BE49-F238E27FC236}">
                <a16:creationId xmlns:a16="http://schemas.microsoft.com/office/drawing/2014/main" id="{31A9546E-2E96-05DE-AACF-C85C7DC45BA4}"/>
              </a:ext>
            </a:extLst>
          </p:cNvPr>
          <p:cNvSpPr txBox="1"/>
          <p:nvPr/>
        </p:nvSpPr>
        <p:spPr bwMode="auto">
          <a:xfrm>
            <a:off x="1128590" y="3510237"/>
            <a:ext cx="34636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accent3"/>
                </a:solidFill>
                <a:latin typeface="Calibri" panose="020F0502020204030204" pitchFamily="34" charset="0"/>
              </a:rPr>
              <a:t>Placebo + ADT + docetaxel</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42.4 mo (95% CI: 39.7-46.0)</a:t>
            </a:r>
          </a:p>
        </p:txBody>
      </p:sp>
      <p:sp>
        <p:nvSpPr>
          <p:cNvPr id="77" name="TextBox 76">
            <a:extLst>
              <a:ext uri="{FF2B5EF4-FFF2-40B4-BE49-F238E27FC236}">
                <a16:creationId xmlns:a16="http://schemas.microsoft.com/office/drawing/2014/main" id="{5C7DFEDC-4186-18A2-4B05-505F7FC757B8}"/>
              </a:ext>
            </a:extLst>
          </p:cNvPr>
          <p:cNvSpPr txBox="1"/>
          <p:nvPr/>
        </p:nvSpPr>
        <p:spPr bwMode="auto">
          <a:xfrm>
            <a:off x="2756426" y="2193093"/>
            <a:ext cx="34636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accent1"/>
                </a:solidFill>
                <a:latin typeface="Calibri" panose="020F0502020204030204" pitchFamily="34" charset="0"/>
              </a:rPr>
              <a:t>Darolutamide + ADT + docetaxel</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50.3 mo to NE)</a:t>
            </a:r>
          </a:p>
        </p:txBody>
      </p:sp>
      <p:sp>
        <p:nvSpPr>
          <p:cNvPr id="78" name="TextBox 77">
            <a:extLst>
              <a:ext uri="{FF2B5EF4-FFF2-40B4-BE49-F238E27FC236}">
                <a16:creationId xmlns:a16="http://schemas.microsoft.com/office/drawing/2014/main" id="{2AAC8765-2541-D93C-46D8-FC279C722507}"/>
              </a:ext>
            </a:extLst>
          </p:cNvPr>
          <p:cNvSpPr txBox="1"/>
          <p:nvPr/>
        </p:nvSpPr>
        <p:spPr bwMode="auto">
          <a:xfrm>
            <a:off x="1062583" y="4988607"/>
            <a:ext cx="2571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0.69 (95% CI: 0.57-0.82)</a:t>
            </a:r>
          </a:p>
        </p:txBody>
      </p:sp>
      <p:sp>
        <p:nvSpPr>
          <p:cNvPr id="79" name="Freeform 78">
            <a:extLst>
              <a:ext uri="{FF2B5EF4-FFF2-40B4-BE49-F238E27FC236}">
                <a16:creationId xmlns:a16="http://schemas.microsoft.com/office/drawing/2014/main" id="{43B84D29-34C7-3CCB-E6FC-EDF6F766AE9C}"/>
              </a:ext>
            </a:extLst>
          </p:cNvPr>
          <p:cNvSpPr/>
          <p:nvPr/>
        </p:nvSpPr>
        <p:spPr bwMode="auto">
          <a:xfrm>
            <a:off x="6639059" y="2184719"/>
            <a:ext cx="4895502" cy="3257204"/>
          </a:xfrm>
          <a:custGeom>
            <a:avLst/>
            <a:gdLst>
              <a:gd name="connsiteX0" fmla="*/ 0 w 4983018"/>
              <a:gd name="connsiteY0" fmla="*/ 0 h 3325091"/>
              <a:gd name="connsiteX1" fmla="*/ 0 w 4983018"/>
              <a:gd name="connsiteY1" fmla="*/ 3325091 h 3325091"/>
              <a:gd name="connsiteX2" fmla="*/ 4983018 w 4983018"/>
              <a:gd name="connsiteY2" fmla="*/ 3325091 h 3325091"/>
            </a:gdLst>
            <a:ahLst/>
            <a:cxnLst>
              <a:cxn ang="0">
                <a:pos x="connsiteX0" y="connsiteY0"/>
              </a:cxn>
              <a:cxn ang="0">
                <a:pos x="connsiteX1" y="connsiteY1"/>
              </a:cxn>
              <a:cxn ang="0">
                <a:pos x="connsiteX2" y="connsiteY2"/>
              </a:cxn>
            </a:cxnLst>
            <a:rect l="l" t="t" r="r" b="b"/>
            <a:pathLst>
              <a:path w="4983018" h="3325091">
                <a:moveTo>
                  <a:pt x="0" y="0"/>
                </a:moveTo>
                <a:lnTo>
                  <a:pt x="0" y="3325091"/>
                </a:lnTo>
                <a:lnTo>
                  <a:pt x="4983018" y="3325091"/>
                </a:lnTo>
              </a:path>
            </a:pathLst>
          </a:custGeom>
          <a:noFill/>
          <a:ln w="28575">
            <a:solidFill>
              <a:schemeClr val="bg1"/>
            </a:solidFill>
            <a:miter lim="800000"/>
            <a:headEnd/>
            <a:tailEnd/>
          </a:ln>
        </p:spPr>
        <p:txBody>
          <a:bodyPr rtlCol="0" anchor="ctr"/>
          <a:lstStyle/>
          <a:p>
            <a:pPr algn="ctr"/>
            <a:endParaRPr lang="en-US" dirty="0"/>
          </a:p>
        </p:txBody>
      </p:sp>
      <p:grpSp>
        <p:nvGrpSpPr>
          <p:cNvPr id="87" name="Group 86">
            <a:extLst>
              <a:ext uri="{FF2B5EF4-FFF2-40B4-BE49-F238E27FC236}">
                <a16:creationId xmlns:a16="http://schemas.microsoft.com/office/drawing/2014/main" id="{62D191E9-E46A-6A29-0AB8-2BDADCC424F6}"/>
              </a:ext>
            </a:extLst>
          </p:cNvPr>
          <p:cNvGrpSpPr/>
          <p:nvPr/>
        </p:nvGrpSpPr>
        <p:grpSpPr>
          <a:xfrm>
            <a:off x="6564499" y="2199958"/>
            <a:ext cx="69532" cy="3241964"/>
            <a:chOff x="6302593" y="2565718"/>
            <a:chExt cx="232134" cy="3241964"/>
          </a:xfrm>
        </p:grpSpPr>
        <p:cxnSp>
          <p:nvCxnSpPr>
            <p:cNvPr id="81" name="Straight Connector 80">
              <a:extLst>
                <a:ext uri="{FF2B5EF4-FFF2-40B4-BE49-F238E27FC236}">
                  <a16:creationId xmlns:a16="http://schemas.microsoft.com/office/drawing/2014/main" id="{48FF62B5-1A42-0025-CCAD-36AD48E44AF0}"/>
                </a:ext>
              </a:extLst>
            </p:cNvPr>
            <p:cNvCxnSpPr/>
            <p:nvPr/>
          </p:nvCxnSpPr>
          <p:spPr bwMode="auto">
            <a:xfrm>
              <a:off x="6302593" y="2565718"/>
              <a:ext cx="23213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2C6CA98-2FD3-FDF9-928C-4AE70A152359}"/>
                </a:ext>
              </a:extLst>
            </p:cNvPr>
            <p:cNvCxnSpPr/>
            <p:nvPr/>
          </p:nvCxnSpPr>
          <p:spPr bwMode="auto">
            <a:xfrm>
              <a:off x="6302593" y="3214111"/>
              <a:ext cx="23213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414040E-B25C-7199-0548-E7301D6AE435}"/>
                </a:ext>
              </a:extLst>
            </p:cNvPr>
            <p:cNvCxnSpPr/>
            <p:nvPr/>
          </p:nvCxnSpPr>
          <p:spPr bwMode="auto">
            <a:xfrm>
              <a:off x="6302593" y="3862504"/>
              <a:ext cx="23213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4DD512B-97A0-2475-7B47-D935E9BBC6B2}"/>
                </a:ext>
              </a:extLst>
            </p:cNvPr>
            <p:cNvCxnSpPr/>
            <p:nvPr/>
          </p:nvCxnSpPr>
          <p:spPr bwMode="auto">
            <a:xfrm>
              <a:off x="6302593" y="4510897"/>
              <a:ext cx="23213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854DA4B-B728-5DA9-4A4A-D6CD7ACBCCBC}"/>
                </a:ext>
              </a:extLst>
            </p:cNvPr>
            <p:cNvCxnSpPr/>
            <p:nvPr/>
          </p:nvCxnSpPr>
          <p:spPr bwMode="auto">
            <a:xfrm>
              <a:off x="6302593" y="5159290"/>
              <a:ext cx="23213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FDDC93F-63EA-0468-BEEF-56679A308DB1}"/>
                </a:ext>
              </a:extLst>
            </p:cNvPr>
            <p:cNvCxnSpPr/>
            <p:nvPr/>
          </p:nvCxnSpPr>
          <p:spPr bwMode="auto">
            <a:xfrm>
              <a:off x="6302593" y="5807682"/>
              <a:ext cx="2321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9A22E5E2-7F9C-0BB0-E6AE-4E73ADC213A5}"/>
              </a:ext>
            </a:extLst>
          </p:cNvPr>
          <p:cNvGrpSpPr/>
          <p:nvPr/>
        </p:nvGrpSpPr>
        <p:grpSpPr>
          <a:xfrm>
            <a:off x="6639059" y="5447152"/>
            <a:ext cx="4881093" cy="71232"/>
            <a:chOff x="6639059" y="5882482"/>
            <a:chExt cx="4881093" cy="537693"/>
          </a:xfrm>
        </p:grpSpPr>
        <p:cxnSp>
          <p:nvCxnSpPr>
            <p:cNvPr id="89" name="Straight Connector 88">
              <a:extLst>
                <a:ext uri="{FF2B5EF4-FFF2-40B4-BE49-F238E27FC236}">
                  <a16:creationId xmlns:a16="http://schemas.microsoft.com/office/drawing/2014/main" id="{0BF96B2A-CD06-ACEF-80F4-912FD3573B5A}"/>
                </a:ext>
              </a:extLst>
            </p:cNvPr>
            <p:cNvCxnSpPr/>
            <p:nvPr/>
          </p:nvCxnSpPr>
          <p:spPr bwMode="auto">
            <a:xfrm>
              <a:off x="66390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E0032DCD-9618-35B3-E2AD-88D0DEDD63A8}"/>
                </a:ext>
              </a:extLst>
            </p:cNvPr>
            <p:cNvCxnSpPr/>
            <p:nvPr/>
          </p:nvCxnSpPr>
          <p:spPr bwMode="auto">
            <a:xfrm>
              <a:off x="68959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96196F1-32E5-F1F0-BA71-9D8B8E5FDA11}"/>
                </a:ext>
              </a:extLst>
            </p:cNvPr>
            <p:cNvCxnSpPr/>
            <p:nvPr/>
          </p:nvCxnSpPr>
          <p:spPr bwMode="auto">
            <a:xfrm>
              <a:off x="71528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E4C0F8F-C017-3CF2-4507-9CAE93ECDE6D}"/>
                </a:ext>
              </a:extLst>
            </p:cNvPr>
            <p:cNvCxnSpPr/>
            <p:nvPr/>
          </p:nvCxnSpPr>
          <p:spPr bwMode="auto">
            <a:xfrm>
              <a:off x="74097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7EECA6B-7AC7-74D6-5B1A-D37BE7EAB215}"/>
                </a:ext>
              </a:extLst>
            </p:cNvPr>
            <p:cNvCxnSpPr/>
            <p:nvPr/>
          </p:nvCxnSpPr>
          <p:spPr bwMode="auto">
            <a:xfrm>
              <a:off x="76666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FC11002-26C9-ADF4-D707-C2222328E54A}"/>
                </a:ext>
              </a:extLst>
            </p:cNvPr>
            <p:cNvCxnSpPr/>
            <p:nvPr/>
          </p:nvCxnSpPr>
          <p:spPr bwMode="auto">
            <a:xfrm>
              <a:off x="79235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78436F02-E698-4E50-6C25-8D3C3ED937C1}"/>
                </a:ext>
              </a:extLst>
            </p:cNvPr>
            <p:cNvCxnSpPr/>
            <p:nvPr/>
          </p:nvCxnSpPr>
          <p:spPr bwMode="auto">
            <a:xfrm>
              <a:off x="81804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9F83E01-2706-9C37-C5A7-5A68878C20ED}"/>
                </a:ext>
              </a:extLst>
            </p:cNvPr>
            <p:cNvCxnSpPr/>
            <p:nvPr/>
          </p:nvCxnSpPr>
          <p:spPr bwMode="auto">
            <a:xfrm>
              <a:off x="84373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7A00475-DD3B-C0DB-CB14-46B519DC2933}"/>
                </a:ext>
              </a:extLst>
            </p:cNvPr>
            <p:cNvCxnSpPr/>
            <p:nvPr/>
          </p:nvCxnSpPr>
          <p:spPr bwMode="auto">
            <a:xfrm>
              <a:off x="86942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E9CBE5D-FBAA-27A7-A2B9-1A867F1C06BE}"/>
                </a:ext>
              </a:extLst>
            </p:cNvPr>
            <p:cNvCxnSpPr/>
            <p:nvPr/>
          </p:nvCxnSpPr>
          <p:spPr bwMode="auto">
            <a:xfrm>
              <a:off x="89511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70B9E10-FFE2-FAEA-11E6-5497F4A08B7B}"/>
                </a:ext>
              </a:extLst>
            </p:cNvPr>
            <p:cNvCxnSpPr/>
            <p:nvPr/>
          </p:nvCxnSpPr>
          <p:spPr bwMode="auto">
            <a:xfrm>
              <a:off x="92080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46E1505-8BD9-A959-2E9B-4663EE75ADEC}"/>
                </a:ext>
              </a:extLst>
            </p:cNvPr>
            <p:cNvCxnSpPr/>
            <p:nvPr/>
          </p:nvCxnSpPr>
          <p:spPr bwMode="auto">
            <a:xfrm>
              <a:off x="94649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C456C6E-4F25-C077-93AD-12A06B9A8DA5}"/>
                </a:ext>
              </a:extLst>
            </p:cNvPr>
            <p:cNvCxnSpPr/>
            <p:nvPr/>
          </p:nvCxnSpPr>
          <p:spPr bwMode="auto">
            <a:xfrm>
              <a:off x="97218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0E5D914-DC3F-3832-1905-99BE30D7C9A4}"/>
                </a:ext>
              </a:extLst>
            </p:cNvPr>
            <p:cNvCxnSpPr/>
            <p:nvPr/>
          </p:nvCxnSpPr>
          <p:spPr bwMode="auto">
            <a:xfrm>
              <a:off x="99787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0E47C236-00B5-2403-76E7-8B24F67E749E}"/>
                </a:ext>
              </a:extLst>
            </p:cNvPr>
            <p:cNvCxnSpPr/>
            <p:nvPr/>
          </p:nvCxnSpPr>
          <p:spPr bwMode="auto">
            <a:xfrm>
              <a:off x="102356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869BEFD-4308-2282-DAC5-95D591A41C91}"/>
                </a:ext>
              </a:extLst>
            </p:cNvPr>
            <p:cNvCxnSpPr/>
            <p:nvPr/>
          </p:nvCxnSpPr>
          <p:spPr bwMode="auto">
            <a:xfrm>
              <a:off x="104925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7D40267-AC2F-1121-E474-AD58191BBC48}"/>
                </a:ext>
              </a:extLst>
            </p:cNvPr>
            <p:cNvCxnSpPr/>
            <p:nvPr/>
          </p:nvCxnSpPr>
          <p:spPr bwMode="auto">
            <a:xfrm>
              <a:off x="107494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7FCBAE1-6CE6-9D07-2B07-1C9FA9BAFC5E}"/>
                </a:ext>
              </a:extLst>
            </p:cNvPr>
            <p:cNvCxnSpPr/>
            <p:nvPr/>
          </p:nvCxnSpPr>
          <p:spPr bwMode="auto">
            <a:xfrm>
              <a:off x="110063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80262A2-FFE7-4DAB-36AA-2A941DD98436}"/>
                </a:ext>
              </a:extLst>
            </p:cNvPr>
            <p:cNvCxnSpPr/>
            <p:nvPr/>
          </p:nvCxnSpPr>
          <p:spPr bwMode="auto">
            <a:xfrm>
              <a:off x="11263259" y="5882482"/>
              <a:ext cx="0" cy="53769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4B550D0-C4DD-0B2F-BD13-B9E68B7F590E}"/>
                </a:ext>
              </a:extLst>
            </p:cNvPr>
            <p:cNvCxnSpPr/>
            <p:nvPr/>
          </p:nvCxnSpPr>
          <p:spPr bwMode="auto">
            <a:xfrm>
              <a:off x="11520152" y="5882482"/>
              <a:ext cx="0" cy="537693"/>
            </a:xfrm>
            <a:prstGeom prst="line">
              <a:avLst/>
            </a:prstGeom>
            <a:noFill/>
            <a:ln w="28575" cap="flat" cmpd="sng" algn="ctr">
              <a:solidFill>
                <a:schemeClr val="bg1"/>
              </a:solidFill>
              <a:prstDash val="solid"/>
              <a:round/>
              <a:headEnd type="none" w="med" len="med"/>
              <a:tailEnd type="none" w="med" len="med"/>
            </a:ln>
            <a:effectLst/>
          </p:spPr>
        </p:cxnSp>
      </p:grpSp>
      <p:sp>
        <p:nvSpPr>
          <p:cNvPr id="112" name="TextBox 111">
            <a:extLst>
              <a:ext uri="{FF2B5EF4-FFF2-40B4-BE49-F238E27FC236}">
                <a16:creationId xmlns:a16="http://schemas.microsoft.com/office/drawing/2014/main" id="{C1D6079F-FF1B-312F-C46D-ED1D8872DED3}"/>
              </a:ext>
            </a:extLst>
          </p:cNvPr>
          <p:cNvSpPr txBox="1"/>
          <p:nvPr/>
        </p:nvSpPr>
        <p:spPr bwMode="auto">
          <a:xfrm>
            <a:off x="11355515"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113" name="TextBox 112">
            <a:extLst>
              <a:ext uri="{FF2B5EF4-FFF2-40B4-BE49-F238E27FC236}">
                <a16:creationId xmlns:a16="http://schemas.microsoft.com/office/drawing/2014/main" id="{487EF06D-1C69-2CD0-E2B0-48AB1D7CE4C8}"/>
              </a:ext>
            </a:extLst>
          </p:cNvPr>
          <p:cNvSpPr txBox="1"/>
          <p:nvPr/>
        </p:nvSpPr>
        <p:spPr bwMode="auto">
          <a:xfrm>
            <a:off x="11084885"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14" name="TextBox 113">
            <a:extLst>
              <a:ext uri="{FF2B5EF4-FFF2-40B4-BE49-F238E27FC236}">
                <a16:creationId xmlns:a16="http://schemas.microsoft.com/office/drawing/2014/main" id="{03BDA5BD-FC80-635C-629D-BECBE2AAF266}"/>
              </a:ext>
            </a:extLst>
          </p:cNvPr>
          <p:cNvSpPr txBox="1"/>
          <p:nvPr/>
        </p:nvSpPr>
        <p:spPr bwMode="auto">
          <a:xfrm>
            <a:off x="10822456"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15" name="TextBox 114">
            <a:extLst>
              <a:ext uri="{FF2B5EF4-FFF2-40B4-BE49-F238E27FC236}">
                <a16:creationId xmlns:a16="http://schemas.microsoft.com/office/drawing/2014/main" id="{73AD1F3C-5B6A-F53A-7E68-616EDA223C51}"/>
              </a:ext>
            </a:extLst>
          </p:cNvPr>
          <p:cNvSpPr txBox="1"/>
          <p:nvPr/>
        </p:nvSpPr>
        <p:spPr bwMode="auto">
          <a:xfrm>
            <a:off x="10576429"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16" name="TextBox 115">
            <a:extLst>
              <a:ext uri="{FF2B5EF4-FFF2-40B4-BE49-F238E27FC236}">
                <a16:creationId xmlns:a16="http://schemas.microsoft.com/office/drawing/2014/main" id="{BB12440D-2475-48A0-292B-476FF74FF6A7}"/>
              </a:ext>
            </a:extLst>
          </p:cNvPr>
          <p:cNvSpPr txBox="1"/>
          <p:nvPr/>
        </p:nvSpPr>
        <p:spPr bwMode="auto">
          <a:xfrm>
            <a:off x="10297599"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17" name="TextBox 116">
            <a:extLst>
              <a:ext uri="{FF2B5EF4-FFF2-40B4-BE49-F238E27FC236}">
                <a16:creationId xmlns:a16="http://schemas.microsoft.com/office/drawing/2014/main" id="{28BD73D9-5F8F-B35C-267C-EA1F227C6411}"/>
              </a:ext>
            </a:extLst>
          </p:cNvPr>
          <p:cNvSpPr txBox="1"/>
          <p:nvPr/>
        </p:nvSpPr>
        <p:spPr bwMode="auto">
          <a:xfrm>
            <a:off x="10051572"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18" name="TextBox 117">
            <a:extLst>
              <a:ext uri="{FF2B5EF4-FFF2-40B4-BE49-F238E27FC236}">
                <a16:creationId xmlns:a16="http://schemas.microsoft.com/office/drawing/2014/main" id="{A3F5A4ED-BC8B-3A46-FB4C-9435E18BA774}"/>
              </a:ext>
            </a:extLst>
          </p:cNvPr>
          <p:cNvSpPr txBox="1"/>
          <p:nvPr/>
        </p:nvSpPr>
        <p:spPr bwMode="auto">
          <a:xfrm>
            <a:off x="9793244"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19" name="TextBox 118">
            <a:extLst>
              <a:ext uri="{FF2B5EF4-FFF2-40B4-BE49-F238E27FC236}">
                <a16:creationId xmlns:a16="http://schemas.microsoft.com/office/drawing/2014/main" id="{E0E4F40D-A879-7C0F-D050-86E702D3B522}"/>
              </a:ext>
            </a:extLst>
          </p:cNvPr>
          <p:cNvSpPr txBox="1"/>
          <p:nvPr/>
        </p:nvSpPr>
        <p:spPr bwMode="auto">
          <a:xfrm>
            <a:off x="9543526" y="5451571"/>
            <a:ext cx="500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20" name="TextBox 119">
            <a:extLst>
              <a:ext uri="{FF2B5EF4-FFF2-40B4-BE49-F238E27FC236}">
                <a16:creationId xmlns:a16="http://schemas.microsoft.com/office/drawing/2014/main" id="{025C6581-2F9A-02AD-FAFC-42A8A4829B27}"/>
              </a:ext>
            </a:extLst>
          </p:cNvPr>
          <p:cNvSpPr txBox="1"/>
          <p:nvPr/>
        </p:nvSpPr>
        <p:spPr bwMode="auto">
          <a:xfrm>
            <a:off x="9286627"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21" name="TextBox 120">
            <a:extLst>
              <a:ext uri="{FF2B5EF4-FFF2-40B4-BE49-F238E27FC236}">
                <a16:creationId xmlns:a16="http://schemas.microsoft.com/office/drawing/2014/main" id="{6C0533C2-778F-D554-9EB9-12D219BD4296}"/>
              </a:ext>
            </a:extLst>
          </p:cNvPr>
          <p:cNvSpPr txBox="1"/>
          <p:nvPr/>
        </p:nvSpPr>
        <p:spPr bwMode="auto">
          <a:xfrm>
            <a:off x="9029726"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22" name="TextBox 121">
            <a:extLst>
              <a:ext uri="{FF2B5EF4-FFF2-40B4-BE49-F238E27FC236}">
                <a16:creationId xmlns:a16="http://schemas.microsoft.com/office/drawing/2014/main" id="{F6AA5843-A829-0577-9990-3E06D1CD7DA4}"/>
              </a:ext>
            </a:extLst>
          </p:cNvPr>
          <p:cNvSpPr txBox="1"/>
          <p:nvPr/>
        </p:nvSpPr>
        <p:spPr bwMode="auto">
          <a:xfrm>
            <a:off x="8767297"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23" name="TextBox 122">
            <a:extLst>
              <a:ext uri="{FF2B5EF4-FFF2-40B4-BE49-F238E27FC236}">
                <a16:creationId xmlns:a16="http://schemas.microsoft.com/office/drawing/2014/main" id="{0594263A-FB24-F56E-AFD9-2CD9B639A9D4}"/>
              </a:ext>
            </a:extLst>
          </p:cNvPr>
          <p:cNvSpPr txBox="1"/>
          <p:nvPr/>
        </p:nvSpPr>
        <p:spPr bwMode="auto">
          <a:xfrm>
            <a:off x="8254741"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24" name="TextBox 123">
            <a:extLst>
              <a:ext uri="{FF2B5EF4-FFF2-40B4-BE49-F238E27FC236}">
                <a16:creationId xmlns:a16="http://schemas.microsoft.com/office/drawing/2014/main" id="{1A9E0463-C711-3368-D0B7-2B297780205B}"/>
              </a:ext>
            </a:extLst>
          </p:cNvPr>
          <p:cNvSpPr txBox="1"/>
          <p:nvPr/>
        </p:nvSpPr>
        <p:spPr bwMode="auto">
          <a:xfrm>
            <a:off x="8517170"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25" name="TextBox 124">
            <a:extLst>
              <a:ext uri="{FF2B5EF4-FFF2-40B4-BE49-F238E27FC236}">
                <a16:creationId xmlns:a16="http://schemas.microsoft.com/office/drawing/2014/main" id="{532A9050-0E2D-8CEC-E411-B1E5410D6D90}"/>
              </a:ext>
            </a:extLst>
          </p:cNvPr>
          <p:cNvSpPr txBox="1"/>
          <p:nvPr/>
        </p:nvSpPr>
        <p:spPr bwMode="auto">
          <a:xfrm>
            <a:off x="8004614"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26" name="TextBox 125">
            <a:extLst>
              <a:ext uri="{FF2B5EF4-FFF2-40B4-BE49-F238E27FC236}">
                <a16:creationId xmlns:a16="http://schemas.microsoft.com/office/drawing/2014/main" id="{E47361EE-4477-76C9-BB7B-05AF28CC9016}"/>
              </a:ext>
            </a:extLst>
          </p:cNvPr>
          <p:cNvSpPr txBox="1"/>
          <p:nvPr/>
        </p:nvSpPr>
        <p:spPr bwMode="auto">
          <a:xfrm>
            <a:off x="7739119"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27" name="TextBox 126">
            <a:extLst>
              <a:ext uri="{FF2B5EF4-FFF2-40B4-BE49-F238E27FC236}">
                <a16:creationId xmlns:a16="http://schemas.microsoft.com/office/drawing/2014/main" id="{758C56F4-A08E-F607-8A07-20D4FF29D035}"/>
              </a:ext>
            </a:extLst>
          </p:cNvPr>
          <p:cNvSpPr txBox="1"/>
          <p:nvPr/>
        </p:nvSpPr>
        <p:spPr bwMode="auto">
          <a:xfrm>
            <a:off x="7476691" y="5451571"/>
            <a:ext cx="3702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28" name="TextBox 127">
            <a:extLst>
              <a:ext uri="{FF2B5EF4-FFF2-40B4-BE49-F238E27FC236}">
                <a16:creationId xmlns:a16="http://schemas.microsoft.com/office/drawing/2014/main" id="{42B67A4F-D1F1-D0EB-EDDF-6FEC3F0AA7CC}"/>
              </a:ext>
            </a:extLst>
          </p:cNvPr>
          <p:cNvSpPr txBox="1"/>
          <p:nvPr/>
        </p:nvSpPr>
        <p:spPr bwMode="auto">
          <a:xfrm>
            <a:off x="7271427" y="5451571"/>
            <a:ext cx="205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29" name="TextBox 128">
            <a:extLst>
              <a:ext uri="{FF2B5EF4-FFF2-40B4-BE49-F238E27FC236}">
                <a16:creationId xmlns:a16="http://schemas.microsoft.com/office/drawing/2014/main" id="{A9671240-8A35-A447-A82D-3CFC8F232259}"/>
              </a:ext>
            </a:extLst>
          </p:cNvPr>
          <p:cNvSpPr txBox="1"/>
          <p:nvPr/>
        </p:nvSpPr>
        <p:spPr bwMode="auto">
          <a:xfrm>
            <a:off x="7004898" y="5451571"/>
            <a:ext cx="205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0" name="TextBox 129">
            <a:extLst>
              <a:ext uri="{FF2B5EF4-FFF2-40B4-BE49-F238E27FC236}">
                <a16:creationId xmlns:a16="http://schemas.microsoft.com/office/drawing/2014/main" id="{D13A0D99-A42F-513E-695D-E509A18C243F}"/>
              </a:ext>
            </a:extLst>
          </p:cNvPr>
          <p:cNvSpPr txBox="1"/>
          <p:nvPr/>
        </p:nvSpPr>
        <p:spPr bwMode="auto">
          <a:xfrm>
            <a:off x="6758871" y="5451571"/>
            <a:ext cx="205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1" name="TextBox 130">
            <a:extLst>
              <a:ext uri="{FF2B5EF4-FFF2-40B4-BE49-F238E27FC236}">
                <a16:creationId xmlns:a16="http://schemas.microsoft.com/office/drawing/2014/main" id="{E51063EA-07A7-6081-8688-1D67AB8E2725}"/>
              </a:ext>
            </a:extLst>
          </p:cNvPr>
          <p:cNvSpPr txBox="1"/>
          <p:nvPr/>
        </p:nvSpPr>
        <p:spPr bwMode="auto">
          <a:xfrm>
            <a:off x="6505213" y="5451571"/>
            <a:ext cx="205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A5849F46-AA1E-144B-78DD-C41D322CCEDC}"/>
              </a:ext>
            </a:extLst>
          </p:cNvPr>
          <p:cNvSpPr txBox="1"/>
          <p:nvPr/>
        </p:nvSpPr>
        <p:spPr bwMode="auto">
          <a:xfrm>
            <a:off x="6365798" y="5279353"/>
            <a:ext cx="2052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3" name="TextBox 132">
            <a:extLst>
              <a:ext uri="{FF2B5EF4-FFF2-40B4-BE49-F238E27FC236}">
                <a16:creationId xmlns:a16="http://schemas.microsoft.com/office/drawing/2014/main" id="{3ABCBAE0-BE2F-E3EA-9D48-2CD7E79F4278}"/>
              </a:ext>
            </a:extLst>
          </p:cNvPr>
          <p:cNvSpPr txBox="1"/>
          <p:nvPr/>
        </p:nvSpPr>
        <p:spPr bwMode="auto">
          <a:xfrm>
            <a:off x="6272846" y="4630960"/>
            <a:ext cx="373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4" name="TextBox 133">
            <a:extLst>
              <a:ext uri="{FF2B5EF4-FFF2-40B4-BE49-F238E27FC236}">
                <a16:creationId xmlns:a16="http://schemas.microsoft.com/office/drawing/2014/main" id="{512852A2-84F7-16BF-E9E2-8E61BA46C84F}"/>
              </a:ext>
            </a:extLst>
          </p:cNvPr>
          <p:cNvSpPr txBox="1"/>
          <p:nvPr/>
        </p:nvSpPr>
        <p:spPr bwMode="auto">
          <a:xfrm>
            <a:off x="6272846" y="3995390"/>
            <a:ext cx="373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5" name="TextBox 134">
            <a:extLst>
              <a:ext uri="{FF2B5EF4-FFF2-40B4-BE49-F238E27FC236}">
                <a16:creationId xmlns:a16="http://schemas.microsoft.com/office/drawing/2014/main" id="{DCCC3334-1D85-F1C1-E4B2-43D34D050789}"/>
              </a:ext>
            </a:extLst>
          </p:cNvPr>
          <p:cNvSpPr txBox="1"/>
          <p:nvPr/>
        </p:nvSpPr>
        <p:spPr bwMode="auto">
          <a:xfrm>
            <a:off x="6272846" y="3331117"/>
            <a:ext cx="373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6" name="TextBox 135">
            <a:extLst>
              <a:ext uri="{FF2B5EF4-FFF2-40B4-BE49-F238E27FC236}">
                <a16:creationId xmlns:a16="http://schemas.microsoft.com/office/drawing/2014/main" id="{D09C019A-A54C-1FDA-9904-727DF03FC089}"/>
              </a:ext>
            </a:extLst>
          </p:cNvPr>
          <p:cNvSpPr txBox="1"/>
          <p:nvPr/>
        </p:nvSpPr>
        <p:spPr bwMode="auto">
          <a:xfrm>
            <a:off x="6272846" y="2687346"/>
            <a:ext cx="3732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37" name="TextBox 136">
            <a:extLst>
              <a:ext uri="{FF2B5EF4-FFF2-40B4-BE49-F238E27FC236}">
                <a16:creationId xmlns:a16="http://schemas.microsoft.com/office/drawing/2014/main" id="{7C435E02-39A9-A905-809F-82324F0FCE56}"/>
              </a:ext>
            </a:extLst>
          </p:cNvPr>
          <p:cNvSpPr txBox="1"/>
          <p:nvPr/>
        </p:nvSpPr>
        <p:spPr bwMode="auto">
          <a:xfrm>
            <a:off x="6180286" y="2045659"/>
            <a:ext cx="477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38" name="TextBox 137">
            <a:extLst>
              <a:ext uri="{FF2B5EF4-FFF2-40B4-BE49-F238E27FC236}">
                <a16:creationId xmlns:a16="http://schemas.microsoft.com/office/drawing/2014/main" id="{0F72E4C8-CE16-2989-C7F9-63A0CA9C0B73}"/>
              </a:ext>
            </a:extLst>
          </p:cNvPr>
          <p:cNvSpPr txBox="1"/>
          <p:nvPr/>
        </p:nvSpPr>
        <p:spPr bwMode="auto">
          <a:xfrm>
            <a:off x="8166073" y="2967952"/>
            <a:ext cx="2461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dirty="0">
                <a:solidFill>
                  <a:schemeClr val="accent3"/>
                </a:solidFill>
                <a:latin typeface="Calibri" panose="020F0502020204030204" pitchFamily="34" charset="0"/>
              </a:rPr>
              <a:t>Placebo + ADT + docetaxel</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139" name="TextBox 138">
            <a:extLst>
              <a:ext uri="{FF2B5EF4-FFF2-40B4-BE49-F238E27FC236}">
                <a16:creationId xmlns:a16="http://schemas.microsoft.com/office/drawing/2014/main" id="{E77CBD88-BA2F-3C21-E1C7-2F49989CB178}"/>
              </a:ext>
            </a:extLst>
          </p:cNvPr>
          <p:cNvSpPr txBox="1"/>
          <p:nvPr/>
        </p:nvSpPr>
        <p:spPr bwMode="auto">
          <a:xfrm>
            <a:off x="9393318" y="2109136"/>
            <a:ext cx="25602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400" dirty="0">
                <a:solidFill>
                  <a:schemeClr val="accent1"/>
                </a:solidFill>
                <a:latin typeface="Calibri" panose="020F0502020204030204" pitchFamily="34" charset="0"/>
              </a:rPr>
              <a:t>Darolutamide + ADT + docetaxel</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Median, NE (95% CI: NE-NE)</a:t>
            </a:r>
          </a:p>
        </p:txBody>
      </p:sp>
      <p:sp>
        <p:nvSpPr>
          <p:cNvPr id="140" name="TextBox 139">
            <a:extLst>
              <a:ext uri="{FF2B5EF4-FFF2-40B4-BE49-F238E27FC236}">
                <a16:creationId xmlns:a16="http://schemas.microsoft.com/office/drawing/2014/main" id="{4F367F9A-345A-DF9E-6848-26A7D5C2FB37}"/>
              </a:ext>
            </a:extLst>
          </p:cNvPr>
          <p:cNvSpPr txBox="1"/>
          <p:nvPr/>
        </p:nvSpPr>
        <p:spPr bwMode="auto">
          <a:xfrm>
            <a:off x="6806250" y="4980046"/>
            <a:ext cx="2571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0.68 (95% CI: 0.41-1.13)</a:t>
            </a:r>
          </a:p>
        </p:txBody>
      </p:sp>
      <p:sp>
        <p:nvSpPr>
          <p:cNvPr id="15" name="Freeform: Shape 14">
            <a:extLst>
              <a:ext uri="{FF2B5EF4-FFF2-40B4-BE49-F238E27FC236}">
                <a16:creationId xmlns:a16="http://schemas.microsoft.com/office/drawing/2014/main" id="{7D698C43-5FCC-917B-98CA-58C95B9E2AD8}"/>
              </a:ext>
            </a:extLst>
          </p:cNvPr>
          <p:cNvSpPr/>
          <p:nvPr/>
        </p:nvSpPr>
        <p:spPr bwMode="auto">
          <a:xfrm>
            <a:off x="980132" y="2197774"/>
            <a:ext cx="4744363" cy="1922285"/>
          </a:xfrm>
          <a:custGeom>
            <a:avLst/>
            <a:gdLst>
              <a:gd name="connsiteX0" fmla="*/ 4744363 w 4744363"/>
              <a:gd name="connsiteY0" fmla="*/ 1922285 h 1922285"/>
              <a:gd name="connsiteX1" fmla="*/ 4236038 w 4744363"/>
              <a:gd name="connsiteY1" fmla="*/ 1922285 h 1922285"/>
              <a:gd name="connsiteX2" fmla="*/ 4236038 w 4744363"/>
              <a:gd name="connsiteY2" fmla="*/ 1846328 h 1922285"/>
              <a:gd name="connsiteX3" fmla="*/ 3986258 w 4744363"/>
              <a:gd name="connsiteY3" fmla="*/ 1846328 h 1922285"/>
              <a:gd name="connsiteX4" fmla="*/ 3986258 w 4744363"/>
              <a:gd name="connsiteY4" fmla="*/ 1806889 h 1922285"/>
              <a:gd name="connsiteX5" fmla="*/ 3888391 w 4744363"/>
              <a:gd name="connsiteY5" fmla="*/ 1806889 h 1922285"/>
              <a:gd name="connsiteX6" fmla="*/ 3888391 w 4744363"/>
              <a:gd name="connsiteY6" fmla="*/ 1790821 h 1922285"/>
              <a:gd name="connsiteX7" fmla="*/ 3822659 w 4744363"/>
              <a:gd name="connsiteY7" fmla="*/ 1790821 h 1922285"/>
              <a:gd name="connsiteX8" fmla="*/ 3822659 w 4744363"/>
              <a:gd name="connsiteY8" fmla="*/ 1777675 h 1922285"/>
              <a:gd name="connsiteX9" fmla="*/ 3727713 w 4744363"/>
              <a:gd name="connsiteY9" fmla="*/ 1777675 h 1922285"/>
              <a:gd name="connsiteX10" fmla="*/ 3727713 w 4744363"/>
              <a:gd name="connsiteY10" fmla="*/ 1751382 h 1922285"/>
              <a:gd name="connsiteX11" fmla="*/ 3672207 w 4744363"/>
              <a:gd name="connsiteY11" fmla="*/ 1751382 h 1922285"/>
              <a:gd name="connsiteX12" fmla="*/ 3672207 w 4744363"/>
              <a:gd name="connsiteY12" fmla="*/ 1716325 h 1922285"/>
              <a:gd name="connsiteX13" fmla="*/ 3629846 w 4744363"/>
              <a:gd name="connsiteY13" fmla="*/ 1716325 h 1922285"/>
              <a:gd name="connsiteX14" fmla="*/ 3629846 w 4744363"/>
              <a:gd name="connsiteY14" fmla="*/ 1691493 h 1922285"/>
              <a:gd name="connsiteX15" fmla="*/ 3574340 w 4744363"/>
              <a:gd name="connsiteY15" fmla="*/ 1691493 h 1922285"/>
              <a:gd name="connsiteX16" fmla="*/ 3574340 w 4744363"/>
              <a:gd name="connsiteY16" fmla="*/ 1675426 h 1922285"/>
              <a:gd name="connsiteX17" fmla="*/ 3527597 w 4744363"/>
              <a:gd name="connsiteY17" fmla="*/ 1675426 h 1922285"/>
              <a:gd name="connsiteX18" fmla="*/ 3527597 w 4744363"/>
              <a:gd name="connsiteY18" fmla="*/ 1654976 h 1922285"/>
              <a:gd name="connsiteX19" fmla="*/ 3498383 w 4744363"/>
              <a:gd name="connsiteY19" fmla="*/ 1654976 h 1922285"/>
              <a:gd name="connsiteX20" fmla="*/ 3498383 w 4744363"/>
              <a:gd name="connsiteY20" fmla="*/ 1637447 h 1922285"/>
              <a:gd name="connsiteX21" fmla="*/ 3445798 w 4744363"/>
              <a:gd name="connsiteY21" fmla="*/ 1637447 h 1922285"/>
              <a:gd name="connsiteX22" fmla="*/ 3445798 w 4744363"/>
              <a:gd name="connsiteY22" fmla="*/ 1605312 h 1922285"/>
              <a:gd name="connsiteX23" fmla="*/ 3420966 w 4744363"/>
              <a:gd name="connsiteY23" fmla="*/ 1605312 h 1922285"/>
              <a:gd name="connsiteX24" fmla="*/ 3420966 w 4744363"/>
              <a:gd name="connsiteY24" fmla="*/ 1571716 h 1922285"/>
              <a:gd name="connsiteX25" fmla="*/ 3397595 w 4744363"/>
              <a:gd name="connsiteY25" fmla="*/ 1571716 h 1922285"/>
              <a:gd name="connsiteX26" fmla="*/ 3397595 w 4744363"/>
              <a:gd name="connsiteY26" fmla="*/ 1558570 h 1922285"/>
              <a:gd name="connsiteX27" fmla="*/ 3358156 w 4744363"/>
              <a:gd name="connsiteY27" fmla="*/ 1558570 h 1922285"/>
              <a:gd name="connsiteX28" fmla="*/ 3358156 w 4744363"/>
              <a:gd name="connsiteY28" fmla="*/ 1520591 h 1922285"/>
              <a:gd name="connsiteX29" fmla="*/ 3330402 w 4744363"/>
              <a:gd name="connsiteY29" fmla="*/ 1520591 h 1922285"/>
              <a:gd name="connsiteX30" fmla="*/ 3330402 w 4744363"/>
              <a:gd name="connsiteY30" fmla="*/ 1500141 h 1922285"/>
              <a:gd name="connsiteX31" fmla="*/ 3289503 w 4744363"/>
              <a:gd name="connsiteY31" fmla="*/ 1500141 h 1922285"/>
              <a:gd name="connsiteX32" fmla="*/ 3289503 w 4744363"/>
              <a:gd name="connsiteY32" fmla="*/ 1485534 h 1922285"/>
              <a:gd name="connsiteX33" fmla="*/ 3220849 w 4744363"/>
              <a:gd name="connsiteY33" fmla="*/ 1485534 h 1922285"/>
              <a:gd name="connsiteX34" fmla="*/ 3220849 w 4744363"/>
              <a:gd name="connsiteY34" fmla="*/ 1460702 h 1922285"/>
              <a:gd name="connsiteX35" fmla="*/ 3168264 w 4744363"/>
              <a:gd name="connsiteY35" fmla="*/ 1460702 h 1922285"/>
              <a:gd name="connsiteX36" fmla="*/ 3168264 w 4744363"/>
              <a:gd name="connsiteY36" fmla="*/ 1415421 h 1922285"/>
              <a:gd name="connsiteX37" fmla="*/ 3102533 w 4744363"/>
              <a:gd name="connsiteY37" fmla="*/ 1415421 h 1922285"/>
              <a:gd name="connsiteX38" fmla="*/ 3102533 w 4744363"/>
              <a:gd name="connsiteY38" fmla="*/ 1387667 h 1922285"/>
              <a:gd name="connsiteX39" fmla="*/ 3060172 w 4744363"/>
              <a:gd name="connsiteY39" fmla="*/ 1387667 h 1922285"/>
              <a:gd name="connsiteX40" fmla="*/ 3060172 w 4744363"/>
              <a:gd name="connsiteY40" fmla="*/ 1371600 h 1922285"/>
              <a:gd name="connsiteX41" fmla="*/ 3026576 w 4744363"/>
              <a:gd name="connsiteY41" fmla="*/ 1371600 h 1922285"/>
              <a:gd name="connsiteX42" fmla="*/ 3026576 w 4744363"/>
              <a:gd name="connsiteY42" fmla="*/ 1340925 h 1922285"/>
              <a:gd name="connsiteX43" fmla="*/ 2949159 w 4744363"/>
              <a:gd name="connsiteY43" fmla="*/ 1340925 h 1922285"/>
              <a:gd name="connsiteX44" fmla="*/ 2949159 w 4744363"/>
              <a:gd name="connsiteY44" fmla="*/ 1319014 h 1922285"/>
              <a:gd name="connsiteX45" fmla="*/ 2908259 w 4744363"/>
              <a:gd name="connsiteY45" fmla="*/ 1319014 h 1922285"/>
              <a:gd name="connsiteX46" fmla="*/ 2908259 w 4744363"/>
              <a:gd name="connsiteY46" fmla="*/ 1288339 h 1922285"/>
              <a:gd name="connsiteX47" fmla="*/ 2811853 w 4744363"/>
              <a:gd name="connsiteY47" fmla="*/ 1288339 h 1922285"/>
              <a:gd name="connsiteX48" fmla="*/ 2811853 w 4744363"/>
              <a:gd name="connsiteY48" fmla="*/ 1263508 h 1922285"/>
              <a:gd name="connsiteX49" fmla="*/ 2749042 w 4744363"/>
              <a:gd name="connsiteY49" fmla="*/ 1263508 h 1922285"/>
              <a:gd name="connsiteX50" fmla="*/ 2749042 w 4744363"/>
              <a:gd name="connsiteY50" fmla="*/ 1232833 h 1922285"/>
              <a:gd name="connsiteX51" fmla="*/ 2684772 w 4744363"/>
              <a:gd name="connsiteY51" fmla="*/ 1232833 h 1922285"/>
              <a:gd name="connsiteX52" fmla="*/ 2684772 w 4744363"/>
              <a:gd name="connsiteY52" fmla="*/ 1218226 h 1922285"/>
              <a:gd name="connsiteX53" fmla="*/ 2629265 w 4744363"/>
              <a:gd name="connsiteY53" fmla="*/ 1218226 h 1922285"/>
              <a:gd name="connsiteX54" fmla="*/ 2629265 w 4744363"/>
              <a:gd name="connsiteY54" fmla="*/ 1200697 h 1922285"/>
              <a:gd name="connsiteX55" fmla="*/ 2535780 w 4744363"/>
              <a:gd name="connsiteY55" fmla="*/ 1200697 h 1922285"/>
              <a:gd name="connsiteX56" fmla="*/ 2535780 w 4744363"/>
              <a:gd name="connsiteY56" fmla="*/ 1177326 h 1922285"/>
              <a:gd name="connsiteX57" fmla="*/ 2490498 w 4744363"/>
              <a:gd name="connsiteY57" fmla="*/ 1177326 h 1922285"/>
              <a:gd name="connsiteX58" fmla="*/ 2490498 w 4744363"/>
              <a:gd name="connsiteY58" fmla="*/ 1149573 h 1922285"/>
              <a:gd name="connsiteX59" fmla="*/ 2449598 w 4744363"/>
              <a:gd name="connsiteY59" fmla="*/ 1149573 h 1922285"/>
              <a:gd name="connsiteX60" fmla="*/ 2449598 w 4744363"/>
              <a:gd name="connsiteY60" fmla="*/ 1124741 h 1922285"/>
              <a:gd name="connsiteX61" fmla="*/ 2397013 w 4744363"/>
              <a:gd name="connsiteY61" fmla="*/ 1124741 h 1922285"/>
              <a:gd name="connsiteX62" fmla="*/ 2397013 w 4744363"/>
              <a:gd name="connsiteY62" fmla="*/ 1107212 h 1922285"/>
              <a:gd name="connsiteX63" fmla="*/ 2361956 w 4744363"/>
              <a:gd name="connsiteY63" fmla="*/ 1107212 h 1922285"/>
              <a:gd name="connsiteX64" fmla="*/ 2361956 w 4744363"/>
              <a:gd name="connsiteY64" fmla="*/ 1057548 h 1922285"/>
              <a:gd name="connsiteX65" fmla="*/ 2291842 w 4744363"/>
              <a:gd name="connsiteY65" fmla="*/ 1057548 h 1922285"/>
              <a:gd name="connsiteX66" fmla="*/ 2291842 w 4744363"/>
              <a:gd name="connsiteY66" fmla="*/ 1042941 h 1922285"/>
              <a:gd name="connsiteX67" fmla="*/ 2268471 w 4744363"/>
              <a:gd name="connsiteY67" fmla="*/ 1042941 h 1922285"/>
              <a:gd name="connsiteX68" fmla="*/ 2268471 w 4744363"/>
              <a:gd name="connsiteY68" fmla="*/ 1012267 h 1922285"/>
              <a:gd name="connsiteX69" fmla="*/ 2218807 w 4744363"/>
              <a:gd name="connsiteY69" fmla="*/ 1012267 h 1922285"/>
              <a:gd name="connsiteX70" fmla="*/ 2218807 w 4744363"/>
              <a:gd name="connsiteY70" fmla="*/ 991817 h 1922285"/>
              <a:gd name="connsiteX71" fmla="*/ 2154536 w 4744363"/>
              <a:gd name="connsiteY71" fmla="*/ 991817 h 1922285"/>
              <a:gd name="connsiteX72" fmla="*/ 2154536 w 4744363"/>
              <a:gd name="connsiteY72" fmla="*/ 969906 h 1922285"/>
              <a:gd name="connsiteX73" fmla="*/ 2120940 w 4744363"/>
              <a:gd name="connsiteY73" fmla="*/ 969906 h 1922285"/>
              <a:gd name="connsiteX74" fmla="*/ 2120940 w 4744363"/>
              <a:gd name="connsiteY74" fmla="*/ 950917 h 1922285"/>
              <a:gd name="connsiteX75" fmla="*/ 2075658 w 4744363"/>
              <a:gd name="connsiteY75" fmla="*/ 950917 h 1922285"/>
              <a:gd name="connsiteX76" fmla="*/ 2075658 w 4744363"/>
              <a:gd name="connsiteY76" fmla="*/ 923164 h 1922285"/>
              <a:gd name="connsiteX77" fmla="*/ 2036219 w 4744363"/>
              <a:gd name="connsiteY77" fmla="*/ 923164 h 1922285"/>
              <a:gd name="connsiteX78" fmla="*/ 2036219 w 4744363"/>
              <a:gd name="connsiteY78" fmla="*/ 915860 h 1922285"/>
              <a:gd name="connsiteX79" fmla="*/ 2042062 w 4744363"/>
              <a:gd name="connsiteY79" fmla="*/ 904175 h 1922285"/>
              <a:gd name="connsiteX80" fmla="*/ 1979252 w 4744363"/>
              <a:gd name="connsiteY80" fmla="*/ 904175 h 1922285"/>
              <a:gd name="connsiteX81" fmla="*/ 1979252 w 4744363"/>
              <a:gd name="connsiteY81" fmla="*/ 876421 h 1922285"/>
              <a:gd name="connsiteX82" fmla="*/ 1879924 w 4744363"/>
              <a:gd name="connsiteY82" fmla="*/ 876421 h 1922285"/>
              <a:gd name="connsiteX83" fmla="*/ 1879924 w 4744363"/>
              <a:gd name="connsiteY83" fmla="*/ 853050 h 1922285"/>
              <a:gd name="connsiteX84" fmla="*/ 1790821 w 4744363"/>
              <a:gd name="connsiteY84" fmla="*/ 853050 h 1922285"/>
              <a:gd name="connsiteX85" fmla="*/ 1790821 w 4744363"/>
              <a:gd name="connsiteY85" fmla="*/ 825297 h 1922285"/>
              <a:gd name="connsiteX86" fmla="*/ 1754304 w 4744363"/>
              <a:gd name="connsiteY86" fmla="*/ 825297 h 1922285"/>
              <a:gd name="connsiteX87" fmla="*/ 1754304 w 4744363"/>
              <a:gd name="connsiteY87" fmla="*/ 797543 h 1922285"/>
              <a:gd name="connsiteX88" fmla="*/ 1714865 w 4744363"/>
              <a:gd name="connsiteY88" fmla="*/ 797543 h 1922285"/>
              <a:gd name="connsiteX89" fmla="*/ 1714865 w 4744363"/>
              <a:gd name="connsiteY89" fmla="*/ 752262 h 1922285"/>
              <a:gd name="connsiteX90" fmla="*/ 1676887 w 4744363"/>
              <a:gd name="connsiteY90" fmla="*/ 752262 h 1922285"/>
              <a:gd name="connsiteX91" fmla="*/ 1676887 w 4744363"/>
              <a:gd name="connsiteY91" fmla="*/ 733272 h 1922285"/>
              <a:gd name="connsiteX92" fmla="*/ 1608233 w 4744363"/>
              <a:gd name="connsiteY92" fmla="*/ 733272 h 1922285"/>
              <a:gd name="connsiteX93" fmla="*/ 1608233 w 4744363"/>
              <a:gd name="connsiteY93" fmla="*/ 699676 h 1922285"/>
              <a:gd name="connsiteX94" fmla="*/ 1508906 w 4744363"/>
              <a:gd name="connsiteY94" fmla="*/ 699676 h 1922285"/>
              <a:gd name="connsiteX95" fmla="*/ 1508906 w 4744363"/>
              <a:gd name="connsiteY95" fmla="*/ 673384 h 1922285"/>
              <a:gd name="connsiteX96" fmla="*/ 1479692 w 4744363"/>
              <a:gd name="connsiteY96" fmla="*/ 673384 h 1922285"/>
              <a:gd name="connsiteX97" fmla="*/ 1479692 w 4744363"/>
              <a:gd name="connsiteY97" fmla="*/ 631023 h 1922285"/>
              <a:gd name="connsiteX98" fmla="*/ 1444635 w 4744363"/>
              <a:gd name="connsiteY98" fmla="*/ 631023 h 1922285"/>
              <a:gd name="connsiteX99" fmla="*/ 1444635 w 4744363"/>
              <a:gd name="connsiteY99" fmla="*/ 609113 h 1922285"/>
              <a:gd name="connsiteX100" fmla="*/ 1415421 w 4744363"/>
              <a:gd name="connsiteY100" fmla="*/ 609113 h 1922285"/>
              <a:gd name="connsiteX101" fmla="*/ 1415421 w 4744363"/>
              <a:gd name="connsiteY101" fmla="*/ 584281 h 1922285"/>
              <a:gd name="connsiteX102" fmla="*/ 1380364 w 4744363"/>
              <a:gd name="connsiteY102" fmla="*/ 584281 h 1922285"/>
              <a:gd name="connsiteX103" fmla="*/ 1380364 w 4744363"/>
              <a:gd name="connsiteY103" fmla="*/ 563831 h 1922285"/>
              <a:gd name="connsiteX104" fmla="*/ 1295643 w 4744363"/>
              <a:gd name="connsiteY104" fmla="*/ 563831 h 1922285"/>
              <a:gd name="connsiteX105" fmla="*/ 1295643 w 4744363"/>
              <a:gd name="connsiteY105" fmla="*/ 530235 h 1922285"/>
              <a:gd name="connsiteX106" fmla="*/ 1282497 w 4744363"/>
              <a:gd name="connsiteY106" fmla="*/ 530235 h 1922285"/>
              <a:gd name="connsiteX107" fmla="*/ 1282497 w 4744363"/>
              <a:gd name="connsiteY107" fmla="*/ 501021 h 1922285"/>
              <a:gd name="connsiteX108" fmla="*/ 1248901 w 4744363"/>
              <a:gd name="connsiteY108" fmla="*/ 501021 h 1922285"/>
              <a:gd name="connsiteX109" fmla="*/ 1248901 w 4744363"/>
              <a:gd name="connsiteY109" fmla="*/ 477649 h 1922285"/>
              <a:gd name="connsiteX110" fmla="*/ 1222608 w 4744363"/>
              <a:gd name="connsiteY110" fmla="*/ 477649 h 1922285"/>
              <a:gd name="connsiteX111" fmla="*/ 1222608 w 4744363"/>
              <a:gd name="connsiteY111" fmla="*/ 446975 h 1922285"/>
              <a:gd name="connsiteX112" fmla="*/ 1172944 w 4744363"/>
              <a:gd name="connsiteY112" fmla="*/ 446975 h 1922285"/>
              <a:gd name="connsiteX113" fmla="*/ 1172944 w 4744363"/>
              <a:gd name="connsiteY113" fmla="*/ 420682 h 1922285"/>
              <a:gd name="connsiteX114" fmla="*/ 1134966 w 4744363"/>
              <a:gd name="connsiteY114" fmla="*/ 420682 h 1922285"/>
              <a:gd name="connsiteX115" fmla="*/ 1134966 w 4744363"/>
              <a:gd name="connsiteY115" fmla="*/ 395850 h 1922285"/>
              <a:gd name="connsiteX116" fmla="*/ 1082380 w 4744363"/>
              <a:gd name="connsiteY116" fmla="*/ 395850 h 1922285"/>
              <a:gd name="connsiteX117" fmla="*/ 1082380 w 4744363"/>
              <a:gd name="connsiteY117" fmla="*/ 365175 h 1922285"/>
              <a:gd name="connsiteX118" fmla="*/ 946535 w 4744363"/>
              <a:gd name="connsiteY118" fmla="*/ 365175 h 1922285"/>
              <a:gd name="connsiteX119" fmla="*/ 946535 w 4744363"/>
              <a:gd name="connsiteY119" fmla="*/ 350568 h 1922285"/>
              <a:gd name="connsiteX120" fmla="*/ 902714 w 4744363"/>
              <a:gd name="connsiteY120" fmla="*/ 350568 h 1922285"/>
              <a:gd name="connsiteX121" fmla="*/ 902714 w 4744363"/>
              <a:gd name="connsiteY121" fmla="*/ 306747 h 1922285"/>
              <a:gd name="connsiteX122" fmla="*/ 831140 w 4744363"/>
              <a:gd name="connsiteY122" fmla="*/ 306747 h 1922285"/>
              <a:gd name="connsiteX123" fmla="*/ 831140 w 4744363"/>
              <a:gd name="connsiteY123" fmla="*/ 277533 h 1922285"/>
              <a:gd name="connsiteX124" fmla="*/ 777094 w 4744363"/>
              <a:gd name="connsiteY124" fmla="*/ 277533 h 1922285"/>
              <a:gd name="connsiteX125" fmla="*/ 777094 w 4744363"/>
              <a:gd name="connsiteY125" fmla="*/ 252701 h 1922285"/>
              <a:gd name="connsiteX126" fmla="*/ 737655 w 4744363"/>
              <a:gd name="connsiteY126" fmla="*/ 252701 h 1922285"/>
              <a:gd name="connsiteX127" fmla="*/ 737655 w 4744363"/>
              <a:gd name="connsiteY127" fmla="*/ 200116 h 1922285"/>
              <a:gd name="connsiteX128" fmla="*/ 676305 w 4744363"/>
              <a:gd name="connsiteY128" fmla="*/ 200116 h 1922285"/>
              <a:gd name="connsiteX129" fmla="*/ 676305 w 4744363"/>
              <a:gd name="connsiteY129" fmla="*/ 185509 h 1922285"/>
              <a:gd name="connsiteX130" fmla="*/ 658777 w 4744363"/>
              <a:gd name="connsiteY130" fmla="*/ 185509 h 1922285"/>
              <a:gd name="connsiteX131" fmla="*/ 658777 w 4744363"/>
              <a:gd name="connsiteY131" fmla="*/ 157755 h 1922285"/>
              <a:gd name="connsiteX132" fmla="*/ 626641 w 4744363"/>
              <a:gd name="connsiteY132" fmla="*/ 157755 h 1922285"/>
              <a:gd name="connsiteX133" fmla="*/ 626641 w 4744363"/>
              <a:gd name="connsiteY133" fmla="*/ 130002 h 1922285"/>
              <a:gd name="connsiteX134" fmla="*/ 575517 w 4744363"/>
              <a:gd name="connsiteY134" fmla="*/ 130002 h 1922285"/>
              <a:gd name="connsiteX135" fmla="*/ 575517 w 4744363"/>
              <a:gd name="connsiteY135" fmla="*/ 105170 h 1922285"/>
              <a:gd name="connsiteX136" fmla="*/ 552145 w 4744363"/>
              <a:gd name="connsiteY136" fmla="*/ 105170 h 1922285"/>
              <a:gd name="connsiteX137" fmla="*/ 552145 w 4744363"/>
              <a:gd name="connsiteY137" fmla="*/ 83260 h 1922285"/>
              <a:gd name="connsiteX138" fmla="*/ 455739 w 4744363"/>
              <a:gd name="connsiteY138" fmla="*/ 83260 h 1922285"/>
              <a:gd name="connsiteX139" fmla="*/ 455739 w 4744363"/>
              <a:gd name="connsiteY139" fmla="*/ 56967 h 1922285"/>
              <a:gd name="connsiteX140" fmla="*/ 395850 w 4744363"/>
              <a:gd name="connsiteY140" fmla="*/ 56967 h 1922285"/>
              <a:gd name="connsiteX141" fmla="*/ 395850 w 4744363"/>
              <a:gd name="connsiteY141" fmla="*/ 37978 h 1922285"/>
              <a:gd name="connsiteX142" fmla="*/ 287758 w 4744363"/>
              <a:gd name="connsiteY142" fmla="*/ 37978 h 1922285"/>
              <a:gd name="connsiteX143" fmla="*/ 287758 w 4744363"/>
              <a:gd name="connsiteY143" fmla="*/ 30674 h 1922285"/>
              <a:gd name="connsiteX144" fmla="*/ 192812 w 4744363"/>
              <a:gd name="connsiteY144" fmla="*/ 30674 h 1922285"/>
              <a:gd name="connsiteX145" fmla="*/ 192812 w 4744363"/>
              <a:gd name="connsiteY145" fmla="*/ 13146 h 1922285"/>
              <a:gd name="connsiteX146" fmla="*/ 167980 w 4744363"/>
              <a:gd name="connsiteY146" fmla="*/ 13146 h 1922285"/>
              <a:gd name="connsiteX147" fmla="*/ 167980 w 4744363"/>
              <a:gd name="connsiteY147" fmla="*/ 0 h 1922285"/>
              <a:gd name="connsiteX148" fmla="*/ 0 w 4744363"/>
              <a:gd name="connsiteY148" fmla="*/ 0 h 192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744363" h="1922285">
                <a:moveTo>
                  <a:pt x="4744363" y="1922285"/>
                </a:moveTo>
                <a:lnTo>
                  <a:pt x="4236038" y="1922285"/>
                </a:lnTo>
                <a:lnTo>
                  <a:pt x="4236038" y="1846328"/>
                </a:lnTo>
                <a:lnTo>
                  <a:pt x="3986258" y="1846328"/>
                </a:lnTo>
                <a:lnTo>
                  <a:pt x="3986258" y="1806889"/>
                </a:lnTo>
                <a:lnTo>
                  <a:pt x="3888391" y="1806889"/>
                </a:lnTo>
                <a:lnTo>
                  <a:pt x="3888391" y="1790821"/>
                </a:lnTo>
                <a:lnTo>
                  <a:pt x="3822659" y="1790821"/>
                </a:lnTo>
                <a:lnTo>
                  <a:pt x="3822659" y="1777675"/>
                </a:lnTo>
                <a:lnTo>
                  <a:pt x="3727713" y="1777675"/>
                </a:lnTo>
                <a:lnTo>
                  <a:pt x="3727713" y="1751382"/>
                </a:lnTo>
                <a:lnTo>
                  <a:pt x="3672207" y="1751382"/>
                </a:lnTo>
                <a:lnTo>
                  <a:pt x="3672207" y="1716325"/>
                </a:lnTo>
                <a:lnTo>
                  <a:pt x="3629846" y="1716325"/>
                </a:lnTo>
                <a:lnTo>
                  <a:pt x="3629846" y="1691493"/>
                </a:lnTo>
                <a:lnTo>
                  <a:pt x="3574340" y="1691493"/>
                </a:lnTo>
                <a:lnTo>
                  <a:pt x="3574340" y="1675426"/>
                </a:lnTo>
                <a:lnTo>
                  <a:pt x="3527597" y="1675426"/>
                </a:lnTo>
                <a:lnTo>
                  <a:pt x="3527597" y="1654976"/>
                </a:lnTo>
                <a:lnTo>
                  <a:pt x="3498383" y="1654976"/>
                </a:lnTo>
                <a:lnTo>
                  <a:pt x="3498383" y="1637447"/>
                </a:lnTo>
                <a:lnTo>
                  <a:pt x="3445798" y="1637447"/>
                </a:lnTo>
                <a:lnTo>
                  <a:pt x="3445798" y="1605312"/>
                </a:lnTo>
                <a:lnTo>
                  <a:pt x="3420966" y="1605312"/>
                </a:lnTo>
                <a:lnTo>
                  <a:pt x="3420966" y="1571716"/>
                </a:lnTo>
                <a:lnTo>
                  <a:pt x="3397595" y="1571716"/>
                </a:lnTo>
                <a:lnTo>
                  <a:pt x="3397595" y="1558570"/>
                </a:lnTo>
                <a:lnTo>
                  <a:pt x="3358156" y="1558570"/>
                </a:lnTo>
                <a:lnTo>
                  <a:pt x="3358156" y="1520591"/>
                </a:lnTo>
                <a:lnTo>
                  <a:pt x="3330402" y="1520591"/>
                </a:lnTo>
                <a:lnTo>
                  <a:pt x="3330402" y="1500141"/>
                </a:lnTo>
                <a:lnTo>
                  <a:pt x="3289503" y="1500141"/>
                </a:lnTo>
                <a:lnTo>
                  <a:pt x="3289503" y="1485534"/>
                </a:lnTo>
                <a:lnTo>
                  <a:pt x="3220849" y="1485534"/>
                </a:lnTo>
                <a:lnTo>
                  <a:pt x="3220849" y="1460702"/>
                </a:lnTo>
                <a:lnTo>
                  <a:pt x="3168264" y="1460702"/>
                </a:lnTo>
                <a:lnTo>
                  <a:pt x="3168264" y="1415421"/>
                </a:lnTo>
                <a:lnTo>
                  <a:pt x="3102533" y="1415421"/>
                </a:lnTo>
                <a:lnTo>
                  <a:pt x="3102533" y="1387667"/>
                </a:lnTo>
                <a:lnTo>
                  <a:pt x="3060172" y="1387667"/>
                </a:lnTo>
                <a:lnTo>
                  <a:pt x="3060172" y="1371600"/>
                </a:lnTo>
                <a:lnTo>
                  <a:pt x="3026576" y="1371600"/>
                </a:lnTo>
                <a:lnTo>
                  <a:pt x="3026576" y="1340925"/>
                </a:lnTo>
                <a:lnTo>
                  <a:pt x="2949159" y="1340925"/>
                </a:lnTo>
                <a:lnTo>
                  <a:pt x="2949159" y="1319014"/>
                </a:lnTo>
                <a:lnTo>
                  <a:pt x="2908259" y="1319014"/>
                </a:lnTo>
                <a:lnTo>
                  <a:pt x="2908259" y="1288339"/>
                </a:lnTo>
                <a:lnTo>
                  <a:pt x="2811853" y="1288339"/>
                </a:lnTo>
                <a:lnTo>
                  <a:pt x="2811853" y="1263508"/>
                </a:lnTo>
                <a:lnTo>
                  <a:pt x="2749042" y="1263508"/>
                </a:lnTo>
                <a:lnTo>
                  <a:pt x="2749042" y="1232833"/>
                </a:lnTo>
                <a:lnTo>
                  <a:pt x="2684772" y="1232833"/>
                </a:lnTo>
                <a:lnTo>
                  <a:pt x="2684772" y="1218226"/>
                </a:lnTo>
                <a:lnTo>
                  <a:pt x="2629265" y="1218226"/>
                </a:lnTo>
                <a:lnTo>
                  <a:pt x="2629265" y="1200697"/>
                </a:lnTo>
                <a:lnTo>
                  <a:pt x="2535780" y="1200697"/>
                </a:lnTo>
                <a:lnTo>
                  <a:pt x="2535780" y="1177326"/>
                </a:lnTo>
                <a:lnTo>
                  <a:pt x="2490498" y="1177326"/>
                </a:lnTo>
                <a:lnTo>
                  <a:pt x="2490498" y="1149573"/>
                </a:lnTo>
                <a:lnTo>
                  <a:pt x="2449598" y="1149573"/>
                </a:lnTo>
                <a:lnTo>
                  <a:pt x="2449598" y="1124741"/>
                </a:lnTo>
                <a:lnTo>
                  <a:pt x="2397013" y="1124741"/>
                </a:lnTo>
                <a:lnTo>
                  <a:pt x="2397013" y="1107212"/>
                </a:lnTo>
                <a:lnTo>
                  <a:pt x="2361956" y="1107212"/>
                </a:lnTo>
                <a:lnTo>
                  <a:pt x="2361956" y="1057548"/>
                </a:lnTo>
                <a:lnTo>
                  <a:pt x="2291842" y="1057548"/>
                </a:lnTo>
                <a:lnTo>
                  <a:pt x="2291842" y="1042941"/>
                </a:lnTo>
                <a:lnTo>
                  <a:pt x="2268471" y="1042941"/>
                </a:lnTo>
                <a:lnTo>
                  <a:pt x="2268471" y="1012267"/>
                </a:lnTo>
                <a:lnTo>
                  <a:pt x="2218807" y="1012267"/>
                </a:lnTo>
                <a:lnTo>
                  <a:pt x="2218807" y="991817"/>
                </a:lnTo>
                <a:lnTo>
                  <a:pt x="2154536" y="991817"/>
                </a:lnTo>
                <a:lnTo>
                  <a:pt x="2154536" y="969906"/>
                </a:lnTo>
                <a:lnTo>
                  <a:pt x="2120940" y="969906"/>
                </a:lnTo>
                <a:lnTo>
                  <a:pt x="2120940" y="950917"/>
                </a:lnTo>
                <a:lnTo>
                  <a:pt x="2075658" y="950917"/>
                </a:lnTo>
                <a:lnTo>
                  <a:pt x="2075658" y="923164"/>
                </a:lnTo>
                <a:lnTo>
                  <a:pt x="2036219" y="923164"/>
                </a:lnTo>
                <a:lnTo>
                  <a:pt x="2036219" y="915860"/>
                </a:lnTo>
                <a:lnTo>
                  <a:pt x="2042062" y="904175"/>
                </a:lnTo>
                <a:lnTo>
                  <a:pt x="1979252" y="904175"/>
                </a:lnTo>
                <a:lnTo>
                  <a:pt x="1979252" y="876421"/>
                </a:lnTo>
                <a:lnTo>
                  <a:pt x="1879924" y="876421"/>
                </a:lnTo>
                <a:lnTo>
                  <a:pt x="1879924" y="853050"/>
                </a:lnTo>
                <a:lnTo>
                  <a:pt x="1790821" y="853050"/>
                </a:lnTo>
                <a:lnTo>
                  <a:pt x="1790821" y="825297"/>
                </a:lnTo>
                <a:lnTo>
                  <a:pt x="1754304" y="825297"/>
                </a:lnTo>
                <a:lnTo>
                  <a:pt x="1754304" y="797543"/>
                </a:lnTo>
                <a:lnTo>
                  <a:pt x="1714865" y="797543"/>
                </a:lnTo>
                <a:lnTo>
                  <a:pt x="1714865" y="752262"/>
                </a:lnTo>
                <a:lnTo>
                  <a:pt x="1676887" y="752262"/>
                </a:lnTo>
                <a:lnTo>
                  <a:pt x="1676887" y="733272"/>
                </a:lnTo>
                <a:lnTo>
                  <a:pt x="1608233" y="733272"/>
                </a:lnTo>
                <a:lnTo>
                  <a:pt x="1608233" y="699676"/>
                </a:lnTo>
                <a:lnTo>
                  <a:pt x="1508906" y="699676"/>
                </a:lnTo>
                <a:lnTo>
                  <a:pt x="1508906" y="673384"/>
                </a:lnTo>
                <a:lnTo>
                  <a:pt x="1479692" y="673384"/>
                </a:lnTo>
                <a:lnTo>
                  <a:pt x="1479692" y="631023"/>
                </a:lnTo>
                <a:lnTo>
                  <a:pt x="1444635" y="631023"/>
                </a:lnTo>
                <a:lnTo>
                  <a:pt x="1444635" y="609113"/>
                </a:lnTo>
                <a:lnTo>
                  <a:pt x="1415421" y="609113"/>
                </a:lnTo>
                <a:lnTo>
                  <a:pt x="1415421" y="584281"/>
                </a:lnTo>
                <a:lnTo>
                  <a:pt x="1380364" y="584281"/>
                </a:lnTo>
                <a:lnTo>
                  <a:pt x="1380364" y="563831"/>
                </a:lnTo>
                <a:lnTo>
                  <a:pt x="1295643" y="563831"/>
                </a:lnTo>
                <a:lnTo>
                  <a:pt x="1295643" y="530235"/>
                </a:lnTo>
                <a:lnTo>
                  <a:pt x="1282497" y="530235"/>
                </a:lnTo>
                <a:lnTo>
                  <a:pt x="1282497" y="501021"/>
                </a:lnTo>
                <a:lnTo>
                  <a:pt x="1248901" y="501021"/>
                </a:lnTo>
                <a:lnTo>
                  <a:pt x="1248901" y="477649"/>
                </a:lnTo>
                <a:lnTo>
                  <a:pt x="1222608" y="477649"/>
                </a:lnTo>
                <a:lnTo>
                  <a:pt x="1222608" y="446975"/>
                </a:lnTo>
                <a:lnTo>
                  <a:pt x="1172944" y="446975"/>
                </a:lnTo>
                <a:lnTo>
                  <a:pt x="1172944" y="420682"/>
                </a:lnTo>
                <a:lnTo>
                  <a:pt x="1134966" y="420682"/>
                </a:lnTo>
                <a:lnTo>
                  <a:pt x="1134966" y="395850"/>
                </a:lnTo>
                <a:lnTo>
                  <a:pt x="1082380" y="395850"/>
                </a:lnTo>
                <a:lnTo>
                  <a:pt x="1082380" y="365175"/>
                </a:lnTo>
                <a:lnTo>
                  <a:pt x="946535" y="365175"/>
                </a:lnTo>
                <a:lnTo>
                  <a:pt x="946535" y="350568"/>
                </a:lnTo>
                <a:lnTo>
                  <a:pt x="902714" y="350568"/>
                </a:lnTo>
                <a:lnTo>
                  <a:pt x="902714" y="306747"/>
                </a:lnTo>
                <a:lnTo>
                  <a:pt x="831140" y="306747"/>
                </a:lnTo>
                <a:lnTo>
                  <a:pt x="831140" y="277533"/>
                </a:lnTo>
                <a:lnTo>
                  <a:pt x="777094" y="277533"/>
                </a:lnTo>
                <a:lnTo>
                  <a:pt x="777094" y="252701"/>
                </a:lnTo>
                <a:lnTo>
                  <a:pt x="737655" y="252701"/>
                </a:lnTo>
                <a:lnTo>
                  <a:pt x="737655" y="200116"/>
                </a:lnTo>
                <a:lnTo>
                  <a:pt x="676305" y="200116"/>
                </a:lnTo>
                <a:lnTo>
                  <a:pt x="676305" y="185509"/>
                </a:lnTo>
                <a:lnTo>
                  <a:pt x="658777" y="185509"/>
                </a:lnTo>
                <a:lnTo>
                  <a:pt x="658777" y="157755"/>
                </a:lnTo>
                <a:lnTo>
                  <a:pt x="626641" y="157755"/>
                </a:lnTo>
                <a:lnTo>
                  <a:pt x="626641" y="130002"/>
                </a:lnTo>
                <a:lnTo>
                  <a:pt x="575517" y="130002"/>
                </a:lnTo>
                <a:lnTo>
                  <a:pt x="575517" y="105170"/>
                </a:lnTo>
                <a:lnTo>
                  <a:pt x="552145" y="105170"/>
                </a:lnTo>
                <a:lnTo>
                  <a:pt x="552145" y="83260"/>
                </a:lnTo>
                <a:lnTo>
                  <a:pt x="455739" y="83260"/>
                </a:lnTo>
                <a:lnTo>
                  <a:pt x="455739" y="56967"/>
                </a:lnTo>
                <a:lnTo>
                  <a:pt x="395850" y="56967"/>
                </a:lnTo>
                <a:lnTo>
                  <a:pt x="395850" y="37978"/>
                </a:lnTo>
                <a:lnTo>
                  <a:pt x="287758" y="37978"/>
                </a:lnTo>
                <a:lnTo>
                  <a:pt x="287758" y="30674"/>
                </a:lnTo>
                <a:lnTo>
                  <a:pt x="192812" y="30674"/>
                </a:lnTo>
                <a:lnTo>
                  <a:pt x="192812" y="13146"/>
                </a:lnTo>
                <a:lnTo>
                  <a:pt x="167980" y="13146"/>
                </a:lnTo>
                <a:lnTo>
                  <a:pt x="16798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3" name="Freeform: Shape 12">
            <a:extLst>
              <a:ext uri="{FF2B5EF4-FFF2-40B4-BE49-F238E27FC236}">
                <a16:creationId xmlns:a16="http://schemas.microsoft.com/office/drawing/2014/main" id="{191AB2BA-F06C-5B11-5284-7767CD14B975}"/>
              </a:ext>
            </a:extLst>
          </p:cNvPr>
          <p:cNvSpPr/>
          <p:nvPr/>
        </p:nvSpPr>
        <p:spPr bwMode="auto">
          <a:xfrm>
            <a:off x="975750" y="2197774"/>
            <a:ext cx="4558853" cy="1460702"/>
          </a:xfrm>
          <a:custGeom>
            <a:avLst/>
            <a:gdLst>
              <a:gd name="connsiteX0" fmla="*/ 4558853 w 4558853"/>
              <a:gd name="connsiteY0" fmla="*/ 1460702 h 1460702"/>
              <a:gd name="connsiteX1" fmla="*/ 4091428 w 4558853"/>
              <a:gd name="connsiteY1" fmla="*/ 1460702 h 1460702"/>
              <a:gd name="connsiteX2" fmla="*/ 4091428 w 4558853"/>
              <a:gd name="connsiteY2" fmla="*/ 1427106 h 1460702"/>
              <a:gd name="connsiteX3" fmla="*/ 3992100 w 4558853"/>
              <a:gd name="connsiteY3" fmla="*/ 1427106 h 1460702"/>
              <a:gd name="connsiteX4" fmla="*/ 3992100 w 4558853"/>
              <a:gd name="connsiteY4" fmla="*/ 1403735 h 1460702"/>
              <a:gd name="connsiteX5" fmla="*/ 3884008 w 4558853"/>
              <a:gd name="connsiteY5" fmla="*/ 1403735 h 1460702"/>
              <a:gd name="connsiteX6" fmla="*/ 3884008 w 4558853"/>
              <a:gd name="connsiteY6" fmla="*/ 1362835 h 1460702"/>
              <a:gd name="connsiteX7" fmla="*/ 3840187 w 4558853"/>
              <a:gd name="connsiteY7" fmla="*/ 1362835 h 1460702"/>
              <a:gd name="connsiteX8" fmla="*/ 3840187 w 4558853"/>
              <a:gd name="connsiteY8" fmla="*/ 1345307 h 1460702"/>
              <a:gd name="connsiteX9" fmla="*/ 3720410 w 4558853"/>
              <a:gd name="connsiteY9" fmla="*/ 1345307 h 1460702"/>
              <a:gd name="connsiteX10" fmla="*/ 3720410 w 4558853"/>
              <a:gd name="connsiteY10" fmla="*/ 1327778 h 1460702"/>
              <a:gd name="connsiteX11" fmla="*/ 3654678 w 4558853"/>
              <a:gd name="connsiteY11" fmla="*/ 1327778 h 1460702"/>
              <a:gd name="connsiteX12" fmla="*/ 3654678 w 4558853"/>
              <a:gd name="connsiteY12" fmla="*/ 1308789 h 1460702"/>
              <a:gd name="connsiteX13" fmla="*/ 3610857 w 4558853"/>
              <a:gd name="connsiteY13" fmla="*/ 1308789 h 1460702"/>
              <a:gd name="connsiteX14" fmla="*/ 3610857 w 4558853"/>
              <a:gd name="connsiteY14" fmla="*/ 1298564 h 1460702"/>
              <a:gd name="connsiteX15" fmla="*/ 3564115 w 4558853"/>
              <a:gd name="connsiteY15" fmla="*/ 1298564 h 1460702"/>
              <a:gd name="connsiteX16" fmla="*/ 3564115 w 4558853"/>
              <a:gd name="connsiteY16" fmla="*/ 1276654 h 1460702"/>
              <a:gd name="connsiteX17" fmla="*/ 3539283 w 4558853"/>
              <a:gd name="connsiteY17" fmla="*/ 1276654 h 1460702"/>
              <a:gd name="connsiteX18" fmla="*/ 3539283 w 4558853"/>
              <a:gd name="connsiteY18" fmla="*/ 1263508 h 1460702"/>
              <a:gd name="connsiteX19" fmla="*/ 3491079 w 4558853"/>
              <a:gd name="connsiteY19" fmla="*/ 1263508 h 1460702"/>
              <a:gd name="connsiteX20" fmla="*/ 3491079 w 4558853"/>
              <a:gd name="connsiteY20" fmla="*/ 1244518 h 1460702"/>
              <a:gd name="connsiteX21" fmla="*/ 3451640 w 4558853"/>
              <a:gd name="connsiteY21" fmla="*/ 1244518 h 1460702"/>
              <a:gd name="connsiteX22" fmla="*/ 3451640 w 4558853"/>
              <a:gd name="connsiteY22" fmla="*/ 1224069 h 1460702"/>
              <a:gd name="connsiteX23" fmla="*/ 3404898 w 4558853"/>
              <a:gd name="connsiteY23" fmla="*/ 1224069 h 1460702"/>
              <a:gd name="connsiteX24" fmla="*/ 3404898 w 4558853"/>
              <a:gd name="connsiteY24" fmla="*/ 1209462 h 1460702"/>
              <a:gd name="connsiteX25" fmla="*/ 3346470 w 4558853"/>
              <a:gd name="connsiteY25" fmla="*/ 1209462 h 1460702"/>
              <a:gd name="connsiteX26" fmla="*/ 3346470 w 4558853"/>
              <a:gd name="connsiteY26" fmla="*/ 1191933 h 1460702"/>
              <a:gd name="connsiteX27" fmla="*/ 3296806 w 4558853"/>
              <a:gd name="connsiteY27" fmla="*/ 1191933 h 1460702"/>
              <a:gd name="connsiteX28" fmla="*/ 3296806 w 4558853"/>
              <a:gd name="connsiteY28" fmla="*/ 1180247 h 1460702"/>
              <a:gd name="connsiteX29" fmla="*/ 3266131 w 4558853"/>
              <a:gd name="connsiteY29" fmla="*/ 1180247 h 1460702"/>
              <a:gd name="connsiteX30" fmla="*/ 3266131 w 4558853"/>
              <a:gd name="connsiteY30" fmla="*/ 1167101 h 1460702"/>
              <a:gd name="connsiteX31" fmla="*/ 3228153 w 4558853"/>
              <a:gd name="connsiteY31" fmla="*/ 1167101 h 1460702"/>
              <a:gd name="connsiteX32" fmla="*/ 3228153 w 4558853"/>
              <a:gd name="connsiteY32" fmla="*/ 1140808 h 1460702"/>
              <a:gd name="connsiteX33" fmla="*/ 3210624 w 4558853"/>
              <a:gd name="connsiteY33" fmla="*/ 1140808 h 1460702"/>
              <a:gd name="connsiteX34" fmla="*/ 3210624 w 4558853"/>
              <a:gd name="connsiteY34" fmla="*/ 1127662 h 1460702"/>
              <a:gd name="connsiteX35" fmla="*/ 3165343 w 4558853"/>
              <a:gd name="connsiteY35" fmla="*/ 1127662 h 1460702"/>
              <a:gd name="connsiteX36" fmla="*/ 3165343 w 4558853"/>
              <a:gd name="connsiteY36" fmla="*/ 1115977 h 1460702"/>
              <a:gd name="connsiteX37" fmla="*/ 3140511 w 4558853"/>
              <a:gd name="connsiteY37" fmla="*/ 1115977 h 1460702"/>
              <a:gd name="connsiteX38" fmla="*/ 3140511 w 4558853"/>
              <a:gd name="connsiteY38" fmla="*/ 1094066 h 1460702"/>
              <a:gd name="connsiteX39" fmla="*/ 3120061 w 4558853"/>
              <a:gd name="connsiteY39" fmla="*/ 1094066 h 1460702"/>
              <a:gd name="connsiteX40" fmla="*/ 3120061 w 4558853"/>
              <a:gd name="connsiteY40" fmla="*/ 1080920 h 1460702"/>
              <a:gd name="connsiteX41" fmla="*/ 3085004 w 4558853"/>
              <a:gd name="connsiteY41" fmla="*/ 1080920 h 1460702"/>
              <a:gd name="connsiteX42" fmla="*/ 3085004 w 4558853"/>
              <a:gd name="connsiteY42" fmla="*/ 1066313 h 1460702"/>
              <a:gd name="connsiteX43" fmla="*/ 3013430 w 4558853"/>
              <a:gd name="connsiteY43" fmla="*/ 1066313 h 1460702"/>
              <a:gd name="connsiteX44" fmla="*/ 3013430 w 4558853"/>
              <a:gd name="connsiteY44" fmla="*/ 1045863 h 1460702"/>
              <a:gd name="connsiteX45" fmla="*/ 2988598 w 4558853"/>
              <a:gd name="connsiteY45" fmla="*/ 1045863 h 1460702"/>
              <a:gd name="connsiteX46" fmla="*/ 2988598 w 4558853"/>
              <a:gd name="connsiteY46" fmla="*/ 1034177 h 1460702"/>
              <a:gd name="connsiteX47" fmla="*/ 2922866 w 4558853"/>
              <a:gd name="connsiteY47" fmla="*/ 1034177 h 1460702"/>
              <a:gd name="connsiteX48" fmla="*/ 2922866 w 4558853"/>
              <a:gd name="connsiteY48" fmla="*/ 1021031 h 1460702"/>
              <a:gd name="connsiteX49" fmla="*/ 2876123 w 4558853"/>
              <a:gd name="connsiteY49" fmla="*/ 1021031 h 1460702"/>
              <a:gd name="connsiteX50" fmla="*/ 2876123 w 4558853"/>
              <a:gd name="connsiteY50" fmla="*/ 1006424 h 1460702"/>
              <a:gd name="connsiteX51" fmla="*/ 2797246 w 4558853"/>
              <a:gd name="connsiteY51" fmla="*/ 1006424 h 1460702"/>
              <a:gd name="connsiteX52" fmla="*/ 2797246 w 4558853"/>
              <a:gd name="connsiteY52" fmla="*/ 977210 h 1460702"/>
              <a:gd name="connsiteX53" fmla="*/ 2762189 w 4558853"/>
              <a:gd name="connsiteY53" fmla="*/ 977210 h 1460702"/>
              <a:gd name="connsiteX54" fmla="*/ 2762189 w 4558853"/>
              <a:gd name="connsiteY54" fmla="*/ 958221 h 1460702"/>
              <a:gd name="connsiteX55" fmla="*/ 2700839 w 4558853"/>
              <a:gd name="connsiteY55" fmla="*/ 958221 h 1460702"/>
              <a:gd name="connsiteX56" fmla="*/ 2700839 w 4558853"/>
              <a:gd name="connsiteY56" fmla="*/ 947996 h 1460702"/>
              <a:gd name="connsiteX57" fmla="*/ 2616118 w 4558853"/>
              <a:gd name="connsiteY57" fmla="*/ 947996 h 1460702"/>
              <a:gd name="connsiteX58" fmla="*/ 2616118 w 4558853"/>
              <a:gd name="connsiteY58" fmla="*/ 931928 h 1460702"/>
              <a:gd name="connsiteX59" fmla="*/ 2556230 w 4558853"/>
              <a:gd name="connsiteY59" fmla="*/ 931928 h 1460702"/>
              <a:gd name="connsiteX60" fmla="*/ 2556230 w 4558853"/>
              <a:gd name="connsiteY60" fmla="*/ 899793 h 1460702"/>
              <a:gd name="connsiteX61" fmla="*/ 2512408 w 4558853"/>
              <a:gd name="connsiteY61" fmla="*/ 899793 h 1460702"/>
              <a:gd name="connsiteX62" fmla="*/ 2512408 w 4558853"/>
              <a:gd name="connsiteY62" fmla="*/ 876421 h 1460702"/>
              <a:gd name="connsiteX63" fmla="*/ 2491959 w 4558853"/>
              <a:gd name="connsiteY63" fmla="*/ 876421 h 1460702"/>
              <a:gd name="connsiteX64" fmla="*/ 2491959 w 4558853"/>
              <a:gd name="connsiteY64" fmla="*/ 860354 h 1460702"/>
              <a:gd name="connsiteX65" fmla="*/ 2453980 w 4558853"/>
              <a:gd name="connsiteY65" fmla="*/ 860354 h 1460702"/>
              <a:gd name="connsiteX66" fmla="*/ 2453980 w 4558853"/>
              <a:gd name="connsiteY66" fmla="*/ 844286 h 1460702"/>
              <a:gd name="connsiteX67" fmla="*/ 2376563 w 4558853"/>
              <a:gd name="connsiteY67" fmla="*/ 844286 h 1460702"/>
              <a:gd name="connsiteX68" fmla="*/ 2376563 w 4558853"/>
              <a:gd name="connsiteY68" fmla="*/ 815072 h 1460702"/>
              <a:gd name="connsiteX69" fmla="*/ 2351731 w 4558853"/>
              <a:gd name="connsiteY69" fmla="*/ 815072 h 1460702"/>
              <a:gd name="connsiteX70" fmla="*/ 2351731 w 4558853"/>
              <a:gd name="connsiteY70" fmla="*/ 806308 h 1460702"/>
              <a:gd name="connsiteX71" fmla="*/ 2321056 w 4558853"/>
              <a:gd name="connsiteY71" fmla="*/ 806308 h 1460702"/>
              <a:gd name="connsiteX72" fmla="*/ 2321056 w 4558853"/>
              <a:gd name="connsiteY72" fmla="*/ 791701 h 1460702"/>
              <a:gd name="connsiteX73" fmla="*/ 2297685 w 4558853"/>
              <a:gd name="connsiteY73" fmla="*/ 791701 h 1460702"/>
              <a:gd name="connsiteX74" fmla="*/ 2297685 w 4558853"/>
              <a:gd name="connsiteY74" fmla="*/ 774172 h 1460702"/>
              <a:gd name="connsiteX75" fmla="*/ 2287460 w 4558853"/>
              <a:gd name="connsiteY75" fmla="*/ 774172 h 1460702"/>
              <a:gd name="connsiteX76" fmla="*/ 2287460 w 4558853"/>
              <a:gd name="connsiteY76" fmla="*/ 747879 h 1460702"/>
              <a:gd name="connsiteX77" fmla="*/ 2252403 w 4558853"/>
              <a:gd name="connsiteY77" fmla="*/ 747879 h 1460702"/>
              <a:gd name="connsiteX78" fmla="*/ 2252403 w 4558853"/>
              <a:gd name="connsiteY78" fmla="*/ 736194 h 1460702"/>
              <a:gd name="connsiteX79" fmla="*/ 2236336 w 4558853"/>
              <a:gd name="connsiteY79" fmla="*/ 736194 h 1460702"/>
              <a:gd name="connsiteX80" fmla="*/ 2236336 w 4558853"/>
              <a:gd name="connsiteY80" fmla="*/ 725969 h 1460702"/>
              <a:gd name="connsiteX81" fmla="*/ 2201279 w 4558853"/>
              <a:gd name="connsiteY81" fmla="*/ 725969 h 1460702"/>
              <a:gd name="connsiteX82" fmla="*/ 2201279 w 4558853"/>
              <a:gd name="connsiteY82" fmla="*/ 706980 h 1460702"/>
              <a:gd name="connsiteX83" fmla="*/ 2180829 w 4558853"/>
              <a:gd name="connsiteY83" fmla="*/ 706980 h 1460702"/>
              <a:gd name="connsiteX84" fmla="*/ 2180829 w 4558853"/>
              <a:gd name="connsiteY84" fmla="*/ 695294 h 1460702"/>
              <a:gd name="connsiteX85" fmla="*/ 2142851 w 4558853"/>
              <a:gd name="connsiteY85" fmla="*/ 695294 h 1460702"/>
              <a:gd name="connsiteX86" fmla="*/ 2142851 w 4558853"/>
              <a:gd name="connsiteY86" fmla="*/ 682148 h 1460702"/>
              <a:gd name="connsiteX87" fmla="*/ 2115097 w 4558853"/>
              <a:gd name="connsiteY87" fmla="*/ 682148 h 1460702"/>
              <a:gd name="connsiteX88" fmla="*/ 2115097 w 4558853"/>
              <a:gd name="connsiteY88" fmla="*/ 677766 h 1460702"/>
              <a:gd name="connsiteX89" fmla="*/ 2100490 w 4558853"/>
              <a:gd name="connsiteY89" fmla="*/ 677766 h 1460702"/>
              <a:gd name="connsiteX90" fmla="*/ 2100490 w 4558853"/>
              <a:gd name="connsiteY90" fmla="*/ 669001 h 1460702"/>
              <a:gd name="connsiteX91" fmla="*/ 2018691 w 4558853"/>
              <a:gd name="connsiteY91" fmla="*/ 669001 h 1460702"/>
              <a:gd name="connsiteX92" fmla="*/ 2018691 w 4558853"/>
              <a:gd name="connsiteY92" fmla="*/ 642709 h 1460702"/>
              <a:gd name="connsiteX93" fmla="*/ 1932509 w 4558853"/>
              <a:gd name="connsiteY93" fmla="*/ 642709 h 1460702"/>
              <a:gd name="connsiteX94" fmla="*/ 1932509 w 4558853"/>
              <a:gd name="connsiteY94" fmla="*/ 628102 h 1460702"/>
              <a:gd name="connsiteX95" fmla="*/ 1909138 w 4558853"/>
              <a:gd name="connsiteY95" fmla="*/ 628102 h 1460702"/>
              <a:gd name="connsiteX96" fmla="*/ 1909138 w 4558853"/>
              <a:gd name="connsiteY96" fmla="*/ 610573 h 1460702"/>
              <a:gd name="connsiteX97" fmla="*/ 1874081 w 4558853"/>
              <a:gd name="connsiteY97" fmla="*/ 610573 h 1460702"/>
              <a:gd name="connsiteX98" fmla="*/ 1874081 w 4558853"/>
              <a:gd name="connsiteY98" fmla="*/ 588663 h 1460702"/>
              <a:gd name="connsiteX99" fmla="*/ 1849249 w 4558853"/>
              <a:gd name="connsiteY99" fmla="*/ 588663 h 1460702"/>
              <a:gd name="connsiteX100" fmla="*/ 1849249 w 4558853"/>
              <a:gd name="connsiteY100" fmla="*/ 571134 h 1460702"/>
              <a:gd name="connsiteX101" fmla="*/ 1828800 w 4558853"/>
              <a:gd name="connsiteY101" fmla="*/ 571134 h 1460702"/>
              <a:gd name="connsiteX102" fmla="*/ 1828800 w 4558853"/>
              <a:gd name="connsiteY102" fmla="*/ 553606 h 1460702"/>
              <a:gd name="connsiteX103" fmla="*/ 1815653 w 4558853"/>
              <a:gd name="connsiteY103" fmla="*/ 553606 h 1460702"/>
              <a:gd name="connsiteX104" fmla="*/ 1815653 w 4558853"/>
              <a:gd name="connsiteY104" fmla="*/ 536078 h 1460702"/>
              <a:gd name="connsiteX105" fmla="*/ 1789361 w 4558853"/>
              <a:gd name="connsiteY105" fmla="*/ 536078 h 1460702"/>
              <a:gd name="connsiteX106" fmla="*/ 1789361 w 4558853"/>
              <a:gd name="connsiteY106" fmla="*/ 521470 h 1460702"/>
              <a:gd name="connsiteX107" fmla="*/ 1663740 w 4558853"/>
              <a:gd name="connsiteY107" fmla="*/ 521470 h 1460702"/>
              <a:gd name="connsiteX108" fmla="*/ 1663740 w 4558853"/>
              <a:gd name="connsiteY108" fmla="*/ 503942 h 1460702"/>
              <a:gd name="connsiteX109" fmla="*/ 1643290 w 4558853"/>
              <a:gd name="connsiteY109" fmla="*/ 503942 h 1460702"/>
              <a:gd name="connsiteX110" fmla="*/ 1643290 w 4558853"/>
              <a:gd name="connsiteY110" fmla="*/ 486414 h 1460702"/>
              <a:gd name="connsiteX111" fmla="*/ 1615537 w 4558853"/>
              <a:gd name="connsiteY111" fmla="*/ 486414 h 1460702"/>
              <a:gd name="connsiteX112" fmla="*/ 1615537 w 4558853"/>
              <a:gd name="connsiteY112" fmla="*/ 468885 h 1460702"/>
              <a:gd name="connsiteX113" fmla="*/ 1592166 w 4558853"/>
              <a:gd name="connsiteY113" fmla="*/ 468885 h 1460702"/>
              <a:gd name="connsiteX114" fmla="*/ 1592166 w 4558853"/>
              <a:gd name="connsiteY114" fmla="*/ 457200 h 1460702"/>
              <a:gd name="connsiteX115" fmla="*/ 1558569 w 4558853"/>
              <a:gd name="connsiteY115" fmla="*/ 457200 h 1460702"/>
              <a:gd name="connsiteX116" fmla="*/ 1558569 w 4558853"/>
              <a:gd name="connsiteY116" fmla="*/ 429446 h 1460702"/>
              <a:gd name="connsiteX117" fmla="*/ 1497220 w 4558853"/>
              <a:gd name="connsiteY117" fmla="*/ 429446 h 1460702"/>
              <a:gd name="connsiteX118" fmla="*/ 1497220 w 4558853"/>
              <a:gd name="connsiteY118" fmla="*/ 400232 h 1460702"/>
              <a:gd name="connsiteX119" fmla="*/ 1476770 w 4558853"/>
              <a:gd name="connsiteY119" fmla="*/ 400232 h 1460702"/>
              <a:gd name="connsiteX120" fmla="*/ 1476770 w 4558853"/>
              <a:gd name="connsiteY120" fmla="*/ 391468 h 1460702"/>
              <a:gd name="connsiteX121" fmla="*/ 1462163 w 4558853"/>
              <a:gd name="connsiteY121" fmla="*/ 391468 h 1460702"/>
              <a:gd name="connsiteX122" fmla="*/ 1462163 w 4558853"/>
              <a:gd name="connsiteY122" fmla="*/ 378322 h 1460702"/>
              <a:gd name="connsiteX123" fmla="*/ 1411038 w 4558853"/>
              <a:gd name="connsiteY123" fmla="*/ 378322 h 1460702"/>
              <a:gd name="connsiteX124" fmla="*/ 1411038 w 4558853"/>
              <a:gd name="connsiteY124" fmla="*/ 365175 h 1460702"/>
              <a:gd name="connsiteX125" fmla="*/ 1387667 w 4558853"/>
              <a:gd name="connsiteY125" fmla="*/ 365175 h 1460702"/>
              <a:gd name="connsiteX126" fmla="*/ 1387667 w 4558853"/>
              <a:gd name="connsiteY126" fmla="*/ 346186 h 1460702"/>
              <a:gd name="connsiteX127" fmla="*/ 1361375 w 4558853"/>
              <a:gd name="connsiteY127" fmla="*/ 346186 h 1460702"/>
              <a:gd name="connsiteX128" fmla="*/ 1361375 w 4558853"/>
              <a:gd name="connsiteY128" fmla="*/ 330118 h 1460702"/>
              <a:gd name="connsiteX129" fmla="*/ 1343846 w 4558853"/>
              <a:gd name="connsiteY129" fmla="*/ 330118 h 1460702"/>
              <a:gd name="connsiteX130" fmla="*/ 1343846 w 4558853"/>
              <a:gd name="connsiteY130" fmla="*/ 318433 h 1460702"/>
              <a:gd name="connsiteX131" fmla="*/ 1324857 w 4558853"/>
              <a:gd name="connsiteY131" fmla="*/ 318433 h 1460702"/>
              <a:gd name="connsiteX132" fmla="*/ 1324857 w 4558853"/>
              <a:gd name="connsiteY132" fmla="*/ 297983 h 1460702"/>
              <a:gd name="connsiteX133" fmla="*/ 1294182 w 4558853"/>
              <a:gd name="connsiteY133" fmla="*/ 297983 h 1460702"/>
              <a:gd name="connsiteX134" fmla="*/ 1294182 w 4558853"/>
              <a:gd name="connsiteY134" fmla="*/ 283376 h 1460702"/>
              <a:gd name="connsiteX135" fmla="*/ 1276654 w 4558853"/>
              <a:gd name="connsiteY135" fmla="*/ 283376 h 1460702"/>
              <a:gd name="connsiteX136" fmla="*/ 1276654 w 4558853"/>
              <a:gd name="connsiteY136" fmla="*/ 270230 h 1460702"/>
              <a:gd name="connsiteX137" fmla="*/ 1191933 w 4558853"/>
              <a:gd name="connsiteY137" fmla="*/ 270230 h 1460702"/>
              <a:gd name="connsiteX138" fmla="*/ 1191933 w 4558853"/>
              <a:gd name="connsiteY138" fmla="*/ 257083 h 1460702"/>
              <a:gd name="connsiteX139" fmla="*/ 1142269 w 4558853"/>
              <a:gd name="connsiteY139" fmla="*/ 257083 h 1460702"/>
              <a:gd name="connsiteX140" fmla="*/ 1142269 w 4558853"/>
              <a:gd name="connsiteY140" fmla="*/ 233712 h 1460702"/>
              <a:gd name="connsiteX141" fmla="*/ 1060470 w 4558853"/>
              <a:gd name="connsiteY141" fmla="*/ 233712 h 1460702"/>
              <a:gd name="connsiteX142" fmla="*/ 1060470 w 4558853"/>
              <a:gd name="connsiteY142" fmla="*/ 217644 h 1460702"/>
              <a:gd name="connsiteX143" fmla="*/ 987435 w 4558853"/>
              <a:gd name="connsiteY143" fmla="*/ 217644 h 1460702"/>
              <a:gd name="connsiteX144" fmla="*/ 987435 w 4558853"/>
              <a:gd name="connsiteY144" fmla="*/ 198655 h 1460702"/>
              <a:gd name="connsiteX145" fmla="*/ 969906 w 4558853"/>
              <a:gd name="connsiteY145" fmla="*/ 198655 h 1460702"/>
              <a:gd name="connsiteX146" fmla="*/ 969906 w 4558853"/>
              <a:gd name="connsiteY146" fmla="*/ 176745 h 1460702"/>
              <a:gd name="connsiteX147" fmla="*/ 934849 w 4558853"/>
              <a:gd name="connsiteY147" fmla="*/ 176745 h 1460702"/>
              <a:gd name="connsiteX148" fmla="*/ 934849 w 4558853"/>
              <a:gd name="connsiteY148" fmla="*/ 156295 h 1460702"/>
              <a:gd name="connsiteX149" fmla="*/ 851589 w 4558853"/>
              <a:gd name="connsiteY149" fmla="*/ 156295 h 1460702"/>
              <a:gd name="connsiteX150" fmla="*/ 851589 w 4558853"/>
              <a:gd name="connsiteY150" fmla="*/ 118316 h 1460702"/>
              <a:gd name="connsiteX151" fmla="*/ 829679 w 4558853"/>
              <a:gd name="connsiteY151" fmla="*/ 118316 h 1460702"/>
              <a:gd name="connsiteX152" fmla="*/ 829679 w 4558853"/>
              <a:gd name="connsiteY152" fmla="*/ 105170 h 1460702"/>
              <a:gd name="connsiteX153" fmla="*/ 815072 w 4558853"/>
              <a:gd name="connsiteY153" fmla="*/ 105170 h 1460702"/>
              <a:gd name="connsiteX154" fmla="*/ 815072 w 4558853"/>
              <a:gd name="connsiteY154" fmla="*/ 92024 h 1460702"/>
              <a:gd name="connsiteX155" fmla="*/ 756644 w 4558853"/>
              <a:gd name="connsiteY155" fmla="*/ 92024 h 1460702"/>
              <a:gd name="connsiteX156" fmla="*/ 756644 w 4558853"/>
              <a:gd name="connsiteY156" fmla="*/ 83260 h 1460702"/>
              <a:gd name="connsiteX157" fmla="*/ 584281 w 4558853"/>
              <a:gd name="connsiteY157" fmla="*/ 83260 h 1460702"/>
              <a:gd name="connsiteX158" fmla="*/ 584281 w 4558853"/>
              <a:gd name="connsiteY158" fmla="*/ 64270 h 1460702"/>
              <a:gd name="connsiteX159" fmla="*/ 533156 w 4558853"/>
              <a:gd name="connsiteY159" fmla="*/ 64270 h 1460702"/>
              <a:gd name="connsiteX160" fmla="*/ 533156 w 4558853"/>
              <a:gd name="connsiteY160" fmla="*/ 33596 h 1460702"/>
              <a:gd name="connsiteX161" fmla="*/ 321354 w 4558853"/>
              <a:gd name="connsiteY161" fmla="*/ 33596 h 1460702"/>
              <a:gd name="connsiteX162" fmla="*/ 321354 w 4558853"/>
              <a:gd name="connsiteY162" fmla="*/ 17528 h 1460702"/>
              <a:gd name="connsiteX163" fmla="*/ 251240 w 4558853"/>
              <a:gd name="connsiteY163" fmla="*/ 17528 h 1460702"/>
              <a:gd name="connsiteX164" fmla="*/ 251240 w 4558853"/>
              <a:gd name="connsiteY164" fmla="*/ 0 h 1460702"/>
              <a:gd name="connsiteX165" fmla="*/ 0 w 4558853"/>
              <a:gd name="connsiteY165" fmla="*/ 0 h 1460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Lst>
            <a:rect l="l" t="t" r="r" b="b"/>
            <a:pathLst>
              <a:path w="4558853" h="1460702">
                <a:moveTo>
                  <a:pt x="4558853" y="1460702"/>
                </a:moveTo>
                <a:lnTo>
                  <a:pt x="4091428" y="1460702"/>
                </a:lnTo>
                <a:lnTo>
                  <a:pt x="4091428" y="1427106"/>
                </a:lnTo>
                <a:lnTo>
                  <a:pt x="3992100" y="1427106"/>
                </a:lnTo>
                <a:lnTo>
                  <a:pt x="3992100" y="1403735"/>
                </a:lnTo>
                <a:lnTo>
                  <a:pt x="3884008" y="1403735"/>
                </a:lnTo>
                <a:lnTo>
                  <a:pt x="3884008" y="1362835"/>
                </a:lnTo>
                <a:lnTo>
                  <a:pt x="3840187" y="1362835"/>
                </a:lnTo>
                <a:lnTo>
                  <a:pt x="3840187" y="1345307"/>
                </a:lnTo>
                <a:lnTo>
                  <a:pt x="3720410" y="1345307"/>
                </a:lnTo>
                <a:lnTo>
                  <a:pt x="3720410" y="1327778"/>
                </a:lnTo>
                <a:lnTo>
                  <a:pt x="3654678" y="1327778"/>
                </a:lnTo>
                <a:lnTo>
                  <a:pt x="3654678" y="1308789"/>
                </a:lnTo>
                <a:lnTo>
                  <a:pt x="3610857" y="1308789"/>
                </a:lnTo>
                <a:lnTo>
                  <a:pt x="3610857" y="1298564"/>
                </a:lnTo>
                <a:lnTo>
                  <a:pt x="3564115" y="1298564"/>
                </a:lnTo>
                <a:lnTo>
                  <a:pt x="3564115" y="1276654"/>
                </a:lnTo>
                <a:lnTo>
                  <a:pt x="3539283" y="1276654"/>
                </a:lnTo>
                <a:lnTo>
                  <a:pt x="3539283" y="1263508"/>
                </a:lnTo>
                <a:lnTo>
                  <a:pt x="3491079" y="1263508"/>
                </a:lnTo>
                <a:lnTo>
                  <a:pt x="3491079" y="1244518"/>
                </a:lnTo>
                <a:lnTo>
                  <a:pt x="3451640" y="1244518"/>
                </a:lnTo>
                <a:lnTo>
                  <a:pt x="3451640" y="1224069"/>
                </a:lnTo>
                <a:lnTo>
                  <a:pt x="3404898" y="1224069"/>
                </a:lnTo>
                <a:lnTo>
                  <a:pt x="3404898" y="1209462"/>
                </a:lnTo>
                <a:lnTo>
                  <a:pt x="3346470" y="1209462"/>
                </a:lnTo>
                <a:lnTo>
                  <a:pt x="3346470" y="1191933"/>
                </a:lnTo>
                <a:lnTo>
                  <a:pt x="3296806" y="1191933"/>
                </a:lnTo>
                <a:lnTo>
                  <a:pt x="3296806" y="1180247"/>
                </a:lnTo>
                <a:lnTo>
                  <a:pt x="3266131" y="1180247"/>
                </a:lnTo>
                <a:lnTo>
                  <a:pt x="3266131" y="1167101"/>
                </a:lnTo>
                <a:lnTo>
                  <a:pt x="3228153" y="1167101"/>
                </a:lnTo>
                <a:lnTo>
                  <a:pt x="3228153" y="1140808"/>
                </a:lnTo>
                <a:lnTo>
                  <a:pt x="3210624" y="1140808"/>
                </a:lnTo>
                <a:lnTo>
                  <a:pt x="3210624" y="1127662"/>
                </a:lnTo>
                <a:lnTo>
                  <a:pt x="3165343" y="1127662"/>
                </a:lnTo>
                <a:lnTo>
                  <a:pt x="3165343" y="1115977"/>
                </a:lnTo>
                <a:lnTo>
                  <a:pt x="3140511" y="1115977"/>
                </a:lnTo>
                <a:lnTo>
                  <a:pt x="3140511" y="1094066"/>
                </a:lnTo>
                <a:lnTo>
                  <a:pt x="3120061" y="1094066"/>
                </a:lnTo>
                <a:lnTo>
                  <a:pt x="3120061" y="1080920"/>
                </a:lnTo>
                <a:lnTo>
                  <a:pt x="3085004" y="1080920"/>
                </a:lnTo>
                <a:lnTo>
                  <a:pt x="3085004" y="1066313"/>
                </a:lnTo>
                <a:lnTo>
                  <a:pt x="3013430" y="1066313"/>
                </a:lnTo>
                <a:lnTo>
                  <a:pt x="3013430" y="1045863"/>
                </a:lnTo>
                <a:lnTo>
                  <a:pt x="2988598" y="1045863"/>
                </a:lnTo>
                <a:lnTo>
                  <a:pt x="2988598" y="1034177"/>
                </a:lnTo>
                <a:lnTo>
                  <a:pt x="2922866" y="1034177"/>
                </a:lnTo>
                <a:lnTo>
                  <a:pt x="2922866" y="1021031"/>
                </a:lnTo>
                <a:lnTo>
                  <a:pt x="2876123" y="1021031"/>
                </a:lnTo>
                <a:lnTo>
                  <a:pt x="2876123" y="1006424"/>
                </a:lnTo>
                <a:lnTo>
                  <a:pt x="2797246" y="1006424"/>
                </a:lnTo>
                <a:lnTo>
                  <a:pt x="2797246" y="977210"/>
                </a:lnTo>
                <a:lnTo>
                  <a:pt x="2762189" y="977210"/>
                </a:lnTo>
                <a:lnTo>
                  <a:pt x="2762189" y="958221"/>
                </a:lnTo>
                <a:lnTo>
                  <a:pt x="2700839" y="958221"/>
                </a:lnTo>
                <a:lnTo>
                  <a:pt x="2700839" y="947996"/>
                </a:lnTo>
                <a:lnTo>
                  <a:pt x="2616118" y="947996"/>
                </a:lnTo>
                <a:lnTo>
                  <a:pt x="2616118" y="931928"/>
                </a:lnTo>
                <a:lnTo>
                  <a:pt x="2556230" y="931928"/>
                </a:lnTo>
                <a:lnTo>
                  <a:pt x="2556230" y="899793"/>
                </a:lnTo>
                <a:lnTo>
                  <a:pt x="2512408" y="899793"/>
                </a:lnTo>
                <a:lnTo>
                  <a:pt x="2512408" y="876421"/>
                </a:lnTo>
                <a:lnTo>
                  <a:pt x="2491959" y="876421"/>
                </a:lnTo>
                <a:lnTo>
                  <a:pt x="2491959" y="860354"/>
                </a:lnTo>
                <a:lnTo>
                  <a:pt x="2453980" y="860354"/>
                </a:lnTo>
                <a:lnTo>
                  <a:pt x="2453980" y="844286"/>
                </a:lnTo>
                <a:lnTo>
                  <a:pt x="2376563" y="844286"/>
                </a:lnTo>
                <a:lnTo>
                  <a:pt x="2376563" y="815072"/>
                </a:lnTo>
                <a:lnTo>
                  <a:pt x="2351731" y="815072"/>
                </a:lnTo>
                <a:lnTo>
                  <a:pt x="2351731" y="806308"/>
                </a:lnTo>
                <a:lnTo>
                  <a:pt x="2321056" y="806308"/>
                </a:lnTo>
                <a:lnTo>
                  <a:pt x="2321056" y="791701"/>
                </a:lnTo>
                <a:lnTo>
                  <a:pt x="2297685" y="791701"/>
                </a:lnTo>
                <a:lnTo>
                  <a:pt x="2297685" y="774172"/>
                </a:lnTo>
                <a:lnTo>
                  <a:pt x="2287460" y="774172"/>
                </a:lnTo>
                <a:lnTo>
                  <a:pt x="2287460" y="747879"/>
                </a:lnTo>
                <a:lnTo>
                  <a:pt x="2252403" y="747879"/>
                </a:lnTo>
                <a:lnTo>
                  <a:pt x="2252403" y="736194"/>
                </a:lnTo>
                <a:lnTo>
                  <a:pt x="2236336" y="736194"/>
                </a:lnTo>
                <a:lnTo>
                  <a:pt x="2236336" y="725969"/>
                </a:lnTo>
                <a:lnTo>
                  <a:pt x="2201279" y="725969"/>
                </a:lnTo>
                <a:lnTo>
                  <a:pt x="2201279" y="706980"/>
                </a:lnTo>
                <a:lnTo>
                  <a:pt x="2180829" y="706980"/>
                </a:lnTo>
                <a:lnTo>
                  <a:pt x="2180829" y="695294"/>
                </a:lnTo>
                <a:lnTo>
                  <a:pt x="2142851" y="695294"/>
                </a:lnTo>
                <a:lnTo>
                  <a:pt x="2142851" y="682148"/>
                </a:lnTo>
                <a:lnTo>
                  <a:pt x="2115097" y="682148"/>
                </a:lnTo>
                <a:lnTo>
                  <a:pt x="2115097" y="677766"/>
                </a:lnTo>
                <a:lnTo>
                  <a:pt x="2100490" y="677766"/>
                </a:lnTo>
                <a:lnTo>
                  <a:pt x="2100490" y="669001"/>
                </a:lnTo>
                <a:lnTo>
                  <a:pt x="2018691" y="669001"/>
                </a:lnTo>
                <a:lnTo>
                  <a:pt x="2018691" y="642709"/>
                </a:lnTo>
                <a:lnTo>
                  <a:pt x="1932509" y="642709"/>
                </a:lnTo>
                <a:lnTo>
                  <a:pt x="1932509" y="628102"/>
                </a:lnTo>
                <a:lnTo>
                  <a:pt x="1909138" y="628102"/>
                </a:lnTo>
                <a:lnTo>
                  <a:pt x="1909138" y="610573"/>
                </a:lnTo>
                <a:lnTo>
                  <a:pt x="1874081" y="610573"/>
                </a:lnTo>
                <a:lnTo>
                  <a:pt x="1874081" y="588663"/>
                </a:lnTo>
                <a:lnTo>
                  <a:pt x="1849249" y="588663"/>
                </a:lnTo>
                <a:lnTo>
                  <a:pt x="1849249" y="571134"/>
                </a:lnTo>
                <a:lnTo>
                  <a:pt x="1828800" y="571134"/>
                </a:lnTo>
                <a:lnTo>
                  <a:pt x="1828800" y="553606"/>
                </a:lnTo>
                <a:lnTo>
                  <a:pt x="1815653" y="553606"/>
                </a:lnTo>
                <a:lnTo>
                  <a:pt x="1815653" y="536078"/>
                </a:lnTo>
                <a:lnTo>
                  <a:pt x="1789361" y="536078"/>
                </a:lnTo>
                <a:lnTo>
                  <a:pt x="1789361" y="521470"/>
                </a:lnTo>
                <a:lnTo>
                  <a:pt x="1663740" y="521470"/>
                </a:lnTo>
                <a:lnTo>
                  <a:pt x="1663740" y="503942"/>
                </a:lnTo>
                <a:lnTo>
                  <a:pt x="1643290" y="503942"/>
                </a:lnTo>
                <a:lnTo>
                  <a:pt x="1643290" y="486414"/>
                </a:lnTo>
                <a:lnTo>
                  <a:pt x="1615537" y="486414"/>
                </a:lnTo>
                <a:lnTo>
                  <a:pt x="1615537" y="468885"/>
                </a:lnTo>
                <a:lnTo>
                  <a:pt x="1592166" y="468885"/>
                </a:lnTo>
                <a:lnTo>
                  <a:pt x="1592166" y="457200"/>
                </a:lnTo>
                <a:lnTo>
                  <a:pt x="1558569" y="457200"/>
                </a:lnTo>
                <a:lnTo>
                  <a:pt x="1558569" y="429446"/>
                </a:lnTo>
                <a:lnTo>
                  <a:pt x="1497220" y="429446"/>
                </a:lnTo>
                <a:lnTo>
                  <a:pt x="1497220" y="400232"/>
                </a:lnTo>
                <a:lnTo>
                  <a:pt x="1476770" y="400232"/>
                </a:lnTo>
                <a:lnTo>
                  <a:pt x="1476770" y="391468"/>
                </a:lnTo>
                <a:lnTo>
                  <a:pt x="1462163" y="391468"/>
                </a:lnTo>
                <a:lnTo>
                  <a:pt x="1462163" y="378322"/>
                </a:lnTo>
                <a:lnTo>
                  <a:pt x="1411038" y="378322"/>
                </a:lnTo>
                <a:lnTo>
                  <a:pt x="1411038" y="365175"/>
                </a:lnTo>
                <a:lnTo>
                  <a:pt x="1387667" y="365175"/>
                </a:lnTo>
                <a:lnTo>
                  <a:pt x="1387667" y="346186"/>
                </a:lnTo>
                <a:lnTo>
                  <a:pt x="1361375" y="346186"/>
                </a:lnTo>
                <a:lnTo>
                  <a:pt x="1361375" y="330118"/>
                </a:lnTo>
                <a:lnTo>
                  <a:pt x="1343846" y="330118"/>
                </a:lnTo>
                <a:lnTo>
                  <a:pt x="1343846" y="318433"/>
                </a:lnTo>
                <a:lnTo>
                  <a:pt x="1324857" y="318433"/>
                </a:lnTo>
                <a:lnTo>
                  <a:pt x="1324857" y="297983"/>
                </a:lnTo>
                <a:lnTo>
                  <a:pt x="1294182" y="297983"/>
                </a:lnTo>
                <a:lnTo>
                  <a:pt x="1294182" y="283376"/>
                </a:lnTo>
                <a:lnTo>
                  <a:pt x="1276654" y="283376"/>
                </a:lnTo>
                <a:lnTo>
                  <a:pt x="1276654" y="270230"/>
                </a:lnTo>
                <a:lnTo>
                  <a:pt x="1191933" y="270230"/>
                </a:lnTo>
                <a:lnTo>
                  <a:pt x="1191933" y="257083"/>
                </a:lnTo>
                <a:lnTo>
                  <a:pt x="1142269" y="257083"/>
                </a:lnTo>
                <a:lnTo>
                  <a:pt x="1142269" y="233712"/>
                </a:lnTo>
                <a:lnTo>
                  <a:pt x="1060470" y="233712"/>
                </a:lnTo>
                <a:lnTo>
                  <a:pt x="1060470" y="217644"/>
                </a:lnTo>
                <a:lnTo>
                  <a:pt x="987435" y="217644"/>
                </a:lnTo>
                <a:lnTo>
                  <a:pt x="987435" y="198655"/>
                </a:lnTo>
                <a:lnTo>
                  <a:pt x="969906" y="198655"/>
                </a:lnTo>
                <a:lnTo>
                  <a:pt x="969906" y="176745"/>
                </a:lnTo>
                <a:lnTo>
                  <a:pt x="934849" y="176745"/>
                </a:lnTo>
                <a:lnTo>
                  <a:pt x="934849" y="156295"/>
                </a:lnTo>
                <a:lnTo>
                  <a:pt x="851589" y="156295"/>
                </a:lnTo>
                <a:lnTo>
                  <a:pt x="851589" y="118316"/>
                </a:lnTo>
                <a:lnTo>
                  <a:pt x="829679" y="118316"/>
                </a:lnTo>
                <a:lnTo>
                  <a:pt x="829679" y="105170"/>
                </a:lnTo>
                <a:lnTo>
                  <a:pt x="815072" y="105170"/>
                </a:lnTo>
                <a:lnTo>
                  <a:pt x="815072" y="92024"/>
                </a:lnTo>
                <a:lnTo>
                  <a:pt x="756644" y="92024"/>
                </a:lnTo>
                <a:lnTo>
                  <a:pt x="756644" y="83260"/>
                </a:lnTo>
                <a:lnTo>
                  <a:pt x="584281" y="83260"/>
                </a:lnTo>
                <a:lnTo>
                  <a:pt x="584281" y="64270"/>
                </a:lnTo>
                <a:lnTo>
                  <a:pt x="533156" y="64270"/>
                </a:lnTo>
                <a:lnTo>
                  <a:pt x="533156" y="33596"/>
                </a:lnTo>
                <a:lnTo>
                  <a:pt x="321354" y="33596"/>
                </a:lnTo>
                <a:lnTo>
                  <a:pt x="321354" y="17528"/>
                </a:lnTo>
                <a:lnTo>
                  <a:pt x="251240" y="17528"/>
                </a:lnTo>
                <a:lnTo>
                  <a:pt x="25124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 name="Freeform: Shape 21">
            <a:extLst>
              <a:ext uri="{FF2B5EF4-FFF2-40B4-BE49-F238E27FC236}">
                <a16:creationId xmlns:a16="http://schemas.microsoft.com/office/drawing/2014/main" id="{F6386629-BE3F-2143-F654-FC6450FDA36A}"/>
              </a:ext>
            </a:extLst>
          </p:cNvPr>
          <p:cNvSpPr/>
          <p:nvPr/>
        </p:nvSpPr>
        <p:spPr bwMode="auto">
          <a:xfrm>
            <a:off x="6643735" y="2167701"/>
            <a:ext cx="4836059" cy="596020"/>
          </a:xfrm>
          <a:custGeom>
            <a:avLst/>
            <a:gdLst>
              <a:gd name="connsiteX0" fmla="*/ 4836059 w 4836059"/>
              <a:gd name="connsiteY0" fmla="*/ 596020 h 596020"/>
              <a:gd name="connsiteX1" fmla="*/ 3636475 w 4836059"/>
              <a:gd name="connsiteY1" fmla="*/ 596020 h 596020"/>
              <a:gd name="connsiteX2" fmla="*/ 3636475 w 4836059"/>
              <a:gd name="connsiteY2" fmla="*/ 565842 h 596020"/>
              <a:gd name="connsiteX3" fmla="*/ 3440316 w 4836059"/>
              <a:gd name="connsiteY3" fmla="*/ 565842 h 596020"/>
              <a:gd name="connsiteX4" fmla="*/ 3440316 w 4836059"/>
              <a:gd name="connsiteY4" fmla="*/ 546226 h 596020"/>
              <a:gd name="connsiteX5" fmla="*/ 3379960 w 4836059"/>
              <a:gd name="connsiteY5" fmla="*/ 546226 h 596020"/>
              <a:gd name="connsiteX6" fmla="*/ 3379960 w 4836059"/>
              <a:gd name="connsiteY6" fmla="*/ 514539 h 596020"/>
              <a:gd name="connsiteX7" fmla="*/ 3292443 w 4836059"/>
              <a:gd name="connsiteY7" fmla="*/ 514539 h 596020"/>
              <a:gd name="connsiteX8" fmla="*/ 3292443 w 4836059"/>
              <a:gd name="connsiteY8" fmla="*/ 496432 h 596020"/>
              <a:gd name="connsiteX9" fmla="*/ 3235105 w 4836059"/>
              <a:gd name="connsiteY9" fmla="*/ 496432 h 596020"/>
              <a:gd name="connsiteX10" fmla="*/ 3235105 w 4836059"/>
              <a:gd name="connsiteY10" fmla="*/ 481343 h 596020"/>
              <a:gd name="connsiteX11" fmla="*/ 2951429 w 4836059"/>
              <a:gd name="connsiteY11" fmla="*/ 481343 h 596020"/>
              <a:gd name="connsiteX12" fmla="*/ 2951429 w 4836059"/>
              <a:gd name="connsiteY12" fmla="*/ 449656 h 596020"/>
              <a:gd name="connsiteX13" fmla="*/ 2750744 w 4836059"/>
              <a:gd name="connsiteY13" fmla="*/ 449656 h 596020"/>
              <a:gd name="connsiteX14" fmla="*/ 2750744 w 4836059"/>
              <a:gd name="connsiteY14" fmla="*/ 439093 h 596020"/>
              <a:gd name="connsiteX15" fmla="*/ 2654174 w 4836059"/>
              <a:gd name="connsiteY15" fmla="*/ 439093 h 596020"/>
              <a:gd name="connsiteX16" fmla="*/ 2654174 w 4836059"/>
              <a:gd name="connsiteY16" fmla="*/ 410424 h 596020"/>
              <a:gd name="connsiteX17" fmla="*/ 2391623 w 4836059"/>
              <a:gd name="connsiteY17" fmla="*/ 410424 h 596020"/>
              <a:gd name="connsiteX18" fmla="*/ 2391623 w 4836059"/>
              <a:gd name="connsiteY18" fmla="*/ 380246 h 596020"/>
              <a:gd name="connsiteX19" fmla="*/ 2299580 w 4836059"/>
              <a:gd name="connsiteY19" fmla="*/ 380246 h 596020"/>
              <a:gd name="connsiteX20" fmla="*/ 2299580 w 4836059"/>
              <a:gd name="connsiteY20" fmla="*/ 351577 h 596020"/>
              <a:gd name="connsiteX21" fmla="*/ 2225643 w 4836059"/>
              <a:gd name="connsiteY21" fmla="*/ 351577 h 596020"/>
              <a:gd name="connsiteX22" fmla="*/ 2225643 w 4836059"/>
              <a:gd name="connsiteY22" fmla="*/ 333470 h 596020"/>
              <a:gd name="connsiteX23" fmla="*/ 2121528 w 4836059"/>
              <a:gd name="connsiteY23" fmla="*/ 333470 h 596020"/>
              <a:gd name="connsiteX24" fmla="*/ 2121528 w 4836059"/>
              <a:gd name="connsiteY24" fmla="*/ 304800 h 596020"/>
              <a:gd name="connsiteX25" fmla="*/ 2097386 w 4836059"/>
              <a:gd name="connsiteY25" fmla="*/ 304800 h 596020"/>
              <a:gd name="connsiteX26" fmla="*/ 2097386 w 4836059"/>
              <a:gd name="connsiteY26" fmla="*/ 289711 h 596020"/>
              <a:gd name="connsiteX27" fmla="*/ 2038538 w 4836059"/>
              <a:gd name="connsiteY27" fmla="*/ 289711 h 596020"/>
              <a:gd name="connsiteX28" fmla="*/ 2038538 w 4836059"/>
              <a:gd name="connsiteY28" fmla="*/ 265569 h 596020"/>
              <a:gd name="connsiteX29" fmla="*/ 2038538 w 4836059"/>
              <a:gd name="connsiteY29" fmla="*/ 251989 h 596020"/>
              <a:gd name="connsiteX30" fmla="*/ 1967619 w 4836059"/>
              <a:gd name="connsiteY30" fmla="*/ 251989 h 596020"/>
              <a:gd name="connsiteX31" fmla="*/ 1967619 w 4836059"/>
              <a:gd name="connsiteY31" fmla="*/ 221810 h 596020"/>
              <a:gd name="connsiteX32" fmla="*/ 1881612 w 4836059"/>
              <a:gd name="connsiteY32" fmla="*/ 221810 h 596020"/>
              <a:gd name="connsiteX33" fmla="*/ 1881612 w 4836059"/>
              <a:gd name="connsiteY33" fmla="*/ 202194 h 596020"/>
              <a:gd name="connsiteX34" fmla="*/ 1837853 w 4836059"/>
              <a:gd name="connsiteY34" fmla="*/ 202194 h 596020"/>
              <a:gd name="connsiteX35" fmla="*/ 1837853 w 4836059"/>
              <a:gd name="connsiteY35" fmla="*/ 190123 h 596020"/>
              <a:gd name="connsiteX36" fmla="*/ 1747318 w 4836059"/>
              <a:gd name="connsiteY36" fmla="*/ 190123 h 596020"/>
              <a:gd name="connsiteX37" fmla="*/ 1747318 w 4836059"/>
              <a:gd name="connsiteY37" fmla="*/ 141838 h 596020"/>
              <a:gd name="connsiteX38" fmla="*/ 1475715 w 4836059"/>
              <a:gd name="connsiteY38" fmla="*/ 141838 h 596020"/>
              <a:gd name="connsiteX39" fmla="*/ 1475715 w 4836059"/>
              <a:gd name="connsiteY39" fmla="*/ 125240 h 596020"/>
              <a:gd name="connsiteX40" fmla="*/ 1164879 w 4836059"/>
              <a:gd name="connsiteY40" fmla="*/ 125240 h 596020"/>
              <a:gd name="connsiteX41" fmla="*/ 1164879 w 4836059"/>
              <a:gd name="connsiteY41" fmla="*/ 105624 h 596020"/>
              <a:gd name="connsiteX42" fmla="*/ 1023041 w 4836059"/>
              <a:gd name="connsiteY42" fmla="*/ 105624 h 596020"/>
              <a:gd name="connsiteX43" fmla="*/ 1023041 w 4836059"/>
              <a:gd name="connsiteY43" fmla="*/ 82990 h 596020"/>
              <a:gd name="connsiteX44" fmla="*/ 912891 w 4836059"/>
              <a:gd name="connsiteY44" fmla="*/ 82990 h 596020"/>
              <a:gd name="connsiteX45" fmla="*/ 912891 w 4836059"/>
              <a:gd name="connsiteY45" fmla="*/ 55830 h 596020"/>
              <a:gd name="connsiteX46" fmla="*/ 858570 w 4836059"/>
              <a:gd name="connsiteY46" fmla="*/ 55830 h 596020"/>
              <a:gd name="connsiteX47" fmla="*/ 858570 w 4836059"/>
              <a:gd name="connsiteY47" fmla="*/ 45268 h 596020"/>
              <a:gd name="connsiteX48" fmla="*/ 694099 w 4836059"/>
              <a:gd name="connsiteY48" fmla="*/ 45268 h 596020"/>
              <a:gd name="connsiteX49" fmla="*/ 694099 w 4836059"/>
              <a:gd name="connsiteY49" fmla="*/ 28670 h 596020"/>
              <a:gd name="connsiteX50" fmla="*/ 57338 w 4836059"/>
              <a:gd name="connsiteY50" fmla="*/ 28670 h 596020"/>
              <a:gd name="connsiteX51" fmla="*/ 57338 w 4836059"/>
              <a:gd name="connsiteY51" fmla="*/ 0 h 596020"/>
              <a:gd name="connsiteX52" fmla="*/ 0 w 4836059"/>
              <a:gd name="connsiteY52" fmla="*/ 0 h 596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836059" h="596020">
                <a:moveTo>
                  <a:pt x="4836059" y="596020"/>
                </a:moveTo>
                <a:lnTo>
                  <a:pt x="3636475" y="596020"/>
                </a:lnTo>
                <a:lnTo>
                  <a:pt x="3636475" y="565842"/>
                </a:lnTo>
                <a:lnTo>
                  <a:pt x="3440316" y="565842"/>
                </a:lnTo>
                <a:lnTo>
                  <a:pt x="3440316" y="546226"/>
                </a:lnTo>
                <a:lnTo>
                  <a:pt x="3379960" y="546226"/>
                </a:lnTo>
                <a:lnTo>
                  <a:pt x="3379960" y="514539"/>
                </a:lnTo>
                <a:lnTo>
                  <a:pt x="3292443" y="514539"/>
                </a:lnTo>
                <a:lnTo>
                  <a:pt x="3292443" y="496432"/>
                </a:lnTo>
                <a:lnTo>
                  <a:pt x="3235105" y="496432"/>
                </a:lnTo>
                <a:lnTo>
                  <a:pt x="3235105" y="481343"/>
                </a:lnTo>
                <a:lnTo>
                  <a:pt x="2951429" y="481343"/>
                </a:lnTo>
                <a:lnTo>
                  <a:pt x="2951429" y="449656"/>
                </a:lnTo>
                <a:lnTo>
                  <a:pt x="2750744" y="449656"/>
                </a:lnTo>
                <a:lnTo>
                  <a:pt x="2750744" y="439093"/>
                </a:lnTo>
                <a:lnTo>
                  <a:pt x="2654174" y="439093"/>
                </a:lnTo>
                <a:lnTo>
                  <a:pt x="2654174" y="410424"/>
                </a:lnTo>
                <a:lnTo>
                  <a:pt x="2391623" y="410424"/>
                </a:lnTo>
                <a:lnTo>
                  <a:pt x="2391623" y="380246"/>
                </a:lnTo>
                <a:lnTo>
                  <a:pt x="2299580" y="380246"/>
                </a:lnTo>
                <a:lnTo>
                  <a:pt x="2299580" y="351577"/>
                </a:lnTo>
                <a:lnTo>
                  <a:pt x="2225643" y="351577"/>
                </a:lnTo>
                <a:lnTo>
                  <a:pt x="2225643" y="333470"/>
                </a:lnTo>
                <a:lnTo>
                  <a:pt x="2121528" y="333470"/>
                </a:lnTo>
                <a:lnTo>
                  <a:pt x="2121528" y="304800"/>
                </a:lnTo>
                <a:lnTo>
                  <a:pt x="2097386" y="304800"/>
                </a:lnTo>
                <a:lnTo>
                  <a:pt x="2097386" y="289711"/>
                </a:lnTo>
                <a:lnTo>
                  <a:pt x="2038538" y="289711"/>
                </a:lnTo>
                <a:lnTo>
                  <a:pt x="2038538" y="265569"/>
                </a:lnTo>
                <a:lnTo>
                  <a:pt x="2038538" y="251989"/>
                </a:lnTo>
                <a:lnTo>
                  <a:pt x="1967619" y="251989"/>
                </a:lnTo>
                <a:lnTo>
                  <a:pt x="1967619" y="221810"/>
                </a:lnTo>
                <a:lnTo>
                  <a:pt x="1881612" y="221810"/>
                </a:lnTo>
                <a:lnTo>
                  <a:pt x="1881612" y="202194"/>
                </a:lnTo>
                <a:lnTo>
                  <a:pt x="1837853" y="202194"/>
                </a:lnTo>
                <a:lnTo>
                  <a:pt x="1837853" y="190123"/>
                </a:lnTo>
                <a:lnTo>
                  <a:pt x="1747318" y="190123"/>
                </a:lnTo>
                <a:lnTo>
                  <a:pt x="1747318" y="141838"/>
                </a:lnTo>
                <a:lnTo>
                  <a:pt x="1475715" y="141838"/>
                </a:lnTo>
                <a:lnTo>
                  <a:pt x="1475715" y="125240"/>
                </a:lnTo>
                <a:lnTo>
                  <a:pt x="1164879" y="125240"/>
                </a:lnTo>
                <a:lnTo>
                  <a:pt x="1164879" y="105624"/>
                </a:lnTo>
                <a:lnTo>
                  <a:pt x="1023041" y="105624"/>
                </a:lnTo>
                <a:lnTo>
                  <a:pt x="1023041" y="82990"/>
                </a:lnTo>
                <a:lnTo>
                  <a:pt x="912891" y="82990"/>
                </a:lnTo>
                <a:lnTo>
                  <a:pt x="912891" y="55830"/>
                </a:lnTo>
                <a:lnTo>
                  <a:pt x="858570" y="55830"/>
                </a:lnTo>
                <a:lnTo>
                  <a:pt x="858570" y="45268"/>
                </a:lnTo>
                <a:lnTo>
                  <a:pt x="694099" y="45268"/>
                </a:lnTo>
                <a:lnTo>
                  <a:pt x="694099" y="28670"/>
                </a:lnTo>
                <a:lnTo>
                  <a:pt x="57338" y="28670"/>
                </a:lnTo>
                <a:lnTo>
                  <a:pt x="57338" y="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330055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B0E3576-7547-A048-AAF0-4E453F335E61}"/>
              </a:ext>
            </a:extLst>
          </p:cNvPr>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ARASENS: Overall Survival by Risk Group</a:t>
            </a:r>
            <a:endParaRPr lang="en-US" strike="sngStrike" dirty="0">
              <a:latin typeface="Calibri" panose="020F0502020204030204" pitchFamily="34" charset="0"/>
              <a:cs typeface="Calibri" panose="020F0502020204030204" pitchFamily="34" charset="0"/>
            </a:endParaRPr>
          </a:p>
        </p:txBody>
      </p:sp>
      <p:sp>
        <p:nvSpPr>
          <p:cNvPr id="10" name="Title 1">
            <a:extLst>
              <a:ext uri="{FF2B5EF4-FFF2-40B4-BE49-F238E27FC236}">
                <a16:creationId xmlns:a16="http://schemas.microsoft.com/office/drawing/2014/main" id="{F0ACDF4C-43B5-9D4B-B3AE-6CD86D3580E4}"/>
              </a:ext>
            </a:extLst>
          </p:cNvPr>
          <p:cNvSpPr txBox="1">
            <a:spLocks/>
          </p:cNvSpPr>
          <p:nvPr/>
        </p:nvSpPr>
        <p:spPr bwMode="auto">
          <a:xfrm>
            <a:off x="2824583" y="1764625"/>
            <a:ext cx="8327963" cy="3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r>
              <a:rPr lang="en-US" sz="1688" b="0" dirty="0">
                <a:solidFill>
                  <a:schemeClr val="tx1"/>
                </a:solidFill>
                <a:latin typeface="Calibri" panose="020F0502020204030204" pitchFamily="34" charset="0"/>
                <a:cs typeface="Calibri" panose="020F0502020204030204" pitchFamily="34" charset="0"/>
              </a:rPr>
              <a:t>High-Risk Group</a:t>
            </a:r>
            <a:r>
              <a:rPr lang="en-US" sz="1800" b="0" dirty="0">
                <a:solidFill>
                  <a:schemeClr val="tx1"/>
                </a:solidFill>
                <a:latin typeface="Calibri" panose="020F0502020204030204" pitchFamily="34" charset="0"/>
                <a:cs typeface="Calibri" panose="020F0502020204030204" pitchFamily="34" charset="0"/>
              </a:rPr>
              <a:t>	                                                         Low-Risk Group	 </a:t>
            </a:r>
            <a:endParaRPr lang="en-US" sz="1800" b="0" strike="sngStrike" dirty="0">
              <a:solidFill>
                <a:schemeClr val="tx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32E8C63-2F11-2398-B440-553C7798A3A7}"/>
              </a:ext>
            </a:extLst>
          </p:cNvPr>
          <p:cNvSpPr txBox="1"/>
          <p:nvPr/>
        </p:nvSpPr>
        <p:spPr bwMode="auto">
          <a:xfrm>
            <a:off x="2766265" y="1478359"/>
            <a:ext cx="17271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High-Risk Group</a:t>
            </a:r>
          </a:p>
        </p:txBody>
      </p:sp>
      <p:sp>
        <p:nvSpPr>
          <p:cNvPr id="4" name="TextBox 3">
            <a:extLst>
              <a:ext uri="{FF2B5EF4-FFF2-40B4-BE49-F238E27FC236}">
                <a16:creationId xmlns:a16="http://schemas.microsoft.com/office/drawing/2014/main" id="{4A313E2D-8AD8-B558-4360-F7989CF73D69}"/>
              </a:ext>
            </a:extLst>
          </p:cNvPr>
          <p:cNvSpPr txBox="1"/>
          <p:nvPr/>
        </p:nvSpPr>
        <p:spPr bwMode="auto">
          <a:xfrm>
            <a:off x="8061000" y="1478359"/>
            <a:ext cx="2571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Low-Risk Group</a:t>
            </a:r>
          </a:p>
        </p:txBody>
      </p:sp>
      <p:sp>
        <p:nvSpPr>
          <p:cNvPr id="5" name="TextBox 4">
            <a:extLst>
              <a:ext uri="{FF2B5EF4-FFF2-40B4-BE49-F238E27FC236}">
                <a16:creationId xmlns:a16="http://schemas.microsoft.com/office/drawing/2014/main" id="{3AB7D475-0493-0382-3252-42B993070757}"/>
              </a:ext>
            </a:extLst>
          </p:cNvPr>
          <p:cNvSpPr txBox="1"/>
          <p:nvPr/>
        </p:nvSpPr>
        <p:spPr bwMode="auto">
          <a:xfrm rot="16200000">
            <a:off x="-849848" y="3516700"/>
            <a:ext cx="2694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Overall Survival (%)</a:t>
            </a:r>
          </a:p>
        </p:txBody>
      </p:sp>
      <p:sp>
        <p:nvSpPr>
          <p:cNvPr id="9" name="TextBox 8">
            <a:extLst>
              <a:ext uri="{FF2B5EF4-FFF2-40B4-BE49-F238E27FC236}">
                <a16:creationId xmlns:a16="http://schemas.microsoft.com/office/drawing/2014/main" id="{B35E222A-C1DD-ADAE-6773-84E304079360}"/>
              </a:ext>
            </a:extLst>
          </p:cNvPr>
          <p:cNvSpPr txBox="1"/>
          <p:nvPr/>
        </p:nvSpPr>
        <p:spPr bwMode="auto">
          <a:xfrm rot="16200000">
            <a:off x="4933619" y="3516700"/>
            <a:ext cx="2694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Overall Survival (%)</a:t>
            </a:r>
          </a:p>
        </p:txBody>
      </p:sp>
      <p:sp>
        <p:nvSpPr>
          <p:cNvPr id="11" name="TextBox 10">
            <a:extLst>
              <a:ext uri="{FF2B5EF4-FFF2-40B4-BE49-F238E27FC236}">
                <a16:creationId xmlns:a16="http://schemas.microsoft.com/office/drawing/2014/main" id="{B560E9D4-E3C4-25D5-39E8-127D2A9F3D1C}"/>
              </a:ext>
            </a:extLst>
          </p:cNvPr>
          <p:cNvSpPr txBox="1"/>
          <p:nvPr/>
        </p:nvSpPr>
        <p:spPr bwMode="auto">
          <a:xfrm>
            <a:off x="2906436" y="5813843"/>
            <a:ext cx="964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a:t>
            </a:r>
          </a:p>
        </p:txBody>
      </p:sp>
      <p:sp>
        <p:nvSpPr>
          <p:cNvPr id="12" name="TextBox 11">
            <a:extLst>
              <a:ext uri="{FF2B5EF4-FFF2-40B4-BE49-F238E27FC236}">
                <a16:creationId xmlns:a16="http://schemas.microsoft.com/office/drawing/2014/main" id="{FFEFD75B-57B2-DBCF-5033-EF0B9B5FDBFB}"/>
              </a:ext>
            </a:extLst>
          </p:cNvPr>
          <p:cNvSpPr txBox="1"/>
          <p:nvPr/>
        </p:nvSpPr>
        <p:spPr bwMode="auto">
          <a:xfrm>
            <a:off x="8717956" y="5813843"/>
            <a:ext cx="964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Mo</a:t>
            </a:r>
          </a:p>
        </p:txBody>
      </p:sp>
      <p:sp>
        <p:nvSpPr>
          <p:cNvPr id="13" name="Freeform 12">
            <a:extLst>
              <a:ext uri="{FF2B5EF4-FFF2-40B4-BE49-F238E27FC236}">
                <a16:creationId xmlns:a16="http://schemas.microsoft.com/office/drawing/2014/main" id="{FBEDE914-46B1-C5D1-ED80-F3E6197ABF19}"/>
              </a:ext>
            </a:extLst>
          </p:cNvPr>
          <p:cNvSpPr/>
          <p:nvPr/>
        </p:nvSpPr>
        <p:spPr bwMode="auto">
          <a:xfrm>
            <a:off x="986489" y="1927859"/>
            <a:ext cx="4974044" cy="3684031"/>
          </a:xfrm>
          <a:custGeom>
            <a:avLst/>
            <a:gdLst>
              <a:gd name="connsiteX0" fmla="*/ 0 w 5080000"/>
              <a:gd name="connsiteY0" fmla="*/ 0 h 3772746"/>
              <a:gd name="connsiteX1" fmla="*/ 0 w 5080000"/>
              <a:gd name="connsiteY1" fmla="*/ 3772746 h 3772746"/>
              <a:gd name="connsiteX2" fmla="*/ 5080000 w 5080000"/>
              <a:gd name="connsiteY2" fmla="*/ 3772746 h 3772746"/>
            </a:gdLst>
            <a:ahLst/>
            <a:cxnLst>
              <a:cxn ang="0">
                <a:pos x="connsiteX0" y="connsiteY0"/>
              </a:cxn>
              <a:cxn ang="0">
                <a:pos x="connsiteX1" y="connsiteY1"/>
              </a:cxn>
              <a:cxn ang="0">
                <a:pos x="connsiteX2" y="connsiteY2"/>
              </a:cxn>
            </a:cxnLst>
            <a:rect l="l" t="t" r="r" b="b"/>
            <a:pathLst>
              <a:path w="5080000" h="3772746">
                <a:moveTo>
                  <a:pt x="0" y="0"/>
                </a:moveTo>
                <a:lnTo>
                  <a:pt x="0" y="3772746"/>
                </a:lnTo>
                <a:lnTo>
                  <a:pt x="5080000" y="3772746"/>
                </a:lnTo>
              </a:path>
            </a:pathLst>
          </a:custGeom>
          <a:noFill/>
          <a:ln w="28575">
            <a:solidFill>
              <a:schemeClr val="bg1"/>
            </a:solidFill>
            <a:miter lim="800000"/>
            <a:headEnd/>
            <a:tailEnd/>
          </a:ln>
        </p:spPr>
        <p:txBody>
          <a:bodyPr rtlCol="0" anchor="ctr"/>
          <a:lstStyle/>
          <a:p>
            <a:pPr algn="ctr"/>
            <a:endParaRPr lang="en-US" dirty="0"/>
          </a:p>
        </p:txBody>
      </p:sp>
      <p:grpSp>
        <p:nvGrpSpPr>
          <p:cNvPr id="21" name="Group 20">
            <a:extLst>
              <a:ext uri="{FF2B5EF4-FFF2-40B4-BE49-F238E27FC236}">
                <a16:creationId xmlns:a16="http://schemas.microsoft.com/office/drawing/2014/main" id="{0611D5B9-0B11-D894-AD47-093574AAA556}"/>
              </a:ext>
            </a:extLst>
          </p:cNvPr>
          <p:cNvGrpSpPr/>
          <p:nvPr/>
        </p:nvGrpSpPr>
        <p:grpSpPr>
          <a:xfrm>
            <a:off x="910771" y="1944967"/>
            <a:ext cx="70227" cy="3666930"/>
            <a:chOff x="630421" y="2150707"/>
            <a:chExt cx="250112" cy="3666930"/>
          </a:xfrm>
        </p:grpSpPr>
        <p:cxnSp>
          <p:nvCxnSpPr>
            <p:cNvPr id="15" name="Straight Connector 14">
              <a:extLst>
                <a:ext uri="{FF2B5EF4-FFF2-40B4-BE49-F238E27FC236}">
                  <a16:creationId xmlns:a16="http://schemas.microsoft.com/office/drawing/2014/main" id="{76EBCA36-ECC3-35E3-DD66-6F8FFF5C579B}"/>
                </a:ext>
              </a:extLst>
            </p:cNvPr>
            <p:cNvCxnSpPr/>
            <p:nvPr/>
          </p:nvCxnSpPr>
          <p:spPr bwMode="auto">
            <a:xfrm>
              <a:off x="630421" y="2150707"/>
              <a:ext cx="25011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D80170E-0754-AB6F-6060-3BAC1C5DD6FE}"/>
                </a:ext>
              </a:extLst>
            </p:cNvPr>
            <p:cNvCxnSpPr/>
            <p:nvPr/>
          </p:nvCxnSpPr>
          <p:spPr bwMode="auto">
            <a:xfrm>
              <a:off x="630421" y="2884093"/>
              <a:ext cx="25011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901D4DE-A470-1AD5-334B-916D731AC413}"/>
                </a:ext>
              </a:extLst>
            </p:cNvPr>
            <p:cNvCxnSpPr/>
            <p:nvPr/>
          </p:nvCxnSpPr>
          <p:spPr bwMode="auto">
            <a:xfrm>
              <a:off x="630421" y="3617479"/>
              <a:ext cx="25011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EB5985E-0084-500B-4FFD-71F9ABC239D3}"/>
                </a:ext>
              </a:extLst>
            </p:cNvPr>
            <p:cNvCxnSpPr/>
            <p:nvPr/>
          </p:nvCxnSpPr>
          <p:spPr bwMode="auto">
            <a:xfrm>
              <a:off x="630421" y="4350865"/>
              <a:ext cx="25011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03C759D-80DA-84E8-9236-167BACE291DC}"/>
                </a:ext>
              </a:extLst>
            </p:cNvPr>
            <p:cNvCxnSpPr/>
            <p:nvPr/>
          </p:nvCxnSpPr>
          <p:spPr bwMode="auto">
            <a:xfrm>
              <a:off x="630421" y="5084251"/>
              <a:ext cx="25011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3D5C588-FD90-6D27-7CA4-3A68B10F3FD5}"/>
                </a:ext>
              </a:extLst>
            </p:cNvPr>
            <p:cNvCxnSpPr/>
            <p:nvPr/>
          </p:nvCxnSpPr>
          <p:spPr bwMode="auto">
            <a:xfrm>
              <a:off x="630421" y="5817637"/>
              <a:ext cx="25011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9A910D29-40CA-39B4-56E0-700F37C2DA40}"/>
              </a:ext>
            </a:extLst>
          </p:cNvPr>
          <p:cNvGrpSpPr/>
          <p:nvPr/>
        </p:nvGrpSpPr>
        <p:grpSpPr>
          <a:xfrm>
            <a:off x="986489" y="5614490"/>
            <a:ext cx="4959008" cy="72570"/>
            <a:chOff x="986489" y="5907162"/>
            <a:chExt cx="4959008" cy="104833"/>
          </a:xfrm>
        </p:grpSpPr>
        <p:cxnSp>
          <p:nvCxnSpPr>
            <p:cNvPr id="24" name="Straight Connector 23">
              <a:extLst>
                <a:ext uri="{FF2B5EF4-FFF2-40B4-BE49-F238E27FC236}">
                  <a16:creationId xmlns:a16="http://schemas.microsoft.com/office/drawing/2014/main" id="{8AC0A604-375B-6A3C-30E2-059D2053DE4A}"/>
                </a:ext>
              </a:extLst>
            </p:cNvPr>
            <p:cNvCxnSpPr>
              <a:cxnSpLocks/>
            </p:cNvCxnSpPr>
            <p:nvPr/>
          </p:nvCxnSpPr>
          <p:spPr bwMode="auto">
            <a:xfrm>
              <a:off x="986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CFE2EA5-5C03-1134-BEBA-183883E02956}"/>
                </a:ext>
              </a:extLst>
            </p:cNvPr>
            <p:cNvCxnSpPr>
              <a:cxnSpLocks/>
            </p:cNvCxnSpPr>
            <p:nvPr/>
          </p:nvCxnSpPr>
          <p:spPr bwMode="auto">
            <a:xfrm>
              <a:off x="1247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A13C3F0-6C7D-113D-9691-8FB35BEC3DA4}"/>
                </a:ext>
              </a:extLst>
            </p:cNvPr>
            <p:cNvCxnSpPr>
              <a:cxnSpLocks/>
            </p:cNvCxnSpPr>
            <p:nvPr/>
          </p:nvCxnSpPr>
          <p:spPr bwMode="auto">
            <a:xfrm>
              <a:off x="1508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1D6A557-4C3B-7AF0-0456-A3ADB65EB5DE}"/>
                </a:ext>
              </a:extLst>
            </p:cNvPr>
            <p:cNvCxnSpPr>
              <a:cxnSpLocks/>
            </p:cNvCxnSpPr>
            <p:nvPr/>
          </p:nvCxnSpPr>
          <p:spPr bwMode="auto">
            <a:xfrm>
              <a:off x="1769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0935116-0DDF-C50F-2C83-2EAF79C2F8D8}"/>
                </a:ext>
              </a:extLst>
            </p:cNvPr>
            <p:cNvCxnSpPr>
              <a:cxnSpLocks/>
            </p:cNvCxnSpPr>
            <p:nvPr/>
          </p:nvCxnSpPr>
          <p:spPr bwMode="auto">
            <a:xfrm>
              <a:off x="2030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FCCF372-F0F5-754E-D591-249DF9759E5B}"/>
                </a:ext>
              </a:extLst>
            </p:cNvPr>
            <p:cNvCxnSpPr>
              <a:cxnSpLocks/>
            </p:cNvCxnSpPr>
            <p:nvPr/>
          </p:nvCxnSpPr>
          <p:spPr bwMode="auto">
            <a:xfrm>
              <a:off x="2291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4F74BE4-779E-9A4E-A871-3CD75BB9E8EE}"/>
                </a:ext>
              </a:extLst>
            </p:cNvPr>
            <p:cNvCxnSpPr>
              <a:cxnSpLocks/>
            </p:cNvCxnSpPr>
            <p:nvPr/>
          </p:nvCxnSpPr>
          <p:spPr bwMode="auto">
            <a:xfrm>
              <a:off x="2552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36495E1-58D1-3D5F-8285-A2BBB8FFEF6A}"/>
                </a:ext>
              </a:extLst>
            </p:cNvPr>
            <p:cNvCxnSpPr>
              <a:cxnSpLocks/>
            </p:cNvCxnSpPr>
            <p:nvPr/>
          </p:nvCxnSpPr>
          <p:spPr bwMode="auto">
            <a:xfrm>
              <a:off x="2813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BD50D9F-F7B8-0399-030F-AC92BAD43638}"/>
                </a:ext>
              </a:extLst>
            </p:cNvPr>
            <p:cNvCxnSpPr>
              <a:cxnSpLocks/>
            </p:cNvCxnSpPr>
            <p:nvPr/>
          </p:nvCxnSpPr>
          <p:spPr bwMode="auto">
            <a:xfrm>
              <a:off x="3074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595C35A-67CE-9B11-A346-148EC18CFA6A}"/>
                </a:ext>
              </a:extLst>
            </p:cNvPr>
            <p:cNvCxnSpPr>
              <a:cxnSpLocks/>
            </p:cNvCxnSpPr>
            <p:nvPr/>
          </p:nvCxnSpPr>
          <p:spPr bwMode="auto">
            <a:xfrm>
              <a:off x="3335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250F275-BCF1-E0FB-931A-F75BAF0E9CE4}"/>
                </a:ext>
              </a:extLst>
            </p:cNvPr>
            <p:cNvCxnSpPr>
              <a:cxnSpLocks/>
            </p:cNvCxnSpPr>
            <p:nvPr/>
          </p:nvCxnSpPr>
          <p:spPr bwMode="auto">
            <a:xfrm>
              <a:off x="3596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FE264AB-585D-6EB0-AB34-9F11F8669037}"/>
                </a:ext>
              </a:extLst>
            </p:cNvPr>
            <p:cNvCxnSpPr>
              <a:cxnSpLocks/>
            </p:cNvCxnSpPr>
            <p:nvPr/>
          </p:nvCxnSpPr>
          <p:spPr bwMode="auto">
            <a:xfrm>
              <a:off x="3857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8FE8FAE-0A4D-9AE6-0F53-A14C982404EA}"/>
                </a:ext>
              </a:extLst>
            </p:cNvPr>
            <p:cNvCxnSpPr>
              <a:cxnSpLocks/>
            </p:cNvCxnSpPr>
            <p:nvPr/>
          </p:nvCxnSpPr>
          <p:spPr bwMode="auto">
            <a:xfrm>
              <a:off x="4118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45D867D-7060-1787-3D4E-121A7B6FEC9E}"/>
                </a:ext>
              </a:extLst>
            </p:cNvPr>
            <p:cNvCxnSpPr>
              <a:cxnSpLocks/>
            </p:cNvCxnSpPr>
            <p:nvPr/>
          </p:nvCxnSpPr>
          <p:spPr bwMode="auto">
            <a:xfrm>
              <a:off x="4379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3408B1B-D3F5-644B-2263-B8BAD1A192B7}"/>
                </a:ext>
              </a:extLst>
            </p:cNvPr>
            <p:cNvCxnSpPr>
              <a:cxnSpLocks/>
            </p:cNvCxnSpPr>
            <p:nvPr/>
          </p:nvCxnSpPr>
          <p:spPr bwMode="auto">
            <a:xfrm>
              <a:off x="4640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93F88F2-ACEC-6813-972C-CABE1FB9E4C8}"/>
                </a:ext>
              </a:extLst>
            </p:cNvPr>
            <p:cNvCxnSpPr>
              <a:cxnSpLocks/>
            </p:cNvCxnSpPr>
            <p:nvPr/>
          </p:nvCxnSpPr>
          <p:spPr bwMode="auto">
            <a:xfrm>
              <a:off x="4901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11DE0F9-6958-6F5A-8E0E-34D0B37CF92A}"/>
                </a:ext>
              </a:extLst>
            </p:cNvPr>
            <p:cNvCxnSpPr>
              <a:cxnSpLocks/>
            </p:cNvCxnSpPr>
            <p:nvPr/>
          </p:nvCxnSpPr>
          <p:spPr bwMode="auto">
            <a:xfrm>
              <a:off x="5162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71C93AD-F64F-03B0-65BB-196CD7C9A19D}"/>
                </a:ext>
              </a:extLst>
            </p:cNvPr>
            <p:cNvCxnSpPr>
              <a:cxnSpLocks/>
            </p:cNvCxnSpPr>
            <p:nvPr/>
          </p:nvCxnSpPr>
          <p:spPr bwMode="auto">
            <a:xfrm>
              <a:off x="5423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083131B-EEB3-62F0-B70E-645D144A60C1}"/>
                </a:ext>
              </a:extLst>
            </p:cNvPr>
            <p:cNvCxnSpPr>
              <a:cxnSpLocks/>
            </p:cNvCxnSpPr>
            <p:nvPr/>
          </p:nvCxnSpPr>
          <p:spPr bwMode="auto">
            <a:xfrm>
              <a:off x="5684489" y="5907162"/>
              <a:ext cx="0" cy="104833"/>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D70CE4A-CB8E-7CAF-98B9-3A153A317170}"/>
                </a:ext>
              </a:extLst>
            </p:cNvPr>
            <p:cNvCxnSpPr>
              <a:cxnSpLocks/>
            </p:cNvCxnSpPr>
            <p:nvPr/>
          </p:nvCxnSpPr>
          <p:spPr bwMode="auto">
            <a:xfrm>
              <a:off x="5945497" y="5907162"/>
              <a:ext cx="0" cy="104833"/>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4C802C00-D23E-01A1-9D05-154289AE0BF2}"/>
              </a:ext>
            </a:extLst>
          </p:cNvPr>
          <p:cNvSpPr txBox="1"/>
          <p:nvPr/>
        </p:nvSpPr>
        <p:spPr bwMode="auto">
          <a:xfrm>
            <a:off x="707152" y="5458002"/>
            <a:ext cx="264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1" name="TextBox 70">
            <a:extLst>
              <a:ext uri="{FF2B5EF4-FFF2-40B4-BE49-F238E27FC236}">
                <a16:creationId xmlns:a16="http://schemas.microsoft.com/office/drawing/2014/main" id="{D3CDA0D4-0AA0-FBF4-2803-84E9503726BB}"/>
              </a:ext>
            </a:extLst>
          </p:cNvPr>
          <p:cNvSpPr txBox="1"/>
          <p:nvPr/>
        </p:nvSpPr>
        <p:spPr bwMode="auto">
          <a:xfrm>
            <a:off x="562430" y="4732288"/>
            <a:ext cx="40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2" name="TextBox 71">
            <a:extLst>
              <a:ext uri="{FF2B5EF4-FFF2-40B4-BE49-F238E27FC236}">
                <a16:creationId xmlns:a16="http://schemas.microsoft.com/office/drawing/2014/main" id="{E787FBC8-8A96-0FF5-E7C5-614827C07AEF}"/>
              </a:ext>
            </a:extLst>
          </p:cNvPr>
          <p:cNvSpPr txBox="1"/>
          <p:nvPr/>
        </p:nvSpPr>
        <p:spPr bwMode="auto">
          <a:xfrm>
            <a:off x="562430" y="3988431"/>
            <a:ext cx="40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3" name="TextBox 72">
            <a:extLst>
              <a:ext uri="{FF2B5EF4-FFF2-40B4-BE49-F238E27FC236}">
                <a16:creationId xmlns:a16="http://schemas.microsoft.com/office/drawing/2014/main" id="{F8AB611B-51F2-1AB5-7B6F-2833D7F526AC}"/>
              </a:ext>
            </a:extLst>
          </p:cNvPr>
          <p:cNvSpPr txBox="1"/>
          <p:nvPr/>
        </p:nvSpPr>
        <p:spPr bwMode="auto">
          <a:xfrm>
            <a:off x="562430" y="3251831"/>
            <a:ext cx="40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4" name="TextBox 73">
            <a:extLst>
              <a:ext uri="{FF2B5EF4-FFF2-40B4-BE49-F238E27FC236}">
                <a16:creationId xmlns:a16="http://schemas.microsoft.com/office/drawing/2014/main" id="{DF008D36-0687-83B2-147F-AAE64C944C67}"/>
              </a:ext>
            </a:extLst>
          </p:cNvPr>
          <p:cNvSpPr txBox="1"/>
          <p:nvPr/>
        </p:nvSpPr>
        <p:spPr bwMode="auto">
          <a:xfrm>
            <a:off x="562430" y="2518859"/>
            <a:ext cx="409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5" name="TextBox 74">
            <a:extLst>
              <a:ext uri="{FF2B5EF4-FFF2-40B4-BE49-F238E27FC236}">
                <a16:creationId xmlns:a16="http://schemas.microsoft.com/office/drawing/2014/main" id="{99504B5A-B3A6-CD60-3682-BE63460344C2}"/>
              </a:ext>
            </a:extLst>
          </p:cNvPr>
          <p:cNvSpPr txBox="1"/>
          <p:nvPr/>
        </p:nvSpPr>
        <p:spPr bwMode="auto">
          <a:xfrm>
            <a:off x="478971" y="1793145"/>
            <a:ext cx="492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6" name="TextBox 75">
            <a:extLst>
              <a:ext uri="{FF2B5EF4-FFF2-40B4-BE49-F238E27FC236}">
                <a16:creationId xmlns:a16="http://schemas.microsoft.com/office/drawing/2014/main" id="{4A5A5414-510B-660E-3B15-C329AEFA93CD}"/>
              </a:ext>
            </a:extLst>
          </p:cNvPr>
          <p:cNvSpPr txBox="1"/>
          <p:nvPr/>
        </p:nvSpPr>
        <p:spPr bwMode="auto">
          <a:xfrm>
            <a:off x="851022" y="5604633"/>
            <a:ext cx="264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7" name="TextBox 76">
            <a:extLst>
              <a:ext uri="{FF2B5EF4-FFF2-40B4-BE49-F238E27FC236}">
                <a16:creationId xmlns:a16="http://schemas.microsoft.com/office/drawing/2014/main" id="{A6EEE353-3BD8-5ED0-FEFD-1F9C519F442D}"/>
              </a:ext>
            </a:extLst>
          </p:cNvPr>
          <p:cNvSpPr txBox="1"/>
          <p:nvPr/>
        </p:nvSpPr>
        <p:spPr bwMode="auto">
          <a:xfrm>
            <a:off x="1108651" y="5604633"/>
            <a:ext cx="264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8" name="TextBox 77">
            <a:extLst>
              <a:ext uri="{FF2B5EF4-FFF2-40B4-BE49-F238E27FC236}">
                <a16:creationId xmlns:a16="http://schemas.microsoft.com/office/drawing/2014/main" id="{65FFF33E-50A3-EB6D-9F55-F1A549062F36}"/>
              </a:ext>
            </a:extLst>
          </p:cNvPr>
          <p:cNvSpPr txBox="1"/>
          <p:nvPr/>
        </p:nvSpPr>
        <p:spPr bwMode="auto">
          <a:xfrm>
            <a:off x="1373537" y="5604633"/>
            <a:ext cx="264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9" name="TextBox 78">
            <a:extLst>
              <a:ext uri="{FF2B5EF4-FFF2-40B4-BE49-F238E27FC236}">
                <a16:creationId xmlns:a16="http://schemas.microsoft.com/office/drawing/2014/main" id="{AE5100C9-CAE9-F873-518B-E26EED8079F8}"/>
              </a:ext>
            </a:extLst>
          </p:cNvPr>
          <p:cNvSpPr txBox="1"/>
          <p:nvPr/>
        </p:nvSpPr>
        <p:spPr bwMode="auto">
          <a:xfrm>
            <a:off x="1631166" y="5604633"/>
            <a:ext cx="2643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80" name="TextBox 79">
            <a:extLst>
              <a:ext uri="{FF2B5EF4-FFF2-40B4-BE49-F238E27FC236}">
                <a16:creationId xmlns:a16="http://schemas.microsoft.com/office/drawing/2014/main" id="{3861CE0B-F940-BDB6-5C39-5E8ADD4FC69C}"/>
              </a:ext>
            </a:extLst>
          </p:cNvPr>
          <p:cNvSpPr txBox="1"/>
          <p:nvPr/>
        </p:nvSpPr>
        <p:spPr bwMode="auto">
          <a:xfrm>
            <a:off x="1824779"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1" name="TextBox 80">
            <a:extLst>
              <a:ext uri="{FF2B5EF4-FFF2-40B4-BE49-F238E27FC236}">
                <a16:creationId xmlns:a16="http://schemas.microsoft.com/office/drawing/2014/main" id="{7C72C435-5439-E937-6640-8633AEF8C06F}"/>
              </a:ext>
            </a:extLst>
          </p:cNvPr>
          <p:cNvSpPr txBox="1"/>
          <p:nvPr/>
        </p:nvSpPr>
        <p:spPr bwMode="auto">
          <a:xfrm>
            <a:off x="2089665"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2" name="TextBox 81">
            <a:extLst>
              <a:ext uri="{FF2B5EF4-FFF2-40B4-BE49-F238E27FC236}">
                <a16:creationId xmlns:a16="http://schemas.microsoft.com/office/drawing/2014/main" id="{7A2558BB-7934-C0E4-A469-9D252A01F96C}"/>
              </a:ext>
            </a:extLst>
          </p:cNvPr>
          <p:cNvSpPr txBox="1"/>
          <p:nvPr/>
        </p:nvSpPr>
        <p:spPr bwMode="auto">
          <a:xfrm>
            <a:off x="2343665"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3" name="TextBox 82">
            <a:extLst>
              <a:ext uri="{FF2B5EF4-FFF2-40B4-BE49-F238E27FC236}">
                <a16:creationId xmlns:a16="http://schemas.microsoft.com/office/drawing/2014/main" id="{72406884-D8FA-C1A4-7E72-A9D459D8A324}"/>
              </a:ext>
            </a:extLst>
          </p:cNvPr>
          <p:cNvSpPr txBox="1"/>
          <p:nvPr/>
        </p:nvSpPr>
        <p:spPr bwMode="auto">
          <a:xfrm>
            <a:off x="2608550"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4" name="TextBox 83">
            <a:extLst>
              <a:ext uri="{FF2B5EF4-FFF2-40B4-BE49-F238E27FC236}">
                <a16:creationId xmlns:a16="http://schemas.microsoft.com/office/drawing/2014/main" id="{EE036840-080D-A63C-C0A0-28D744BC6F5B}"/>
              </a:ext>
            </a:extLst>
          </p:cNvPr>
          <p:cNvSpPr txBox="1"/>
          <p:nvPr/>
        </p:nvSpPr>
        <p:spPr bwMode="auto">
          <a:xfrm>
            <a:off x="2869549"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85" name="TextBox 84">
            <a:extLst>
              <a:ext uri="{FF2B5EF4-FFF2-40B4-BE49-F238E27FC236}">
                <a16:creationId xmlns:a16="http://schemas.microsoft.com/office/drawing/2014/main" id="{326764EF-3174-ECC6-603B-7C7F289F8FD4}"/>
              </a:ext>
            </a:extLst>
          </p:cNvPr>
          <p:cNvSpPr txBox="1"/>
          <p:nvPr/>
        </p:nvSpPr>
        <p:spPr bwMode="auto">
          <a:xfrm>
            <a:off x="3134435"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6" name="TextBox 85">
            <a:extLst>
              <a:ext uri="{FF2B5EF4-FFF2-40B4-BE49-F238E27FC236}">
                <a16:creationId xmlns:a16="http://schemas.microsoft.com/office/drawing/2014/main" id="{A48D286A-FED2-ABA8-6DD0-469272D65F26}"/>
              </a:ext>
            </a:extLst>
          </p:cNvPr>
          <p:cNvSpPr txBox="1"/>
          <p:nvPr/>
        </p:nvSpPr>
        <p:spPr bwMode="auto">
          <a:xfrm>
            <a:off x="3392064"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87" name="TextBox 86">
            <a:extLst>
              <a:ext uri="{FF2B5EF4-FFF2-40B4-BE49-F238E27FC236}">
                <a16:creationId xmlns:a16="http://schemas.microsoft.com/office/drawing/2014/main" id="{094D3E4A-EB8F-E96B-7B89-D095E66DEBA2}"/>
              </a:ext>
            </a:extLst>
          </p:cNvPr>
          <p:cNvSpPr txBox="1"/>
          <p:nvPr/>
        </p:nvSpPr>
        <p:spPr bwMode="auto">
          <a:xfrm>
            <a:off x="3651009"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88" name="TextBox 87">
            <a:extLst>
              <a:ext uri="{FF2B5EF4-FFF2-40B4-BE49-F238E27FC236}">
                <a16:creationId xmlns:a16="http://schemas.microsoft.com/office/drawing/2014/main" id="{8D059CE2-7FE0-5CEF-7E6E-2001F0EC1D82}"/>
              </a:ext>
            </a:extLst>
          </p:cNvPr>
          <p:cNvSpPr txBox="1"/>
          <p:nvPr/>
        </p:nvSpPr>
        <p:spPr bwMode="auto">
          <a:xfrm>
            <a:off x="3918500"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89" name="TextBox 88">
            <a:extLst>
              <a:ext uri="{FF2B5EF4-FFF2-40B4-BE49-F238E27FC236}">
                <a16:creationId xmlns:a16="http://schemas.microsoft.com/office/drawing/2014/main" id="{E38E75F8-4018-C17D-A625-17CE05F32A5D}"/>
              </a:ext>
            </a:extLst>
          </p:cNvPr>
          <p:cNvSpPr txBox="1"/>
          <p:nvPr/>
        </p:nvSpPr>
        <p:spPr bwMode="auto">
          <a:xfrm>
            <a:off x="4179757"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0" name="TextBox 89">
            <a:extLst>
              <a:ext uri="{FF2B5EF4-FFF2-40B4-BE49-F238E27FC236}">
                <a16:creationId xmlns:a16="http://schemas.microsoft.com/office/drawing/2014/main" id="{027088CA-147D-62DD-B9E6-18799181F0F7}"/>
              </a:ext>
            </a:extLst>
          </p:cNvPr>
          <p:cNvSpPr txBox="1"/>
          <p:nvPr/>
        </p:nvSpPr>
        <p:spPr bwMode="auto">
          <a:xfrm>
            <a:off x="4430129"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1" name="TextBox 90">
            <a:extLst>
              <a:ext uri="{FF2B5EF4-FFF2-40B4-BE49-F238E27FC236}">
                <a16:creationId xmlns:a16="http://schemas.microsoft.com/office/drawing/2014/main" id="{A64B2231-08F0-C733-528F-A2936C6BFFDC}"/>
              </a:ext>
            </a:extLst>
          </p:cNvPr>
          <p:cNvSpPr txBox="1"/>
          <p:nvPr/>
        </p:nvSpPr>
        <p:spPr bwMode="auto">
          <a:xfrm>
            <a:off x="4702272"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2" name="TextBox 91">
            <a:extLst>
              <a:ext uri="{FF2B5EF4-FFF2-40B4-BE49-F238E27FC236}">
                <a16:creationId xmlns:a16="http://schemas.microsoft.com/office/drawing/2014/main" id="{2C30987E-2641-9E58-8672-B9F30CA17CE4}"/>
              </a:ext>
            </a:extLst>
          </p:cNvPr>
          <p:cNvSpPr txBox="1"/>
          <p:nvPr/>
        </p:nvSpPr>
        <p:spPr bwMode="auto">
          <a:xfrm>
            <a:off x="4945386"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3" name="TextBox 92">
            <a:extLst>
              <a:ext uri="{FF2B5EF4-FFF2-40B4-BE49-F238E27FC236}">
                <a16:creationId xmlns:a16="http://schemas.microsoft.com/office/drawing/2014/main" id="{8A3FB61E-FA88-A093-9E4C-B46395C1FD5B}"/>
              </a:ext>
            </a:extLst>
          </p:cNvPr>
          <p:cNvSpPr txBox="1"/>
          <p:nvPr/>
        </p:nvSpPr>
        <p:spPr bwMode="auto">
          <a:xfrm>
            <a:off x="5213900"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4" name="TextBox 93">
            <a:extLst>
              <a:ext uri="{FF2B5EF4-FFF2-40B4-BE49-F238E27FC236}">
                <a16:creationId xmlns:a16="http://schemas.microsoft.com/office/drawing/2014/main" id="{4A37102F-7B35-2ED8-E371-CED561EED0A5}"/>
              </a:ext>
            </a:extLst>
          </p:cNvPr>
          <p:cNvSpPr txBox="1"/>
          <p:nvPr/>
        </p:nvSpPr>
        <p:spPr bwMode="auto">
          <a:xfrm>
            <a:off x="5469543"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95" name="TextBox 94">
            <a:extLst>
              <a:ext uri="{FF2B5EF4-FFF2-40B4-BE49-F238E27FC236}">
                <a16:creationId xmlns:a16="http://schemas.microsoft.com/office/drawing/2014/main" id="{79277F6A-5427-F9EF-2E47-8F69014C9FD4}"/>
              </a:ext>
            </a:extLst>
          </p:cNvPr>
          <p:cNvSpPr txBox="1"/>
          <p:nvPr/>
        </p:nvSpPr>
        <p:spPr bwMode="auto">
          <a:xfrm>
            <a:off x="5752368"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96" name="TextBox 95">
            <a:extLst>
              <a:ext uri="{FF2B5EF4-FFF2-40B4-BE49-F238E27FC236}">
                <a16:creationId xmlns:a16="http://schemas.microsoft.com/office/drawing/2014/main" id="{A0B05877-870C-B53C-6A7C-7C1D21A7CE68}"/>
              </a:ext>
            </a:extLst>
          </p:cNvPr>
          <p:cNvSpPr txBox="1"/>
          <p:nvPr/>
        </p:nvSpPr>
        <p:spPr bwMode="auto">
          <a:xfrm>
            <a:off x="1060685" y="5110970"/>
            <a:ext cx="2840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0.71 (95% CI: 0.58-0.86)</a:t>
            </a:r>
          </a:p>
        </p:txBody>
      </p:sp>
      <p:sp>
        <p:nvSpPr>
          <p:cNvPr id="97" name="TextBox 96">
            <a:extLst>
              <a:ext uri="{FF2B5EF4-FFF2-40B4-BE49-F238E27FC236}">
                <a16:creationId xmlns:a16="http://schemas.microsoft.com/office/drawing/2014/main" id="{BC284717-52EE-5600-7744-6BDC8CB7D6FF}"/>
              </a:ext>
            </a:extLst>
          </p:cNvPr>
          <p:cNvSpPr txBox="1"/>
          <p:nvPr/>
        </p:nvSpPr>
        <p:spPr bwMode="auto">
          <a:xfrm>
            <a:off x="1146982" y="3447749"/>
            <a:ext cx="35910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3"/>
                </a:solidFill>
                <a:latin typeface="Calibri" panose="020F0502020204030204" pitchFamily="34" charset="0"/>
              </a:rPr>
              <a:t>Placebo + ADT + docetaxel</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OS: 43.2 mo (95% CI: 40.0-48.9)</a:t>
            </a:r>
          </a:p>
        </p:txBody>
      </p:sp>
      <p:sp>
        <p:nvSpPr>
          <p:cNvPr id="98" name="TextBox 97">
            <a:extLst>
              <a:ext uri="{FF2B5EF4-FFF2-40B4-BE49-F238E27FC236}">
                <a16:creationId xmlns:a16="http://schemas.microsoft.com/office/drawing/2014/main" id="{5A82D7A5-B06D-9AE8-C510-6EDAD5780880}"/>
              </a:ext>
            </a:extLst>
          </p:cNvPr>
          <p:cNvSpPr txBox="1"/>
          <p:nvPr/>
        </p:nvSpPr>
        <p:spPr bwMode="auto">
          <a:xfrm>
            <a:off x="3181716" y="2165249"/>
            <a:ext cx="293549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1"/>
                </a:solidFill>
                <a:latin typeface="Calibri" panose="020F0502020204030204" pitchFamily="34" charset="0"/>
              </a:rPr>
              <a:t>Darolutamide + ADT + docetaxel</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OS: NE (95% CI: NE-NE)</a:t>
            </a:r>
          </a:p>
        </p:txBody>
      </p:sp>
      <p:sp>
        <p:nvSpPr>
          <p:cNvPr id="99" name="Freeform 98">
            <a:extLst>
              <a:ext uri="{FF2B5EF4-FFF2-40B4-BE49-F238E27FC236}">
                <a16:creationId xmlns:a16="http://schemas.microsoft.com/office/drawing/2014/main" id="{083D6853-88C1-98C1-0F08-ABCBB65A42B9}"/>
              </a:ext>
            </a:extLst>
          </p:cNvPr>
          <p:cNvSpPr/>
          <p:nvPr/>
        </p:nvSpPr>
        <p:spPr bwMode="auto">
          <a:xfrm>
            <a:off x="6710597" y="1928512"/>
            <a:ext cx="4873347" cy="3672162"/>
          </a:xfrm>
          <a:custGeom>
            <a:avLst/>
            <a:gdLst>
              <a:gd name="connsiteX0" fmla="*/ 0 w 4989558"/>
              <a:gd name="connsiteY0" fmla="*/ 0 h 3747455"/>
              <a:gd name="connsiteX1" fmla="*/ 0 w 4989558"/>
              <a:gd name="connsiteY1" fmla="*/ 3747455 h 3747455"/>
              <a:gd name="connsiteX2" fmla="*/ 4989558 w 4989558"/>
              <a:gd name="connsiteY2" fmla="*/ 3747455 h 3747455"/>
            </a:gdLst>
            <a:ahLst/>
            <a:cxnLst>
              <a:cxn ang="0">
                <a:pos x="connsiteX0" y="connsiteY0"/>
              </a:cxn>
              <a:cxn ang="0">
                <a:pos x="connsiteX1" y="connsiteY1"/>
              </a:cxn>
              <a:cxn ang="0">
                <a:pos x="connsiteX2" y="connsiteY2"/>
              </a:cxn>
            </a:cxnLst>
            <a:rect l="l" t="t" r="r" b="b"/>
            <a:pathLst>
              <a:path w="4989558" h="3747455">
                <a:moveTo>
                  <a:pt x="0" y="0"/>
                </a:moveTo>
                <a:lnTo>
                  <a:pt x="0" y="3747455"/>
                </a:lnTo>
                <a:lnTo>
                  <a:pt x="4989558" y="3747455"/>
                </a:lnTo>
              </a:path>
            </a:pathLst>
          </a:custGeom>
          <a:noFill/>
          <a:ln w="28575">
            <a:solidFill>
              <a:schemeClr val="bg1"/>
            </a:solidFill>
            <a:miter lim="800000"/>
            <a:headEnd/>
            <a:tailEnd/>
          </a:ln>
        </p:spPr>
        <p:txBody>
          <a:bodyPr rtlCol="0" anchor="ctr"/>
          <a:lstStyle/>
          <a:p>
            <a:pPr algn="ctr"/>
            <a:endParaRPr lang="en-US" dirty="0"/>
          </a:p>
        </p:txBody>
      </p:sp>
      <p:grpSp>
        <p:nvGrpSpPr>
          <p:cNvPr id="108" name="Group 107">
            <a:extLst>
              <a:ext uri="{FF2B5EF4-FFF2-40B4-BE49-F238E27FC236}">
                <a16:creationId xmlns:a16="http://schemas.microsoft.com/office/drawing/2014/main" id="{5BAB0E6A-8308-33C4-4880-055E7B0B625A}"/>
              </a:ext>
            </a:extLst>
          </p:cNvPr>
          <p:cNvGrpSpPr/>
          <p:nvPr/>
        </p:nvGrpSpPr>
        <p:grpSpPr>
          <a:xfrm>
            <a:off x="6639504" y="1927859"/>
            <a:ext cx="84343" cy="3669272"/>
            <a:chOff x="6350216" y="2133599"/>
            <a:chExt cx="193256" cy="3669272"/>
          </a:xfrm>
        </p:grpSpPr>
        <p:cxnSp>
          <p:nvCxnSpPr>
            <p:cNvPr id="101" name="Straight Connector 100">
              <a:extLst>
                <a:ext uri="{FF2B5EF4-FFF2-40B4-BE49-F238E27FC236}">
                  <a16:creationId xmlns:a16="http://schemas.microsoft.com/office/drawing/2014/main" id="{A247CF51-2E66-ACA5-2D53-F636AA993B9F}"/>
                </a:ext>
              </a:extLst>
            </p:cNvPr>
            <p:cNvCxnSpPr>
              <a:cxnSpLocks/>
            </p:cNvCxnSpPr>
            <p:nvPr/>
          </p:nvCxnSpPr>
          <p:spPr bwMode="auto">
            <a:xfrm>
              <a:off x="6350216" y="2133599"/>
              <a:ext cx="193256"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241F871-9415-09CC-25FC-109FB77AF7A9}"/>
                </a:ext>
              </a:extLst>
            </p:cNvPr>
            <p:cNvCxnSpPr>
              <a:cxnSpLocks/>
            </p:cNvCxnSpPr>
            <p:nvPr/>
          </p:nvCxnSpPr>
          <p:spPr bwMode="auto">
            <a:xfrm>
              <a:off x="6350216" y="2867453"/>
              <a:ext cx="193256"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31CAC53-BA08-7B82-23A0-B3EFEB127543}"/>
                </a:ext>
              </a:extLst>
            </p:cNvPr>
            <p:cNvCxnSpPr>
              <a:cxnSpLocks/>
            </p:cNvCxnSpPr>
            <p:nvPr/>
          </p:nvCxnSpPr>
          <p:spPr bwMode="auto">
            <a:xfrm>
              <a:off x="6350216" y="3601307"/>
              <a:ext cx="193256"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F945327-9958-084A-ABD2-15402CF25F14}"/>
                </a:ext>
              </a:extLst>
            </p:cNvPr>
            <p:cNvCxnSpPr>
              <a:cxnSpLocks/>
            </p:cNvCxnSpPr>
            <p:nvPr/>
          </p:nvCxnSpPr>
          <p:spPr bwMode="auto">
            <a:xfrm>
              <a:off x="6350216" y="4335161"/>
              <a:ext cx="193256"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8011AF5-09E1-FAD0-4FD5-7B1B0690B80A}"/>
                </a:ext>
              </a:extLst>
            </p:cNvPr>
            <p:cNvCxnSpPr>
              <a:cxnSpLocks/>
            </p:cNvCxnSpPr>
            <p:nvPr/>
          </p:nvCxnSpPr>
          <p:spPr bwMode="auto">
            <a:xfrm>
              <a:off x="6350216" y="5069015"/>
              <a:ext cx="193256"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FE301B1-C90F-5C58-BD98-829D796894FB}"/>
                </a:ext>
              </a:extLst>
            </p:cNvPr>
            <p:cNvCxnSpPr>
              <a:cxnSpLocks/>
            </p:cNvCxnSpPr>
            <p:nvPr/>
          </p:nvCxnSpPr>
          <p:spPr bwMode="auto">
            <a:xfrm>
              <a:off x="6350216" y="5802871"/>
              <a:ext cx="1932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55763C11-B901-FBE5-C384-6047C84086A5}"/>
              </a:ext>
            </a:extLst>
          </p:cNvPr>
          <p:cNvGrpSpPr/>
          <p:nvPr/>
        </p:nvGrpSpPr>
        <p:grpSpPr>
          <a:xfrm>
            <a:off x="6710598" y="5591611"/>
            <a:ext cx="4860099" cy="85707"/>
            <a:chOff x="6650598" y="5856515"/>
            <a:chExt cx="4860099" cy="163068"/>
          </a:xfrm>
        </p:grpSpPr>
        <p:cxnSp>
          <p:nvCxnSpPr>
            <p:cNvPr id="110" name="Straight Connector 109">
              <a:extLst>
                <a:ext uri="{FF2B5EF4-FFF2-40B4-BE49-F238E27FC236}">
                  <a16:creationId xmlns:a16="http://schemas.microsoft.com/office/drawing/2014/main" id="{26492AF7-2736-E777-30E2-80B431B69694}"/>
                </a:ext>
              </a:extLst>
            </p:cNvPr>
            <p:cNvCxnSpPr>
              <a:cxnSpLocks/>
            </p:cNvCxnSpPr>
            <p:nvPr/>
          </p:nvCxnSpPr>
          <p:spPr bwMode="auto">
            <a:xfrm>
              <a:off x="665059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D2DC856-5C13-04BD-4078-10130BE6D4F4}"/>
                </a:ext>
              </a:extLst>
            </p:cNvPr>
            <p:cNvCxnSpPr>
              <a:cxnSpLocks/>
            </p:cNvCxnSpPr>
            <p:nvPr/>
          </p:nvCxnSpPr>
          <p:spPr bwMode="auto">
            <a:xfrm>
              <a:off x="689360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201F686-EE9A-DD18-018E-B3C13061FFB0}"/>
                </a:ext>
              </a:extLst>
            </p:cNvPr>
            <p:cNvCxnSpPr>
              <a:cxnSpLocks/>
            </p:cNvCxnSpPr>
            <p:nvPr/>
          </p:nvCxnSpPr>
          <p:spPr bwMode="auto">
            <a:xfrm>
              <a:off x="713660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50A2F69-7E92-6785-8B19-04406ABFF35D}"/>
                </a:ext>
              </a:extLst>
            </p:cNvPr>
            <p:cNvCxnSpPr>
              <a:cxnSpLocks/>
            </p:cNvCxnSpPr>
            <p:nvPr/>
          </p:nvCxnSpPr>
          <p:spPr bwMode="auto">
            <a:xfrm>
              <a:off x="737961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395D313-EA60-3DEE-FC78-5A5CD9559490}"/>
                </a:ext>
              </a:extLst>
            </p:cNvPr>
            <p:cNvCxnSpPr>
              <a:cxnSpLocks/>
            </p:cNvCxnSpPr>
            <p:nvPr/>
          </p:nvCxnSpPr>
          <p:spPr bwMode="auto">
            <a:xfrm>
              <a:off x="762261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6637371-F214-EAED-39E4-6561CDE63E9E}"/>
                </a:ext>
              </a:extLst>
            </p:cNvPr>
            <p:cNvCxnSpPr>
              <a:cxnSpLocks/>
            </p:cNvCxnSpPr>
            <p:nvPr/>
          </p:nvCxnSpPr>
          <p:spPr bwMode="auto">
            <a:xfrm>
              <a:off x="786562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DEBFAC4-BAE2-B332-63E8-BEC400EE182F}"/>
                </a:ext>
              </a:extLst>
            </p:cNvPr>
            <p:cNvCxnSpPr>
              <a:cxnSpLocks/>
            </p:cNvCxnSpPr>
            <p:nvPr/>
          </p:nvCxnSpPr>
          <p:spPr bwMode="auto">
            <a:xfrm>
              <a:off x="810862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E2C91E1E-054D-5C16-F6A1-32A25104B2AE}"/>
                </a:ext>
              </a:extLst>
            </p:cNvPr>
            <p:cNvCxnSpPr>
              <a:cxnSpLocks/>
            </p:cNvCxnSpPr>
            <p:nvPr/>
          </p:nvCxnSpPr>
          <p:spPr bwMode="auto">
            <a:xfrm>
              <a:off x="835163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8A3805B-AE05-7711-0162-F782345FA888}"/>
                </a:ext>
              </a:extLst>
            </p:cNvPr>
            <p:cNvCxnSpPr>
              <a:cxnSpLocks/>
            </p:cNvCxnSpPr>
            <p:nvPr/>
          </p:nvCxnSpPr>
          <p:spPr bwMode="auto">
            <a:xfrm>
              <a:off x="859463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5E84A4C-2DEE-EF01-DA45-AE776100FD96}"/>
                </a:ext>
              </a:extLst>
            </p:cNvPr>
            <p:cNvCxnSpPr>
              <a:cxnSpLocks/>
            </p:cNvCxnSpPr>
            <p:nvPr/>
          </p:nvCxnSpPr>
          <p:spPr bwMode="auto">
            <a:xfrm>
              <a:off x="883764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8A19FE3-FD14-3271-63EF-DFAE4BD76CE2}"/>
                </a:ext>
              </a:extLst>
            </p:cNvPr>
            <p:cNvCxnSpPr>
              <a:cxnSpLocks/>
            </p:cNvCxnSpPr>
            <p:nvPr/>
          </p:nvCxnSpPr>
          <p:spPr bwMode="auto">
            <a:xfrm>
              <a:off x="908064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72C88C3-3E97-3012-663E-813018458CE8}"/>
                </a:ext>
              </a:extLst>
            </p:cNvPr>
            <p:cNvCxnSpPr>
              <a:cxnSpLocks/>
            </p:cNvCxnSpPr>
            <p:nvPr/>
          </p:nvCxnSpPr>
          <p:spPr bwMode="auto">
            <a:xfrm>
              <a:off x="932365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2057582-F755-945A-6F6F-65C6BD7C0F91}"/>
                </a:ext>
              </a:extLst>
            </p:cNvPr>
            <p:cNvCxnSpPr>
              <a:cxnSpLocks/>
            </p:cNvCxnSpPr>
            <p:nvPr/>
          </p:nvCxnSpPr>
          <p:spPr bwMode="auto">
            <a:xfrm>
              <a:off x="956665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E39688D-22E2-4C0C-7EA6-C041BD99BF24}"/>
                </a:ext>
              </a:extLst>
            </p:cNvPr>
            <p:cNvCxnSpPr>
              <a:cxnSpLocks/>
            </p:cNvCxnSpPr>
            <p:nvPr/>
          </p:nvCxnSpPr>
          <p:spPr bwMode="auto">
            <a:xfrm>
              <a:off x="980966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93DDF96-3909-7289-CBB1-A06F517E7152}"/>
                </a:ext>
              </a:extLst>
            </p:cNvPr>
            <p:cNvCxnSpPr>
              <a:cxnSpLocks/>
            </p:cNvCxnSpPr>
            <p:nvPr/>
          </p:nvCxnSpPr>
          <p:spPr bwMode="auto">
            <a:xfrm>
              <a:off x="1005266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665D069-B77F-EB33-7171-30316E2D3C60}"/>
                </a:ext>
              </a:extLst>
            </p:cNvPr>
            <p:cNvCxnSpPr>
              <a:cxnSpLocks/>
            </p:cNvCxnSpPr>
            <p:nvPr/>
          </p:nvCxnSpPr>
          <p:spPr bwMode="auto">
            <a:xfrm>
              <a:off x="1029567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5C199BF-360A-1C64-64F4-3E57150D2918}"/>
                </a:ext>
              </a:extLst>
            </p:cNvPr>
            <p:cNvCxnSpPr>
              <a:cxnSpLocks/>
            </p:cNvCxnSpPr>
            <p:nvPr/>
          </p:nvCxnSpPr>
          <p:spPr bwMode="auto">
            <a:xfrm>
              <a:off x="1053867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A4A9F8B-F120-7EC3-BF4F-4824E29D1F3F}"/>
                </a:ext>
              </a:extLst>
            </p:cNvPr>
            <p:cNvCxnSpPr>
              <a:cxnSpLocks/>
            </p:cNvCxnSpPr>
            <p:nvPr/>
          </p:nvCxnSpPr>
          <p:spPr bwMode="auto">
            <a:xfrm>
              <a:off x="1078168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F7432C8-D102-9D9E-6701-19E51DEAFDB2}"/>
                </a:ext>
              </a:extLst>
            </p:cNvPr>
            <p:cNvCxnSpPr>
              <a:cxnSpLocks/>
            </p:cNvCxnSpPr>
            <p:nvPr/>
          </p:nvCxnSpPr>
          <p:spPr bwMode="auto">
            <a:xfrm>
              <a:off x="11024688"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BCBCD8F-6A4E-8A33-5235-2AEED44A2EFD}"/>
                </a:ext>
              </a:extLst>
            </p:cNvPr>
            <p:cNvCxnSpPr>
              <a:cxnSpLocks/>
            </p:cNvCxnSpPr>
            <p:nvPr/>
          </p:nvCxnSpPr>
          <p:spPr bwMode="auto">
            <a:xfrm>
              <a:off x="11267693" y="5856515"/>
              <a:ext cx="0" cy="16306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950FA216-A254-676C-2516-46ADDC769806}"/>
                </a:ext>
              </a:extLst>
            </p:cNvPr>
            <p:cNvCxnSpPr>
              <a:cxnSpLocks/>
            </p:cNvCxnSpPr>
            <p:nvPr/>
          </p:nvCxnSpPr>
          <p:spPr bwMode="auto">
            <a:xfrm>
              <a:off x="11510697" y="5856515"/>
              <a:ext cx="0" cy="163068"/>
            </a:xfrm>
            <a:prstGeom prst="line">
              <a:avLst/>
            </a:prstGeom>
            <a:noFill/>
            <a:ln w="28575" cap="flat" cmpd="sng" algn="ctr">
              <a:solidFill>
                <a:schemeClr val="bg1"/>
              </a:solidFill>
              <a:prstDash val="solid"/>
              <a:round/>
              <a:headEnd type="none" w="med" len="med"/>
              <a:tailEnd type="none" w="med" len="med"/>
            </a:ln>
            <a:effectLst/>
          </p:spPr>
        </p:cxnSp>
      </p:grpSp>
      <p:sp>
        <p:nvSpPr>
          <p:cNvPr id="133" name="TextBox 132">
            <a:extLst>
              <a:ext uri="{FF2B5EF4-FFF2-40B4-BE49-F238E27FC236}">
                <a16:creationId xmlns:a16="http://schemas.microsoft.com/office/drawing/2014/main" id="{FA55F80A-A38D-CF7C-75CC-A798E8ADBF6D}"/>
              </a:ext>
            </a:extLst>
          </p:cNvPr>
          <p:cNvSpPr txBox="1"/>
          <p:nvPr/>
        </p:nvSpPr>
        <p:spPr bwMode="auto">
          <a:xfrm>
            <a:off x="11137878"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134" name="TextBox 133">
            <a:extLst>
              <a:ext uri="{FF2B5EF4-FFF2-40B4-BE49-F238E27FC236}">
                <a16:creationId xmlns:a16="http://schemas.microsoft.com/office/drawing/2014/main" id="{14AB17F5-5F56-5EFD-4662-905976C19C72}"/>
              </a:ext>
            </a:extLst>
          </p:cNvPr>
          <p:cNvSpPr txBox="1"/>
          <p:nvPr/>
        </p:nvSpPr>
        <p:spPr bwMode="auto">
          <a:xfrm>
            <a:off x="11375872"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5" name="TextBox 134">
            <a:extLst>
              <a:ext uri="{FF2B5EF4-FFF2-40B4-BE49-F238E27FC236}">
                <a16:creationId xmlns:a16="http://schemas.microsoft.com/office/drawing/2014/main" id="{BF56CEF5-2715-1815-1693-4B76D65D57C5}"/>
              </a:ext>
            </a:extLst>
          </p:cNvPr>
          <p:cNvSpPr txBox="1"/>
          <p:nvPr/>
        </p:nvSpPr>
        <p:spPr bwMode="auto">
          <a:xfrm>
            <a:off x="10883181"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36" name="TextBox 135">
            <a:extLst>
              <a:ext uri="{FF2B5EF4-FFF2-40B4-BE49-F238E27FC236}">
                <a16:creationId xmlns:a16="http://schemas.microsoft.com/office/drawing/2014/main" id="{C8072A20-4CCD-FE6A-43CB-DEBFA43F886D}"/>
              </a:ext>
            </a:extLst>
          </p:cNvPr>
          <p:cNvSpPr txBox="1"/>
          <p:nvPr/>
        </p:nvSpPr>
        <p:spPr bwMode="auto">
          <a:xfrm>
            <a:off x="10632660"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37" name="TextBox 136">
            <a:extLst>
              <a:ext uri="{FF2B5EF4-FFF2-40B4-BE49-F238E27FC236}">
                <a16:creationId xmlns:a16="http://schemas.microsoft.com/office/drawing/2014/main" id="{82904619-24EE-2ACD-18FE-949DC76C0C9B}"/>
              </a:ext>
            </a:extLst>
          </p:cNvPr>
          <p:cNvSpPr txBox="1"/>
          <p:nvPr/>
        </p:nvSpPr>
        <p:spPr bwMode="auto">
          <a:xfrm>
            <a:off x="10386315"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38" name="TextBox 137">
            <a:extLst>
              <a:ext uri="{FF2B5EF4-FFF2-40B4-BE49-F238E27FC236}">
                <a16:creationId xmlns:a16="http://schemas.microsoft.com/office/drawing/2014/main" id="{F176DD63-07DA-1109-1CD9-2A887AC6EABB}"/>
              </a:ext>
            </a:extLst>
          </p:cNvPr>
          <p:cNvSpPr txBox="1"/>
          <p:nvPr/>
        </p:nvSpPr>
        <p:spPr bwMode="auto">
          <a:xfrm>
            <a:off x="10139970"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39" name="TextBox 138">
            <a:extLst>
              <a:ext uri="{FF2B5EF4-FFF2-40B4-BE49-F238E27FC236}">
                <a16:creationId xmlns:a16="http://schemas.microsoft.com/office/drawing/2014/main" id="{E000A5F9-86AC-4150-97EE-3A5D1437A187}"/>
              </a:ext>
            </a:extLst>
          </p:cNvPr>
          <p:cNvSpPr txBox="1"/>
          <p:nvPr/>
        </p:nvSpPr>
        <p:spPr bwMode="auto">
          <a:xfrm>
            <a:off x="9901976"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40" name="TextBox 139">
            <a:extLst>
              <a:ext uri="{FF2B5EF4-FFF2-40B4-BE49-F238E27FC236}">
                <a16:creationId xmlns:a16="http://schemas.microsoft.com/office/drawing/2014/main" id="{CDF6E49F-D8FE-7369-D437-8DA994EC66EF}"/>
              </a:ext>
            </a:extLst>
          </p:cNvPr>
          <p:cNvSpPr txBox="1"/>
          <p:nvPr/>
        </p:nvSpPr>
        <p:spPr bwMode="auto">
          <a:xfrm>
            <a:off x="9668156"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41" name="TextBox 140">
            <a:extLst>
              <a:ext uri="{FF2B5EF4-FFF2-40B4-BE49-F238E27FC236}">
                <a16:creationId xmlns:a16="http://schemas.microsoft.com/office/drawing/2014/main" id="{A5E49346-E365-6D73-53E7-091CE06AE585}"/>
              </a:ext>
            </a:extLst>
          </p:cNvPr>
          <p:cNvSpPr txBox="1"/>
          <p:nvPr/>
        </p:nvSpPr>
        <p:spPr bwMode="auto">
          <a:xfrm>
            <a:off x="9430163"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42" name="TextBox 141">
            <a:extLst>
              <a:ext uri="{FF2B5EF4-FFF2-40B4-BE49-F238E27FC236}">
                <a16:creationId xmlns:a16="http://schemas.microsoft.com/office/drawing/2014/main" id="{40558B15-A07C-864D-A4CB-7C714626CA5A}"/>
              </a:ext>
            </a:extLst>
          </p:cNvPr>
          <p:cNvSpPr txBox="1"/>
          <p:nvPr/>
        </p:nvSpPr>
        <p:spPr bwMode="auto">
          <a:xfrm>
            <a:off x="9171292"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43" name="TextBox 142">
            <a:extLst>
              <a:ext uri="{FF2B5EF4-FFF2-40B4-BE49-F238E27FC236}">
                <a16:creationId xmlns:a16="http://schemas.microsoft.com/office/drawing/2014/main" id="{C3D8EB84-182F-E605-A399-8F4450D2CA9D}"/>
              </a:ext>
            </a:extLst>
          </p:cNvPr>
          <p:cNvSpPr txBox="1"/>
          <p:nvPr/>
        </p:nvSpPr>
        <p:spPr bwMode="auto">
          <a:xfrm>
            <a:off x="8933297"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44" name="TextBox 143">
            <a:extLst>
              <a:ext uri="{FF2B5EF4-FFF2-40B4-BE49-F238E27FC236}">
                <a16:creationId xmlns:a16="http://schemas.microsoft.com/office/drawing/2014/main" id="{9390FB6E-4D1B-5E88-7481-CE65DAC5BA9A}"/>
              </a:ext>
            </a:extLst>
          </p:cNvPr>
          <p:cNvSpPr txBox="1"/>
          <p:nvPr/>
        </p:nvSpPr>
        <p:spPr bwMode="auto">
          <a:xfrm>
            <a:off x="8695971"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45" name="TextBox 144">
            <a:extLst>
              <a:ext uri="{FF2B5EF4-FFF2-40B4-BE49-F238E27FC236}">
                <a16:creationId xmlns:a16="http://schemas.microsoft.com/office/drawing/2014/main" id="{7281F0C4-96A6-1A99-53BE-CFBF14066758}"/>
              </a:ext>
            </a:extLst>
          </p:cNvPr>
          <p:cNvSpPr txBox="1"/>
          <p:nvPr/>
        </p:nvSpPr>
        <p:spPr bwMode="auto">
          <a:xfrm>
            <a:off x="8450445"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46" name="TextBox 145">
            <a:extLst>
              <a:ext uri="{FF2B5EF4-FFF2-40B4-BE49-F238E27FC236}">
                <a16:creationId xmlns:a16="http://schemas.microsoft.com/office/drawing/2014/main" id="{ED00FE04-694B-3081-3FCE-D949A2CB821B}"/>
              </a:ext>
            </a:extLst>
          </p:cNvPr>
          <p:cNvSpPr txBox="1"/>
          <p:nvPr/>
        </p:nvSpPr>
        <p:spPr bwMode="auto">
          <a:xfrm>
            <a:off x="8191573"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47" name="TextBox 146">
            <a:extLst>
              <a:ext uri="{FF2B5EF4-FFF2-40B4-BE49-F238E27FC236}">
                <a16:creationId xmlns:a16="http://schemas.microsoft.com/office/drawing/2014/main" id="{0BFFBAE3-E048-6B40-C173-FBB49579EB3C}"/>
              </a:ext>
            </a:extLst>
          </p:cNvPr>
          <p:cNvSpPr txBox="1"/>
          <p:nvPr/>
        </p:nvSpPr>
        <p:spPr bwMode="auto">
          <a:xfrm>
            <a:off x="7952274"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48" name="TextBox 147">
            <a:extLst>
              <a:ext uri="{FF2B5EF4-FFF2-40B4-BE49-F238E27FC236}">
                <a16:creationId xmlns:a16="http://schemas.microsoft.com/office/drawing/2014/main" id="{AA201C04-0FA6-3217-A964-A7BBF1EB68F5}"/>
              </a:ext>
            </a:extLst>
          </p:cNvPr>
          <p:cNvSpPr txBox="1"/>
          <p:nvPr/>
        </p:nvSpPr>
        <p:spPr bwMode="auto">
          <a:xfrm>
            <a:off x="7705928"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9" name="TextBox 148">
            <a:extLst>
              <a:ext uri="{FF2B5EF4-FFF2-40B4-BE49-F238E27FC236}">
                <a16:creationId xmlns:a16="http://schemas.microsoft.com/office/drawing/2014/main" id="{5E038987-C28B-D9E5-73EB-FDF4FEA50905}"/>
              </a:ext>
            </a:extLst>
          </p:cNvPr>
          <p:cNvSpPr txBox="1"/>
          <p:nvPr/>
        </p:nvSpPr>
        <p:spPr bwMode="auto">
          <a:xfrm>
            <a:off x="7476284" y="5604633"/>
            <a:ext cx="391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50" name="TextBox 149">
            <a:extLst>
              <a:ext uri="{FF2B5EF4-FFF2-40B4-BE49-F238E27FC236}">
                <a16:creationId xmlns:a16="http://schemas.microsoft.com/office/drawing/2014/main" id="{99838CF6-4C73-56F3-25C2-43411BD55F5F}"/>
              </a:ext>
            </a:extLst>
          </p:cNvPr>
          <p:cNvSpPr txBox="1"/>
          <p:nvPr/>
        </p:nvSpPr>
        <p:spPr bwMode="auto">
          <a:xfrm>
            <a:off x="7302848" y="5604633"/>
            <a:ext cx="255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51" name="TextBox 150">
            <a:extLst>
              <a:ext uri="{FF2B5EF4-FFF2-40B4-BE49-F238E27FC236}">
                <a16:creationId xmlns:a16="http://schemas.microsoft.com/office/drawing/2014/main" id="{E7B3CED6-386B-9988-214C-3FF8AA344FC6}"/>
              </a:ext>
            </a:extLst>
          </p:cNvPr>
          <p:cNvSpPr txBox="1"/>
          <p:nvPr/>
        </p:nvSpPr>
        <p:spPr bwMode="auto">
          <a:xfrm>
            <a:off x="7069029" y="5604633"/>
            <a:ext cx="255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2" name="TextBox 151">
            <a:extLst>
              <a:ext uri="{FF2B5EF4-FFF2-40B4-BE49-F238E27FC236}">
                <a16:creationId xmlns:a16="http://schemas.microsoft.com/office/drawing/2014/main" id="{AF616BF2-19F7-B466-5ADD-3977F0E1F2CD}"/>
              </a:ext>
            </a:extLst>
          </p:cNvPr>
          <p:cNvSpPr txBox="1"/>
          <p:nvPr/>
        </p:nvSpPr>
        <p:spPr bwMode="auto">
          <a:xfrm>
            <a:off x="6818509" y="5604633"/>
            <a:ext cx="255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53" name="TextBox 152">
            <a:extLst>
              <a:ext uri="{FF2B5EF4-FFF2-40B4-BE49-F238E27FC236}">
                <a16:creationId xmlns:a16="http://schemas.microsoft.com/office/drawing/2014/main" id="{89EACB5A-B62D-A98B-99A5-54A7F3E90BDF}"/>
              </a:ext>
            </a:extLst>
          </p:cNvPr>
          <p:cNvSpPr txBox="1"/>
          <p:nvPr/>
        </p:nvSpPr>
        <p:spPr bwMode="auto">
          <a:xfrm>
            <a:off x="6563813" y="5604633"/>
            <a:ext cx="255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4" name="TextBox 153">
            <a:extLst>
              <a:ext uri="{FF2B5EF4-FFF2-40B4-BE49-F238E27FC236}">
                <a16:creationId xmlns:a16="http://schemas.microsoft.com/office/drawing/2014/main" id="{F015DD8C-24E4-BD0D-0A2B-95ECC2D28AD5}"/>
              </a:ext>
            </a:extLst>
          </p:cNvPr>
          <p:cNvSpPr txBox="1"/>
          <p:nvPr/>
        </p:nvSpPr>
        <p:spPr bwMode="auto">
          <a:xfrm>
            <a:off x="6426027" y="5441794"/>
            <a:ext cx="255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5" name="TextBox 154">
            <a:extLst>
              <a:ext uri="{FF2B5EF4-FFF2-40B4-BE49-F238E27FC236}">
                <a16:creationId xmlns:a16="http://schemas.microsoft.com/office/drawing/2014/main" id="{88D35E82-8725-E973-65FB-B6A165E8F001}"/>
              </a:ext>
            </a:extLst>
          </p:cNvPr>
          <p:cNvSpPr txBox="1"/>
          <p:nvPr/>
        </p:nvSpPr>
        <p:spPr bwMode="auto">
          <a:xfrm>
            <a:off x="6312343" y="4706934"/>
            <a:ext cx="390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56" name="TextBox 155">
            <a:extLst>
              <a:ext uri="{FF2B5EF4-FFF2-40B4-BE49-F238E27FC236}">
                <a16:creationId xmlns:a16="http://schemas.microsoft.com/office/drawing/2014/main" id="{116C1651-F0CF-AC80-6A82-C0E36EFB5303}"/>
              </a:ext>
            </a:extLst>
          </p:cNvPr>
          <p:cNvSpPr txBox="1"/>
          <p:nvPr/>
        </p:nvSpPr>
        <p:spPr bwMode="auto">
          <a:xfrm>
            <a:off x="6312343" y="3967898"/>
            <a:ext cx="390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57" name="TextBox 156">
            <a:extLst>
              <a:ext uri="{FF2B5EF4-FFF2-40B4-BE49-F238E27FC236}">
                <a16:creationId xmlns:a16="http://schemas.microsoft.com/office/drawing/2014/main" id="{FC7A0299-8CE0-E5BA-C1E1-27FE8437FCA6}"/>
              </a:ext>
            </a:extLst>
          </p:cNvPr>
          <p:cNvSpPr txBox="1"/>
          <p:nvPr/>
        </p:nvSpPr>
        <p:spPr bwMode="auto">
          <a:xfrm>
            <a:off x="6312343" y="3249739"/>
            <a:ext cx="390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58" name="TextBox 157">
            <a:extLst>
              <a:ext uri="{FF2B5EF4-FFF2-40B4-BE49-F238E27FC236}">
                <a16:creationId xmlns:a16="http://schemas.microsoft.com/office/drawing/2014/main" id="{2B72A7E7-67AA-D1E0-7683-6A26FBC819B3}"/>
              </a:ext>
            </a:extLst>
          </p:cNvPr>
          <p:cNvSpPr txBox="1"/>
          <p:nvPr/>
        </p:nvSpPr>
        <p:spPr bwMode="auto">
          <a:xfrm>
            <a:off x="6312343" y="2510703"/>
            <a:ext cx="390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59" name="TextBox 158">
            <a:extLst>
              <a:ext uri="{FF2B5EF4-FFF2-40B4-BE49-F238E27FC236}">
                <a16:creationId xmlns:a16="http://schemas.microsoft.com/office/drawing/2014/main" id="{18D9CD93-9FDA-78C4-1776-B1C88563FC3B}"/>
              </a:ext>
            </a:extLst>
          </p:cNvPr>
          <p:cNvSpPr txBox="1"/>
          <p:nvPr/>
        </p:nvSpPr>
        <p:spPr bwMode="auto">
          <a:xfrm>
            <a:off x="6221835" y="1771667"/>
            <a:ext cx="480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60" name="TextBox 159">
            <a:extLst>
              <a:ext uri="{FF2B5EF4-FFF2-40B4-BE49-F238E27FC236}">
                <a16:creationId xmlns:a16="http://schemas.microsoft.com/office/drawing/2014/main" id="{68CC81A4-F904-5751-6633-C33440C454BB}"/>
              </a:ext>
            </a:extLst>
          </p:cNvPr>
          <p:cNvSpPr txBox="1"/>
          <p:nvPr/>
        </p:nvSpPr>
        <p:spPr bwMode="auto">
          <a:xfrm>
            <a:off x="8982112" y="1866381"/>
            <a:ext cx="28927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1"/>
                </a:solidFill>
                <a:latin typeface="Calibri" panose="020F0502020204030204" pitchFamily="34" charset="0"/>
              </a:rPr>
              <a:t>Darolutamide + ADT + docetaxel</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OS: NE (95% CI: NE-NE)</a:t>
            </a:r>
          </a:p>
        </p:txBody>
      </p:sp>
      <p:sp>
        <p:nvSpPr>
          <p:cNvPr id="161" name="TextBox 160">
            <a:extLst>
              <a:ext uri="{FF2B5EF4-FFF2-40B4-BE49-F238E27FC236}">
                <a16:creationId xmlns:a16="http://schemas.microsoft.com/office/drawing/2014/main" id="{C52085C4-35C7-2B2A-8079-0C1E2AAD8CDE}"/>
              </a:ext>
            </a:extLst>
          </p:cNvPr>
          <p:cNvSpPr txBox="1"/>
          <p:nvPr/>
        </p:nvSpPr>
        <p:spPr bwMode="auto">
          <a:xfrm>
            <a:off x="7324846" y="2961650"/>
            <a:ext cx="28248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3"/>
                </a:solidFill>
                <a:latin typeface="Calibri" panose="020F0502020204030204" pitchFamily="34" charset="0"/>
              </a:rPr>
              <a:t>Placebo + ADT + docetaxel</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Median OS: NE (95% CI: NE-NE)</a:t>
            </a:r>
          </a:p>
        </p:txBody>
      </p:sp>
      <p:sp>
        <p:nvSpPr>
          <p:cNvPr id="162" name="TextBox 161">
            <a:extLst>
              <a:ext uri="{FF2B5EF4-FFF2-40B4-BE49-F238E27FC236}">
                <a16:creationId xmlns:a16="http://schemas.microsoft.com/office/drawing/2014/main" id="{F92BD70F-8862-0E17-8F32-4BAC797FEEC1}"/>
              </a:ext>
            </a:extLst>
          </p:cNvPr>
          <p:cNvSpPr txBox="1"/>
          <p:nvPr/>
        </p:nvSpPr>
        <p:spPr bwMode="auto">
          <a:xfrm>
            <a:off x="6889679" y="5111736"/>
            <a:ext cx="2840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HR: 0.62 (95% CI: 0.42-0.90)</a:t>
            </a:r>
          </a:p>
        </p:txBody>
      </p:sp>
      <p:sp>
        <p:nvSpPr>
          <p:cNvPr id="165" name="Freeform 164">
            <a:extLst>
              <a:ext uri="{FF2B5EF4-FFF2-40B4-BE49-F238E27FC236}">
                <a16:creationId xmlns:a16="http://schemas.microsoft.com/office/drawing/2014/main" id="{AE0E7B66-FE8C-F2BC-2238-283994238900}"/>
              </a:ext>
            </a:extLst>
          </p:cNvPr>
          <p:cNvSpPr/>
          <p:nvPr/>
        </p:nvSpPr>
        <p:spPr bwMode="auto">
          <a:xfrm>
            <a:off x="6708450" y="1915160"/>
            <a:ext cx="4718050" cy="1362075"/>
          </a:xfrm>
          <a:custGeom>
            <a:avLst/>
            <a:gdLst>
              <a:gd name="connsiteX0" fmla="*/ 4718050 w 4718050"/>
              <a:gd name="connsiteY0" fmla="*/ 1362075 h 1362075"/>
              <a:gd name="connsiteX1" fmla="*/ 3787775 w 4718050"/>
              <a:gd name="connsiteY1" fmla="*/ 1362075 h 1362075"/>
              <a:gd name="connsiteX2" fmla="*/ 3787775 w 4718050"/>
              <a:gd name="connsiteY2" fmla="*/ 1311275 h 1362075"/>
              <a:gd name="connsiteX3" fmla="*/ 3692525 w 4718050"/>
              <a:gd name="connsiteY3" fmla="*/ 1311275 h 1362075"/>
              <a:gd name="connsiteX4" fmla="*/ 3692525 w 4718050"/>
              <a:gd name="connsiteY4" fmla="*/ 1276350 h 1362075"/>
              <a:gd name="connsiteX5" fmla="*/ 3600450 w 4718050"/>
              <a:gd name="connsiteY5" fmla="*/ 1276350 h 1362075"/>
              <a:gd name="connsiteX6" fmla="*/ 3600450 w 4718050"/>
              <a:gd name="connsiteY6" fmla="*/ 1247775 h 1362075"/>
              <a:gd name="connsiteX7" fmla="*/ 3600450 w 4718050"/>
              <a:gd name="connsiteY7" fmla="*/ 1247775 h 1362075"/>
              <a:gd name="connsiteX8" fmla="*/ 3568700 w 4718050"/>
              <a:gd name="connsiteY8" fmla="*/ 1247775 h 1362075"/>
              <a:gd name="connsiteX9" fmla="*/ 3568700 w 4718050"/>
              <a:gd name="connsiteY9" fmla="*/ 1165225 h 1362075"/>
              <a:gd name="connsiteX10" fmla="*/ 3521075 w 4718050"/>
              <a:gd name="connsiteY10" fmla="*/ 1165225 h 1362075"/>
              <a:gd name="connsiteX11" fmla="*/ 3521075 w 4718050"/>
              <a:gd name="connsiteY11" fmla="*/ 1133475 h 1362075"/>
              <a:gd name="connsiteX12" fmla="*/ 3492500 w 4718050"/>
              <a:gd name="connsiteY12" fmla="*/ 1133475 h 1362075"/>
              <a:gd name="connsiteX13" fmla="*/ 3492500 w 4718050"/>
              <a:gd name="connsiteY13" fmla="*/ 1092200 h 1362075"/>
              <a:gd name="connsiteX14" fmla="*/ 3460750 w 4718050"/>
              <a:gd name="connsiteY14" fmla="*/ 1092200 h 1362075"/>
              <a:gd name="connsiteX15" fmla="*/ 3460750 w 4718050"/>
              <a:gd name="connsiteY15" fmla="*/ 1076325 h 1362075"/>
              <a:gd name="connsiteX16" fmla="*/ 3384550 w 4718050"/>
              <a:gd name="connsiteY16" fmla="*/ 1076325 h 1362075"/>
              <a:gd name="connsiteX17" fmla="*/ 3384550 w 4718050"/>
              <a:gd name="connsiteY17" fmla="*/ 1016000 h 1362075"/>
              <a:gd name="connsiteX18" fmla="*/ 3327400 w 4718050"/>
              <a:gd name="connsiteY18" fmla="*/ 1016000 h 1362075"/>
              <a:gd name="connsiteX19" fmla="*/ 3327400 w 4718050"/>
              <a:gd name="connsiteY19" fmla="*/ 984250 h 1362075"/>
              <a:gd name="connsiteX20" fmla="*/ 3181350 w 4718050"/>
              <a:gd name="connsiteY20" fmla="*/ 984250 h 1362075"/>
              <a:gd name="connsiteX21" fmla="*/ 3181350 w 4718050"/>
              <a:gd name="connsiteY21" fmla="*/ 962025 h 1362075"/>
              <a:gd name="connsiteX22" fmla="*/ 3032125 w 4718050"/>
              <a:gd name="connsiteY22" fmla="*/ 962025 h 1362075"/>
              <a:gd name="connsiteX23" fmla="*/ 3032125 w 4718050"/>
              <a:gd name="connsiteY23" fmla="*/ 946150 h 1362075"/>
              <a:gd name="connsiteX24" fmla="*/ 2962275 w 4718050"/>
              <a:gd name="connsiteY24" fmla="*/ 946150 h 1362075"/>
              <a:gd name="connsiteX25" fmla="*/ 2962275 w 4718050"/>
              <a:gd name="connsiteY25" fmla="*/ 917575 h 1362075"/>
              <a:gd name="connsiteX26" fmla="*/ 2905125 w 4718050"/>
              <a:gd name="connsiteY26" fmla="*/ 917575 h 1362075"/>
              <a:gd name="connsiteX27" fmla="*/ 2905125 w 4718050"/>
              <a:gd name="connsiteY27" fmla="*/ 831850 h 1362075"/>
              <a:gd name="connsiteX28" fmla="*/ 2860675 w 4718050"/>
              <a:gd name="connsiteY28" fmla="*/ 831850 h 1362075"/>
              <a:gd name="connsiteX29" fmla="*/ 2860675 w 4718050"/>
              <a:gd name="connsiteY29" fmla="*/ 831850 h 1362075"/>
              <a:gd name="connsiteX30" fmla="*/ 2860675 w 4718050"/>
              <a:gd name="connsiteY30" fmla="*/ 815975 h 1362075"/>
              <a:gd name="connsiteX31" fmla="*/ 2679700 w 4718050"/>
              <a:gd name="connsiteY31" fmla="*/ 815975 h 1362075"/>
              <a:gd name="connsiteX32" fmla="*/ 2679700 w 4718050"/>
              <a:gd name="connsiteY32" fmla="*/ 787400 h 1362075"/>
              <a:gd name="connsiteX33" fmla="*/ 2524125 w 4718050"/>
              <a:gd name="connsiteY33" fmla="*/ 787400 h 1362075"/>
              <a:gd name="connsiteX34" fmla="*/ 2524125 w 4718050"/>
              <a:gd name="connsiteY34" fmla="*/ 746125 h 1362075"/>
              <a:gd name="connsiteX35" fmla="*/ 2432050 w 4718050"/>
              <a:gd name="connsiteY35" fmla="*/ 746125 h 1362075"/>
              <a:gd name="connsiteX36" fmla="*/ 2432050 w 4718050"/>
              <a:gd name="connsiteY36" fmla="*/ 708025 h 1362075"/>
              <a:gd name="connsiteX37" fmla="*/ 2371725 w 4718050"/>
              <a:gd name="connsiteY37" fmla="*/ 708025 h 1362075"/>
              <a:gd name="connsiteX38" fmla="*/ 2371725 w 4718050"/>
              <a:gd name="connsiteY38" fmla="*/ 679450 h 1362075"/>
              <a:gd name="connsiteX39" fmla="*/ 2336800 w 4718050"/>
              <a:gd name="connsiteY39" fmla="*/ 679450 h 1362075"/>
              <a:gd name="connsiteX40" fmla="*/ 2336800 w 4718050"/>
              <a:gd name="connsiteY40" fmla="*/ 657225 h 1362075"/>
              <a:gd name="connsiteX41" fmla="*/ 2235200 w 4718050"/>
              <a:gd name="connsiteY41" fmla="*/ 657225 h 1362075"/>
              <a:gd name="connsiteX42" fmla="*/ 2235200 w 4718050"/>
              <a:gd name="connsiteY42" fmla="*/ 638175 h 1362075"/>
              <a:gd name="connsiteX43" fmla="*/ 2089150 w 4718050"/>
              <a:gd name="connsiteY43" fmla="*/ 638175 h 1362075"/>
              <a:gd name="connsiteX44" fmla="*/ 2089150 w 4718050"/>
              <a:gd name="connsiteY44" fmla="*/ 615950 h 1362075"/>
              <a:gd name="connsiteX45" fmla="*/ 1939925 w 4718050"/>
              <a:gd name="connsiteY45" fmla="*/ 615950 h 1362075"/>
              <a:gd name="connsiteX46" fmla="*/ 1939925 w 4718050"/>
              <a:gd name="connsiteY46" fmla="*/ 615950 h 1362075"/>
              <a:gd name="connsiteX47" fmla="*/ 1939925 w 4718050"/>
              <a:gd name="connsiteY47" fmla="*/ 590550 h 1362075"/>
              <a:gd name="connsiteX48" fmla="*/ 1873250 w 4718050"/>
              <a:gd name="connsiteY48" fmla="*/ 590550 h 1362075"/>
              <a:gd name="connsiteX49" fmla="*/ 1873250 w 4718050"/>
              <a:gd name="connsiteY49" fmla="*/ 558800 h 1362075"/>
              <a:gd name="connsiteX50" fmla="*/ 1809750 w 4718050"/>
              <a:gd name="connsiteY50" fmla="*/ 558800 h 1362075"/>
              <a:gd name="connsiteX51" fmla="*/ 1809750 w 4718050"/>
              <a:gd name="connsiteY51" fmla="*/ 527050 h 1362075"/>
              <a:gd name="connsiteX52" fmla="*/ 1762125 w 4718050"/>
              <a:gd name="connsiteY52" fmla="*/ 527050 h 1362075"/>
              <a:gd name="connsiteX53" fmla="*/ 1762125 w 4718050"/>
              <a:gd name="connsiteY53" fmla="*/ 501650 h 1362075"/>
              <a:gd name="connsiteX54" fmla="*/ 1641475 w 4718050"/>
              <a:gd name="connsiteY54" fmla="*/ 501650 h 1362075"/>
              <a:gd name="connsiteX55" fmla="*/ 1641475 w 4718050"/>
              <a:gd name="connsiteY55" fmla="*/ 476250 h 1362075"/>
              <a:gd name="connsiteX56" fmla="*/ 1527175 w 4718050"/>
              <a:gd name="connsiteY56" fmla="*/ 476250 h 1362075"/>
              <a:gd name="connsiteX57" fmla="*/ 1527175 w 4718050"/>
              <a:gd name="connsiteY57" fmla="*/ 476250 h 1362075"/>
              <a:gd name="connsiteX58" fmla="*/ 1527175 w 4718050"/>
              <a:gd name="connsiteY58" fmla="*/ 476250 h 1362075"/>
              <a:gd name="connsiteX59" fmla="*/ 1527175 w 4718050"/>
              <a:gd name="connsiteY59" fmla="*/ 454025 h 1362075"/>
              <a:gd name="connsiteX60" fmla="*/ 1457325 w 4718050"/>
              <a:gd name="connsiteY60" fmla="*/ 454025 h 1362075"/>
              <a:gd name="connsiteX61" fmla="*/ 1457325 w 4718050"/>
              <a:gd name="connsiteY61" fmla="*/ 419100 h 1362075"/>
              <a:gd name="connsiteX62" fmla="*/ 1403350 w 4718050"/>
              <a:gd name="connsiteY62" fmla="*/ 419100 h 1362075"/>
              <a:gd name="connsiteX63" fmla="*/ 1403350 w 4718050"/>
              <a:gd name="connsiteY63" fmla="*/ 381000 h 1362075"/>
              <a:gd name="connsiteX64" fmla="*/ 1263650 w 4718050"/>
              <a:gd name="connsiteY64" fmla="*/ 381000 h 1362075"/>
              <a:gd name="connsiteX65" fmla="*/ 1263650 w 4718050"/>
              <a:gd name="connsiteY65" fmla="*/ 349250 h 1362075"/>
              <a:gd name="connsiteX66" fmla="*/ 1203325 w 4718050"/>
              <a:gd name="connsiteY66" fmla="*/ 349250 h 1362075"/>
              <a:gd name="connsiteX67" fmla="*/ 1203325 w 4718050"/>
              <a:gd name="connsiteY67" fmla="*/ 314325 h 1362075"/>
              <a:gd name="connsiteX68" fmla="*/ 1165225 w 4718050"/>
              <a:gd name="connsiteY68" fmla="*/ 314325 h 1362075"/>
              <a:gd name="connsiteX69" fmla="*/ 1165225 w 4718050"/>
              <a:gd name="connsiteY69" fmla="*/ 314325 h 1362075"/>
              <a:gd name="connsiteX70" fmla="*/ 1165225 w 4718050"/>
              <a:gd name="connsiteY70" fmla="*/ 314325 h 1362075"/>
              <a:gd name="connsiteX71" fmla="*/ 1165225 w 4718050"/>
              <a:gd name="connsiteY71" fmla="*/ 288925 h 1362075"/>
              <a:gd name="connsiteX72" fmla="*/ 1120775 w 4718050"/>
              <a:gd name="connsiteY72" fmla="*/ 288925 h 1362075"/>
              <a:gd name="connsiteX73" fmla="*/ 1120775 w 4718050"/>
              <a:gd name="connsiteY73" fmla="*/ 254000 h 1362075"/>
              <a:gd name="connsiteX74" fmla="*/ 1073150 w 4718050"/>
              <a:gd name="connsiteY74" fmla="*/ 254000 h 1362075"/>
              <a:gd name="connsiteX75" fmla="*/ 1073150 w 4718050"/>
              <a:gd name="connsiteY75" fmla="*/ 254000 h 1362075"/>
              <a:gd name="connsiteX76" fmla="*/ 1073150 w 4718050"/>
              <a:gd name="connsiteY76" fmla="*/ 254000 h 1362075"/>
              <a:gd name="connsiteX77" fmla="*/ 1073150 w 4718050"/>
              <a:gd name="connsiteY77" fmla="*/ 234950 h 1362075"/>
              <a:gd name="connsiteX78" fmla="*/ 1012825 w 4718050"/>
              <a:gd name="connsiteY78" fmla="*/ 234950 h 1362075"/>
              <a:gd name="connsiteX79" fmla="*/ 1012825 w 4718050"/>
              <a:gd name="connsiteY79" fmla="*/ 219075 h 1362075"/>
              <a:gd name="connsiteX80" fmla="*/ 844550 w 4718050"/>
              <a:gd name="connsiteY80" fmla="*/ 219075 h 1362075"/>
              <a:gd name="connsiteX81" fmla="*/ 844550 w 4718050"/>
              <a:gd name="connsiteY81" fmla="*/ 193675 h 1362075"/>
              <a:gd name="connsiteX82" fmla="*/ 768350 w 4718050"/>
              <a:gd name="connsiteY82" fmla="*/ 193675 h 1362075"/>
              <a:gd name="connsiteX83" fmla="*/ 768350 w 4718050"/>
              <a:gd name="connsiteY83" fmla="*/ 165100 h 1362075"/>
              <a:gd name="connsiteX84" fmla="*/ 727075 w 4718050"/>
              <a:gd name="connsiteY84" fmla="*/ 165100 h 1362075"/>
              <a:gd name="connsiteX85" fmla="*/ 727075 w 4718050"/>
              <a:gd name="connsiteY85" fmla="*/ 130175 h 1362075"/>
              <a:gd name="connsiteX86" fmla="*/ 600075 w 4718050"/>
              <a:gd name="connsiteY86" fmla="*/ 130175 h 1362075"/>
              <a:gd name="connsiteX87" fmla="*/ 600075 w 4718050"/>
              <a:gd name="connsiteY87" fmla="*/ 114300 h 1362075"/>
              <a:gd name="connsiteX88" fmla="*/ 508000 w 4718050"/>
              <a:gd name="connsiteY88" fmla="*/ 114300 h 1362075"/>
              <a:gd name="connsiteX89" fmla="*/ 508000 w 4718050"/>
              <a:gd name="connsiteY89" fmla="*/ 101600 h 1362075"/>
              <a:gd name="connsiteX90" fmla="*/ 412750 w 4718050"/>
              <a:gd name="connsiteY90" fmla="*/ 101600 h 1362075"/>
              <a:gd name="connsiteX91" fmla="*/ 412750 w 4718050"/>
              <a:gd name="connsiteY91" fmla="*/ 69850 h 1362075"/>
              <a:gd name="connsiteX92" fmla="*/ 371475 w 4718050"/>
              <a:gd name="connsiteY92" fmla="*/ 69850 h 1362075"/>
              <a:gd name="connsiteX93" fmla="*/ 371475 w 4718050"/>
              <a:gd name="connsiteY93" fmla="*/ 25400 h 1362075"/>
              <a:gd name="connsiteX94" fmla="*/ 161925 w 4718050"/>
              <a:gd name="connsiteY94" fmla="*/ 25400 h 1362075"/>
              <a:gd name="connsiteX95" fmla="*/ 161925 w 4718050"/>
              <a:gd name="connsiteY95" fmla="*/ 12700 h 1362075"/>
              <a:gd name="connsiteX96" fmla="*/ 60325 w 4718050"/>
              <a:gd name="connsiteY96" fmla="*/ 12700 h 1362075"/>
              <a:gd name="connsiteX97" fmla="*/ 60325 w 4718050"/>
              <a:gd name="connsiteY97" fmla="*/ 0 h 1362075"/>
              <a:gd name="connsiteX98" fmla="*/ 0 w 4718050"/>
              <a:gd name="connsiteY98" fmla="*/ 0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4718050" h="1362075">
                <a:moveTo>
                  <a:pt x="4718050" y="1362075"/>
                </a:moveTo>
                <a:lnTo>
                  <a:pt x="3787775" y="1362075"/>
                </a:lnTo>
                <a:lnTo>
                  <a:pt x="3787775" y="1311275"/>
                </a:lnTo>
                <a:lnTo>
                  <a:pt x="3692525" y="1311275"/>
                </a:lnTo>
                <a:lnTo>
                  <a:pt x="3692525" y="1276350"/>
                </a:lnTo>
                <a:lnTo>
                  <a:pt x="3600450" y="1276350"/>
                </a:lnTo>
                <a:lnTo>
                  <a:pt x="3600450" y="1247775"/>
                </a:lnTo>
                <a:lnTo>
                  <a:pt x="3600450" y="1247775"/>
                </a:lnTo>
                <a:lnTo>
                  <a:pt x="3568700" y="1247775"/>
                </a:lnTo>
                <a:lnTo>
                  <a:pt x="3568700" y="1165225"/>
                </a:lnTo>
                <a:lnTo>
                  <a:pt x="3521075" y="1165225"/>
                </a:lnTo>
                <a:lnTo>
                  <a:pt x="3521075" y="1133475"/>
                </a:lnTo>
                <a:lnTo>
                  <a:pt x="3492500" y="1133475"/>
                </a:lnTo>
                <a:lnTo>
                  <a:pt x="3492500" y="1092200"/>
                </a:lnTo>
                <a:lnTo>
                  <a:pt x="3460750" y="1092200"/>
                </a:lnTo>
                <a:lnTo>
                  <a:pt x="3460750" y="1076325"/>
                </a:lnTo>
                <a:lnTo>
                  <a:pt x="3384550" y="1076325"/>
                </a:lnTo>
                <a:lnTo>
                  <a:pt x="3384550" y="1016000"/>
                </a:lnTo>
                <a:lnTo>
                  <a:pt x="3327400" y="1016000"/>
                </a:lnTo>
                <a:lnTo>
                  <a:pt x="3327400" y="984250"/>
                </a:lnTo>
                <a:lnTo>
                  <a:pt x="3181350" y="984250"/>
                </a:lnTo>
                <a:lnTo>
                  <a:pt x="3181350" y="962025"/>
                </a:lnTo>
                <a:lnTo>
                  <a:pt x="3032125" y="962025"/>
                </a:lnTo>
                <a:lnTo>
                  <a:pt x="3032125" y="946150"/>
                </a:lnTo>
                <a:lnTo>
                  <a:pt x="2962275" y="946150"/>
                </a:lnTo>
                <a:lnTo>
                  <a:pt x="2962275" y="917575"/>
                </a:lnTo>
                <a:lnTo>
                  <a:pt x="2905125" y="917575"/>
                </a:lnTo>
                <a:lnTo>
                  <a:pt x="2905125" y="831850"/>
                </a:lnTo>
                <a:lnTo>
                  <a:pt x="2860675" y="831850"/>
                </a:lnTo>
                <a:lnTo>
                  <a:pt x="2860675" y="831850"/>
                </a:lnTo>
                <a:lnTo>
                  <a:pt x="2860675" y="815975"/>
                </a:lnTo>
                <a:lnTo>
                  <a:pt x="2679700" y="815975"/>
                </a:lnTo>
                <a:lnTo>
                  <a:pt x="2679700" y="787400"/>
                </a:lnTo>
                <a:lnTo>
                  <a:pt x="2524125" y="787400"/>
                </a:lnTo>
                <a:lnTo>
                  <a:pt x="2524125" y="746125"/>
                </a:lnTo>
                <a:lnTo>
                  <a:pt x="2432050" y="746125"/>
                </a:lnTo>
                <a:lnTo>
                  <a:pt x="2432050" y="708025"/>
                </a:lnTo>
                <a:lnTo>
                  <a:pt x="2371725" y="708025"/>
                </a:lnTo>
                <a:lnTo>
                  <a:pt x="2371725" y="679450"/>
                </a:lnTo>
                <a:lnTo>
                  <a:pt x="2336800" y="679450"/>
                </a:lnTo>
                <a:lnTo>
                  <a:pt x="2336800" y="657225"/>
                </a:lnTo>
                <a:lnTo>
                  <a:pt x="2235200" y="657225"/>
                </a:lnTo>
                <a:lnTo>
                  <a:pt x="2235200" y="638175"/>
                </a:lnTo>
                <a:lnTo>
                  <a:pt x="2089150" y="638175"/>
                </a:lnTo>
                <a:lnTo>
                  <a:pt x="2089150" y="615950"/>
                </a:lnTo>
                <a:lnTo>
                  <a:pt x="1939925" y="615950"/>
                </a:lnTo>
                <a:lnTo>
                  <a:pt x="1939925" y="615950"/>
                </a:lnTo>
                <a:lnTo>
                  <a:pt x="1939925" y="590550"/>
                </a:lnTo>
                <a:lnTo>
                  <a:pt x="1873250" y="590550"/>
                </a:lnTo>
                <a:lnTo>
                  <a:pt x="1873250" y="558800"/>
                </a:lnTo>
                <a:lnTo>
                  <a:pt x="1809750" y="558800"/>
                </a:lnTo>
                <a:lnTo>
                  <a:pt x="1809750" y="527050"/>
                </a:lnTo>
                <a:lnTo>
                  <a:pt x="1762125" y="527050"/>
                </a:lnTo>
                <a:lnTo>
                  <a:pt x="1762125" y="501650"/>
                </a:lnTo>
                <a:lnTo>
                  <a:pt x="1641475" y="501650"/>
                </a:lnTo>
                <a:lnTo>
                  <a:pt x="1641475" y="476250"/>
                </a:lnTo>
                <a:lnTo>
                  <a:pt x="1527175" y="476250"/>
                </a:lnTo>
                <a:lnTo>
                  <a:pt x="1527175" y="476250"/>
                </a:lnTo>
                <a:lnTo>
                  <a:pt x="1527175" y="476250"/>
                </a:lnTo>
                <a:lnTo>
                  <a:pt x="1527175" y="454025"/>
                </a:lnTo>
                <a:lnTo>
                  <a:pt x="1457325" y="454025"/>
                </a:lnTo>
                <a:lnTo>
                  <a:pt x="1457325" y="419100"/>
                </a:lnTo>
                <a:lnTo>
                  <a:pt x="1403350" y="419100"/>
                </a:lnTo>
                <a:lnTo>
                  <a:pt x="1403350" y="381000"/>
                </a:lnTo>
                <a:lnTo>
                  <a:pt x="1263650" y="381000"/>
                </a:lnTo>
                <a:lnTo>
                  <a:pt x="1263650" y="349250"/>
                </a:lnTo>
                <a:lnTo>
                  <a:pt x="1203325" y="349250"/>
                </a:lnTo>
                <a:lnTo>
                  <a:pt x="1203325" y="314325"/>
                </a:lnTo>
                <a:lnTo>
                  <a:pt x="1165225" y="314325"/>
                </a:lnTo>
                <a:lnTo>
                  <a:pt x="1165225" y="314325"/>
                </a:lnTo>
                <a:lnTo>
                  <a:pt x="1165225" y="314325"/>
                </a:lnTo>
                <a:lnTo>
                  <a:pt x="1165225" y="288925"/>
                </a:lnTo>
                <a:lnTo>
                  <a:pt x="1120775" y="288925"/>
                </a:lnTo>
                <a:lnTo>
                  <a:pt x="1120775" y="254000"/>
                </a:lnTo>
                <a:lnTo>
                  <a:pt x="1073150" y="254000"/>
                </a:lnTo>
                <a:lnTo>
                  <a:pt x="1073150" y="254000"/>
                </a:lnTo>
                <a:lnTo>
                  <a:pt x="1073150" y="254000"/>
                </a:lnTo>
                <a:lnTo>
                  <a:pt x="1073150" y="234950"/>
                </a:lnTo>
                <a:lnTo>
                  <a:pt x="1012825" y="234950"/>
                </a:lnTo>
                <a:lnTo>
                  <a:pt x="1012825" y="219075"/>
                </a:lnTo>
                <a:lnTo>
                  <a:pt x="844550" y="219075"/>
                </a:lnTo>
                <a:lnTo>
                  <a:pt x="844550" y="193675"/>
                </a:lnTo>
                <a:lnTo>
                  <a:pt x="768350" y="193675"/>
                </a:lnTo>
                <a:lnTo>
                  <a:pt x="768350" y="165100"/>
                </a:lnTo>
                <a:lnTo>
                  <a:pt x="727075" y="165100"/>
                </a:lnTo>
                <a:lnTo>
                  <a:pt x="727075" y="130175"/>
                </a:lnTo>
                <a:lnTo>
                  <a:pt x="600075" y="130175"/>
                </a:lnTo>
                <a:lnTo>
                  <a:pt x="600075" y="114300"/>
                </a:lnTo>
                <a:lnTo>
                  <a:pt x="508000" y="114300"/>
                </a:lnTo>
                <a:lnTo>
                  <a:pt x="508000" y="101600"/>
                </a:lnTo>
                <a:lnTo>
                  <a:pt x="412750" y="101600"/>
                </a:lnTo>
                <a:lnTo>
                  <a:pt x="412750" y="69850"/>
                </a:lnTo>
                <a:lnTo>
                  <a:pt x="371475" y="69850"/>
                </a:lnTo>
                <a:lnTo>
                  <a:pt x="371475" y="25400"/>
                </a:lnTo>
                <a:lnTo>
                  <a:pt x="161925" y="25400"/>
                </a:lnTo>
                <a:lnTo>
                  <a:pt x="161925" y="12700"/>
                </a:lnTo>
                <a:lnTo>
                  <a:pt x="60325" y="12700"/>
                </a:lnTo>
                <a:lnTo>
                  <a:pt x="603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2" name="Freeform: Shape 21">
            <a:extLst>
              <a:ext uri="{FF2B5EF4-FFF2-40B4-BE49-F238E27FC236}">
                <a16:creationId xmlns:a16="http://schemas.microsoft.com/office/drawing/2014/main" id="{E869C141-7585-FA6E-C642-699BD5F611A6}"/>
              </a:ext>
            </a:extLst>
          </p:cNvPr>
          <p:cNvSpPr/>
          <p:nvPr/>
        </p:nvSpPr>
        <p:spPr bwMode="auto">
          <a:xfrm>
            <a:off x="1008376" y="1921396"/>
            <a:ext cx="4753985" cy="2164428"/>
          </a:xfrm>
          <a:custGeom>
            <a:avLst/>
            <a:gdLst>
              <a:gd name="connsiteX0" fmla="*/ 4753985 w 4753985"/>
              <a:gd name="connsiteY0" fmla="*/ 2164428 h 2164428"/>
              <a:gd name="connsiteX1" fmla="*/ 4489957 w 4753985"/>
              <a:gd name="connsiteY1" fmla="*/ 2164428 h 2164428"/>
              <a:gd name="connsiteX2" fmla="*/ 4489957 w 4753985"/>
              <a:gd name="connsiteY2" fmla="*/ 2055535 h 2164428"/>
              <a:gd name="connsiteX3" fmla="*/ 4230405 w 4753985"/>
              <a:gd name="connsiteY3" fmla="*/ 2055535 h 2164428"/>
              <a:gd name="connsiteX4" fmla="*/ 4230405 w 4753985"/>
              <a:gd name="connsiteY4" fmla="*/ 2024210 h 2164428"/>
              <a:gd name="connsiteX5" fmla="*/ 4108087 w 4753985"/>
              <a:gd name="connsiteY5" fmla="*/ 2024210 h 2164428"/>
              <a:gd name="connsiteX6" fmla="*/ 4108087 w 4753985"/>
              <a:gd name="connsiteY6" fmla="*/ 1992885 h 2164428"/>
              <a:gd name="connsiteX7" fmla="*/ 4027537 w 4753985"/>
              <a:gd name="connsiteY7" fmla="*/ 1992885 h 2164428"/>
              <a:gd name="connsiteX8" fmla="*/ 4027537 w 4753985"/>
              <a:gd name="connsiteY8" fmla="*/ 1980951 h 2164428"/>
              <a:gd name="connsiteX9" fmla="*/ 3976819 w 4753985"/>
              <a:gd name="connsiteY9" fmla="*/ 1980951 h 2164428"/>
              <a:gd name="connsiteX10" fmla="*/ 3976819 w 4753985"/>
              <a:gd name="connsiteY10" fmla="*/ 1970510 h 2164428"/>
              <a:gd name="connsiteX11" fmla="*/ 3920136 w 4753985"/>
              <a:gd name="connsiteY11" fmla="*/ 1970510 h 2164428"/>
              <a:gd name="connsiteX12" fmla="*/ 3920136 w 4753985"/>
              <a:gd name="connsiteY12" fmla="*/ 1943659 h 2164428"/>
              <a:gd name="connsiteX13" fmla="*/ 3891794 w 4753985"/>
              <a:gd name="connsiteY13" fmla="*/ 1943659 h 2164428"/>
              <a:gd name="connsiteX14" fmla="*/ 3891794 w 4753985"/>
              <a:gd name="connsiteY14" fmla="*/ 1934709 h 2164428"/>
              <a:gd name="connsiteX15" fmla="*/ 3847043 w 4753985"/>
              <a:gd name="connsiteY15" fmla="*/ 1934709 h 2164428"/>
              <a:gd name="connsiteX16" fmla="*/ 3847043 w 4753985"/>
              <a:gd name="connsiteY16" fmla="*/ 1895926 h 2164428"/>
              <a:gd name="connsiteX17" fmla="*/ 3829143 w 4753985"/>
              <a:gd name="connsiteY17" fmla="*/ 1895926 h 2164428"/>
              <a:gd name="connsiteX18" fmla="*/ 3829143 w 4753985"/>
              <a:gd name="connsiteY18" fmla="*/ 1881009 h 2164428"/>
              <a:gd name="connsiteX19" fmla="*/ 3763509 w 4753985"/>
              <a:gd name="connsiteY19" fmla="*/ 1881009 h 2164428"/>
              <a:gd name="connsiteX20" fmla="*/ 3763509 w 4753985"/>
              <a:gd name="connsiteY20" fmla="*/ 1864600 h 2164428"/>
              <a:gd name="connsiteX21" fmla="*/ 3742626 w 4753985"/>
              <a:gd name="connsiteY21" fmla="*/ 1864600 h 2164428"/>
              <a:gd name="connsiteX22" fmla="*/ 3742626 w 4753985"/>
              <a:gd name="connsiteY22" fmla="*/ 1846700 h 2164428"/>
              <a:gd name="connsiteX23" fmla="*/ 3691909 w 4753985"/>
              <a:gd name="connsiteY23" fmla="*/ 1846700 h 2164428"/>
              <a:gd name="connsiteX24" fmla="*/ 3691909 w 4753985"/>
              <a:gd name="connsiteY24" fmla="*/ 1815375 h 2164428"/>
              <a:gd name="connsiteX25" fmla="*/ 3663567 w 4753985"/>
              <a:gd name="connsiteY25" fmla="*/ 1815375 h 2164428"/>
              <a:gd name="connsiteX26" fmla="*/ 3663567 w 4753985"/>
              <a:gd name="connsiteY26" fmla="*/ 1795983 h 2164428"/>
              <a:gd name="connsiteX27" fmla="*/ 3632241 w 4753985"/>
              <a:gd name="connsiteY27" fmla="*/ 1795983 h 2164428"/>
              <a:gd name="connsiteX28" fmla="*/ 3632241 w 4753985"/>
              <a:gd name="connsiteY28" fmla="*/ 1766149 h 2164428"/>
              <a:gd name="connsiteX29" fmla="*/ 3568099 w 4753985"/>
              <a:gd name="connsiteY29" fmla="*/ 1766149 h 2164428"/>
              <a:gd name="connsiteX30" fmla="*/ 3568099 w 4753985"/>
              <a:gd name="connsiteY30" fmla="*/ 1733333 h 2164428"/>
              <a:gd name="connsiteX31" fmla="*/ 3530807 w 4753985"/>
              <a:gd name="connsiteY31" fmla="*/ 1733333 h 2164428"/>
              <a:gd name="connsiteX32" fmla="*/ 3530807 w 4753985"/>
              <a:gd name="connsiteY32" fmla="*/ 1704991 h 2164428"/>
              <a:gd name="connsiteX33" fmla="*/ 3471140 w 4753985"/>
              <a:gd name="connsiteY33" fmla="*/ 1704991 h 2164428"/>
              <a:gd name="connsiteX34" fmla="*/ 3471140 w 4753985"/>
              <a:gd name="connsiteY34" fmla="*/ 1678140 h 2164428"/>
              <a:gd name="connsiteX35" fmla="*/ 3409981 w 4753985"/>
              <a:gd name="connsiteY35" fmla="*/ 1678140 h 2164428"/>
              <a:gd name="connsiteX36" fmla="*/ 3409981 w 4753985"/>
              <a:gd name="connsiteY36" fmla="*/ 1634882 h 2164428"/>
              <a:gd name="connsiteX37" fmla="*/ 3348822 w 4753985"/>
              <a:gd name="connsiteY37" fmla="*/ 1634882 h 2164428"/>
              <a:gd name="connsiteX38" fmla="*/ 3348822 w 4753985"/>
              <a:gd name="connsiteY38" fmla="*/ 1603556 h 2164428"/>
              <a:gd name="connsiteX39" fmla="*/ 3283188 w 4753985"/>
              <a:gd name="connsiteY39" fmla="*/ 1603556 h 2164428"/>
              <a:gd name="connsiteX40" fmla="*/ 3283188 w 4753985"/>
              <a:gd name="connsiteY40" fmla="*/ 1548364 h 2164428"/>
              <a:gd name="connsiteX41" fmla="*/ 3202637 w 4753985"/>
              <a:gd name="connsiteY41" fmla="*/ 1548364 h 2164428"/>
              <a:gd name="connsiteX42" fmla="*/ 3202637 w 4753985"/>
              <a:gd name="connsiteY42" fmla="*/ 1511072 h 2164428"/>
              <a:gd name="connsiteX43" fmla="*/ 3092253 w 4753985"/>
              <a:gd name="connsiteY43" fmla="*/ 1511072 h 2164428"/>
              <a:gd name="connsiteX44" fmla="*/ 3092253 w 4753985"/>
              <a:gd name="connsiteY44" fmla="*/ 1457372 h 2164428"/>
              <a:gd name="connsiteX45" fmla="*/ 2984852 w 4753985"/>
              <a:gd name="connsiteY45" fmla="*/ 1457372 h 2164428"/>
              <a:gd name="connsiteX46" fmla="*/ 2984852 w 4753985"/>
              <a:gd name="connsiteY46" fmla="*/ 1430521 h 2164428"/>
              <a:gd name="connsiteX47" fmla="*/ 2916235 w 4753985"/>
              <a:gd name="connsiteY47" fmla="*/ 1430521 h 2164428"/>
              <a:gd name="connsiteX48" fmla="*/ 2916235 w 4753985"/>
              <a:gd name="connsiteY48" fmla="*/ 1411130 h 2164428"/>
              <a:gd name="connsiteX49" fmla="*/ 2884909 w 4753985"/>
              <a:gd name="connsiteY49" fmla="*/ 1411130 h 2164428"/>
              <a:gd name="connsiteX50" fmla="*/ 2884909 w 4753985"/>
              <a:gd name="connsiteY50" fmla="*/ 1387263 h 2164428"/>
              <a:gd name="connsiteX51" fmla="*/ 2867009 w 4753985"/>
              <a:gd name="connsiteY51" fmla="*/ 1387263 h 2164428"/>
              <a:gd name="connsiteX52" fmla="*/ 2867009 w 4753985"/>
              <a:gd name="connsiteY52" fmla="*/ 1367871 h 2164428"/>
              <a:gd name="connsiteX53" fmla="*/ 2762592 w 4753985"/>
              <a:gd name="connsiteY53" fmla="*/ 1367871 h 2164428"/>
              <a:gd name="connsiteX54" fmla="*/ 2762592 w 4753985"/>
              <a:gd name="connsiteY54" fmla="*/ 1354446 h 2164428"/>
              <a:gd name="connsiteX55" fmla="*/ 2738725 w 4753985"/>
              <a:gd name="connsiteY55" fmla="*/ 1354446 h 2164428"/>
              <a:gd name="connsiteX56" fmla="*/ 2738725 w 4753985"/>
              <a:gd name="connsiteY56" fmla="*/ 1335054 h 2164428"/>
              <a:gd name="connsiteX57" fmla="*/ 2668616 w 4753985"/>
              <a:gd name="connsiteY57" fmla="*/ 1335054 h 2164428"/>
              <a:gd name="connsiteX58" fmla="*/ 2668616 w 4753985"/>
              <a:gd name="connsiteY58" fmla="*/ 1309695 h 2164428"/>
              <a:gd name="connsiteX59" fmla="*/ 2647732 w 4753985"/>
              <a:gd name="connsiteY59" fmla="*/ 1309695 h 2164428"/>
              <a:gd name="connsiteX60" fmla="*/ 2647732 w 4753985"/>
              <a:gd name="connsiteY60" fmla="*/ 1282845 h 2164428"/>
              <a:gd name="connsiteX61" fmla="*/ 2588065 w 4753985"/>
              <a:gd name="connsiteY61" fmla="*/ 1282845 h 2164428"/>
              <a:gd name="connsiteX62" fmla="*/ 2588065 w 4753985"/>
              <a:gd name="connsiteY62" fmla="*/ 1250028 h 2164428"/>
              <a:gd name="connsiteX63" fmla="*/ 2517956 w 4753985"/>
              <a:gd name="connsiteY63" fmla="*/ 1250028 h 2164428"/>
              <a:gd name="connsiteX64" fmla="*/ 2517956 w 4753985"/>
              <a:gd name="connsiteY64" fmla="*/ 1232128 h 2164428"/>
              <a:gd name="connsiteX65" fmla="*/ 2491106 w 4753985"/>
              <a:gd name="connsiteY65" fmla="*/ 1232128 h 2164428"/>
              <a:gd name="connsiteX66" fmla="*/ 2491106 w 4753985"/>
              <a:gd name="connsiteY66" fmla="*/ 1212736 h 2164428"/>
              <a:gd name="connsiteX67" fmla="*/ 2464256 w 4753985"/>
              <a:gd name="connsiteY67" fmla="*/ 1212736 h 2164428"/>
              <a:gd name="connsiteX68" fmla="*/ 2464256 w 4753985"/>
              <a:gd name="connsiteY68" fmla="*/ 1184394 h 2164428"/>
              <a:gd name="connsiteX69" fmla="*/ 2409063 w 4753985"/>
              <a:gd name="connsiteY69" fmla="*/ 1184394 h 2164428"/>
              <a:gd name="connsiteX70" fmla="*/ 2409063 w 4753985"/>
              <a:gd name="connsiteY70" fmla="*/ 1162019 h 2164428"/>
              <a:gd name="connsiteX71" fmla="*/ 2385197 w 4753985"/>
              <a:gd name="connsiteY71" fmla="*/ 1162019 h 2164428"/>
              <a:gd name="connsiteX72" fmla="*/ 2385197 w 4753985"/>
              <a:gd name="connsiteY72" fmla="*/ 1133677 h 2164428"/>
              <a:gd name="connsiteX73" fmla="*/ 2353871 w 4753985"/>
              <a:gd name="connsiteY73" fmla="*/ 1133677 h 2164428"/>
              <a:gd name="connsiteX74" fmla="*/ 2353871 w 4753985"/>
              <a:gd name="connsiteY74" fmla="*/ 1099368 h 2164428"/>
              <a:gd name="connsiteX75" fmla="*/ 2295696 w 4753985"/>
              <a:gd name="connsiteY75" fmla="*/ 1099368 h 2164428"/>
              <a:gd name="connsiteX76" fmla="*/ 2295696 w 4753985"/>
              <a:gd name="connsiteY76" fmla="*/ 1066551 h 2164428"/>
              <a:gd name="connsiteX77" fmla="*/ 2268846 w 4753985"/>
              <a:gd name="connsiteY77" fmla="*/ 1066551 h 2164428"/>
              <a:gd name="connsiteX78" fmla="*/ 2268846 w 4753985"/>
              <a:gd name="connsiteY78" fmla="*/ 1051635 h 2164428"/>
              <a:gd name="connsiteX79" fmla="*/ 2239012 w 4753985"/>
              <a:gd name="connsiteY79" fmla="*/ 1051635 h 2164428"/>
              <a:gd name="connsiteX80" fmla="*/ 2239012 w 4753985"/>
              <a:gd name="connsiteY80" fmla="*/ 1027768 h 2164428"/>
              <a:gd name="connsiteX81" fmla="*/ 2179345 w 4753985"/>
              <a:gd name="connsiteY81" fmla="*/ 1027768 h 2164428"/>
              <a:gd name="connsiteX82" fmla="*/ 2179345 w 4753985"/>
              <a:gd name="connsiteY82" fmla="*/ 994951 h 2164428"/>
              <a:gd name="connsiteX83" fmla="*/ 2136086 w 4753985"/>
              <a:gd name="connsiteY83" fmla="*/ 994951 h 2164428"/>
              <a:gd name="connsiteX84" fmla="*/ 2136086 w 4753985"/>
              <a:gd name="connsiteY84" fmla="*/ 957659 h 2164428"/>
              <a:gd name="connsiteX85" fmla="*/ 2043602 w 4753985"/>
              <a:gd name="connsiteY85" fmla="*/ 957659 h 2164428"/>
              <a:gd name="connsiteX86" fmla="*/ 2043602 w 4753985"/>
              <a:gd name="connsiteY86" fmla="*/ 933792 h 2164428"/>
              <a:gd name="connsiteX87" fmla="*/ 1985426 w 4753985"/>
              <a:gd name="connsiteY87" fmla="*/ 933792 h 2164428"/>
              <a:gd name="connsiteX88" fmla="*/ 1985426 w 4753985"/>
              <a:gd name="connsiteY88" fmla="*/ 909925 h 2164428"/>
              <a:gd name="connsiteX89" fmla="*/ 1924267 w 4753985"/>
              <a:gd name="connsiteY89" fmla="*/ 909925 h 2164428"/>
              <a:gd name="connsiteX90" fmla="*/ 1924267 w 4753985"/>
              <a:gd name="connsiteY90" fmla="*/ 889041 h 2164428"/>
              <a:gd name="connsiteX91" fmla="*/ 1894434 w 4753985"/>
              <a:gd name="connsiteY91" fmla="*/ 889041 h 2164428"/>
              <a:gd name="connsiteX92" fmla="*/ 1894434 w 4753985"/>
              <a:gd name="connsiteY92" fmla="*/ 865175 h 2164428"/>
              <a:gd name="connsiteX93" fmla="*/ 1861617 w 4753985"/>
              <a:gd name="connsiteY93" fmla="*/ 865175 h 2164428"/>
              <a:gd name="connsiteX94" fmla="*/ 1861617 w 4753985"/>
              <a:gd name="connsiteY94" fmla="*/ 839816 h 2164428"/>
              <a:gd name="connsiteX95" fmla="*/ 1825816 w 4753985"/>
              <a:gd name="connsiteY95" fmla="*/ 839816 h 2164428"/>
              <a:gd name="connsiteX96" fmla="*/ 1825816 w 4753985"/>
              <a:gd name="connsiteY96" fmla="*/ 827883 h 2164428"/>
              <a:gd name="connsiteX97" fmla="*/ 1787033 w 4753985"/>
              <a:gd name="connsiteY97" fmla="*/ 827883 h 2164428"/>
              <a:gd name="connsiteX98" fmla="*/ 1787033 w 4753985"/>
              <a:gd name="connsiteY98" fmla="*/ 812966 h 2164428"/>
              <a:gd name="connsiteX99" fmla="*/ 1751232 w 4753985"/>
              <a:gd name="connsiteY99" fmla="*/ 812966 h 2164428"/>
              <a:gd name="connsiteX100" fmla="*/ 1751232 w 4753985"/>
              <a:gd name="connsiteY100" fmla="*/ 793574 h 2164428"/>
              <a:gd name="connsiteX101" fmla="*/ 1716924 w 4753985"/>
              <a:gd name="connsiteY101" fmla="*/ 793574 h 2164428"/>
              <a:gd name="connsiteX102" fmla="*/ 1716924 w 4753985"/>
              <a:gd name="connsiteY102" fmla="*/ 772690 h 2164428"/>
              <a:gd name="connsiteX103" fmla="*/ 1666207 w 4753985"/>
              <a:gd name="connsiteY103" fmla="*/ 772690 h 2164428"/>
              <a:gd name="connsiteX104" fmla="*/ 1666207 w 4753985"/>
              <a:gd name="connsiteY104" fmla="*/ 745840 h 2164428"/>
              <a:gd name="connsiteX105" fmla="*/ 1613998 w 4753985"/>
              <a:gd name="connsiteY105" fmla="*/ 745840 h 2164428"/>
              <a:gd name="connsiteX106" fmla="*/ 1613998 w 4753985"/>
              <a:gd name="connsiteY106" fmla="*/ 720482 h 2164428"/>
              <a:gd name="connsiteX107" fmla="*/ 1579689 w 4753985"/>
              <a:gd name="connsiteY107" fmla="*/ 720482 h 2164428"/>
              <a:gd name="connsiteX108" fmla="*/ 1579689 w 4753985"/>
              <a:gd name="connsiteY108" fmla="*/ 699598 h 2164428"/>
              <a:gd name="connsiteX109" fmla="*/ 1537922 w 4753985"/>
              <a:gd name="connsiteY109" fmla="*/ 699598 h 2164428"/>
              <a:gd name="connsiteX110" fmla="*/ 1537922 w 4753985"/>
              <a:gd name="connsiteY110" fmla="*/ 683190 h 2164428"/>
              <a:gd name="connsiteX111" fmla="*/ 1509580 w 4753985"/>
              <a:gd name="connsiteY111" fmla="*/ 683190 h 2164428"/>
              <a:gd name="connsiteX112" fmla="*/ 1509580 w 4753985"/>
              <a:gd name="connsiteY112" fmla="*/ 647389 h 2164428"/>
              <a:gd name="connsiteX113" fmla="*/ 1481238 w 4753985"/>
              <a:gd name="connsiteY113" fmla="*/ 647389 h 2164428"/>
              <a:gd name="connsiteX114" fmla="*/ 1481238 w 4753985"/>
              <a:gd name="connsiteY114" fmla="*/ 626506 h 2164428"/>
              <a:gd name="connsiteX115" fmla="*/ 1430521 w 4753985"/>
              <a:gd name="connsiteY115" fmla="*/ 626506 h 2164428"/>
              <a:gd name="connsiteX116" fmla="*/ 1430521 w 4753985"/>
              <a:gd name="connsiteY116" fmla="*/ 611589 h 2164428"/>
              <a:gd name="connsiteX117" fmla="*/ 1405163 w 4753985"/>
              <a:gd name="connsiteY117" fmla="*/ 611589 h 2164428"/>
              <a:gd name="connsiteX118" fmla="*/ 1405163 w 4753985"/>
              <a:gd name="connsiteY118" fmla="*/ 592197 h 2164428"/>
              <a:gd name="connsiteX119" fmla="*/ 1370854 w 4753985"/>
              <a:gd name="connsiteY119" fmla="*/ 592197 h 2164428"/>
              <a:gd name="connsiteX120" fmla="*/ 1370854 w 4753985"/>
              <a:gd name="connsiteY120" fmla="*/ 575789 h 2164428"/>
              <a:gd name="connsiteX121" fmla="*/ 1336545 w 4753985"/>
              <a:gd name="connsiteY121" fmla="*/ 575789 h 2164428"/>
              <a:gd name="connsiteX122" fmla="*/ 1336545 w 4753985"/>
              <a:gd name="connsiteY122" fmla="*/ 520596 h 2164428"/>
              <a:gd name="connsiteX123" fmla="*/ 1308203 w 4753985"/>
              <a:gd name="connsiteY123" fmla="*/ 520596 h 2164428"/>
              <a:gd name="connsiteX124" fmla="*/ 1308203 w 4753985"/>
              <a:gd name="connsiteY124" fmla="*/ 487779 h 2164428"/>
              <a:gd name="connsiteX125" fmla="*/ 1255995 w 4753985"/>
              <a:gd name="connsiteY125" fmla="*/ 487779 h 2164428"/>
              <a:gd name="connsiteX126" fmla="*/ 1255995 w 4753985"/>
              <a:gd name="connsiteY126" fmla="*/ 471371 h 2164428"/>
              <a:gd name="connsiteX127" fmla="*/ 1223178 w 4753985"/>
              <a:gd name="connsiteY127" fmla="*/ 471371 h 2164428"/>
              <a:gd name="connsiteX128" fmla="*/ 1223178 w 4753985"/>
              <a:gd name="connsiteY128" fmla="*/ 447504 h 2164428"/>
              <a:gd name="connsiteX129" fmla="*/ 1154560 w 4753985"/>
              <a:gd name="connsiteY129" fmla="*/ 447504 h 2164428"/>
              <a:gd name="connsiteX130" fmla="*/ 1154560 w 4753985"/>
              <a:gd name="connsiteY130" fmla="*/ 426621 h 2164428"/>
              <a:gd name="connsiteX131" fmla="*/ 996442 w 4753985"/>
              <a:gd name="connsiteY131" fmla="*/ 426621 h 2164428"/>
              <a:gd name="connsiteX132" fmla="*/ 996442 w 4753985"/>
              <a:gd name="connsiteY132" fmla="*/ 395295 h 2164428"/>
              <a:gd name="connsiteX133" fmla="*/ 936775 w 4753985"/>
              <a:gd name="connsiteY133" fmla="*/ 395295 h 2164428"/>
              <a:gd name="connsiteX134" fmla="*/ 936775 w 4753985"/>
              <a:gd name="connsiteY134" fmla="*/ 375903 h 2164428"/>
              <a:gd name="connsiteX135" fmla="*/ 886058 w 4753985"/>
              <a:gd name="connsiteY135" fmla="*/ 375903 h 2164428"/>
              <a:gd name="connsiteX136" fmla="*/ 886058 w 4753985"/>
              <a:gd name="connsiteY136" fmla="*/ 353528 h 2164428"/>
              <a:gd name="connsiteX137" fmla="*/ 833849 w 4753985"/>
              <a:gd name="connsiteY137" fmla="*/ 353528 h 2164428"/>
              <a:gd name="connsiteX138" fmla="*/ 833849 w 4753985"/>
              <a:gd name="connsiteY138" fmla="*/ 317728 h 2164428"/>
              <a:gd name="connsiteX139" fmla="*/ 804016 w 4753985"/>
              <a:gd name="connsiteY139" fmla="*/ 317728 h 2164428"/>
              <a:gd name="connsiteX140" fmla="*/ 804016 w 4753985"/>
              <a:gd name="connsiteY140" fmla="*/ 298336 h 2164428"/>
              <a:gd name="connsiteX141" fmla="*/ 775674 w 4753985"/>
              <a:gd name="connsiteY141" fmla="*/ 298336 h 2164428"/>
              <a:gd name="connsiteX142" fmla="*/ 775674 w 4753985"/>
              <a:gd name="connsiteY142" fmla="*/ 267011 h 2164428"/>
              <a:gd name="connsiteX143" fmla="*/ 744348 w 4753985"/>
              <a:gd name="connsiteY143" fmla="*/ 267011 h 2164428"/>
              <a:gd name="connsiteX144" fmla="*/ 714515 w 4753985"/>
              <a:gd name="connsiteY144" fmla="*/ 267011 h 2164428"/>
              <a:gd name="connsiteX145" fmla="*/ 714515 w 4753985"/>
              <a:gd name="connsiteY145" fmla="*/ 234194 h 2164428"/>
              <a:gd name="connsiteX146" fmla="*/ 686173 w 4753985"/>
              <a:gd name="connsiteY146" fmla="*/ 234194 h 2164428"/>
              <a:gd name="connsiteX147" fmla="*/ 686173 w 4753985"/>
              <a:gd name="connsiteY147" fmla="*/ 184968 h 2164428"/>
              <a:gd name="connsiteX148" fmla="*/ 641422 w 4753985"/>
              <a:gd name="connsiteY148" fmla="*/ 184968 h 2164428"/>
              <a:gd name="connsiteX149" fmla="*/ 641422 w 4753985"/>
              <a:gd name="connsiteY149" fmla="*/ 158118 h 2164428"/>
              <a:gd name="connsiteX150" fmla="*/ 607114 w 4753985"/>
              <a:gd name="connsiteY150" fmla="*/ 158118 h 2164428"/>
              <a:gd name="connsiteX151" fmla="*/ 607114 w 4753985"/>
              <a:gd name="connsiteY151" fmla="*/ 131268 h 2164428"/>
              <a:gd name="connsiteX152" fmla="*/ 574297 w 4753985"/>
              <a:gd name="connsiteY152" fmla="*/ 131268 h 2164428"/>
              <a:gd name="connsiteX153" fmla="*/ 574297 w 4753985"/>
              <a:gd name="connsiteY153" fmla="*/ 108893 h 2164428"/>
              <a:gd name="connsiteX154" fmla="*/ 505679 w 4753985"/>
              <a:gd name="connsiteY154" fmla="*/ 108893 h 2164428"/>
              <a:gd name="connsiteX155" fmla="*/ 505679 w 4753985"/>
              <a:gd name="connsiteY155" fmla="*/ 90993 h 2164428"/>
              <a:gd name="connsiteX156" fmla="*/ 459437 w 4753985"/>
              <a:gd name="connsiteY156" fmla="*/ 90993 h 2164428"/>
              <a:gd name="connsiteX157" fmla="*/ 459437 w 4753985"/>
              <a:gd name="connsiteY157" fmla="*/ 74584 h 2164428"/>
              <a:gd name="connsiteX158" fmla="*/ 423637 w 4753985"/>
              <a:gd name="connsiteY158" fmla="*/ 74584 h 2164428"/>
              <a:gd name="connsiteX159" fmla="*/ 423637 w 4753985"/>
              <a:gd name="connsiteY159" fmla="*/ 62651 h 2164428"/>
              <a:gd name="connsiteX160" fmla="*/ 292369 w 4753985"/>
              <a:gd name="connsiteY160" fmla="*/ 62651 h 2164428"/>
              <a:gd name="connsiteX161" fmla="*/ 292369 w 4753985"/>
              <a:gd name="connsiteY161" fmla="*/ 37292 h 2164428"/>
              <a:gd name="connsiteX162" fmla="*/ 173035 w 4753985"/>
              <a:gd name="connsiteY162" fmla="*/ 37292 h 2164428"/>
              <a:gd name="connsiteX163" fmla="*/ 173035 w 4753985"/>
              <a:gd name="connsiteY163" fmla="*/ 22375 h 2164428"/>
              <a:gd name="connsiteX164" fmla="*/ 135743 w 4753985"/>
              <a:gd name="connsiteY164" fmla="*/ 22375 h 2164428"/>
              <a:gd name="connsiteX165" fmla="*/ 135743 w 4753985"/>
              <a:gd name="connsiteY165" fmla="*/ 0 h 2164428"/>
              <a:gd name="connsiteX166" fmla="*/ 0 w 4753985"/>
              <a:gd name="connsiteY166" fmla="*/ 0 h 216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4753985" h="2164428">
                <a:moveTo>
                  <a:pt x="4753985" y="2164428"/>
                </a:moveTo>
                <a:lnTo>
                  <a:pt x="4489957" y="2164428"/>
                </a:lnTo>
                <a:lnTo>
                  <a:pt x="4489957" y="2055535"/>
                </a:lnTo>
                <a:lnTo>
                  <a:pt x="4230405" y="2055535"/>
                </a:lnTo>
                <a:lnTo>
                  <a:pt x="4230405" y="2024210"/>
                </a:lnTo>
                <a:lnTo>
                  <a:pt x="4108087" y="2024210"/>
                </a:lnTo>
                <a:lnTo>
                  <a:pt x="4108087" y="1992885"/>
                </a:lnTo>
                <a:lnTo>
                  <a:pt x="4027537" y="1992885"/>
                </a:lnTo>
                <a:lnTo>
                  <a:pt x="4027537" y="1980951"/>
                </a:lnTo>
                <a:lnTo>
                  <a:pt x="3976819" y="1980951"/>
                </a:lnTo>
                <a:lnTo>
                  <a:pt x="3976819" y="1970510"/>
                </a:lnTo>
                <a:lnTo>
                  <a:pt x="3920136" y="1970510"/>
                </a:lnTo>
                <a:lnTo>
                  <a:pt x="3920136" y="1943659"/>
                </a:lnTo>
                <a:lnTo>
                  <a:pt x="3891794" y="1943659"/>
                </a:lnTo>
                <a:lnTo>
                  <a:pt x="3891794" y="1934709"/>
                </a:lnTo>
                <a:lnTo>
                  <a:pt x="3847043" y="1934709"/>
                </a:lnTo>
                <a:lnTo>
                  <a:pt x="3847043" y="1895926"/>
                </a:lnTo>
                <a:lnTo>
                  <a:pt x="3829143" y="1895926"/>
                </a:lnTo>
                <a:lnTo>
                  <a:pt x="3829143" y="1881009"/>
                </a:lnTo>
                <a:lnTo>
                  <a:pt x="3763509" y="1881009"/>
                </a:lnTo>
                <a:lnTo>
                  <a:pt x="3763509" y="1864600"/>
                </a:lnTo>
                <a:lnTo>
                  <a:pt x="3742626" y="1864600"/>
                </a:lnTo>
                <a:lnTo>
                  <a:pt x="3742626" y="1846700"/>
                </a:lnTo>
                <a:lnTo>
                  <a:pt x="3691909" y="1846700"/>
                </a:lnTo>
                <a:lnTo>
                  <a:pt x="3691909" y="1815375"/>
                </a:lnTo>
                <a:lnTo>
                  <a:pt x="3663567" y="1815375"/>
                </a:lnTo>
                <a:lnTo>
                  <a:pt x="3663567" y="1795983"/>
                </a:lnTo>
                <a:lnTo>
                  <a:pt x="3632241" y="1795983"/>
                </a:lnTo>
                <a:lnTo>
                  <a:pt x="3632241" y="1766149"/>
                </a:lnTo>
                <a:lnTo>
                  <a:pt x="3568099" y="1766149"/>
                </a:lnTo>
                <a:lnTo>
                  <a:pt x="3568099" y="1733333"/>
                </a:lnTo>
                <a:lnTo>
                  <a:pt x="3530807" y="1733333"/>
                </a:lnTo>
                <a:lnTo>
                  <a:pt x="3530807" y="1704991"/>
                </a:lnTo>
                <a:lnTo>
                  <a:pt x="3471140" y="1704991"/>
                </a:lnTo>
                <a:lnTo>
                  <a:pt x="3471140" y="1678140"/>
                </a:lnTo>
                <a:lnTo>
                  <a:pt x="3409981" y="1678140"/>
                </a:lnTo>
                <a:lnTo>
                  <a:pt x="3409981" y="1634882"/>
                </a:lnTo>
                <a:lnTo>
                  <a:pt x="3348822" y="1634882"/>
                </a:lnTo>
                <a:lnTo>
                  <a:pt x="3348822" y="1603556"/>
                </a:lnTo>
                <a:lnTo>
                  <a:pt x="3283188" y="1603556"/>
                </a:lnTo>
                <a:lnTo>
                  <a:pt x="3283188" y="1548364"/>
                </a:lnTo>
                <a:lnTo>
                  <a:pt x="3202637" y="1548364"/>
                </a:lnTo>
                <a:lnTo>
                  <a:pt x="3202637" y="1511072"/>
                </a:lnTo>
                <a:lnTo>
                  <a:pt x="3092253" y="1511072"/>
                </a:lnTo>
                <a:lnTo>
                  <a:pt x="3092253" y="1457372"/>
                </a:lnTo>
                <a:lnTo>
                  <a:pt x="2984852" y="1457372"/>
                </a:lnTo>
                <a:lnTo>
                  <a:pt x="2984852" y="1430521"/>
                </a:lnTo>
                <a:lnTo>
                  <a:pt x="2916235" y="1430521"/>
                </a:lnTo>
                <a:lnTo>
                  <a:pt x="2916235" y="1411130"/>
                </a:lnTo>
                <a:lnTo>
                  <a:pt x="2884909" y="1411130"/>
                </a:lnTo>
                <a:lnTo>
                  <a:pt x="2884909" y="1387263"/>
                </a:lnTo>
                <a:lnTo>
                  <a:pt x="2867009" y="1387263"/>
                </a:lnTo>
                <a:lnTo>
                  <a:pt x="2867009" y="1367871"/>
                </a:lnTo>
                <a:lnTo>
                  <a:pt x="2762592" y="1367871"/>
                </a:lnTo>
                <a:lnTo>
                  <a:pt x="2762592" y="1354446"/>
                </a:lnTo>
                <a:lnTo>
                  <a:pt x="2738725" y="1354446"/>
                </a:lnTo>
                <a:lnTo>
                  <a:pt x="2738725" y="1335054"/>
                </a:lnTo>
                <a:lnTo>
                  <a:pt x="2668616" y="1335054"/>
                </a:lnTo>
                <a:lnTo>
                  <a:pt x="2668616" y="1309695"/>
                </a:lnTo>
                <a:lnTo>
                  <a:pt x="2647732" y="1309695"/>
                </a:lnTo>
                <a:lnTo>
                  <a:pt x="2647732" y="1282845"/>
                </a:lnTo>
                <a:lnTo>
                  <a:pt x="2588065" y="1282845"/>
                </a:lnTo>
                <a:lnTo>
                  <a:pt x="2588065" y="1250028"/>
                </a:lnTo>
                <a:lnTo>
                  <a:pt x="2517956" y="1250028"/>
                </a:lnTo>
                <a:lnTo>
                  <a:pt x="2517956" y="1232128"/>
                </a:lnTo>
                <a:lnTo>
                  <a:pt x="2491106" y="1232128"/>
                </a:lnTo>
                <a:lnTo>
                  <a:pt x="2491106" y="1212736"/>
                </a:lnTo>
                <a:lnTo>
                  <a:pt x="2464256" y="1212736"/>
                </a:lnTo>
                <a:lnTo>
                  <a:pt x="2464256" y="1184394"/>
                </a:lnTo>
                <a:lnTo>
                  <a:pt x="2409063" y="1184394"/>
                </a:lnTo>
                <a:lnTo>
                  <a:pt x="2409063" y="1162019"/>
                </a:lnTo>
                <a:lnTo>
                  <a:pt x="2385197" y="1162019"/>
                </a:lnTo>
                <a:lnTo>
                  <a:pt x="2385197" y="1133677"/>
                </a:lnTo>
                <a:lnTo>
                  <a:pt x="2353871" y="1133677"/>
                </a:lnTo>
                <a:lnTo>
                  <a:pt x="2353871" y="1099368"/>
                </a:lnTo>
                <a:lnTo>
                  <a:pt x="2295696" y="1099368"/>
                </a:lnTo>
                <a:lnTo>
                  <a:pt x="2295696" y="1066551"/>
                </a:lnTo>
                <a:lnTo>
                  <a:pt x="2268846" y="1066551"/>
                </a:lnTo>
                <a:lnTo>
                  <a:pt x="2268846" y="1051635"/>
                </a:lnTo>
                <a:lnTo>
                  <a:pt x="2239012" y="1051635"/>
                </a:lnTo>
                <a:lnTo>
                  <a:pt x="2239012" y="1027768"/>
                </a:lnTo>
                <a:lnTo>
                  <a:pt x="2179345" y="1027768"/>
                </a:lnTo>
                <a:lnTo>
                  <a:pt x="2179345" y="994951"/>
                </a:lnTo>
                <a:lnTo>
                  <a:pt x="2136086" y="994951"/>
                </a:lnTo>
                <a:lnTo>
                  <a:pt x="2136086" y="957659"/>
                </a:lnTo>
                <a:lnTo>
                  <a:pt x="2043602" y="957659"/>
                </a:lnTo>
                <a:lnTo>
                  <a:pt x="2043602" y="933792"/>
                </a:lnTo>
                <a:lnTo>
                  <a:pt x="1985426" y="933792"/>
                </a:lnTo>
                <a:lnTo>
                  <a:pt x="1985426" y="909925"/>
                </a:lnTo>
                <a:lnTo>
                  <a:pt x="1924267" y="909925"/>
                </a:lnTo>
                <a:lnTo>
                  <a:pt x="1924267" y="889041"/>
                </a:lnTo>
                <a:lnTo>
                  <a:pt x="1894434" y="889041"/>
                </a:lnTo>
                <a:lnTo>
                  <a:pt x="1894434" y="865175"/>
                </a:lnTo>
                <a:lnTo>
                  <a:pt x="1861617" y="865175"/>
                </a:lnTo>
                <a:lnTo>
                  <a:pt x="1861617" y="839816"/>
                </a:lnTo>
                <a:lnTo>
                  <a:pt x="1825816" y="839816"/>
                </a:lnTo>
                <a:lnTo>
                  <a:pt x="1825816" y="827883"/>
                </a:lnTo>
                <a:lnTo>
                  <a:pt x="1787033" y="827883"/>
                </a:lnTo>
                <a:lnTo>
                  <a:pt x="1787033" y="812966"/>
                </a:lnTo>
                <a:lnTo>
                  <a:pt x="1751232" y="812966"/>
                </a:lnTo>
                <a:lnTo>
                  <a:pt x="1751232" y="793574"/>
                </a:lnTo>
                <a:lnTo>
                  <a:pt x="1716924" y="793574"/>
                </a:lnTo>
                <a:lnTo>
                  <a:pt x="1716924" y="772690"/>
                </a:lnTo>
                <a:lnTo>
                  <a:pt x="1666207" y="772690"/>
                </a:lnTo>
                <a:lnTo>
                  <a:pt x="1666207" y="745840"/>
                </a:lnTo>
                <a:lnTo>
                  <a:pt x="1613998" y="745840"/>
                </a:lnTo>
                <a:lnTo>
                  <a:pt x="1613998" y="720482"/>
                </a:lnTo>
                <a:lnTo>
                  <a:pt x="1579689" y="720482"/>
                </a:lnTo>
                <a:lnTo>
                  <a:pt x="1579689" y="699598"/>
                </a:lnTo>
                <a:lnTo>
                  <a:pt x="1537922" y="699598"/>
                </a:lnTo>
                <a:lnTo>
                  <a:pt x="1537922" y="683190"/>
                </a:lnTo>
                <a:lnTo>
                  <a:pt x="1509580" y="683190"/>
                </a:lnTo>
                <a:lnTo>
                  <a:pt x="1509580" y="647389"/>
                </a:lnTo>
                <a:lnTo>
                  <a:pt x="1481238" y="647389"/>
                </a:lnTo>
                <a:lnTo>
                  <a:pt x="1481238" y="626506"/>
                </a:lnTo>
                <a:lnTo>
                  <a:pt x="1430521" y="626506"/>
                </a:lnTo>
                <a:lnTo>
                  <a:pt x="1430521" y="611589"/>
                </a:lnTo>
                <a:lnTo>
                  <a:pt x="1405163" y="611589"/>
                </a:lnTo>
                <a:lnTo>
                  <a:pt x="1405163" y="592197"/>
                </a:lnTo>
                <a:lnTo>
                  <a:pt x="1370854" y="592197"/>
                </a:lnTo>
                <a:lnTo>
                  <a:pt x="1370854" y="575789"/>
                </a:lnTo>
                <a:lnTo>
                  <a:pt x="1336545" y="575789"/>
                </a:lnTo>
                <a:lnTo>
                  <a:pt x="1336545" y="520596"/>
                </a:lnTo>
                <a:lnTo>
                  <a:pt x="1308203" y="520596"/>
                </a:lnTo>
                <a:lnTo>
                  <a:pt x="1308203" y="487779"/>
                </a:lnTo>
                <a:lnTo>
                  <a:pt x="1255995" y="487779"/>
                </a:lnTo>
                <a:lnTo>
                  <a:pt x="1255995" y="471371"/>
                </a:lnTo>
                <a:lnTo>
                  <a:pt x="1223178" y="471371"/>
                </a:lnTo>
                <a:lnTo>
                  <a:pt x="1223178" y="447504"/>
                </a:lnTo>
                <a:lnTo>
                  <a:pt x="1154560" y="447504"/>
                </a:lnTo>
                <a:lnTo>
                  <a:pt x="1154560" y="426621"/>
                </a:lnTo>
                <a:lnTo>
                  <a:pt x="996442" y="426621"/>
                </a:lnTo>
                <a:lnTo>
                  <a:pt x="996442" y="395295"/>
                </a:lnTo>
                <a:lnTo>
                  <a:pt x="936775" y="395295"/>
                </a:lnTo>
                <a:lnTo>
                  <a:pt x="936775" y="375903"/>
                </a:lnTo>
                <a:lnTo>
                  <a:pt x="886058" y="375903"/>
                </a:lnTo>
                <a:lnTo>
                  <a:pt x="886058" y="353528"/>
                </a:lnTo>
                <a:lnTo>
                  <a:pt x="833849" y="353528"/>
                </a:lnTo>
                <a:lnTo>
                  <a:pt x="833849" y="317728"/>
                </a:lnTo>
                <a:lnTo>
                  <a:pt x="804016" y="317728"/>
                </a:lnTo>
                <a:lnTo>
                  <a:pt x="804016" y="298336"/>
                </a:lnTo>
                <a:lnTo>
                  <a:pt x="775674" y="298336"/>
                </a:lnTo>
                <a:lnTo>
                  <a:pt x="775674" y="267011"/>
                </a:lnTo>
                <a:lnTo>
                  <a:pt x="744348" y="267011"/>
                </a:lnTo>
                <a:lnTo>
                  <a:pt x="714515" y="267011"/>
                </a:lnTo>
                <a:lnTo>
                  <a:pt x="714515" y="234194"/>
                </a:lnTo>
                <a:lnTo>
                  <a:pt x="686173" y="234194"/>
                </a:lnTo>
                <a:lnTo>
                  <a:pt x="686173" y="184968"/>
                </a:lnTo>
                <a:lnTo>
                  <a:pt x="641422" y="184968"/>
                </a:lnTo>
                <a:lnTo>
                  <a:pt x="641422" y="158118"/>
                </a:lnTo>
                <a:lnTo>
                  <a:pt x="607114" y="158118"/>
                </a:lnTo>
                <a:lnTo>
                  <a:pt x="607114" y="131268"/>
                </a:lnTo>
                <a:lnTo>
                  <a:pt x="574297" y="131268"/>
                </a:lnTo>
                <a:lnTo>
                  <a:pt x="574297" y="108893"/>
                </a:lnTo>
                <a:lnTo>
                  <a:pt x="505679" y="108893"/>
                </a:lnTo>
                <a:lnTo>
                  <a:pt x="505679" y="90993"/>
                </a:lnTo>
                <a:lnTo>
                  <a:pt x="459437" y="90993"/>
                </a:lnTo>
                <a:lnTo>
                  <a:pt x="459437" y="74584"/>
                </a:lnTo>
                <a:lnTo>
                  <a:pt x="423637" y="74584"/>
                </a:lnTo>
                <a:lnTo>
                  <a:pt x="423637" y="62651"/>
                </a:lnTo>
                <a:lnTo>
                  <a:pt x="292369" y="62651"/>
                </a:lnTo>
                <a:lnTo>
                  <a:pt x="292369" y="37292"/>
                </a:lnTo>
                <a:lnTo>
                  <a:pt x="173035" y="37292"/>
                </a:lnTo>
                <a:lnTo>
                  <a:pt x="173035" y="22375"/>
                </a:lnTo>
                <a:lnTo>
                  <a:pt x="135743" y="22375"/>
                </a:lnTo>
                <a:lnTo>
                  <a:pt x="13574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4" name="Freeform: Shape 13">
            <a:extLst>
              <a:ext uri="{FF2B5EF4-FFF2-40B4-BE49-F238E27FC236}">
                <a16:creationId xmlns:a16="http://schemas.microsoft.com/office/drawing/2014/main" id="{CF1EA126-FBC8-44BD-BAD4-DF8372197FA9}"/>
              </a:ext>
            </a:extLst>
          </p:cNvPr>
          <p:cNvSpPr/>
          <p:nvPr/>
        </p:nvSpPr>
        <p:spPr bwMode="auto">
          <a:xfrm>
            <a:off x="987492" y="1925871"/>
            <a:ext cx="4906137" cy="1648307"/>
          </a:xfrm>
          <a:custGeom>
            <a:avLst/>
            <a:gdLst>
              <a:gd name="connsiteX0" fmla="*/ 4906137 w 4906137"/>
              <a:gd name="connsiteY0" fmla="*/ 1648307 h 1648307"/>
              <a:gd name="connsiteX1" fmla="*/ 4367640 w 4906137"/>
              <a:gd name="connsiteY1" fmla="*/ 1648307 h 1648307"/>
              <a:gd name="connsiteX2" fmla="*/ 4367640 w 4906137"/>
              <a:gd name="connsiteY2" fmla="*/ 1605048 h 1648307"/>
              <a:gd name="connsiteX3" fmla="*/ 4257256 w 4906137"/>
              <a:gd name="connsiteY3" fmla="*/ 1605048 h 1648307"/>
              <a:gd name="connsiteX4" fmla="*/ 4257256 w 4906137"/>
              <a:gd name="connsiteY4" fmla="*/ 1590131 h 1648307"/>
              <a:gd name="connsiteX5" fmla="*/ 4181180 w 4906137"/>
              <a:gd name="connsiteY5" fmla="*/ 1590131 h 1648307"/>
              <a:gd name="connsiteX6" fmla="*/ 4181180 w 4906137"/>
              <a:gd name="connsiteY6" fmla="*/ 1570739 h 1648307"/>
              <a:gd name="connsiteX7" fmla="*/ 4136430 w 4906137"/>
              <a:gd name="connsiteY7" fmla="*/ 1570739 h 1648307"/>
              <a:gd name="connsiteX8" fmla="*/ 4136430 w 4906137"/>
              <a:gd name="connsiteY8" fmla="*/ 1534939 h 1648307"/>
              <a:gd name="connsiteX9" fmla="*/ 4096154 w 4906137"/>
              <a:gd name="connsiteY9" fmla="*/ 1534939 h 1648307"/>
              <a:gd name="connsiteX10" fmla="*/ 4096154 w 4906137"/>
              <a:gd name="connsiteY10" fmla="*/ 1509581 h 1648307"/>
              <a:gd name="connsiteX11" fmla="*/ 3958920 w 4906137"/>
              <a:gd name="connsiteY11" fmla="*/ 1509581 h 1648307"/>
              <a:gd name="connsiteX12" fmla="*/ 3958920 w 4906137"/>
              <a:gd name="connsiteY12" fmla="*/ 1494664 h 1648307"/>
              <a:gd name="connsiteX13" fmla="*/ 3879861 w 4906137"/>
              <a:gd name="connsiteY13" fmla="*/ 1494664 h 1648307"/>
              <a:gd name="connsiteX14" fmla="*/ 3879861 w 4906137"/>
              <a:gd name="connsiteY14" fmla="*/ 1478255 h 1648307"/>
              <a:gd name="connsiteX15" fmla="*/ 3772460 w 4906137"/>
              <a:gd name="connsiteY15" fmla="*/ 1478255 h 1648307"/>
              <a:gd name="connsiteX16" fmla="*/ 3772460 w 4906137"/>
              <a:gd name="connsiteY16" fmla="*/ 1458863 h 1648307"/>
              <a:gd name="connsiteX17" fmla="*/ 3753068 w 4906137"/>
              <a:gd name="connsiteY17" fmla="*/ 1458863 h 1648307"/>
              <a:gd name="connsiteX18" fmla="*/ 3753068 w 4906137"/>
              <a:gd name="connsiteY18" fmla="*/ 1423063 h 1648307"/>
              <a:gd name="connsiteX19" fmla="*/ 3618817 w 4906137"/>
              <a:gd name="connsiteY19" fmla="*/ 1423063 h 1648307"/>
              <a:gd name="connsiteX20" fmla="*/ 3618817 w 4906137"/>
              <a:gd name="connsiteY20" fmla="*/ 1391738 h 1648307"/>
              <a:gd name="connsiteX21" fmla="*/ 3545724 w 4906137"/>
              <a:gd name="connsiteY21" fmla="*/ 1391738 h 1648307"/>
              <a:gd name="connsiteX22" fmla="*/ 3545724 w 4906137"/>
              <a:gd name="connsiteY22" fmla="*/ 1384279 h 1648307"/>
              <a:gd name="connsiteX23" fmla="*/ 3466665 w 4906137"/>
              <a:gd name="connsiteY23" fmla="*/ 1384279 h 1648307"/>
              <a:gd name="connsiteX24" fmla="*/ 3466665 w 4906137"/>
              <a:gd name="connsiteY24" fmla="*/ 1360412 h 1648307"/>
              <a:gd name="connsiteX25" fmla="*/ 3441307 w 4906137"/>
              <a:gd name="connsiteY25" fmla="*/ 1360412 h 1648307"/>
              <a:gd name="connsiteX26" fmla="*/ 3441307 w 4906137"/>
              <a:gd name="connsiteY26" fmla="*/ 1330579 h 1648307"/>
              <a:gd name="connsiteX27" fmla="*/ 3417440 w 4906137"/>
              <a:gd name="connsiteY27" fmla="*/ 1330579 h 1648307"/>
              <a:gd name="connsiteX28" fmla="*/ 3417440 w 4906137"/>
              <a:gd name="connsiteY28" fmla="*/ 1305220 h 1648307"/>
              <a:gd name="connsiteX29" fmla="*/ 3350314 w 4906137"/>
              <a:gd name="connsiteY29" fmla="*/ 1305220 h 1648307"/>
              <a:gd name="connsiteX30" fmla="*/ 3350314 w 4906137"/>
              <a:gd name="connsiteY30" fmla="*/ 1282845 h 1648307"/>
              <a:gd name="connsiteX31" fmla="*/ 3335397 w 4906137"/>
              <a:gd name="connsiteY31" fmla="*/ 1282845 h 1648307"/>
              <a:gd name="connsiteX32" fmla="*/ 3335397 w 4906137"/>
              <a:gd name="connsiteY32" fmla="*/ 1272403 h 1648307"/>
              <a:gd name="connsiteX33" fmla="*/ 3311531 w 4906137"/>
              <a:gd name="connsiteY33" fmla="*/ 1272403 h 1648307"/>
              <a:gd name="connsiteX34" fmla="*/ 3311531 w 4906137"/>
              <a:gd name="connsiteY34" fmla="*/ 1258978 h 1648307"/>
              <a:gd name="connsiteX35" fmla="*/ 3289155 w 4906137"/>
              <a:gd name="connsiteY35" fmla="*/ 1258978 h 1648307"/>
              <a:gd name="connsiteX36" fmla="*/ 3289155 w 4906137"/>
              <a:gd name="connsiteY36" fmla="*/ 1233620 h 1648307"/>
              <a:gd name="connsiteX37" fmla="*/ 3196671 w 4906137"/>
              <a:gd name="connsiteY37" fmla="*/ 1233620 h 1648307"/>
              <a:gd name="connsiteX38" fmla="*/ 3196671 w 4906137"/>
              <a:gd name="connsiteY38" fmla="*/ 1214228 h 1648307"/>
              <a:gd name="connsiteX39" fmla="*/ 3102695 w 4906137"/>
              <a:gd name="connsiteY39" fmla="*/ 1214228 h 1648307"/>
              <a:gd name="connsiteX40" fmla="*/ 3102695 w 4906137"/>
              <a:gd name="connsiteY40" fmla="*/ 1193344 h 1648307"/>
              <a:gd name="connsiteX41" fmla="*/ 3081812 w 4906137"/>
              <a:gd name="connsiteY41" fmla="*/ 1193344 h 1648307"/>
              <a:gd name="connsiteX42" fmla="*/ 3081812 w 4906137"/>
              <a:gd name="connsiteY42" fmla="*/ 1176936 h 1648307"/>
              <a:gd name="connsiteX43" fmla="*/ 3046011 w 4906137"/>
              <a:gd name="connsiteY43" fmla="*/ 1176936 h 1648307"/>
              <a:gd name="connsiteX44" fmla="*/ 3046011 w 4906137"/>
              <a:gd name="connsiteY44" fmla="*/ 1169477 h 1648307"/>
              <a:gd name="connsiteX45" fmla="*/ 2996786 w 4906137"/>
              <a:gd name="connsiteY45" fmla="*/ 1169477 h 1648307"/>
              <a:gd name="connsiteX46" fmla="*/ 2996786 w 4906137"/>
              <a:gd name="connsiteY46" fmla="*/ 1157544 h 1648307"/>
              <a:gd name="connsiteX47" fmla="*/ 2975902 w 4906137"/>
              <a:gd name="connsiteY47" fmla="*/ 1157544 h 1648307"/>
              <a:gd name="connsiteX48" fmla="*/ 2975902 w 4906137"/>
              <a:gd name="connsiteY48" fmla="*/ 1132185 h 1648307"/>
              <a:gd name="connsiteX49" fmla="*/ 2887893 w 4906137"/>
              <a:gd name="connsiteY49" fmla="*/ 1132185 h 1648307"/>
              <a:gd name="connsiteX50" fmla="*/ 2887893 w 4906137"/>
              <a:gd name="connsiteY50" fmla="*/ 1099368 h 1648307"/>
              <a:gd name="connsiteX51" fmla="*/ 2789442 w 4906137"/>
              <a:gd name="connsiteY51" fmla="*/ 1099368 h 1648307"/>
              <a:gd name="connsiteX52" fmla="*/ 2789442 w 4906137"/>
              <a:gd name="connsiteY52" fmla="*/ 1081468 h 1648307"/>
              <a:gd name="connsiteX53" fmla="*/ 2734250 w 4906137"/>
              <a:gd name="connsiteY53" fmla="*/ 1081468 h 1648307"/>
              <a:gd name="connsiteX54" fmla="*/ 2734250 w 4906137"/>
              <a:gd name="connsiteY54" fmla="*/ 1062076 h 1648307"/>
              <a:gd name="connsiteX55" fmla="*/ 2710383 w 4906137"/>
              <a:gd name="connsiteY55" fmla="*/ 1062076 h 1648307"/>
              <a:gd name="connsiteX56" fmla="*/ 2710383 w 4906137"/>
              <a:gd name="connsiteY56" fmla="*/ 1038210 h 1648307"/>
              <a:gd name="connsiteX57" fmla="*/ 2689500 w 4906137"/>
              <a:gd name="connsiteY57" fmla="*/ 1038210 h 1648307"/>
              <a:gd name="connsiteX58" fmla="*/ 2689500 w 4906137"/>
              <a:gd name="connsiteY58" fmla="*/ 1011359 h 1648307"/>
              <a:gd name="connsiteX59" fmla="*/ 2650716 w 4906137"/>
              <a:gd name="connsiteY59" fmla="*/ 1011359 h 1648307"/>
              <a:gd name="connsiteX60" fmla="*/ 2650716 w 4906137"/>
              <a:gd name="connsiteY60" fmla="*/ 987492 h 1648307"/>
              <a:gd name="connsiteX61" fmla="*/ 2589557 w 4906137"/>
              <a:gd name="connsiteY61" fmla="*/ 987492 h 1648307"/>
              <a:gd name="connsiteX62" fmla="*/ 2589557 w 4906137"/>
              <a:gd name="connsiteY62" fmla="*/ 974067 h 1648307"/>
              <a:gd name="connsiteX63" fmla="*/ 2571657 w 4906137"/>
              <a:gd name="connsiteY63" fmla="*/ 974067 h 1648307"/>
              <a:gd name="connsiteX64" fmla="*/ 2571657 w 4906137"/>
              <a:gd name="connsiteY64" fmla="*/ 962134 h 1648307"/>
              <a:gd name="connsiteX65" fmla="*/ 2531382 w 4906137"/>
              <a:gd name="connsiteY65" fmla="*/ 962134 h 1648307"/>
              <a:gd name="connsiteX66" fmla="*/ 2531382 w 4906137"/>
              <a:gd name="connsiteY66" fmla="*/ 950200 h 1648307"/>
              <a:gd name="connsiteX67" fmla="*/ 2504531 w 4906137"/>
              <a:gd name="connsiteY67" fmla="*/ 950200 h 1648307"/>
              <a:gd name="connsiteX68" fmla="*/ 2504531 w 4906137"/>
              <a:gd name="connsiteY68" fmla="*/ 929317 h 1648307"/>
              <a:gd name="connsiteX69" fmla="*/ 2465748 w 4906137"/>
              <a:gd name="connsiteY69" fmla="*/ 929317 h 1648307"/>
              <a:gd name="connsiteX70" fmla="*/ 2465748 w 4906137"/>
              <a:gd name="connsiteY70" fmla="*/ 893517 h 1648307"/>
              <a:gd name="connsiteX71" fmla="*/ 2432931 w 4906137"/>
              <a:gd name="connsiteY71" fmla="*/ 893517 h 1648307"/>
              <a:gd name="connsiteX72" fmla="*/ 2432931 w 4906137"/>
              <a:gd name="connsiteY72" fmla="*/ 863683 h 1648307"/>
              <a:gd name="connsiteX73" fmla="*/ 2406081 w 4906137"/>
              <a:gd name="connsiteY73" fmla="*/ 863683 h 1648307"/>
              <a:gd name="connsiteX74" fmla="*/ 2406081 w 4906137"/>
              <a:gd name="connsiteY74" fmla="*/ 845783 h 1648307"/>
              <a:gd name="connsiteX75" fmla="*/ 2385197 w 4906137"/>
              <a:gd name="connsiteY75" fmla="*/ 845783 h 1648307"/>
              <a:gd name="connsiteX76" fmla="*/ 2385197 w 4906137"/>
              <a:gd name="connsiteY76" fmla="*/ 823408 h 1648307"/>
              <a:gd name="connsiteX77" fmla="*/ 2322546 w 4906137"/>
              <a:gd name="connsiteY77" fmla="*/ 823408 h 1648307"/>
              <a:gd name="connsiteX78" fmla="*/ 2322546 w 4906137"/>
              <a:gd name="connsiteY78" fmla="*/ 801032 h 1648307"/>
              <a:gd name="connsiteX79" fmla="*/ 2298680 w 4906137"/>
              <a:gd name="connsiteY79" fmla="*/ 801032 h 1648307"/>
              <a:gd name="connsiteX80" fmla="*/ 2298680 w 4906137"/>
              <a:gd name="connsiteY80" fmla="*/ 786116 h 1648307"/>
              <a:gd name="connsiteX81" fmla="*/ 2253929 w 4906137"/>
              <a:gd name="connsiteY81" fmla="*/ 786116 h 1648307"/>
              <a:gd name="connsiteX82" fmla="*/ 2253929 w 4906137"/>
              <a:gd name="connsiteY82" fmla="*/ 768215 h 1648307"/>
              <a:gd name="connsiteX83" fmla="*/ 2213654 w 4906137"/>
              <a:gd name="connsiteY83" fmla="*/ 768215 h 1648307"/>
              <a:gd name="connsiteX84" fmla="*/ 2213654 w 4906137"/>
              <a:gd name="connsiteY84" fmla="*/ 751807 h 1648307"/>
              <a:gd name="connsiteX85" fmla="*/ 2086861 w 4906137"/>
              <a:gd name="connsiteY85" fmla="*/ 751807 h 1648307"/>
              <a:gd name="connsiteX86" fmla="*/ 2086861 w 4906137"/>
              <a:gd name="connsiteY86" fmla="*/ 729432 h 1648307"/>
              <a:gd name="connsiteX87" fmla="*/ 2051061 w 4906137"/>
              <a:gd name="connsiteY87" fmla="*/ 729432 h 1648307"/>
              <a:gd name="connsiteX88" fmla="*/ 2051061 w 4906137"/>
              <a:gd name="connsiteY88" fmla="*/ 711532 h 1648307"/>
              <a:gd name="connsiteX89" fmla="*/ 2013769 w 4906137"/>
              <a:gd name="connsiteY89" fmla="*/ 711532 h 1648307"/>
              <a:gd name="connsiteX90" fmla="*/ 2013769 w 4906137"/>
              <a:gd name="connsiteY90" fmla="*/ 693631 h 1648307"/>
              <a:gd name="connsiteX91" fmla="*/ 1989902 w 4906137"/>
              <a:gd name="connsiteY91" fmla="*/ 693631 h 1648307"/>
              <a:gd name="connsiteX92" fmla="*/ 1989902 w 4906137"/>
              <a:gd name="connsiteY92" fmla="*/ 683190 h 1648307"/>
              <a:gd name="connsiteX93" fmla="*/ 1963052 w 4906137"/>
              <a:gd name="connsiteY93" fmla="*/ 683190 h 1648307"/>
              <a:gd name="connsiteX94" fmla="*/ 1963052 w 4906137"/>
              <a:gd name="connsiteY94" fmla="*/ 671256 h 1648307"/>
              <a:gd name="connsiteX95" fmla="*/ 1928743 w 4906137"/>
              <a:gd name="connsiteY95" fmla="*/ 671256 h 1648307"/>
              <a:gd name="connsiteX96" fmla="*/ 1928743 w 4906137"/>
              <a:gd name="connsiteY96" fmla="*/ 653356 h 1648307"/>
              <a:gd name="connsiteX97" fmla="*/ 1915318 w 4906137"/>
              <a:gd name="connsiteY97" fmla="*/ 653356 h 1648307"/>
              <a:gd name="connsiteX98" fmla="*/ 1915318 w 4906137"/>
              <a:gd name="connsiteY98" fmla="*/ 629489 h 1648307"/>
              <a:gd name="connsiteX99" fmla="*/ 1895926 w 4906137"/>
              <a:gd name="connsiteY99" fmla="*/ 629489 h 1648307"/>
              <a:gd name="connsiteX100" fmla="*/ 1895926 w 4906137"/>
              <a:gd name="connsiteY100" fmla="*/ 614572 h 1648307"/>
              <a:gd name="connsiteX101" fmla="*/ 1781067 w 4906137"/>
              <a:gd name="connsiteY101" fmla="*/ 614572 h 1648307"/>
              <a:gd name="connsiteX102" fmla="*/ 1781067 w 4906137"/>
              <a:gd name="connsiteY102" fmla="*/ 583247 h 1648307"/>
              <a:gd name="connsiteX103" fmla="*/ 1745266 w 4906137"/>
              <a:gd name="connsiteY103" fmla="*/ 583247 h 1648307"/>
              <a:gd name="connsiteX104" fmla="*/ 1745266 w 4906137"/>
              <a:gd name="connsiteY104" fmla="*/ 568330 h 1648307"/>
              <a:gd name="connsiteX105" fmla="*/ 1693057 w 4906137"/>
              <a:gd name="connsiteY105" fmla="*/ 568330 h 1648307"/>
              <a:gd name="connsiteX106" fmla="*/ 1693057 w 4906137"/>
              <a:gd name="connsiteY106" fmla="*/ 548938 h 1648307"/>
              <a:gd name="connsiteX107" fmla="*/ 1667699 w 4906137"/>
              <a:gd name="connsiteY107" fmla="*/ 548938 h 1648307"/>
              <a:gd name="connsiteX108" fmla="*/ 1667699 w 4906137"/>
              <a:gd name="connsiteY108" fmla="*/ 525072 h 1648307"/>
              <a:gd name="connsiteX109" fmla="*/ 1642340 w 4906137"/>
              <a:gd name="connsiteY109" fmla="*/ 525072 h 1648307"/>
              <a:gd name="connsiteX110" fmla="*/ 1642340 w 4906137"/>
              <a:gd name="connsiteY110" fmla="*/ 502696 h 1648307"/>
              <a:gd name="connsiteX111" fmla="*/ 1585656 w 4906137"/>
              <a:gd name="connsiteY111" fmla="*/ 502696 h 1648307"/>
              <a:gd name="connsiteX112" fmla="*/ 1585656 w 4906137"/>
              <a:gd name="connsiteY112" fmla="*/ 477338 h 1648307"/>
              <a:gd name="connsiteX113" fmla="*/ 1567756 w 4906137"/>
              <a:gd name="connsiteY113" fmla="*/ 477338 h 1648307"/>
              <a:gd name="connsiteX114" fmla="*/ 1567756 w 4906137"/>
              <a:gd name="connsiteY114" fmla="*/ 447504 h 1648307"/>
              <a:gd name="connsiteX115" fmla="*/ 1543889 w 4906137"/>
              <a:gd name="connsiteY115" fmla="*/ 447504 h 1648307"/>
              <a:gd name="connsiteX116" fmla="*/ 1543889 w 4906137"/>
              <a:gd name="connsiteY116" fmla="*/ 419162 h 1648307"/>
              <a:gd name="connsiteX117" fmla="*/ 1524498 w 4906137"/>
              <a:gd name="connsiteY117" fmla="*/ 419162 h 1648307"/>
              <a:gd name="connsiteX118" fmla="*/ 1524498 w 4906137"/>
              <a:gd name="connsiteY118" fmla="*/ 407229 h 1648307"/>
              <a:gd name="connsiteX119" fmla="*/ 1472289 w 4906137"/>
              <a:gd name="connsiteY119" fmla="*/ 407229 h 1648307"/>
              <a:gd name="connsiteX120" fmla="*/ 1472289 w 4906137"/>
              <a:gd name="connsiteY120" fmla="*/ 396787 h 1648307"/>
              <a:gd name="connsiteX121" fmla="*/ 1437980 w 4906137"/>
              <a:gd name="connsiteY121" fmla="*/ 396787 h 1648307"/>
              <a:gd name="connsiteX122" fmla="*/ 1437980 w 4906137"/>
              <a:gd name="connsiteY122" fmla="*/ 359495 h 1648307"/>
              <a:gd name="connsiteX123" fmla="*/ 1382788 w 4906137"/>
              <a:gd name="connsiteY123" fmla="*/ 359495 h 1648307"/>
              <a:gd name="connsiteX124" fmla="*/ 1382788 w 4906137"/>
              <a:gd name="connsiteY124" fmla="*/ 334136 h 1648307"/>
              <a:gd name="connsiteX125" fmla="*/ 1282845 w 4906137"/>
              <a:gd name="connsiteY125" fmla="*/ 334136 h 1648307"/>
              <a:gd name="connsiteX126" fmla="*/ 1282845 w 4906137"/>
              <a:gd name="connsiteY126" fmla="*/ 314745 h 1648307"/>
              <a:gd name="connsiteX127" fmla="*/ 1250028 w 4906137"/>
              <a:gd name="connsiteY127" fmla="*/ 314745 h 1648307"/>
              <a:gd name="connsiteX128" fmla="*/ 1250028 w 4906137"/>
              <a:gd name="connsiteY128" fmla="*/ 302811 h 1648307"/>
              <a:gd name="connsiteX129" fmla="*/ 1175444 w 4906137"/>
              <a:gd name="connsiteY129" fmla="*/ 302811 h 1648307"/>
              <a:gd name="connsiteX130" fmla="*/ 1175444 w 4906137"/>
              <a:gd name="connsiteY130" fmla="*/ 289386 h 1648307"/>
              <a:gd name="connsiteX131" fmla="*/ 1163511 w 4906137"/>
              <a:gd name="connsiteY131" fmla="*/ 289386 h 1648307"/>
              <a:gd name="connsiteX132" fmla="*/ 1163511 w 4906137"/>
              <a:gd name="connsiteY132" fmla="*/ 274469 h 1648307"/>
              <a:gd name="connsiteX133" fmla="*/ 1102352 w 4906137"/>
              <a:gd name="connsiteY133" fmla="*/ 274469 h 1648307"/>
              <a:gd name="connsiteX134" fmla="*/ 1102352 w 4906137"/>
              <a:gd name="connsiteY134" fmla="*/ 262536 h 1648307"/>
              <a:gd name="connsiteX135" fmla="*/ 1056110 w 4906137"/>
              <a:gd name="connsiteY135" fmla="*/ 262536 h 1648307"/>
              <a:gd name="connsiteX136" fmla="*/ 1056110 w 4906137"/>
              <a:gd name="connsiteY136" fmla="*/ 247619 h 1648307"/>
              <a:gd name="connsiteX137" fmla="*/ 1036718 w 4906137"/>
              <a:gd name="connsiteY137" fmla="*/ 247619 h 1648307"/>
              <a:gd name="connsiteX138" fmla="*/ 1036718 w 4906137"/>
              <a:gd name="connsiteY138" fmla="*/ 219277 h 1648307"/>
              <a:gd name="connsiteX139" fmla="*/ 1003901 w 4906137"/>
              <a:gd name="connsiteY139" fmla="*/ 219277 h 1648307"/>
              <a:gd name="connsiteX140" fmla="*/ 1003901 w 4906137"/>
              <a:gd name="connsiteY140" fmla="*/ 198394 h 1648307"/>
              <a:gd name="connsiteX141" fmla="*/ 978543 w 4906137"/>
              <a:gd name="connsiteY141" fmla="*/ 198394 h 1648307"/>
              <a:gd name="connsiteX142" fmla="*/ 978543 w 4906137"/>
              <a:gd name="connsiteY142" fmla="*/ 173035 h 1648307"/>
              <a:gd name="connsiteX143" fmla="*/ 906942 w 4906137"/>
              <a:gd name="connsiteY143" fmla="*/ 173035 h 1648307"/>
              <a:gd name="connsiteX144" fmla="*/ 906942 w 4906137"/>
              <a:gd name="connsiteY144" fmla="*/ 135743 h 1648307"/>
              <a:gd name="connsiteX145" fmla="*/ 890533 w 4906137"/>
              <a:gd name="connsiteY145" fmla="*/ 135743 h 1648307"/>
              <a:gd name="connsiteX146" fmla="*/ 890533 w 4906137"/>
              <a:gd name="connsiteY146" fmla="*/ 126793 h 1648307"/>
              <a:gd name="connsiteX147" fmla="*/ 875617 w 4906137"/>
              <a:gd name="connsiteY147" fmla="*/ 126793 h 1648307"/>
              <a:gd name="connsiteX148" fmla="*/ 875617 w 4906137"/>
              <a:gd name="connsiteY148" fmla="*/ 110384 h 1648307"/>
              <a:gd name="connsiteX149" fmla="*/ 854733 w 4906137"/>
              <a:gd name="connsiteY149" fmla="*/ 110384 h 1648307"/>
              <a:gd name="connsiteX150" fmla="*/ 854733 w 4906137"/>
              <a:gd name="connsiteY150" fmla="*/ 98451 h 1648307"/>
              <a:gd name="connsiteX151" fmla="*/ 713023 w 4906137"/>
              <a:gd name="connsiteY151" fmla="*/ 98451 h 1648307"/>
              <a:gd name="connsiteX152" fmla="*/ 713023 w 4906137"/>
              <a:gd name="connsiteY152" fmla="*/ 85026 h 1648307"/>
              <a:gd name="connsiteX153" fmla="*/ 601147 w 4906137"/>
              <a:gd name="connsiteY153" fmla="*/ 85026 h 1648307"/>
              <a:gd name="connsiteX154" fmla="*/ 601147 w 4906137"/>
              <a:gd name="connsiteY154" fmla="*/ 76076 h 1648307"/>
              <a:gd name="connsiteX155" fmla="*/ 550430 w 4906137"/>
              <a:gd name="connsiteY155" fmla="*/ 76076 h 1648307"/>
              <a:gd name="connsiteX156" fmla="*/ 550430 w 4906137"/>
              <a:gd name="connsiteY156" fmla="*/ 44751 h 1648307"/>
              <a:gd name="connsiteX157" fmla="*/ 329662 w 4906137"/>
              <a:gd name="connsiteY157" fmla="*/ 44751 h 1648307"/>
              <a:gd name="connsiteX158" fmla="*/ 329662 w 4906137"/>
              <a:gd name="connsiteY158" fmla="*/ 28342 h 1648307"/>
              <a:gd name="connsiteX159" fmla="*/ 252094 w 4906137"/>
              <a:gd name="connsiteY159" fmla="*/ 28342 h 1648307"/>
              <a:gd name="connsiteX160" fmla="*/ 252094 w 4906137"/>
              <a:gd name="connsiteY160" fmla="*/ 0 h 1648307"/>
              <a:gd name="connsiteX161" fmla="*/ 0 w 4906137"/>
              <a:gd name="connsiteY161" fmla="*/ 0 h 1648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4906137" h="1648307">
                <a:moveTo>
                  <a:pt x="4906137" y="1648307"/>
                </a:moveTo>
                <a:lnTo>
                  <a:pt x="4367640" y="1648307"/>
                </a:lnTo>
                <a:lnTo>
                  <a:pt x="4367640" y="1605048"/>
                </a:lnTo>
                <a:lnTo>
                  <a:pt x="4257256" y="1605048"/>
                </a:lnTo>
                <a:lnTo>
                  <a:pt x="4257256" y="1590131"/>
                </a:lnTo>
                <a:lnTo>
                  <a:pt x="4181180" y="1590131"/>
                </a:lnTo>
                <a:lnTo>
                  <a:pt x="4181180" y="1570739"/>
                </a:lnTo>
                <a:lnTo>
                  <a:pt x="4136430" y="1570739"/>
                </a:lnTo>
                <a:lnTo>
                  <a:pt x="4136430" y="1534939"/>
                </a:lnTo>
                <a:lnTo>
                  <a:pt x="4096154" y="1534939"/>
                </a:lnTo>
                <a:lnTo>
                  <a:pt x="4096154" y="1509581"/>
                </a:lnTo>
                <a:lnTo>
                  <a:pt x="3958920" y="1509581"/>
                </a:lnTo>
                <a:lnTo>
                  <a:pt x="3958920" y="1494664"/>
                </a:lnTo>
                <a:lnTo>
                  <a:pt x="3879861" y="1494664"/>
                </a:lnTo>
                <a:lnTo>
                  <a:pt x="3879861" y="1478255"/>
                </a:lnTo>
                <a:lnTo>
                  <a:pt x="3772460" y="1478255"/>
                </a:lnTo>
                <a:lnTo>
                  <a:pt x="3772460" y="1458863"/>
                </a:lnTo>
                <a:lnTo>
                  <a:pt x="3753068" y="1458863"/>
                </a:lnTo>
                <a:lnTo>
                  <a:pt x="3753068" y="1423063"/>
                </a:lnTo>
                <a:lnTo>
                  <a:pt x="3618817" y="1423063"/>
                </a:lnTo>
                <a:lnTo>
                  <a:pt x="3618817" y="1391738"/>
                </a:lnTo>
                <a:lnTo>
                  <a:pt x="3545724" y="1391738"/>
                </a:lnTo>
                <a:lnTo>
                  <a:pt x="3545724" y="1384279"/>
                </a:lnTo>
                <a:lnTo>
                  <a:pt x="3466665" y="1384279"/>
                </a:lnTo>
                <a:lnTo>
                  <a:pt x="3466665" y="1360412"/>
                </a:lnTo>
                <a:lnTo>
                  <a:pt x="3441307" y="1360412"/>
                </a:lnTo>
                <a:lnTo>
                  <a:pt x="3441307" y="1330579"/>
                </a:lnTo>
                <a:lnTo>
                  <a:pt x="3417440" y="1330579"/>
                </a:lnTo>
                <a:lnTo>
                  <a:pt x="3417440" y="1305220"/>
                </a:lnTo>
                <a:lnTo>
                  <a:pt x="3350314" y="1305220"/>
                </a:lnTo>
                <a:lnTo>
                  <a:pt x="3350314" y="1282845"/>
                </a:lnTo>
                <a:lnTo>
                  <a:pt x="3335397" y="1282845"/>
                </a:lnTo>
                <a:lnTo>
                  <a:pt x="3335397" y="1272403"/>
                </a:lnTo>
                <a:lnTo>
                  <a:pt x="3311531" y="1272403"/>
                </a:lnTo>
                <a:lnTo>
                  <a:pt x="3311531" y="1258978"/>
                </a:lnTo>
                <a:lnTo>
                  <a:pt x="3289155" y="1258978"/>
                </a:lnTo>
                <a:lnTo>
                  <a:pt x="3289155" y="1233620"/>
                </a:lnTo>
                <a:lnTo>
                  <a:pt x="3196671" y="1233620"/>
                </a:lnTo>
                <a:lnTo>
                  <a:pt x="3196671" y="1214228"/>
                </a:lnTo>
                <a:lnTo>
                  <a:pt x="3102695" y="1214228"/>
                </a:lnTo>
                <a:lnTo>
                  <a:pt x="3102695" y="1193344"/>
                </a:lnTo>
                <a:lnTo>
                  <a:pt x="3081812" y="1193344"/>
                </a:lnTo>
                <a:lnTo>
                  <a:pt x="3081812" y="1176936"/>
                </a:lnTo>
                <a:lnTo>
                  <a:pt x="3046011" y="1176936"/>
                </a:lnTo>
                <a:lnTo>
                  <a:pt x="3046011" y="1169477"/>
                </a:lnTo>
                <a:lnTo>
                  <a:pt x="2996786" y="1169477"/>
                </a:lnTo>
                <a:lnTo>
                  <a:pt x="2996786" y="1157544"/>
                </a:lnTo>
                <a:lnTo>
                  <a:pt x="2975902" y="1157544"/>
                </a:lnTo>
                <a:lnTo>
                  <a:pt x="2975902" y="1132185"/>
                </a:lnTo>
                <a:lnTo>
                  <a:pt x="2887893" y="1132185"/>
                </a:lnTo>
                <a:lnTo>
                  <a:pt x="2887893" y="1099368"/>
                </a:lnTo>
                <a:lnTo>
                  <a:pt x="2789442" y="1099368"/>
                </a:lnTo>
                <a:lnTo>
                  <a:pt x="2789442" y="1081468"/>
                </a:lnTo>
                <a:lnTo>
                  <a:pt x="2734250" y="1081468"/>
                </a:lnTo>
                <a:lnTo>
                  <a:pt x="2734250" y="1062076"/>
                </a:lnTo>
                <a:lnTo>
                  <a:pt x="2710383" y="1062076"/>
                </a:lnTo>
                <a:lnTo>
                  <a:pt x="2710383" y="1038210"/>
                </a:lnTo>
                <a:lnTo>
                  <a:pt x="2689500" y="1038210"/>
                </a:lnTo>
                <a:lnTo>
                  <a:pt x="2689500" y="1011359"/>
                </a:lnTo>
                <a:lnTo>
                  <a:pt x="2650716" y="1011359"/>
                </a:lnTo>
                <a:lnTo>
                  <a:pt x="2650716" y="987492"/>
                </a:lnTo>
                <a:lnTo>
                  <a:pt x="2589557" y="987492"/>
                </a:lnTo>
                <a:lnTo>
                  <a:pt x="2589557" y="974067"/>
                </a:lnTo>
                <a:lnTo>
                  <a:pt x="2571657" y="974067"/>
                </a:lnTo>
                <a:lnTo>
                  <a:pt x="2571657" y="962134"/>
                </a:lnTo>
                <a:lnTo>
                  <a:pt x="2531382" y="962134"/>
                </a:lnTo>
                <a:lnTo>
                  <a:pt x="2531382" y="950200"/>
                </a:lnTo>
                <a:lnTo>
                  <a:pt x="2504531" y="950200"/>
                </a:lnTo>
                <a:lnTo>
                  <a:pt x="2504531" y="929317"/>
                </a:lnTo>
                <a:lnTo>
                  <a:pt x="2465748" y="929317"/>
                </a:lnTo>
                <a:lnTo>
                  <a:pt x="2465748" y="893517"/>
                </a:lnTo>
                <a:lnTo>
                  <a:pt x="2432931" y="893517"/>
                </a:lnTo>
                <a:lnTo>
                  <a:pt x="2432931" y="863683"/>
                </a:lnTo>
                <a:lnTo>
                  <a:pt x="2406081" y="863683"/>
                </a:lnTo>
                <a:lnTo>
                  <a:pt x="2406081" y="845783"/>
                </a:lnTo>
                <a:lnTo>
                  <a:pt x="2385197" y="845783"/>
                </a:lnTo>
                <a:lnTo>
                  <a:pt x="2385197" y="823408"/>
                </a:lnTo>
                <a:lnTo>
                  <a:pt x="2322546" y="823408"/>
                </a:lnTo>
                <a:lnTo>
                  <a:pt x="2322546" y="801032"/>
                </a:lnTo>
                <a:lnTo>
                  <a:pt x="2298680" y="801032"/>
                </a:lnTo>
                <a:lnTo>
                  <a:pt x="2298680" y="786116"/>
                </a:lnTo>
                <a:lnTo>
                  <a:pt x="2253929" y="786116"/>
                </a:lnTo>
                <a:lnTo>
                  <a:pt x="2253929" y="768215"/>
                </a:lnTo>
                <a:lnTo>
                  <a:pt x="2213654" y="768215"/>
                </a:lnTo>
                <a:lnTo>
                  <a:pt x="2213654" y="751807"/>
                </a:lnTo>
                <a:lnTo>
                  <a:pt x="2086861" y="751807"/>
                </a:lnTo>
                <a:lnTo>
                  <a:pt x="2086861" y="729432"/>
                </a:lnTo>
                <a:lnTo>
                  <a:pt x="2051061" y="729432"/>
                </a:lnTo>
                <a:lnTo>
                  <a:pt x="2051061" y="711532"/>
                </a:lnTo>
                <a:lnTo>
                  <a:pt x="2013769" y="711532"/>
                </a:lnTo>
                <a:lnTo>
                  <a:pt x="2013769" y="693631"/>
                </a:lnTo>
                <a:lnTo>
                  <a:pt x="1989902" y="693631"/>
                </a:lnTo>
                <a:lnTo>
                  <a:pt x="1989902" y="683190"/>
                </a:lnTo>
                <a:lnTo>
                  <a:pt x="1963052" y="683190"/>
                </a:lnTo>
                <a:lnTo>
                  <a:pt x="1963052" y="671256"/>
                </a:lnTo>
                <a:lnTo>
                  <a:pt x="1928743" y="671256"/>
                </a:lnTo>
                <a:lnTo>
                  <a:pt x="1928743" y="653356"/>
                </a:lnTo>
                <a:lnTo>
                  <a:pt x="1915318" y="653356"/>
                </a:lnTo>
                <a:lnTo>
                  <a:pt x="1915318" y="629489"/>
                </a:lnTo>
                <a:lnTo>
                  <a:pt x="1895926" y="629489"/>
                </a:lnTo>
                <a:lnTo>
                  <a:pt x="1895926" y="614572"/>
                </a:lnTo>
                <a:lnTo>
                  <a:pt x="1781067" y="614572"/>
                </a:lnTo>
                <a:lnTo>
                  <a:pt x="1781067" y="583247"/>
                </a:lnTo>
                <a:lnTo>
                  <a:pt x="1745266" y="583247"/>
                </a:lnTo>
                <a:lnTo>
                  <a:pt x="1745266" y="568330"/>
                </a:lnTo>
                <a:lnTo>
                  <a:pt x="1693057" y="568330"/>
                </a:lnTo>
                <a:lnTo>
                  <a:pt x="1693057" y="548938"/>
                </a:lnTo>
                <a:lnTo>
                  <a:pt x="1667699" y="548938"/>
                </a:lnTo>
                <a:lnTo>
                  <a:pt x="1667699" y="525072"/>
                </a:lnTo>
                <a:lnTo>
                  <a:pt x="1642340" y="525072"/>
                </a:lnTo>
                <a:lnTo>
                  <a:pt x="1642340" y="502696"/>
                </a:lnTo>
                <a:lnTo>
                  <a:pt x="1585656" y="502696"/>
                </a:lnTo>
                <a:lnTo>
                  <a:pt x="1585656" y="477338"/>
                </a:lnTo>
                <a:lnTo>
                  <a:pt x="1567756" y="477338"/>
                </a:lnTo>
                <a:lnTo>
                  <a:pt x="1567756" y="447504"/>
                </a:lnTo>
                <a:lnTo>
                  <a:pt x="1543889" y="447504"/>
                </a:lnTo>
                <a:lnTo>
                  <a:pt x="1543889" y="419162"/>
                </a:lnTo>
                <a:lnTo>
                  <a:pt x="1524498" y="419162"/>
                </a:lnTo>
                <a:lnTo>
                  <a:pt x="1524498" y="407229"/>
                </a:lnTo>
                <a:lnTo>
                  <a:pt x="1472289" y="407229"/>
                </a:lnTo>
                <a:lnTo>
                  <a:pt x="1472289" y="396787"/>
                </a:lnTo>
                <a:lnTo>
                  <a:pt x="1437980" y="396787"/>
                </a:lnTo>
                <a:lnTo>
                  <a:pt x="1437980" y="359495"/>
                </a:lnTo>
                <a:lnTo>
                  <a:pt x="1382788" y="359495"/>
                </a:lnTo>
                <a:lnTo>
                  <a:pt x="1382788" y="334136"/>
                </a:lnTo>
                <a:lnTo>
                  <a:pt x="1282845" y="334136"/>
                </a:lnTo>
                <a:lnTo>
                  <a:pt x="1282845" y="314745"/>
                </a:lnTo>
                <a:lnTo>
                  <a:pt x="1250028" y="314745"/>
                </a:lnTo>
                <a:lnTo>
                  <a:pt x="1250028" y="302811"/>
                </a:lnTo>
                <a:lnTo>
                  <a:pt x="1175444" y="302811"/>
                </a:lnTo>
                <a:lnTo>
                  <a:pt x="1175444" y="289386"/>
                </a:lnTo>
                <a:lnTo>
                  <a:pt x="1163511" y="289386"/>
                </a:lnTo>
                <a:lnTo>
                  <a:pt x="1163511" y="274469"/>
                </a:lnTo>
                <a:lnTo>
                  <a:pt x="1102352" y="274469"/>
                </a:lnTo>
                <a:lnTo>
                  <a:pt x="1102352" y="262536"/>
                </a:lnTo>
                <a:lnTo>
                  <a:pt x="1056110" y="262536"/>
                </a:lnTo>
                <a:lnTo>
                  <a:pt x="1056110" y="247619"/>
                </a:lnTo>
                <a:lnTo>
                  <a:pt x="1036718" y="247619"/>
                </a:lnTo>
                <a:lnTo>
                  <a:pt x="1036718" y="219277"/>
                </a:lnTo>
                <a:lnTo>
                  <a:pt x="1003901" y="219277"/>
                </a:lnTo>
                <a:lnTo>
                  <a:pt x="1003901" y="198394"/>
                </a:lnTo>
                <a:lnTo>
                  <a:pt x="978543" y="198394"/>
                </a:lnTo>
                <a:lnTo>
                  <a:pt x="978543" y="173035"/>
                </a:lnTo>
                <a:lnTo>
                  <a:pt x="906942" y="173035"/>
                </a:lnTo>
                <a:lnTo>
                  <a:pt x="906942" y="135743"/>
                </a:lnTo>
                <a:lnTo>
                  <a:pt x="890533" y="135743"/>
                </a:lnTo>
                <a:lnTo>
                  <a:pt x="890533" y="126793"/>
                </a:lnTo>
                <a:lnTo>
                  <a:pt x="875617" y="126793"/>
                </a:lnTo>
                <a:lnTo>
                  <a:pt x="875617" y="110384"/>
                </a:lnTo>
                <a:lnTo>
                  <a:pt x="854733" y="110384"/>
                </a:lnTo>
                <a:lnTo>
                  <a:pt x="854733" y="98451"/>
                </a:lnTo>
                <a:lnTo>
                  <a:pt x="713023" y="98451"/>
                </a:lnTo>
                <a:lnTo>
                  <a:pt x="713023" y="85026"/>
                </a:lnTo>
                <a:lnTo>
                  <a:pt x="601147" y="85026"/>
                </a:lnTo>
                <a:lnTo>
                  <a:pt x="601147" y="76076"/>
                </a:lnTo>
                <a:lnTo>
                  <a:pt x="550430" y="76076"/>
                </a:lnTo>
                <a:lnTo>
                  <a:pt x="550430" y="44751"/>
                </a:lnTo>
                <a:lnTo>
                  <a:pt x="329662" y="44751"/>
                </a:lnTo>
                <a:lnTo>
                  <a:pt x="329662" y="28342"/>
                </a:lnTo>
                <a:lnTo>
                  <a:pt x="252094" y="28342"/>
                </a:lnTo>
                <a:lnTo>
                  <a:pt x="25209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3" name="Freeform: Shape 22">
            <a:extLst>
              <a:ext uri="{FF2B5EF4-FFF2-40B4-BE49-F238E27FC236}">
                <a16:creationId xmlns:a16="http://schemas.microsoft.com/office/drawing/2014/main" id="{6546FA5E-3235-BF5A-5691-262894994EF3}"/>
              </a:ext>
            </a:extLst>
          </p:cNvPr>
          <p:cNvSpPr/>
          <p:nvPr/>
        </p:nvSpPr>
        <p:spPr bwMode="auto">
          <a:xfrm>
            <a:off x="6716664" y="1913878"/>
            <a:ext cx="4504888" cy="904613"/>
          </a:xfrm>
          <a:custGeom>
            <a:avLst/>
            <a:gdLst>
              <a:gd name="connsiteX0" fmla="*/ 4504888 w 4504888"/>
              <a:gd name="connsiteY0" fmla="*/ 904613 h 904613"/>
              <a:gd name="connsiteX1" fmla="*/ 3695351 w 4504888"/>
              <a:gd name="connsiteY1" fmla="*/ 904613 h 904613"/>
              <a:gd name="connsiteX2" fmla="*/ 3695351 w 4504888"/>
              <a:gd name="connsiteY2" fmla="*/ 882243 h 904613"/>
              <a:gd name="connsiteX3" fmla="*/ 3647813 w 4504888"/>
              <a:gd name="connsiteY3" fmla="*/ 882243 h 904613"/>
              <a:gd name="connsiteX4" fmla="*/ 3647813 w 4504888"/>
              <a:gd name="connsiteY4" fmla="*/ 851483 h 904613"/>
              <a:gd name="connsiteX5" fmla="*/ 3601674 w 4504888"/>
              <a:gd name="connsiteY5" fmla="*/ 851483 h 904613"/>
              <a:gd name="connsiteX6" fmla="*/ 3601674 w 4504888"/>
              <a:gd name="connsiteY6" fmla="*/ 819325 h 904613"/>
              <a:gd name="connsiteX7" fmla="*/ 3548543 w 4504888"/>
              <a:gd name="connsiteY7" fmla="*/ 819325 h 904613"/>
              <a:gd name="connsiteX8" fmla="*/ 3548543 w 4504888"/>
              <a:gd name="connsiteY8" fmla="*/ 785769 h 904613"/>
              <a:gd name="connsiteX9" fmla="*/ 3507997 w 4504888"/>
              <a:gd name="connsiteY9" fmla="*/ 785769 h 904613"/>
              <a:gd name="connsiteX10" fmla="*/ 3507997 w 4504888"/>
              <a:gd name="connsiteY10" fmla="*/ 770389 h 904613"/>
              <a:gd name="connsiteX11" fmla="*/ 3439486 w 4504888"/>
              <a:gd name="connsiteY11" fmla="*/ 770389 h 904613"/>
              <a:gd name="connsiteX12" fmla="*/ 3439486 w 4504888"/>
              <a:gd name="connsiteY12" fmla="*/ 741028 h 904613"/>
              <a:gd name="connsiteX13" fmla="*/ 3405930 w 4504888"/>
              <a:gd name="connsiteY13" fmla="*/ 741028 h 904613"/>
              <a:gd name="connsiteX14" fmla="*/ 3405930 w 4504888"/>
              <a:gd name="connsiteY14" fmla="*/ 722852 h 904613"/>
              <a:gd name="connsiteX15" fmla="*/ 3291281 w 4504888"/>
              <a:gd name="connsiteY15" fmla="*/ 722852 h 904613"/>
              <a:gd name="connsiteX16" fmla="*/ 3291281 w 4504888"/>
              <a:gd name="connsiteY16" fmla="*/ 697685 h 904613"/>
              <a:gd name="connsiteX17" fmla="*/ 3247938 w 4504888"/>
              <a:gd name="connsiteY17" fmla="*/ 697685 h 904613"/>
              <a:gd name="connsiteX18" fmla="*/ 3247938 w 4504888"/>
              <a:gd name="connsiteY18" fmla="*/ 661332 h 904613"/>
              <a:gd name="connsiteX19" fmla="*/ 3082954 w 4504888"/>
              <a:gd name="connsiteY19" fmla="*/ 661332 h 904613"/>
              <a:gd name="connsiteX20" fmla="*/ 3082954 w 4504888"/>
              <a:gd name="connsiteY20" fmla="*/ 647351 h 904613"/>
              <a:gd name="connsiteX21" fmla="*/ 3045204 w 4504888"/>
              <a:gd name="connsiteY21" fmla="*/ 647351 h 904613"/>
              <a:gd name="connsiteX22" fmla="*/ 3045204 w 4504888"/>
              <a:gd name="connsiteY22" fmla="*/ 624980 h 904613"/>
              <a:gd name="connsiteX23" fmla="*/ 2959916 w 4504888"/>
              <a:gd name="connsiteY23" fmla="*/ 624980 h 904613"/>
              <a:gd name="connsiteX24" fmla="*/ 2959916 w 4504888"/>
              <a:gd name="connsiteY24" fmla="*/ 605406 h 904613"/>
              <a:gd name="connsiteX25" fmla="*/ 2937545 w 4504888"/>
              <a:gd name="connsiteY25" fmla="*/ 605406 h 904613"/>
              <a:gd name="connsiteX26" fmla="*/ 2937545 w 4504888"/>
              <a:gd name="connsiteY26" fmla="*/ 581637 h 904613"/>
              <a:gd name="connsiteX27" fmla="*/ 2727820 w 4504888"/>
              <a:gd name="connsiteY27" fmla="*/ 581637 h 904613"/>
              <a:gd name="connsiteX28" fmla="*/ 2727820 w 4504888"/>
              <a:gd name="connsiteY28" fmla="*/ 525710 h 904613"/>
              <a:gd name="connsiteX29" fmla="*/ 2483142 w 4504888"/>
              <a:gd name="connsiteY29" fmla="*/ 525710 h 904613"/>
              <a:gd name="connsiteX30" fmla="*/ 2483142 w 4504888"/>
              <a:gd name="connsiteY30" fmla="*/ 503340 h 904613"/>
              <a:gd name="connsiteX31" fmla="*/ 2267824 w 4504888"/>
              <a:gd name="connsiteY31" fmla="*/ 503340 h 904613"/>
              <a:gd name="connsiteX32" fmla="*/ 2267824 w 4504888"/>
              <a:gd name="connsiteY32" fmla="*/ 485164 h 904613"/>
              <a:gd name="connsiteX33" fmla="*/ 2155971 w 4504888"/>
              <a:gd name="connsiteY33" fmla="*/ 485164 h 904613"/>
              <a:gd name="connsiteX34" fmla="*/ 2155971 w 4504888"/>
              <a:gd name="connsiteY34" fmla="*/ 465589 h 904613"/>
              <a:gd name="connsiteX35" fmla="*/ 2121017 w 4504888"/>
              <a:gd name="connsiteY35" fmla="*/ 465589 h 904613"/>
              <a:gd name="connsiteX36" fmla="*/ 2121017 w 4504888"/>
              <a:gd name="connsiteY36" fmla="*/ 443219 h 904613"/>
              <a:gd name="connsiteX37" fmla="*/ 2101442 w 4504888"/>
              <a:gd name="connsiteY37" fmla="*/ 443219 h 904613"/>
              <a:gd name="connsiteX38" fmla="*/ 2101442 w 4504888"/>
              <a:gd name="connsiteY38" fmla="*/ 426441 h 904613"/>
              <a:gd name="connsiteX39" fmla="*/ 2014756 w 4504888"/>
              <a:gd name="connsiteY39" fmla="*/ 426441 h 904613"/>
              <a:gd name="connsiteX40" fmla="*/ 2014756 w 4504888"/>
              <a:gd name="connsiteY40" fmla="*/ 405468 h 904613"/>
              <a:gd name="connsiteX41" fmla="*/ 1988191 w 4504888"/>
              <a:gd name="connsiteY41" fmla="*/ 405468 h 904613"/>
              <a:gd name="connsiteX42" fmla="*/ 1988191 w 4504888"/>
              <a:gd name="connsiteY42" fmla="*/ 364921 h 904613"/>
              <a:gd name="connsiteX43" fmla="*/ 1921079 w 4504888"/>
              <a:gd name="connsiteY43" fmla="*/ 364921 h 904613"/>
              <a:gd name="connsiteX44" fmla="*/ 1921079 w 4504888"/>
              <a:gd name="connsiteY44" fmla="*/ 334162 h 904613"/>
              <a:gd name="connsiteX45" fmla="*/ 1866551 w 4504888"/>
              <a:gd name="connsiteY45" fmla="*/ 334162 h 904613"/>
              <a:gd name="connsiteX46" fmla="*/ 1866551 w 4504888"/>
              <a:gd name="connsiteY46" fmla="*/ 310393 h 904613"/>
              <a:gd name="connsiteX47" fmla="*/ 1842782 w 4504888"/>
              <a:gd name="connsiteY47" fmla="*/ 310393 h 904613"/>
              <a:gd name="connsiteX48" fmla="*/ 1842782 w 4504888"/>
              <a:gd name="connsiteY48" fmla="*/ 286624 h 904613"/>
              <a:gd name="connsiteX49" fmla="*/ 1813420 w 4504888"/>
              <a:gd name="connsiteY49" fmla="*/ 286624 h 904613"/>
              <a:gd name="connsiteX50" fmla="*/ 1813420 w 4504888"/>
              <a:gd name="connsiteY50" fmla="*/ 268448 h 904613"/>
              <a:gd name="connsiteX51" fmla="*/ 1772874 w 4504888"/>
              <a:gd name="connsiteY51" fmla="*/ 268448 h 904613"/>
              <a:gd name="connsiteX52" fmla="*/ 1772874 w 4504888"/>
              <a:gd name="connsiteY52" fmla="*/ 254466 h 904613"/>
              <a:gd name="connsiteX53" fmla="*/ 1742114 w 4504888"/>
              <a:gd name="connsiteY53" fmla="*/ 254466 h 904613"/>
              <a:gd name="connsiteX54" fmla="*/ 1742114 w 4504888"/>
              <a:gd name="connsiteY54" fmla="*/ 227901 h 904613"/>
              <a:gd name="connsiteX55" fmla="*/ 1620474 w 4504888"/>
              <a:gd name="connsiteY55" fmla="*/ 227901 h 904613"/>
              <a:gd name="connsiteX56" fmla="*/ 1620474 w 4504888"/>
              <a:gd name="connsiteY56" fmla="*/ 202734 h 904613"/>
              <a:gd name="connsiteX57" fmla="*/ 1589714 w 4504888"/>
              <a:gd name="connsiteY57" fmla="*/ 202734 h 904613"/>
              <a:gd name="connsiteX58" fmla="*/ 1589714 w 4504888"/>
              <a:gd name="connsiteY58" fmla="*/ 187354 h 904613"/>
              <a:gd name="connsiteX59" fmla="*/ 1357619 w 4504888"/>
              <a:gd name="connsiteY59" fmla="*/ 187354 h 904613"/>
              <a:gd name="connsiteX60" fmla="*/ 1357619 w 4504888"/>
              <a:gd name="connsiteY60" fmla="*/ 159391 h 904613"/>
              <a:gd name="connsiteX61" fmla="*/ 1209413 w 4504888"/>
              <a:gd name="connsiteY61" fmla="*/ 159391 h 904613"/>
              <a:gd name="connsiteX62" fmla="*/ 1209413 w 4504888"/>
              <a:gd name="connsiteY62" fmla="*/ 141215 h 904613"/>
              <a:gd name="connsiteX63" fmla="*/ 1089171 w 4504888"/>
              <a:gd name="connsiteY63" fmla="*/ 141215 h 904613"/>
              <a:gd name="connsiteX64" fmla="*/ 1089171 w 4504888"/>
              <a:gd name="connsiteY64" fmla="*/ 113252 h 904613"/>
              <a:gd name="connsiteX65" fmla="*/ 970327 w 4504888"/>
              <a:gd name="connsiteY65" fmla="*/ 113252 h 904613"/>
              <a:gd name="connsiteX66" fmla="*/ 970327 w 4504888"/>
              <a:gd name="connsiteY66" fmla="*/ 100668 h 904613"/>
              <a:gd name="connsiteX67" fmla="*/ 817927 w 4504888"/>
              <a:gd name="connsiteY67" fmla="*/ 100668 h 904613"/>
              <a:gd name="connsiteX68" fmla="*/ 817927 w 4504888"/>
              <a:gd name="connsiteY68" fmla="*/ 72705 h 904613"/>
              <a:gd name="connsiteX69" fmla="*/ 652943 w 4504888"/>
              <a:gd name="connsiteY69" fmla="*/ 72705 h 904613"/>
              <a:gd name="connsiteX70" fmla="*/ 652943 w 4504888"/>
              <a:gd name="connsiteY70" fmla="*/ 55927 h 904613"/>
              <a:gd name="connsiteX71" fmla="*/ 422246 w 4504888"/>
              <a:gd name="connsiteY71" fmla="*/ 55927 h 904613"/>
              <a:gd name="connsiteX72" fmla="*/ 422246 w 4504888"/>
              <a:gd name="connsiteY72" fmla="*/ 39149 h 904613"/>
              <a:gd name="connsiteX73" fmla="*/ 134224 w 4504888"/>
              <a:gd name="connsiteY73" fmla="*/ 39149 h 904613"/>
              <a:gd name="connsiteX74" fmla="*/ 134224 w 4504888"/>
              <a:gd name="connsiteY74" fmla="*/ 12584 h 904613"/>
              <a:gd name="connsiteX75" fmla="*/ 44742 w 4504888"/>
              <a:gd name="connsiteY75" fmla="*/ 12584 h 904613"/>
              <a:gd name="connsiteX76" fmla="*/ 44742 w 4504888"/>
              <a:gd name="connsiteY76" fmla="*/ 0 h 904613"/>
              <a:gd name="connsiteX77" fmla="*/ 0 w 4504888"/>
              <a:gd name="connsiteY77" fmla="*/ 0 h 90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504888" h="904613">
                <a:moveTo>
                  <a:pt x="4504888" y="904613"/>
                </a:moveTo>
                <a:lnTo>
                  <a:pt x="3695351" y="904613"/>
                </a:lnTo>
                <a:lnTo>
                  <a:pt x="3695351" y="882243"/>
                </a:lnTo>
                <a:lnTo>
                  <a:pt x="3647813" y="882243"/>
                </a:lnTo>
                <a:lnTo>
                  <a:pt x="3647813" y="851483"/>
                </a:lnTo>
                <a:lnTo>
                  <a:pt x="3601674" y="851483"/>
                </a:lnTo>
                <a:lnTo>
                  <a:pt x="3601674" y="819325"/>
                </a:lnTo>
                <a:lnTo>
                  <a:pt x="3548543" y="819325"/>
                </a:lnTo>
                <a:lnTo>
                  <a:pt x="3548543" y="785769"/>
                </a:lnTo>
                <a:lnTo>
                  <a:pt x="3507997" y="785769"/>
                </a:lnTo>
                <a:lnTo>
                  <a:pt x="3507997" y="770389"/>
                </a:lnTo>
                <a:lnTo>
                  <a:pt x="3439486" y="770389"/>
                </a:lnTo>
                <a:lnTo>
                  <a:pt x="3439486" y="741028"/>
                </a:lnTo>
                <a:lnTo>
                  <a:pt x="3405930" y="741028"/>
                </a:lnTo>
                <a:lnTo>
                  <a:pt x="3405930" y="722852"/>
                </a:lnTo>
                <a:lnTo>
                  <a:pt x="3291281" y="722852"/>
                </a:lnTo>
                <a:lnTo>
                  <a:pt x="3291281" y="697685"/>
                </a:lnTo>
                <a:lnTo>
                  <a:pt x="3247938" y="697685"/>
                </a:lnTo>
                <a:lnTo>
                  <a:pt x="3247938" y="661332"/>
                </a:lnTo>
                <a:lnTo>
                  <a:pt x="3082954" y="661332"/>
                </a:lnTo>
                <a:lnTo>
                  <a:pt x="3082954" y="647351"/>
                </a:lnTo>
                <a:lnTo>
                  <a:pt x="3045204" y="647351"/>
                </a:lnTo>
                <a:lnTo>
                  <a:pt x="3045204" y="624980"/>
                </a:lnTo>
                <a:lnTo>
                  <a:pt x="2959916" y="624980"/>
                </a:lnTo>
                <a:lnTo>
                  <a:pt x="2959916" y="605406"/>
                </a:lnTo>
                <a:lnTo>
                  <a:pt x="2937545" y="605406"/>
                </a:lnTo>
                <a:lnTo>
                  <a:pt x="2937545" y="581637"/>
                </a:lnTo>
                <a:lnTo>
                  <a:pt x="2727820" y="581637"/>
                </a:lnTo>
                <a:lnTo>
                  <a:pt x="2727820" y="525710"/>
                </a:lnTo>
                <a:lnTo>
                  <a:pt x="2483142" y="525710"/>
                </a:lnTo>
                <a:lnTo>
                  <a:pt x="2483142" y="503340"/>
                </a:lnTo>
                <a:lnTo>
                  <a:pt x="2267824" y="503340"/>
                </a:lnTo>
                <a:lnTo>
                  <a:pt x="2267824" y="485164"/>
                </a:lnTo>
                <a:lnTo>
                  <a:pt x="2155971" y="485164"/>
                </a:lnTo>
                <a:lnTo>
                  <a:pt x="2155971" y="465589"/>
                </a:lnTo>
                <a:lnTo>
                  <a:pt x="2121017" y="465589"/>
                </a:lnTo>
                <a:lnTo>
                  <a:pt x="2121017" y="443219"/>
                </a:lnTo>
                <a:lnTo>
                  <a:pt x="2101442" y="443219"/>
                </a:lnTo>
                <a:lnTo>
                  <a:pt x="2101442" y="426441"/>
                </a:lnTo>
                <a:lnTo>
                  <a:pt x="2014756" y="426441"/>
                </a:lnTo>
                <a:lnTo>
                  <a:pt x="2014756" y="405468"/>
                </a:lnTo>
                <a:lnTo>
                  <a:pt x="1988191" y="405468"/>
                </a:lnTo>
                <a:lnTo>
                  <a:pt x="1988191" y="364921"/>
                </a:lnTo>
                <a:lnTo>
                  <a:pt x="1921079" y="364921"/>
                </a:lnTo>
                <a:lnTo>
                  <a:pt x="1921079" y="334162"/>
                </a:lnTo>
                <a:lnTo>
                  <a:pt x="1866551" y="334162"/>
                </a:lnTo>
                <a:lnTo>
                  <a:pt x="1866551" y="310393"/>
                </a:lnTo>
                <a:lnTo>
                  <a:pt x="1842782" y="310393"/>
                </a:lnTo>
                <a:lnTo>
                  <a:pt x="1842782" y="286624"/>
                </a:lnTo>
                <a:lnTo>
                  <a:pt x="1813420" y="286624"/>
                </a:lnTo>
                <a:lnTo>
                  <a:pt x="1813420" y="268448"/>
                </a:lnTo>
                <a:lnTo>
                  <a:pt x="1772874" y="268448"/>
                </a:lnTo>
                <a:lnTo>
                  <a:pt x="1772874" y="254466"/>
                </a:lnTo>
                <a:lnTo>
                  <a:pt x="1742114" y="254466"/>
                </a:lnTo>
                <a:lnTo>
                  <a:pt x="1742114" y="227901"/>
                </a:lnTo>
                <a:lnTo>
                  <a:pt x="1620474" y="227901"/>
                </a:lnTo>
                <a:lnTo>
                  <a:pt x="1620474" y="202734"/>
                </a:lnTo>
                <a:lnTo>
                  <a:pt x="1589714" y="202734"/>
                </a:lnTo>
                <a:lnTo>
                  <a:pt x="1589714" y="187354"/>
                </a:lnTo>
                <a:lnTo>
                  <a:pt x="1357619" y="187354"/>
                </a:lnTo>
                <a:lnTo>
                  <a:pt x="1357619" y="159391"/>
                </a:lnTo>
                <a:lnTo>
                  <a:pt x="1209413" y="159391"/>
                </a:lnTo>
                <a:lnTo>
                  <a:pt x="1209413" y="141215"/>
                </a:lnTo>
                <a:lnTo>
                  <a:pt x="1089171" y="141215"/>
                </a:lnTo>
                <a:lnTo>
                  <a:pt x="1089171" y="113252"/>
                </a:lnTo>
                <a:lnTo>
                  <a:pt x="970327" y="113252"/>
                </a:lnTo>
                <a:lnTo>
                  <a:pt x="970327" y="100668"/>
                </a:lnTo>
                <a:lnTo>
                  <a:pt x="817927" y="100668"/>
                </a:lnTo>
                <a:lnTo>
                  <a:pt x="817927" y="72705"/>
                </a:lnTo>
                <a:lnTo>
                  <a:pt x="652943" y="72705"/>
                </a:lnTo>
                <a:lnTo>
                  <a:pt x="652943" y="55927"/>
                </a:lnTo>
                <a:lnTo>
                  <a:pt x="422246" y="55927"/>
                </a:lnTo>
                <a:lnTo>
                  <a:pt x="422246" y="39149"/>
                </a:lnTo>
                <a:lnTo>
                  <a:pt x="134224" y="39149"/>
                </a:lnTo>
                <a:lnTo>
                  <a:pt x="134224" y="12584"/>
                </a:lnTo>
                <a:lnTo>
                  <a:pt x="44742" y="12584"/>
                </a:lnTo>
                <a:lnTo>
                  <a:pt x="4474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6" name="Text Box 15">
            <a:extLst>
              <a:ext uri="{FF2B5EF4-FFF2-40B4-BE49-F238E27FC236}">
                <a16:creationId xmlns:a16="http://schemas.microsoft.com/office/drawing/2014/main" id="{3F3DD98B-B913-7764-E915-42A66F54E323}"/>
              </a:ext>
            </a:extLst>
          </p:cNvPr>
          <p:cNvSpPr txBox="1">
            <a:spLocks noChangeArrowheads="1"/>
          </p:cNvSpPr>
          <p:nvPr/>
        </p:nvSpPr>
        <p:spPr bwMode="auto">
          <a:xfrm>
            <a:off x="438878"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JCO. 2023;41:3595.</a:t>
            </a:r>
          </a:p>
        </p:txBody>
      </p:sp>
    </p:spTree>
    <p:extLst>
      <p:ext uri="{BB962C8B-B14F-4D97-AF65-F5344CB8AC3E}">
        <p14:creationId xmlns:p14="http://schemas.microsoft.com/office/powerpoint/2010/main" val="1049112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232399A0-D77A-42F4-9C4E-C4C71232E7D7}"/>
              </a:ext>
            </a:extLst>
          </p:cNvPr>
          <p:cNvSpPr>
            <a:spLocks noGrp="1"/>
          </p:cNvSpPr>
          <p:nvPr>
            <p:ph type="title"/>
          </p:nvPr>
        </p:nvSpPr>
        <p:spPr>
          <a:xfrm>
            <a:off x="609757" y="238127"/>
            <a:ext cx="11064240" cy="743749"/>
          </a:xfrm>
        </p:spPr>
        <p:txBody>
          <a:bodyPr/>
          <a:lstStyle/>
          <a:p>
            <a:r>
              <a:rPr lang="en-US" altLang="en-US" dirty="0"/>
              <a:t>CHAARTED Trial 8-Yr Follow-up: OS by Disease Volume</a:t>
            </a:r>
          </a:p>
        </p:txBody>
      </p:sp>
      <p:sp>
        <p:nvSpPr>
          <p:cNvPr id="19459" name="Content Placeholder 5">
            <a:extLst>
              <a:ext uri="{FF2B5EF4-FFF2-40B4-BE49-F238E27FC236}">
                <a16:creationId xmlns:a16="http://schemas.microsoft.com/office/drawing/2014/main" id="{A9551F03-E8E1-4716-B8AB-BA389608DA16}"/>
              </a:ext>
            </a:extLst>
          </p:cNvPr>
          <p:cNvSpPr>
            <a:spLocks noGrp="1"/>
          </p:cNvSpPr>
          <p:nvPr>
            <p:ph idx="1"/>
          </p:nvPr>
        </p:nvSpPr>
        <p:spPr>
          <a:xfrm>
            <a:off x="604674" y="974562"/>
            <a:ext cx="10877529" cy="619853"/>
          </a:xfrm>
        </p:spPr>
        <p:txBody>
          <a:bodyPr/>
          <a:lstStyle/>
          <a:p>
            <a:r>
              <a:rPr lang="en-US" altLang="en-US" sz="1800" dirty="0"/>
              <a:t>Median follow-up of 9.7 yr in patients with metastatic hormone-sensitive prostate cancer randomized to receive ADT + docetaxel vs ADT alone (N = 790)</a:t>
            </a:r>
          </a:p>
        </p:txBody>
      </p:sp>
      <p:sp>
        <p:nvSpPr>
          <p:cNvPr id="8" name="Text Box 15">
            <a:extLst>
              <a:ext uri="{FF2B5EF4-FFF2-40B4-BE49-F238E27FC236}">
                <a16:creationId xmlns:a16="http://schemas.microsoft.com/office/drawing/2014/main" id="{C7E93E1D-303D-4DFB-B391-8872E193A301}"/>
              </a:ext>
            </a:extLst>
          </p:cNvPr>
          <p:cNvSpPr txBox="1">
            <a:spLocks noChangeArrowheads="1"/>
          </p:cNvSpPr>
          <p:nvPr/>
        </p:nvSpPr>
        <p:spPr bwMode="auto">
          <a:xfrm>
            <a:off x="437460" y="6388659"/>
            <a:ext cx="7851318"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609493"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charset="0"/>
                <a:cs typeface="+mn-cs"/>
              </a:rPr>
              <a:t>Tripathi. ASCO 2022. Abstr 5081. </a:t>
            </a:r>
          </a:p>
        </p:txBody>
      </p:sp>
      <p:sp>
        <p:nvSpPr>
          <p:cNvPr id="19463" name="TextBox 11">
            <a:extLst>
              <a:ext uri="{FF2B5EF4-FFF2-40B4-BE49-F238E27FC236}">
                <a16:creationId xmlns:a16="http://schemas.microsoft.com/office/drawing/2014/main" id="{CD101CCB-2F00-44D2-8507-1AFFE00D6027}"/>
              </a:ext>
            </a:extLst>
          </p:cNvPr>
          <p:cNvSpPr txBox="1">
            <a:spLocks noChangeArrowheads="1"/>
          </p:cNvSpPr>
          <p:nvPr/>
        </p:nvSpPr>
        <p:spPr bwMode="auto">
          <a:xfrm>
            <a:off x="1936783" y="1594181"/>
            <a:ext cx="3153538" cy="338554"/>
          </a:xfrm>
          <a:prstGeom prst="rect">
            <a:avLst/>
          </a:prstGeom>
          <a:solidFill>
            <a:schemeClr val="tx1"/>
          </a:solid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De Novo High-Volume Disease</a:t>
            </a:r>
          </a:p>
        </p:txBody>
      </p:sp>
      <p:sp>
        <p:nvSpPr>
          <p:cNvPr id="19464" name="TextBox 15">
            <a:extLst>
              <a:ext uri="{FF2B5EF4-FFF2-40B4-BE49-F238E27FC236}">
                <a16:creationId xmlns:a16="http://schemas.microsoft.com/office/drawing/2014/main" id="{0B5583C4-59CD-49BE-8AAF-C6237651BFC9}"/>
              </a:ext>
            </a:extLst>
          </p:cNvPr>
          <p:cNvSpPr txBox="1">
            <a:spLocks noChangeArrowheads="1"/>
          </p:cNvSpPr>
          <p:nvPr/>
        </p:nvSpPr>
        <p:spPr bwMode="auto">
          <a:xfrm>
            <a:off x="7479292" y="1594181"/>
            <a:ext cx="3203575" cy="338554"/>
          </a:xfrm>
          <a:prstGeom prst="rect">
            <a:avLst/>
          </a:prstGeom>
          <a:solidFill>
            <a:schemeClr val="tx1"/>
          </a:solid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De Novo Low-Volume Disease</a:t>
            </a:r>
          </a:p>
        </p:txBody>
      </p:sp>
      <p:sp>
        <p:nvSpPr>
          <p:cNvPr id="4" name="TextBox 3">
            <a:extLst>
              <a:ext uri="{FF2B5EF4-FFF2-40B4-BE49-F238E27FC236}">
                <a16:creationId xmlns:a16="http://schemas.microsoft.com/office/drawing/2014/main" id="{4306E5E5-F849-1D21-48A6-3D70412135BA}"/>
              </a:ext>
            </a:extLst>
          </p:cNvPr>
          <p:cNvSpPr txBox="1"/>
          <p:nvPr/>
        </p:nvSpPr>
        <p:spPr bwMode="auto">
          <a:xfrm rot="16200000">
            <a:off x="5761243" y="2694102"/>
            <a:ext cx="1633781"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5" name="TextBox 4">
            <a:extLst>
              <a:ext uri="{FF2B5EF4-FFF2-40B4-BE49-F238E27FC236}">
                <a16:creationId xmlns:a16="http://schemas.microsoft.com/office/drawing/2014/main" id="{8490F7EA-50E6-56CB-D064-F5B6DA5C2162}"/>
              </a:ext>
            </a:extLst>
          </p:cNvPr>
          <p:cNvSpPr txBox="1"/>
          <p:nvPr/>
        </p:nvSpPr>
        <p:spPr bwMode="auto">
          <a:xfrm rot="16200000">
            <a:off x="254121" y="2694102"/>
            <a:ext cx="1633781"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6" name="TextBox 5">
            <a:extLst>
              <a:ext uri="{FF2B5EF4-FFF2-40B4-BE49-F238E27FC236}">
                <a16:creationId xmlns:a16="http://schemas.microsoft.com/office/drawing/2014/main" id="{4017C356-3BC9-06AE-4808-B57005E8A57A}"/>
              </a:ext>
            </a:extLst>
          </p:cNvPr>
          <p:cNvSpPr txBox="1"/>
          <p:nvPr/>
        </p:nvSpPr>
        <p:spPr bwMode="auto">
          <a:xfrm>
            <a:off x="3353616" y="3766580"/>
            <a:ext cx="437940"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7" name="TextBox 6">
            <a:extLst>
              <a:ext uri="{FF2B5EF4-FFF2-40B4-BE49-F238E27FC236}">
                <a16:creationId xmlns:a16="http://schemas.microsoft.com/office/drawing/2014/main" id="{16A3FAFB-BCD8-E686-12A0-BC556CA00580}"/>
              </a:ext>
            </a:extLst>
          </p:cNvPr>
          <p:cNvSpPr txBox="1"/>
          <p:nvPr/>
        </p:nvSpPr>
        <p:spPr bwMode="auto">
          <a:xfrm>
            <a:off x="8788298" y="3766580"/>
            <a:ext cx="437940"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3" name="TextBox 20">
            <a:extLst>
              <a:ext uri="{FF2B5EF4-FFF2-40B4-BE49-F238E27FC236}">
                <a16:creationId xmlns:a16="http://schemas.microsoft.com/office/drawing/2014/main" id="{591087A2-E0E6-4CF7-AF17-3A73E1922C5D}"/>
              </a:ext>
            </a:extLst>
          </p:cNvPr>
          <p:cNvSpPr txBox="1">
            <a:spLocks noChangeArrowheads="1"/>
          </p:cNvSpPr>
          <p:nvPr/>
        </p:nvSpPr>
        <p:spPr bwMode="auto">
          <a:xfrm>
            <a:off x="1550789" y="2918046"/>
            <a:ext cx="3044771" cy="83099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OS Rate, %</a:t>
            </a:r>
            <a:b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015873"/>
                </a:solidFill>
                <a:effectLst/>
                <a:uLnTx/>
                <a:uFillTx/>
                <a:latin typeface="Calibri" panose="020F0502020204030204" pitchFamily="34" charset="0"/>
                <a:ea typeface="ＭＳ Ｐゴシック" charset="0"/>
                <a:cs typeface="+mn-cs"/>
              </a:rPr>
              <a:t>ADT + docetaxel    </a:t>
            </a:r>
            <a: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28.5</a:t>
            </a:r>
            <a:b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mn-cs"/>
              </a:rPr>
              <a:t>ADT alone</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15.4</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0.67 (95% CI: 0.53-0.84;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.0005)</a:t>
            </a:r>
          </a:p>
        </p:txBody>
      </p:sp>
      <p:sp>
        <p:nvSpPr>
          <p:cNvPr id="19470" name="TextBox 22">
            <a:extLst>
              <a:ext uri="{FF2B5EF4-FFF2-40B4-BE49-F238E27FC236}">
                <a16:creationId xmlns:a16="http://schemas.microsoft.com/office/drawing/2014/main" id="{DC859B44-3946-410F-9510-E3CDB4863FED}"/>
              </a:ext>
            </a:extLst>
          </p:cNvPr>
          <p:cNvSpPr txBox="1">
            <a:spLocks noChangeArrowheads="1"/>
          </p:cNvSpPr>
          <p:nvPr/>
        </p:nvSpPr>
        <p:spPr bwMode="auto">
          <a:xfrm>
            <a:off x="7130832" y="2803845"/>
            <a:ext cx="2870684" cy="83099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OS Rate, %</a:t>
            </a:r>
            <a:b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015873"/>
                </a:solidFill>
                <a:effectLst/>
                <a:uLnTx/>
                <a:uFillTx/>
                <a:latin typeface="Calibri" panose="020F0502020204030204" pitchFamily="34" charset="0"/>
                <a:ea typeface="ＭＳ Ｐゴシック" charset="0"/>
                <a:cs typeface="+mn-cs"/>
              </a:rPr>
              <a:t>ADT + docetaxel    </a:t>
            </a:r>
            <a: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44.6</a:t>
            </a:r>
            <a:b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mn-cs"/>
              </a:rPr>
              <a:t>ADT alone</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40.9</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0.77 (95% CI: 0.51-1.18;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.23)</a:t>
            </a:r>
          </a:p>
        </p:txBody>
      </p:sp>
      <p:sp>
        <p:nvSpPr>
          <p:cNvPr id="11" name="TextBox 10">
            <a:extLst>
              <a:ext uri="{FF2B5EF4-FFF2-40B4-BE49-F238E27FC236}">
                <a16:creationId xmlns:a16="http://schemas.microsoft.com/office/drawing/2014/main" id="{EA285354-152B-754F-C8E6-58730768914C}"/>
              </a:ext>
            </a:extLst>
          </p:cNvPr>
          <p:cNvSpPr txBox="1"/>
          <p:nvPr/>
        </p:nvSpPr>
        <p:spPr bwMode="auto">
          <a:xfrm rot="16200000">
            <a:off x="5761243" y="5146814"/>
            <a:ext cx="1633781"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12" name="TextBox 11">
            <a:extLst>
              <a:ext uri="{FF2B5EF4-FFF2-40B4-BE49-F238E27FC236}">
                <a16:creationId xmlns:a16="http://schemas.microsoft.com/office/drawing/2014/main" id="{5A0F33EB-5471-E0F8-993E-53AE69A79339}"/>
              </a:ext>
            </a:extLst>
          </p:cNvPr>
          <p:cNvSpPr txBox="1"/>
          <p:nvPr/>
        </p:nvSpPr>
        <p:spPr bwMode="auto">
          <a:xfrm rot="16200000">
            <a:off x="254120" y="5066473"/>
            <a:ext cx="1633781"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Survival Probability</a:t>
            </a:r>
          </a:p>
        </p:txBody>
      </p:sp>
      <p:sp>
        <p:nvSpPr>
          <p:cNvPr id="13" name="TextBox 12">
            <a:extLst>
              <a:ext uri="{FF2B5EF4-FFF2-40B4-BE49-F238E27FC236}">
                <a16:creationId xmlns:a16="http://schemas.microsoft.com/office/drawing/2014/main" id="{50449110-B844-8365-C157-C366C5F6620A}"/>
              </a:ext>
            </a:extLst>
          </p:cNvPr>
          <p:cNvSpPr txBox="1"/>
          <p:nvPr/>
        </p:nvSpPr>
        <p:spPr bwMode="auto">
          <a:xfrm>
            <a:off x="9121686" y="6117593"/>
            <a:ext cx="437940"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4" name="TextBox 13">
            <a:extLst>
              <a:ext uri="{FF2B5EF4-FFF2-40B4-BE49-F238E27FC236}">
                <a16:creationId xmlns:a16="http://schemas.microsoft.com/office/drawing/2014/main" id="{9D0550DB-E6CC-D933-9F1B-5F32293B941B}"/>
              </a:ext>
            </a:extLst>
          </p:cNvPr>
          <p:cNvSpPr txBox="1"/>
          <p:nvPr/>
        </p:nvSpPr>
        <p:spPr bwMode="auto">
          <a:xfrm>
            <a:off x="3353616" y="6117593"/>
            <a:ext cx="437940" cy="307777"/>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5" name="TextBox 11">
            <a:extLst>
              <a:ext uri="{FF2B5EF4-FFF2-40B4-BE49-F238E27FC236}">
                <a16:creationId xmlns:a16="http://schemas.microsoft.com/office/drawing/2014/main" id="{CF48DA3B-D847-9D89-1A9B-A464A7D8982E}"/>
              </a:ext>
            </a:extLst>
          </p:cNvPr>
          <p:cNvSpPr txBox="1">
            <a:spLocks noChangeArrowheads="1"/>
          </p:cNvSpPr>
          <p:nvPr/>
        </p:nvSpPr>
        <p:spPr bwMode="auto">
          <a:xfrm>
            <a:off x="1650591" y="3976946"/>
            <a:ext cx="3725922" cy="338554"/>
          </a:xfrm>
          <a:prstGeom prst="rect">
            <a:avLst/>
          </a:prstGeom>
          <a:solidFill>
            <a:schemeClr val="tx1"/>
          </a:solid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Metachronous High-Volume Disease</a:t>
            </a:r>
          </a:p>
        </p:txBody>
      </p:sp>
      <p:sp>
        <p:nvSpPr>
          <p:cNvPr id="16" name="TextBox 11">
            <a:extLst>
              <a:ext uri="{FF2B5EF4-FFF2-40B4-BE49-F238E27FC236}">
                <a16:creationId xmlns:a16="http://schemas.microsoft.com/office/drawing/2014/main" id="{C63F3A7C-BCAA-608A-331F-D2EDB6F494DC}"/>
              </a:ext>
            </a:extLst>
          </p:cNvPr>
          <p:cNvSpPr txBox="1">
            <a:spLocks noChangeArrowheads="1"/>
          </p:cNvSpPr>
          <p:nvPr/>
        </p:nvSpPr>
        <p:spPr bwMode="auto">
          <a:xfrm>
            <a:off x="7218118" y="4007986"/>
            <a:ext cx="3725922" cy="338554"/>
          </a:xfrm>
          <a:prstGeom prst="rect">
            <a:avLst/>
          </a:prstGeom>
          <a:solidFill>
            <a:schemeClr val="tx1"/>
          </a:solid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ctr"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Metachronous Low-Volume Disease</a:t>
            </a:r>
          </a:p>
        </p:txBody>
      </p:sp>
      <p:sp>
        <p:nvSpPr>
          <p:cNvPr id="17" name="TextBox 20">
            <a:extLst>
              <a:ext uri="{FF2B5EF4-FFF2-40B4-BE49-F238E27FC236}">
                <a16:creationId xmlns:a16="http://schemas.microsoft.com/office/drawing/2014/main" id="{A6897F24-1671-490E-ABDD-2E82475B6B92}"/>
              </a:ext>
            </a:extLst>
          </p:cNvPr>
          <p:cNvSpPr txBox="1">
            <a:spLocks noChangeArrowheads="1"/>
          </p:cNvSpPr>
          <p:nvPr/>
        </p:nvSpPr>
        <p:spPr bwMode="auto">
          <a:xfrm>
            <a:off x="1605703" y="5272791"/>
            <a:ext cx="3044771" cy="83099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OS Rate, %</a:t>
            </a:r>
            <a:b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015873"/>
                </a:solidFill>
                <a:effectLst/>
                <a:uLnTx/>
                <a:uFillTx/>
                <a:latin typeface="Calibri" panose="020F0502020204030204" pitchFamily="34" charset="0"/>
                <a:ea typeface="ＭＳ Ｐゴシック" charset="0"/>
                <a:cs typeface="+mn-cs"/>
              </a:rPr>
              <a:t>ADT + docetaxel    </a:t>
            </a:r>
            <a: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37.1</a:t>
            </a:r>
            <a:b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mn-cs"/>
              </a:rPr>
              <a:t>ADT alone</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19.8</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0.84 (95% CI: 0. 49-1.46;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.54)</a:t>
            </a:r>
          </a:p>
        </p:txBody>
      </p:sp>
      <p:sp>
        <p:nvSpPr>
          <p:cNvPr id="18" name="TextBox 20">
            <a:extLst>
              <a:ext uri="{FF2B5EF4-FFF2-40B4-BE49-F238E27FC236}">
                <a16:creationId xmlns:a16="http://schemas.microsoft.com/office/drawing/2014/main" id="{88A9BA81-C251-7111-B3A5-FE4C5680D735}"/>
              </a:ext>
            </a:extLst>
          </p:cNvPr>
          <p:cNvSpPr txBox="1">
            <a:spLocks noChangeArrowheads="1"/>
          </p:cNvSpPr>
          <p:nvPr/>
        </p:nvSpPr>
        <p:spPr bwMode="auto">
          <a:xfrm>
            <a:off x="7130832" y="5214002"/>
            <a:ext cx="3044771" cy="830997"/>
          </a:xfrm>
          <a:prstGeom prst="rect">
            <a:avLst/>
          </a:prstGeom>
          <a:noFill/>
          <a:ln>
            <a:noFill/>
          </a:ln>
        </p:spPr>
        <p:txBody>
          <a:bodyPr wrap="square">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609493" rtl="0" eaLnBrk="0" fontAlgn="base" latinLnBrk="0" hangingPunct="0">
              <a:lnSpc>
                <a:spcPct val="100000"/>
              </a:lnSpc>
              <a:spcBef>
                <a:spcPct val="50000"/>
              </a:spcBef>
              <a:spcAft>
                <a:spcPct val="0"/>
              </a:spcAft>
              <a:buClrTx/>
              <a:buSzTx/>
              <a:buFont typeface="Wingdings" panose="05000000000000000000" pitchFamily="2" charset="2"/>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OS Rate, %</a:t>
            </a:r>
            <a:b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015873"/>
                </a:solidFill>
                <a:effectLst/>
                <a:uLnTx/>
                <a:uFillTx/>
                <a:latin typeface="Calibri" panose="020F0502020204030204" pitchFamily="34" charset="0"/>
                <a:ea typeface="ＭＳ Ｐゴシック" charset="0"/>
                <a:cs typeface="+mn-cs"/>
              </a:rPr>
              <a:t>ADT + docetaxel    </a:t>
            </a:r>
            <a: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43.4</a:t>
            </a:r>
            <a:br>
              <a:rPr kumimoji="0" lang="en-US" altLang="en-US" sz="120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mn-cs"/>
              </a:rPr>
              <a:t>ADT alone</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64.2</a:t>
            </a:r>
            <a:b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b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HR: 1.65 (95% CI: 0.95-2.87; </a:t>
            </a: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P </a:t>
            </a: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mn-cs"/>
              </a:rPr>
              <a:t>= .07)</a:t>
            </a:r>
          </a:p>
        </p:txBody>
      </p:sp>
      <p:grpSp>
        <p:nvGrpSpPr>
          <p:cNvPr id="22" name="Group 21">
            <a:extLst>
              <a:ext uri="{FF2B5EF4-FFF2-40B4-BE49-F238E27FC236}">
                <a16:creationId xmlns:a16="http://schemas.microsoft.com/office/drawing/2014/main" id="{F89A00C3-408D-4448-1E67-7654A8553C54}"/>
              </a:ext>
            </a:extLst>
          </p:cNvPr>
          <p:cNvGrpSpPr/>
          <p:nvPr/>
        </p:nvGrpSpPr>
        <p:grpSpPr>
          <a:xfrm>
            <a:off x="8630120" y="1912153"/>
            <a:ext cx="1512910" cy="523220"/>
            <a:chOff x="10276861" y="2927299"/>
            <a:chExt cx="1512910" cy="523220"/>
          </a:xfrm>
          <a:solidFill>
            <a:schemeClr val="tx1"/>
          </a:solidFill>
        </p:grpSpPr>
        <p:sp>
          <p:nvSpPr>
            <p:cNvPr id="9" name="TextBox 8">
              <a:extLst>
                <a:ext uri="{FF2B5EF4-FFF2-40B4-BE49-F238E27FC236}">
                  <a16:creationId xmlns:a16="http://schemas.microsoft.com/office/drawing/2014/main" id="{1124CDB4-C5F7-D8D3-2935-5546744FE015}"/>
                </a:ext>
              </a:extLst>
            </p:cNvPr>
            <p:cNvSpPr txBox="1"/>
            <p:nvPr/>
          </p:nvSpPr>
          <p:spPr bwMode="auto">
            <a:xfrm>
              <a:off x="10411124" y="2927299"/>
              <a:ext cx="1378647" cy="523220"/>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ADT + docetaxel</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ADT alone</a:t>
              </a:r>
            </a:p>
          </p:txBody>
        </p:sp>
        <p:cxnSp>
          <p:nvCxnSpPr>
            <p:cNvPr id="20" name="Straight Connector 19">
              <a:extLst>
                <a:ext uri="{FF2B5EF4-FFF2-40B4-BE49-F238E27FC236}">
                  <a16:creationId xmlns:a16="http://schemas.microsoft.com/office/drawing/2014/main" id="{85C6A5EF-D781-76FB-F853-095BADF05636}"/>
                </a:ext>
              </a:extLst>
            </p:cNvPr>
            <p:cNvCxnSpPr/>
            <p:nvPr/>
          </p:nvCxnSpPr>
          <p:spPr bwMode="auto">
            <a:xfrm>
              <a:off x="10276861" y="3083854"/>
              <a:ext cx="134263" cy="0"/>
            </a:xfrm>
            <a:prstGeom prst="line">
              <a:avLst/>
            </a:prstGeom>
            <a:grp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EC9880C-D9A5-47FB-4B2B-768F6FC2B652}"/>
                </a:ext>
              </a:extLst>
            </p:cNvPr>
            <p:cNvCxnSpPr/>
            <p:nvPr/>
          </p:nvCxnSpPr>
          <p:spPr bwMode="auto">
            <a:xfrm>
              <a:off x="10281552" y="3303654"/>
              <a:ext cx="134263" cy="0"/>
            </a:xfrm>
            <a:prstGeom prst="line">
              <a:avLst/>
            </a:prstGeom>
            <a:grpFill/>
            <a:ln w="28575" cap="flat" cmpd="sng" algn="ctr">
              <a:solidFill>
                <a:schemeClr val="accent3"/>
              </a:solidFill>
              <a:prstDash val="solid"/>
              <a:round/>
              <a:headEnd type="none" w="med" len="med"/>
              <a:tailEnd type="none" w="med" len="med"/>
            </a:ln>
            <a:effectLst/>
          </p:spPr>
        </p:cxnSp>
      </p:grpSp>
      <p:grpSp>
        <p:nvGrpSpPr>
          <p:cNvPr id="23" name="Group 22">
            <a:extLst>
              <a:ext uri="{FF2B5EF4-FFF2-40B4-BE49-F238E27FC236}">
                <a16:creationId xmlns:a16="http://schemas.microsoft.com/office/drawing/2014/main" id="{BCA70BC7-2B3D-CD01-AA65-D08B80FAF5B9}"/>
              </a:ext>
            </a:extLst>
          </p:cNvPr>
          <p:cNvGrpSpPr/>
          <p:nvPr/>
        </p:nvGrpSpPr>
        <p:grpSpPr>
          <a:xfrm>
            <a:off x="8697251" y="4272887"/>
            <a:ext cx="1512910" cy="523220"/>
            <a:chOff x="10276861" y="2927299"/>
            <a:chExt cx="1512910" cy="523220"/>
          </a:xfrm>
          <a:solidFill>
            <a:schemeClr val="tx1"/>
          </a:solidFill>
        </p:grpSpPr>
        <p:sp>
          <p:nvSpPr>
            <p:cNvPr id="24" name="TextBox 23">
              <a:extLst>
                <a:ext uri="{FF2B5EF4-FFF2-40B4-BE49-F238E27FC236}">
                  <a16:creationId xmlns:a16="http://schemas.microsoft.com/office/drawing/2014/main" id="{FE339257-24F4-3328-8E38-AE13549D83A0}"/>
                </a:ext>
              </a:extLst>
            </p:cNvPr>
            <p:cNvSpPr txBox="1"/>
            <p:nvPr/>
          </p:nvSpPr>
          <p:spPr bwMode="auto">
            <a:xfrm>
              <a:off x="10411124" y="2927299"/>
              <a:ext cx="1378647" cy="523220"/>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ADT + docetaxel</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ADT alone</a:t>
              </a:r>
            </a:p>
          </p:txBody>
        </p:sp>
        <p:cxnSp>
          <p:nvCxnSpPr>
            <p:cNvPr id="25" name="Straight Connector 24">
              <a:extLst>
                <a:ext uri="{FF2B5EF4-FFF2-40B4-BE49-F238E27FC236}">
                  <a16:creationId xmlns:a16="http://schemas.microsoft.com/office/drawing/2014/main" id="{9B84A3E3-75DC-5CE9-E3D1-952DC5CA8A41}"/>
                </a:ext>
              </a:extLst>
            </p:cNvPr>
            <p:cNvCxnSpPr/>
            <p:nvPr/>
          </p:nvCxnSpPr>
          <p:spPr bwMode="auto">
            <a:xfrm>
              <a:off x="10276861" y="3083854"/>
              <a:ext cx="134263" cy="0"/>
            </a:xfrm>
            <a:prstGeom prst="line">
              <a:avLst/>
            </a:prstGeom>
            <a:grp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6D524D2-F256-4018-3BED-907738DD9C0E}"/>
                </a:ext>
              </a:extLst>
            </p:cNvPr>
            <p:cNvCxnSpPr/>
            <p:nvPr/>
          </p:nvCxnSpPr>
          <p:spPr bwMode="auto">
            <a:xfrm>
              <a:off x="10281552" y="3303654"/>
              <a:ext cx="134263" cy="0"/>
            </a:xfrm>
            <a:prstGeom prst="line">
              <a:avLst/>
            </a:prstGeom>
            <a:grpFill/>
            <a:ln w="28575" cap="flat" cmpd="sng" algn="ctr">
              <a:solidFill>
                <a:schemeClr val="accent3"/>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8D067BF9-73B6-0D52-678A-A6430182BB83}"/>
              </a:ext>
            </a:extLst>
          </p:cNvPr>
          <p:cNvGrpSpPr/>
          <p:nvPr/>
        </p:nvGrpSpPr>
        <p:grpSpPr>
          <a:xfrm>
            <a:off x="4128183" y="4347454"/>
            <a:ext cx="1512910" cy="523220"/>
            <a:chOff x="10276861" y="2927299"/>
            <a:chExt cx="1512910" cy="523220"/>
          </a:xfrm>
          <a:solidFill>
            <a:schemeClr val="tx1"/>
          </a:solidFill>
        </p:grpSpPr>
        <p:sp>
          <p:nvSpPr>
            <p:cNvPr id="28" name="TextBox 27">
              <a:extLst>
                <a:ext uri="{FF2B5EF4-FFF2-40B4-BE49-F238E27FC236}">
                  <a16:creationId xmlns:a16="http://schemas.microsoft.com/office/drawing/2014/main" id="{461D9256-A8C0-CF4F-0685-2336618DE640}"/>
                </a:ext>
              </a:extLst>
            </p:cNvPr>
            <p:cNvSpPr txBox="1"/>
            <p:nvPr/>
          </p:nvSpPr>
          <p:spPr bwMode="auto">
            <a:xfrm>
              <a:off x="10411124" y="2927299"/>
              <a:ext cx="1378647" cy="523220"/>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ADT + docetaxel</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ADT alone</a:t>
              </a:r>
            </a:p>
          </p:txBody>
        </p:sp>
        <p:cxnSp>
          <p:nvCxnSpPr>
            <p:cNvPr id="29" name="Straight Connector 28">
              <a:extLst>
                <a:ext uri="{FF2B5EF4-FFF2-40B4-BE49-F238E27FC236}">
                  <a16:creationId xmlns:a16="http://schemas.microsoft.com/office/drawing/2014/main" id="{29B50726-3B85-2FCA-CF08-7DA6E29EDF9A}"/>
                </a:ext>
              </a:extLst>
            </p:cNvPr>
            <p:cNvCxnSpPr/>
            <p:nvPr/>
          </p:nvCxnSpPr>
          <p:spPr bwMode="auto">
            <a:xfrm>
              <a:off x="10276861" y="3083854"/>
              <a:ext cx="134263" cy="0"/>
            </a:xfrm>
            <a:prstGeom prst="line">
              <a:avLst/>
            </a:prstGeom>
            <a:grpFill/>
            <a:ln w="2857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12CC3CBC-CB03-A66F-FAAF-C09E23E36916}"/>
                </a:ext>
              </a:extLst>
            </p:cNvPr>
            <p:cNvCxnSpPr/>
            <p:nvPr/>
          </p:nvCxnSpPr>
          <p:spPr bwMode="auto">
            <a:xfrm>
              <a:off x="10281552" y="3303654"/>
              <a:ext cx="134263" cy="0"/>
            </a:xfrm>
            <a:prstGeom prst="line">
              <a:avLst/>
            </a:prstGeom>
            <a:grpFill/>
            <a:ln w="28575" cap="flat" cmpd="sng" algn="ctr">
              <a:solidFill>
                <a:schemeClr val="accent3"/>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A368613E-E4D1-C968-2D8B-F89FD5304B23}"/>
              </a:ext>
            </a:extLst>
          </p:cNvPr>
          <p:cNvGrpSpPr/>
          <p:nvPr/>
        </p:nvGrpSpPr>
        <p:grpSpPr>
          <a:xfrm>
            <a:off x="4189962" y="1943846"/>
            <a:ext cx="1512910" cy="523220"/>
            <a:chOff x="10276861" y="2927299"/>
            <a:chExt cx="1512910" cy="523220"/>
          </a:xfrm>
          <a:solidFill>
            <a:schemeClr val="tx1"/>
          </a:solidFill>
        </p:grpSpPr>
        <p:sp>
          <p:nvSpPr>
            <p:cNvPr id="32" name="TextBox 31">
              <a:extLst>
                <a:ext uri="{FF2B5EF4-FFF2-40B4-BE49-F238E27FC236}">
                  <a16:creationId xmlns:a16="http://schemas.microsoft.com/office/drawing/2014/main" id="{A8206ACD-0816-071A-B281-C419960FB9C8}"/>
                </a:ext>
              </a:extLst>
            </p:cNvPr>
            <p:cNvSpPr txBox="1"/>
            <p:nvPr/>
          </p:nvSpPr>
          <p:spPr bwMode="auto">
            <a:xfrm>
              <a:off x="10411124" y="2927299"/>
              <a:ext cx="1378647" cy="523220"/>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ADT + docetaxel</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ADT alone</a:t>
              </a:r>
            </a:p>
          </p:txBody>
        </p:sp>
        <p:cxnSp>
          <p:nvCxnSpPr>
            <p:cNvPr id="33" name="Straight Connector 32">
              <a:extLst>
                <a:ext uri="{FF2B5EF4-FFF2-40B4-BE49-F238E27FC236}">
                  <a16:creationId xmlns:a16="http://schemas.microsoft.com/office/drawing/2014/main" id="{0B3C26FA-DEA5-E994-B428-E211DAC3BC86}"/>
                </a:ext>
              </a:extLst>
            </p:cNvPr>
            <p:cNvCxnSpPr/>
            <p:nvPr/>
          </p:nvCxnSpPr>
          <p:spPr bwMode="auto">
            <a:xfrm>
              <a:off x="10276861" y="3083854"/>
              <a:ext cx="134263" cy="0"/>
            </a:xfrm>
            <a:prstGeom prst="line">
              <a:avLst/>
            </a:prstGeom>
            <a:grp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508DBD6-C7A5-01ED-0926-8F226FBA0187}"/>
                </a:ext>
              </a:extLst>
            </p:cNvPr>
            <p:cNvCxnSpPr/>
            <p:nvPr/>
          </p:nvCxnSpPr>
          <p:spPr bwMode="auto">
            <a:xfrm>
              <a:off x="10281552" y="3303654"/>
              <a:ext cx="134263" cy="0"/>
            </a:xfrm>
            <a:prstGeom prst="line">
              <a:avLst/>
            </a:prstGeom>
            <a:grpFill/>
            <a:ln w="28575" cap="flat" cmpd="sng" algn="ctr">
              <a:solidFill>
                <a:schemeClr val="accent3"/>
              </a:solidFill>
              <a:prstDash val="solid"/>
              <a:round/>
              <a:headEnd type="none" w="med" len="med"/>
              <a:tailEnd type="none" w="med" len="med"/>
            </a:ln>
            <a:effectLst/>
          </p:spPr>
        </p:cxnSp>
      </p:grpSp>
      <p:grpSp>
        <p:nvGrpSpPr>
          <p:cNvPr id="19457" name="Group 19456">
            <a:extLst>
              <a:ext uri="{FF2B5EF4-FFF2-40B4-BE49-F238E27FC236}">
                <a16:creationId xmlns:a16="http://schemas.microsoft.com/office/drawing/2014/main" id="{E97E46A0-4A1C-3583-0BDC-E84F8E7ED3AB}"/>
              </a:ext>
            </a:extLst>
          </p:cNvPr>
          <p:cNvGrpSpPr/>
          <p:nvPr/>
        </p:nvGrpSpPr>
        <p:grpSpPr>
          <a:xfrm>
            <a:off x="1182941" y="1811723"/>
            <a:ext cx="4438388" cy="2196263"/>
            <a:chOff x="1182941" y="1870307"/>
            <a:chExt cx="4438388" cy="2196263"/>
          </a:xfrm>
        </p:grpSpPr>
        <p:sp>
          <p:nvSpPr>
            <p:cNvPr id="48" name="Freeform: Shape 47">
              <a:extLst>
                <a:ext uri="{FF2B5EF4-FFF2-40B4-BE49-F238E27FC236}">
                  <a16:creationId xmlns:a16="http://schemas.microsoft.com/office/drawing/2014/main" id="{723F0E3B-4774-B183-BD11-2AABF15DDA01}"/>
                </a:ext>
              </a:extLst>
            </p:cNvPr>
            <p:cNvSpPr/>
            <p:nvPr/>
          </p:nvSpPr>
          <p:spPr bwMode="auto">
            <a:xfrm>
              <a:off x="1616109" y="2019300"/>
              <a:ext cx="3936966" cy="1743075"/>
            </a:xfrm>
            <a:custGeom>
              <a:avLst/>
              <a:gdLst>
                <a:gd name="connsiteX0" fmla="*/ 0 w 4157662"/>
                <a:gd name="connsiteY0" fmla="*/ 0 h 1743075"/>
                <a:gd name="connsiteX1" fmla="*/ 0 w 4157662"/>
                <a:gd name="connsiteY1" fmla="*/ 1743075 h 1743075"/>
                <a:gd name="connsiteX2" fmla="*/ 4157662 w 4157662"/>
                <a:gd name="connsiteY2" fmla="*/ 1743075 h 1743075"/>
              </a:gdLst>
              <a:ahLst/>
              <a:cxnLst>
                <a:cxn ang="0">
                  <a:pos x="connsiteX0" y="connsiteY0"/>
                </a:cxn>
                <a:cxn ang="0">
                  <a:pos x="connsiteX1" y="connsiteY1"/>
                </a:cxn>
                <a:cxn ang="0">
                  <a:pos x="connsiteX2" y="connsiteY2"/>
                </a:cxn>
              </a:cxnLst>
              <a:rect l="l" t="t" r="r" b="b"/>
              <a:pathLst>
                <a:path w="4157662" h="1743075">
                  <a:moveTo>
                    <a:pt x="0" y="0"/>
                  </a:moveTo>
                  <a:lnTo>
                    <a:pt x="0" y="1743075"/>
                  </a:lnTo>
                  <a:lnTo>
                    <a:pt x="4157662" y="174307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456" name="Group 19455">
              <a:extLst>
                <a:ext uri="{FF2B5EF4-FFF2-40B4-BE49-F238E27FC236}">
                  <a16:creationId xmlns:a16="http://schemas.microsoft.com/office/drawing/2014/main" id="{5975E0F1-DB4B-3901-73D7-BD5E099A2C4E}"/>
                </a:ext>
              </a:extLst>
            </p:cNvPr>
            <p:cNvGrpSpPr/>
            <p:nvPr/>
          </p:nvGrpSpPr>
          <p:grpSpPr>
            <a:xfrm>
              <a:off x="1182941" y="1870307"/>
              <a:ext cx="4438388" cy="2196263"/>
              <a:chOff x="1182941" y="1870307"/>
              <a:chExt cx="4438388" cy="2196263"/>
            </a:xfrm>
          </p:grpSpPr>
          <p:grpSp>
            <p:nvGrpSpPr>
              <p:cNvPr id="40" name="Group 39">
                <a:extLst>
                  <a:ext uri="{FF2B5EF4-FFF2-40B4-BE49-F238E27FC236}">
                    <a16:creationId xmlns:a16="http://schemas.microsoft.com/office/drawing/2014/main" id="{721D69AC-68A8-E2CF-D4D9-84B626C7FB1A}"/>
                  </a:ext>
                </a:extLst>
              </p:cNvPr>
              <p:cNvGrpSpPr/>
              <p:nvPr/>
            </p:nvGrpSpPr>
            <p:grpSpPr>
              <a:xfrm>
                <a:off x="1182941" y="1870307"/>
                <a:ext cx="412292" cy="2047819"/>
                <a:chOff x="1671095" y="1870307"/>
                <a:chExt cx="412292" cy="2047819"/>
              </a:xfrm>
            </p:grpSpPr>
            <p:sp>
              <p:nvSpPr>
                <p:cNvPr id="19" name="TextBox 18">
                  <a:extLst>
                    <a:ext uri="{FF2B5EF4-FFF2-40B4-BE49-F238E27FC236}">
                      <a16:creationId xmlns:a16="http://schemas.microsoft.com/office/drawing/2014/main" id="{633AFBF6-B32D-17D2-F29D-17DB3DE9D1B7}"/>
                    </a:ext>
                  </a:extLst>
                </p:cNvPr>
                <p:cNvSpPr txBox="1"/>
                <p:nvPr/>
              </p:nvSpPr>
              <p:spPr bwMode="auto">
                <a:xfrm>
                  <a:off x="1671095" y="18703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5" name="TextBox 34">
                  <a:extLst>
                    <a:ext uri="{FF2B5EF4-FFF2-40B4-BE49-F238E27FC236}">
                      <a16:creationId xmlns:a16="http://schemas.microsoft.com/office/drawing/2014/main" id="{CB7E46AC-DF5D-15D4-07BC-6937BE9F8DC1}"/>
                    </a:ext>
                  </a:extLst>
                </p:cNvPr>
                <p:cNvSpPr txBox="1"/>
                <p:nvPr/>
              </p:nvSpPr>
              <p:spPr bwMode="auto">
                <a:xfrm>
                  <a:off x="1671095" y="22180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6" name="TextBox 35">
                  <a:extLst>
                    <a:ext uri="{FF2B5EF4-FFF2-40B4-BE49-F238E27FC236}">
                      <a16:creationId xmlns:a16="http://schemas.microsoft.com/office/drawing/2014/main" id="{30AFC64E-3229-3BF3-5131-318B64BF57C1}"/>
                    </a:ext>
                  </a:extLst>
                </p:cNvPr>
                <p:cNvSpPr txBox="1"/>
                <p:nvPr/>
              </p:nvSpPr>
              <p:spPr bwMode="auto">
                <a:xfrm>
                  <a:off x="1671095" y="25623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7" name="TextBox 36">
                  <a:extLst>
                    <a:ext uri="{FF2B5EF4-FFF2-40B4-BE49-F238E27FC236}">
                      <a16:creationId xmlns:a16="http://schemas.microsoft.com/office/drawing/2014/main" id="{2E396928-8327-AF77-3337-FFC06495489F}"/>
                    </a:ext>
                  </a:extLst>
                </p:cNvPr>
                <p:cNvSpPr txBox="1"/>
                <p:nvPr/>
              </p:nvSpPr>
              <p:spPr bwMode="auto">
                <a:xfrm>
                  <a:off x="1671095" y="291016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8" name="TextBox 37">
                  <a:extLst>
                    <a:ext uri="{FF2B5EF4-FFF2-40B4-BE49-F238E27FC236}">
                      <a16:creationId xmlns:a16="http://schemas.microsoft.com/office/drawing/2014/main" id="{2B09486A-16D7-D2C2-C491-D159C3D484C5}"/>
                    </a:ext>
                  </a:extLst>
                </p:cNvPr>
                <p:cNvSpPr txBox="1"/>
                <p:nvPr/>
              </p:nvSpPr>
              <p:spPr bwMode="auto">
                <a:xfrm>
                  <a:off x="1671095" y="32625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9" name="TextBox 38">
                  <a:extLst>
                    <a:ext uri="{FF2B5EF4-FFF2-40B4-BE49-F238E27FC236}">
                      <a16:creationId xmlns:a16="http://schemas.microsoft.com/office/drawing/2014/main" id="{7ADCA7CB-FE78-8B3A-B0AB-DF611CE6C0B0}"/>
                    </a:ext>
                  </a:extLst>
                </p:cNvPr>
                <p:cNvSpPr txBox="1"/>
                <p:nvPr/>
              </p:nvSpPr>
              <p:spPr bwMode="auto">
                <a:xfrm>
                  <a:off x="1807350" y="36103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47" name="Group 46">
                <a:extLst>
                  <a:ext uri="{FF2B5EF4-FFF2-40B4-BE49-F238E27FC236}">
                    <a16:creationId xmlns:a16="http://schemas.microsoft.com/office/drawing/2014/main" id="{B77DE008-9871-DFFC-178A-17DBE92BF3B7}"/>
                  </a:ext>
                </a:extLst>
              </p:cNvPr>
              <p:cNvGrpSpPr/>
              <p:nvPr/>
            </p:nvGrpSpPr>
            <p:grpSpPr>
              <a:xfrm>
                <a:off x="1475426" y="3758793"/>
                <a:ext cx="4145903" cy="307777"/>
                <a:chOff x="1475426" y="3758793"/>
                <a:chExt cx="4145903" cy="307777"/>
              </a:xfrm>
            </p:grpSpPr>
            <p:sp>
              <p:nvSpPr>
                <p:cNvPr id="41" name="TextBox 40">
                  <a:extLst>
                    <a:ext uri="{FF2B5EF4-FFF2-40B4-BE49-F238E27FC236}">
                      <a16:creationId xmlns:a16="http://schemas.microsoft.com/office/drawing/2014/main" id="{925D2849-D843-90C5-59D3-B76BB901832B}"/>
                    </a:ext>
                  </a:extLst>
                </p:cNvPr>
                <p:cNvSpPr txBox="1"/>
                <p:nvPr/>
              </p:nvSpPr>
              <p:spPr bwMode="auto">
                <a:xfrm>
                  <a:off x="1475426" y="3758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0AA51705-E799-21E1-D9AF-73028DB9BDD4}"/>
                    </a:ext>
                  </a:extLst>
                </p:cNvPr>
                <p:cNvSpPr txBox="1"/>
                <p:nvPr/>
              </p:nvSpPr>
              <p:spPr bwMode="auto">
                <a:xfrm>
                  <a:off x="2187577"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3" name="TextBox 42">
                  <a:extLst>
                    <a:ext uri="{FF2B5EF4-FFF2-40B4-BE49-F238E27FC236}">
                      <a16:creationId xmlns:a16="http://schemas.microsoft.com/office/drawing/2014/main" id="{68AA2AD3-48EF-EC1A-4133-61DA5BC2788E}"/>
                    </a:ext>
                  </a:extLst>
                </p:cNvPr>
                <p:cNvSpPr txBox="1"/>
                <p:nvPr/>
              </p:nvSpPr>
              <p:spPr bwMode="auto">
                <a:xfrm>
                  <a:off x="2945413"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44" name="TextBox 43">
                  <a:extLst>
                    <a:ext uri="{FF2B5EF4-FFF2-40B4-BE49-F238E27FC236}">
                      <a16:creationId xmlns:a16="http://schemas.microsoft.com/office/drawing/2014/main" id="{FEDE98BC-FE26-252C-23A7-D5218EEB3FDB}"/>
                    </a:ext>
                  </a:extLst>
                </p:cNvPr>
                <p:cNvSpPr txBox="1"/>
                <p:nvPr/>
              </p:nvSpPr>
              <p:spPr bwMode="auto">
                <a:xfrm>
                  <a:off x="3703249"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45" name="TextBox 44">
                  <a:extLst>
                    <a:ext uri="{FF2B5EF4-FFF2-40B4-BE49-F238E27FC236}">
                      <a16:creationId xmlns:a16="http://schemas.microsoft.com/office/drawing/2014/main" id="{D62238EC-12E4-1EFB-743D-9B5C85877777}"/>
                    </a:ext>
                  </a:extLst>
                </p:cNvPr>
                <p:cNvSpPr txBox="1"/>
                <p:nvPr/>
              </p:nvSpPr>
              <p:spPr bwMode="auto">
                <a:xfrm>
                  <a:off x="4404713"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6" name="TextBox 45">
                  <a:extLst>
                    <a:ext uri="{FF2B5EF4-FFF2-40B4-BE49-F238E27FC236}">
                      <a16:creationId xmlns:a16="http://schemas.microsoft.com/office/drawing/2014/main" id="{EEF87279-1C09-2CD4-8301-47435B209864}"/>
                    </a:ext>
                  </a:extLst>
                </p:cNvPr>
                <p:cNvSpPr txBox="1"/>
                <p:nvPr/>
              </p:nvSpPr>
              <p:spPr bwMode="auto">
                <a:xfrm>
                  <a:off x="5162549"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a:t>
                  </a:r>
                </a:p>
              </p:txBody>
            </p:sp>
          </p:grpSp>
          <p:grpSp>
            <p:nvGrpSpPr>
              <p:cNvPr id="56" name="Group 55">
                <a:extLst>
                  <a:ext uri="{FF2B5EF4-FFF2-40B4-BE49-F238E27FC236}">
                    <a16:creationId xmlns:a16="http://schemas.microsoft.com/office/drawing/2014/main" id="{0E06B32D-6142-3FEE-6422-BED87BD483B6}"/>
                  </a:ext>
                </a:extLst>
              </p:cNvPr>
              <p:cNvGrpSpPr/>
              <p:nvPr/>
            </p:nvGrpSpPr>
            <p:grpSpPr>
              <a:xfrm>
                <a:off x="1530784" y="2029241"/>
                <a:ext cx="85326" cy="1733909"/>
                <a:chOff x="1240255" y="2029241"/>
                <a:chExt cx="424792" cy="1733909"/>
              </a:xfrm>
            </p:grpSpPr>
            <p:cxnSp>
              <p:nvCxnSpPr>
                <p:cNvPr id="50" name="Straight Connector 49">
                  <a:extLst>
                    <a:ext uri="{FF2B5EF4-FFF2-40B4-BE49-F238E27FC236}">
                      <a16:creationId xmlns:a16="http://schemas.microsoft.com/office/drawing/2014/main" id="{457E83D2-8BC2-D07C-33BF-44956FAE715D}"/>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F8A5F2B-961D-884B-9BDD-7A890616BDEB}"/>
                    </a:ext>
                  </a:extLst>
                </p:cNvPr>
                <p:cNvCxnSpPr/>
                <p:nvPr/>
              </p:nvCxnSpPr>
              <p:spPr bwMode="auto">
                <a:xfrm>
                  <a:off x="1240255" y="235703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52B9D47-E74E-6ECD-8EF4-68AC64D2B234}"/>
                    </a:ext>
                  </a:extLst>
                </p:cNvPr>
                <p:cNvCxnSpPr/>
                <p:nvPr/>
              </p:nvCxnSpPr>
              <p:spPr bwMode="auto">
                <a:xfrm>
                  <a:off x="1240255" y="27189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83476EF-836E-B618-02F3-94F7956A0B41}"/>
                    </a:ext>
                  </a:extLst>
                </p:cNvPr>
                <p:cNvCxnSpPr/>
                <p:nvPr/>
              </p:nvCxnSpPr>
              <p:spPr bwMode="auto">
                <a:xfrm>
                  <a:off x="1240255" y="30618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83D0C4C-3FCA-0B2E-C2B3-20F207D7B3AE}"/>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F8869EF-B38D-2C01-8359-F06663801925}"/>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68DBEEC4-0A3D-6319-4110-35B83815AB7B}"/>
                  </a:ext>
                </a:extLst>
              </p:cNvPr>
              <p:cNvGrpSpPr/>
              <p:nvPr/>
            </p:nvGrpSpPr>
            <p:grpSpPr>
              <a:xfrm rot="5400000">
                <a:off x="3463385" y="1910810"/>
                <a:ext cx="85726" cy="3779332"/>
                <a:chOff x="1240255" y="2029241"/>
                <a:chExt cx="424796" cy="1733909"/>
              </a:xfrm>
            </p:grpSpPr>
            <p:cxnSp>
              <p:nvCxnSpPr>
                <p:cNvPr id="58" name="Straight Connector 57">
                  <a:extLst>
                    <a:ext uri="{FF2B5EF4-FFF2-40B4-BE49-F238E27FC236}">
                      <a16:creationId xmlns:a16="http://schemas.microsoft.com/office/drawing/2014/main" id="{FAF14EAB-C577-713F-AEC3-14CA70425D51}"/>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5A81188-01F4-A223-CB68-FB006304F9FA}"/>
                    </a:ext>
                  </a:extLst>
                </p:cNvPr>
                <p:cNvCxnSpPr/>
                <p:nvPr/>
              </p:nvCxnSpPr>
              <p:spPr bwMode="auto">
                <a:xfrm>
                  <a:off x="1240256" y="237451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72E0BBF-E36E-F842-B1D8-6C18AA727BAD}"/>
                    </a:ext>
                  </a:extLst>
                </p:cNvPr>
                <p:cNvCxnSpPr/>
                <p:nvPr/>
              </p:nvCxnSpPr>
              <p:spPr bwMode="auto">
                <a:xfrm>
                  <a:off x="1240259" y="272116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339EE88-36D6-0982-8D93-D4FA203BC8AB}"/>
                    </a:ext>
                  </a:extLst>
                </p:cNvPr>
                <p:cNvCxnSpPr/>
                <p:nvPr/>
              </p:nvCxnSpPr>
              <p:spPr bwMode="auto">
                <a:xfrm>
                  <a:off x="1240256" y="307280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965AB93-EC02-C503-77F3-D0F9946CA0A7}"/>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5BCE739-4883-5E0F-0544-321C0400FA9A}"/>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9460" name="Group 19459">
            <a:extLst>
              <a:ext uri="{FF2B5EF4-FFF2-40B4-BE49-F238E27FC236}">
                <a16:creationId xmlns:a16="http://schemas.microsoft.com/office/drawing/2014/main" id="{7B6B591A-261D-EE65-6488-7CB82B7DD898}"/>
              </a:ext>
            </a:extLst>
          </p:cNvPr>
          <p:cNvGrpSpPr/>
          <p:nvPr/>
        </p:nvGrpSpPr>
        <p:grpSpPr>
          <a:xfrm>
            <a:off x="6669211" y="1822604"/>
            <a:ext cx="4517902" cy="2147887"/>
            <a:chOff x="1182941" y="1870307"/>
            <a:chExt cx="4438388" cy="2196263"/>
          </a:xfrm>
        </p:grpSpPr>
        <p:sp>
          <p:nvSpPr>
            <p:cNvPr id="19461" name="Freeform: Shape 19460">
              <a:extLst>
                <a:ext uri="{FF2B5EF4-FFF2-40B4-BE49-F238E27FC236}">
                  <a16:creationId xmlns:a16="http://schemas.microsoft.com/office/drawing/2014/main" id="{9DC29213-6D5F-8DF4-5D0B-A78CB3B97448}"/>
                </a:ext>
              </a:extLst>
            </p:cNvPr>
            <p:cNvSpPr/>
            <p:nvPr/>
          </p:nvSpPr>
          <p:spPr bwMode="auto">
            <a:xfrm>
              <a:off x="1616109" y="2019300"/>
              <a:ext cx="3936966" cy="1743075"/>
            </a:xfrm>
            <a:custGeom>
              <a:avLst/>
              <a:gdLst>
                <a:gd name="connsiteX0" fmla="*/ 0 w 4157662"/>
                <a:gd name="connsiteY0" fmla="*/ 0 h 1743075"/>
                <a:gd name="connsiteX1" fmla="*/ 0 w 4157662"/>
                <a:gd name="connsiteY1" fmla="*/ 1743075 h 1743075"/>
                <a:gd name="connsiteX2" fmla="*/ 4157662 w 4157662"/>
                <a:gd name="connsiteY2" fmla="*/ 1743075 h 1743075"/>
              </a:gdLst>
              <a:ahLst/>
              <a:cxnLst>
                <a:cxn ang="0">
                  <a:pos x="connsiteX0" y="connsiteY0"/>
                </a:cxn>
                <a:cxn ang="0">
                  <a:pos x="connsiteX1" y="connsiteY1"/>
                </a:cxn>
                <a:cxn ang="0">
                  <a:pos x="connsiteX2" y="connsiteY2"/>
                </a:cxn>
              </a:cxnLst>
              <a:rect l="l" t="t" r="r" b="b"/>
              <a:pathLst>
                <a:path w="4157662" h="1743075">
                  <a:moveTo>
                    <a:pt x="0" y="0"/>
                  </a:moveTo>
                  <a:lnTo>
                    <a:pt x="0" y="1743075"/>
                  </a:lnTo>
                  <a:lnTo>
                    <a:pt x="4157662" y="174307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462" name="Group 19461">
              <a:extLst>
                <a:ext uri="{FF2B5EF4-FFF2-40B4-BE49-F238E27FC236}">
                  <a16:creationId xmlns:a16="http://schemas.microsoft.com/office/drawing/2014/main" id="{3E82B504-FD52-6F2D-8461-CFE3934506B1}"/>
                </a:ext>
              </a:extLst>
            </p:cNvPr>
            <p:cNvGrpSpPr/>
            <p:nvPr/>
          </p:nvGrpSpPr>
          <p:grpSpPr>
            <a:xfrm>
              <a:off x="1182941" y="1870307"/>
              <a:ext cx="4438388" cy="2196263"/>
              <a:chOff x="1182941" y="1870307"/>
              <a:chExt cx="4438388" cy="2196263"/>
            </a:xfrm>
          </p:grpSpPr>
          <p:grpSp>
            <p:nvGrpSpPr>
              <p:cNvPr id="19465" name="Group 19464">
                <a:extLst>
                  <a:ext uri="{FF2B5EF4-FFF2-40B4-BE49-F238E27FC236}">
                    <a16:creationId xmlns:a16="http://schemas.microsoft.com/office/drawing/2014/main" id="{48E26835-6ADF-3EE5-2C2F-517C23D26142}"/>
                  </a:ext>
                </a:extLst>
              </p:cNvPr>
              <p:cNvGrpSpPr/>
              <p:nvPr/>
            </p:nvGrpSpPr>
            <p:grpSpPr>
              <a:xfrm>
                <a:off x="1182941" y="1870307"/>
                <a:ext cx="412292" cy="2047819"/>
                <a:chOff x="1671095" y="1870307"/>
                <a:chExt cx="412292" cy="2047819"/>
              </a:xfrm>
            </p:grpSpPr>
            <p:sp>
              <p:nvSpPr>
                <p:cNvPr id="19488" name="TextBox 19487">
                  <a:extLst>
                    <a:ext uri="{FF2B5EF4-FFF2-40B4-BE49-F238E27FC236}">
                      <a16:creationId xmlns:a16="http://schemas.microsoft.com/office/drawing/2014/main" id="{46BF47F7-B0CE-8783-196B-C5871F35A722}"/>
                    </a:ext>
                  </a:extLst>
                </p:cNvPr>
                <p:cNvSpPr txBox="1"/>
                <p:nvPr/>
              </p:nvSpPr>
              <p:spPr bwMode="auto">
                <a:xfrm>
                  <a:off x="1671095" y="18703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9489" name="TextBox 19488">
                  <a:extLst>
                    <a:ext uri="{FF2B5EF4-FFF2-40B4-BE49-F238E27FC236}">
                      <a16:creationId xmlns:a16="http://schemas.microsoft.com/office/drawing/2014/main" id="{89D16B0F-B33E-A3EE-0984-E3B6C08973B4}"/>
                    </a:ext>
                  </a:extLst>
                </p:cNvPr>
                <p:cNvSpPr txBox="1"/>
                <p:nvPr/>
              </p:nvSpPr>
              <p:spPr bwMode="auto">
                <a:xfrm>
                  <a:off x="1671095" y="22180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9490" name="TextBox 19489">
                  <a:extLst>
                    <a:ext uri="{FF2B5EF4-FFF2-40B4-BE49-F238E27FC236}">
                      <a16:creationId xmlns:a16="http://schemas.microsoft.com/office/drawing/2014/main" id="{ED42069B-48D8-06B9-11AF-FE1E9316C68F}"/>
                    </a:ext>
                  </a:extLst>
                </p:cNvPr>
                <p:cNvSpPr txBox="1"/>
                <p:nvPr/>
              </p:nvSpPr>
              <p:spPr bwMode="auto">
                <a:xfrm>
                  <a:off x="1671095" y="25623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9491" name="TextBox 19490">
                  <a:extLst>
                    <a:ext uri="{FF2B5EF4-FFF2-40B4-BE49-F238E27FC236}">
                      <a16:creationId xmlns:a16="http://schemas.microsoft.com/office/drawing/2014/main" id="{AF89AAD5-163C-BC09-4001-2B2627A145F7}"/>
                    </a:ext>
                  </a:extLst>
                </p:cNvPr>
                <p:cNvSpPr txBox="1"/>
                <p:nvPr/>
              </p:nvSpPr>
              <p:spPr bwMode="auto">
                <a:xfrm>
                  <a:off x="1671095" y="291016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9492" name="TextBox 19491">
                  <a:extLst>
                    <a:ext uri="{FF2B5EF4-FFF2-40B4-BE49-F238E27FC236}">
                      <a16:creationId xmlns:a16="http://schemas.microsoft.com/office/drawing/2014/main" id="{1B6A1553-6E1C-D5C6-3420-9422578EE1CF}"/>
                    </a:ext>
                  </a:extLst>
                </p:cNvPr>
                <p:cNvSpPr txBox="1"/>
                <p:nvPr/>
              </p:nvSpPr>
              <p:spPr bwMode="auto">
                <a:xfrm>
                  <a:off x="1671095" y="32625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9493" name="TextBox 19492">
                  <a:extLst>
                    <a:ext uri="{FF2B5EF4-FFF2-40B4-BE49-F238E27FC236}">
                      <a16:creationId xmlns:a16="http://schemas.microsoft.com/office/drawing/2014/main" id="{9A050F64-685E-3DFB-F916-2FB4E9A70688}"/>
                    </a:ext>
                  </a:extLst>
                </p:cNvPr>
                <p:cNvSpPr txBox="1"/>
                <p:nvPr/>
              </p:nvSpPr>
              <p:spPr bwMode="auto">
                <a:xfrm>
                  <a:off x="1807350" y="36103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9466" name="Group 19465">
                <a:extLst>
                  <a:ext uri="{FF2B5EF4-FFF2-40B4-BE49-F238E27FC236}">
                    <a16:creationId xmlns:a16="http://schemas.microsoft.com/office/drawing/2014/main" id="{3F3A49F0-F4E3-2A9E-2D6B-461D0CF29CF8}"/>
                  </a:ext>
                </a:extLst>
              </p:cNvPr>
              <p:cNvGrpSpPr/>
              <p:nvPr/>
            </p:nvGrpSpPr>
            <p:grpSpPr>
              <a:xfrm>
                <a:off x="1475426" y="3758793"/>
                <a:ext cx="4145903" cy="307777"/>
                <a:chOff x="1475426" y="3758793"/>
                <a:chExt cx="4145903" cy="307777"/>
              </a:xfrm>
            </p:grpSpPr>
            <p:sp>
              <p:nvSpPr>
                <p:cNvPr id="19482" name="TextBox 19481">
                  <a:extLst>
                    <a:ext uri="{FF2B5EF4-FFF2-40B4-BE49-F238E27FC236}">
                      <a16:creationId xmlns:a16="http://schemas.microsoft.com/office/drawing/2014/main" id="{E6DFBA5A-3954-DBBB-E87A-B602725F1424}"/>
                    </a:ext>
                  </a:extLst>
                </p:cNvPr>
                <p:cNvSpPr txBox="1"/>
                <p:nvPr/>
              </p:nvSpPr>
              <p:spPr bwMode="auto">
                <a:xfrm>
                  <a:off x="1475426" y="3758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483" name="TextBox 19482">
                  <a:extLst>
                    <a:ext uri="{FF2B5EF4-FFF2-40B4-BE49-F238E27FC236}">
                      <a16:creationId xmlns:a16="http://schemas.microsoft.com/office/drawing/2014/main" id="{F947E29E-D302-5A90-6AF5-DF1B1CAF0E4B}"/>
                    </a:ext>
                  </a:extLst>
                </p:cNvPr>
                <p:cNvSpPr txBox="1"/>
                <p:nvPr/>
              </p:nvSpPr>
              <p:spPr bwMode="auto">
                <a:xfrm>
                  <a:off x="2187577"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9484" name="TextBox 19483">
                  <a:extLst>
                    <a:ext uri="{FF2B5EF4-FFF2-40B4-BE49-F238E27FC236}">
                      <a16:creationId xmlns:a16="http://schemas.microsoft.com/office/drawing/2014/main" id="{E5C7397F-1211-B4CD-BF9C-CC678EFC5192}"/>
                    </a:ext>
                  </a:extLst>
                </p:cNvPr>
                <p:cNvSpPr txBox="1"/>
                <p:nvPr/>
              </p:nvSpPr>
              <p:spPr bwMode="auto">
                <a:xfrm>
                  <a:off x="2945413"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485" name="TextBox 19484">
                  <a:extLst>
                    <a:ext uri="{FF2B5EF4-FFF2-40B4-BE49-F238E27FC236}">
                      <a16:creationId xmlns:a16="http://schemas.microsoft.com/office/drawing/2014/main" id="{3F57927B-52E4-16E5-360C-96D351D6F3A2}"/>
                    </a:ext>
                  </a:extLst>
                </p:cNvPr>
                <p:cNvSpPr txBox="1"/>
                <p:nvPr/>
              </p:nvSpPr>
              <p:spPr bwMode="auto">
                <a:xfrm>
                  <a:off x="3703249"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9486" name="TextBox 19485">
                  <a:extLst>
                    <a:ext uri="{FF2B5EF4-FFF2-40B4-BE49-F238E27FC236}">
                      <a16:creationId xmlns:a16="http://schemas.microsoft.com/office/drawing/2014/main" id="{5991C605-F302-4ACA-5D2F-5F0A0CA54BE5}"/>
                    </a:ext>
                  </a:extLst>
                </p:cNvPr>
                <p:cNvSpPr txBox="1"/>
                <p:nvPr/>
              </p:nvSpPr>
              <p:spPr bwMode="auto">
                <a:xfrm>
                  <a:off x="4404713"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487" name="TextBox 19486">
                  <a:extLst>
                    <a:ext uri="{FF2B5EF4-FFF2-40B4-BE49-F238E27FC236}">
                      <a16:creationId xmlns:a16="http://schemas.microsoft.com/office/drawing/2014/main" id="{862D7DFB-BB2F-4163-39FC-90EC05E2BB3F}"/>
                    </a:ext>
                  </a:extLst>
                </p:cNvPr>
                <p:cNvSpPr txBox="1"/>
                <p:nvPr/>
              </p:nvSpPr>
              <p:spPr bwMode="auto">
                <a:xfrm>
                  <a:off x="5162549"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a:t>
                  </a:r>
                </a:p>
              </p:txBody>
            </p:sp>
          </p:grpSp>
          <p:grpSp>
            <p:nvGrpSpPr>
              <p:cNvPr id="19467" name="Group 19466">
                <a:extLst>
                  <a:ext uri="{FF2B5EF4-FFF2-40B4-BE49-F238E27FC236}">
                    <a16:creationId xmlns:a16="http://schemas.microsoft.com/office/drawing/2014/main" id="{AB0DB9A0-6493-D8E6-ED58-BA6E7D8C7BF2}"/>
                  </a:ext>
                </a:extLst>
              </p:cNvPr>
              <p:cNvGrpSpPr/>
              <p:nvPr/>
            </p:nvGrpSpPr>
            <p:grpSpPr>
              <a:xfrm>
                <a:off x="1530784" y="2029241"/>
                <a:ext cx="85326" cy="1733909"/>
                <a:chOff x="1240255" y="2029241"/>
                <a:chExt cx="424792" cy="1733909"/>
              </a:xfrm>
            </p:grpSpPr>
            <p:cxnSp>
              <p:nvCxnSpPr>
                <p:cNvPr id="19476" name="Straight Connector 19475">
                  <a:extLst>
                    <a:ext uri="{FF2B5EF4-FFF2-40B4-BE49-F238E27FC236}">
                      <a16:creationId xmlns:a16="http://schemas.microsoft.com/office/drawing/2014/main" id="{4A11E9F3-19CD-85C4-7838-C6DB807C89BF}"/>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7" name="Straight Connector 19476">
                  <a:extLst>
                    <a:ext uri="{FF2B5EF4-FFF2-40B4-BE49-F238E27FC236}">
                      <a16:creationId xmlns:a16="http://schemas.microsoft.com/office/drawing/2014/main" id="{C01CBE28-5829-8CB3-E2AA-AB0E5B9681D7}"/>
                    </a:ext>
                  </a:extLst>
                </p:cNvPr>
                <p:cNvCxnSpPr/>
                <p:nvPr/>
              </p:nvCxnSpPr>
              <p:spPr bwMode="auto">
                <a:xfrm>
                  <a:off x="1240255" y="235703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8" name="Straight Connector 19477">
                  <a:extLst>
                    <a:ext uri="{FF2B5EF4-FFF2-40B4-BE49-F238E27FC236}">
                      <a16:creationId xmlns:a16="http://schemas.microsoft.com/office/drawing/2014/main" id="{85238B62-03C1-E298-7C3E-48B0C7EB947D}"/>
                    </a:ext>
                  </a:extLst>
                </p:cNvPr>
                <p:cNvCxnSpPr/>
                <p:nvPr/>
              </p:nvCxnSpPr>
              <p:spPr bwMode="auto">
                <a:xfrm>
                  <a:off x="1240255" y="27189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9" name="Straight Connector 19478">
                  <a:extLst>
                    <a:ext uri="{FF2B5EF4-FFF2-40B4-BE49-F238E27FC236}">
                      <a16:creationId xmlns:a16="http://schemas.microsoft.com/office/drawing/2014/main" id="{73C38A09-5BC7-1700-263C-A602C79CA0A2}"/>
                    </a:ext>
                  </a:extLst>
                </p:cNvPr>
                <p:cNvCxnSpPr/>
                <p:nvPr/>
              </p:nvCxnSpPr>
              <p:spPr bwMode="auto">
                <a:xfrm>
                  <a:off x="1240255" y="30618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80" name="Straight Connector 19479">
                  <a:extLst>
                    <a:ext uri="{FF2B5EF4-FFF2-40B4-BE49-F238E27FC236}">
                      <a16:creationId xmlns:a16="http://schemas.microsoft.com/office/drawing/2014/main" id="{6FA4BFAB-D3B0-42BD-9D5E-D3B53944E8D7}"/>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81" name="Straight Connector 19480">
                  <a:extLst>
                    <a:ext uri="{FF2B5EF4-FFF2-40B4-BE49-F238E27FC236}">
                      <a16:creationId xmlns:a16="http://schemas.microsoft.com/office/drawing/2014/main" id="{F4DA404F-E6AB-5813-F496-F027EC801117}"/>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468" name="Group 19467">
                <a:extLst>
                  <a:ext uri="{FF2B5EF4-FFF2-40B4-BE49-F238E27FC236}">
                    <a16:creationId xmlns:a16="http://schemas.microsoft.com/office/drawing/2014/main" id="{03F80B15-5430-B4AC-30B9-48291C0384F7}"/>
                  </a:ext>
                </a:extLst>
              </p:cNvPr>
              <p:cNvGrpSpPr/>
              <p:nvPr/>
            </p:nvGrpSpPr>
            <p:grpSpPr>
              <a:xfrm rot="5400000">
                <a:off x="3463385" y="1910810"/>
                <a:ext cx="85726" cy="3779332"/>
                <a:chOff x="1240255" y="2029241"/>
                <a:chExt cx="424796" cy="1733909"/>
              </a:xfrm>
            </p:grpSpPr>
            <p:cxnSp>
              <p:nvCxnSpPr>
                <p:cNvPr id="19469" name="Straight Connector 19468">
                  <a:extLst>
                    <a:ext uri="{FF2B5EF4-FFF2-40B4-BE49-F238E27FC236}">
                      <a16:creationId xmlns:a16="http://schemas.microsoft.com/office/drawing/2014/main" id="{1A894F3B-BB76-AFAD-DF94-7D110FEF4D47}"/>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1" name="Straight Connector 19470">
                  <a:extLst>
                    <a:ext uri="{FF2B5EF4-FFF2-40B4-BE49-F238E27FC236}">
                      <a16:creationId xmlns:a16="http://schemas.microsoft.com/office/drawing/2014/main" id="{7A158806-AF1B-A7D4-434D-2D12D511EE7C}"/>
                    </a:ext>
                  </a:extLst>
                </p:cNvPr>
                <p:cNvCxnSpPr/>
                <p:nvPr/>
              </p:nvCxnSpPr>
              <p:spPr bwMode="auto">
                <a:xfrm>
                  <a:off x="1240256" y="237451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2" name="Straight Connector 19471">
                  <a:extLst>
                    <a:ext uri="{FF2B5EF4-FFF2-40B4-BE49-F238E27FC236}">
                      <a16:creationId xmlns:a16="http://schemas.microsoft.com/office/drawing/2014/main" id="{38EFA2C6-A918-5011-5E12-AEECCDB98A12}"/>
                    </a:ext>
                  </a:extLst>
                </p:cNvPr>
                <p:cNvCxnSpPr/>
                <p:nvPr/>
              </p:nvCxnSpPr>
              <p:spPr bwMode="auto">
                <a:xfrm>
                  <a:off x="1240259" y="272116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3" name="Straight Connector 19472">
                  <a:extLst>
                    <a:ext uri="{FF2B5EF4-FFF2-40B4-BE49-F238E27FC236}">
                      <a16:creationId xmlns:a16="http://schemas.microsoft.com/office/drawing/2014/main" id="{0D30868D-5F23-0EE3-6F70-0154318B9051}"/>
                    </a:ext>
                  </a:extLst>
                </p:cNvPr>
                <p:cNvCxnSpPr/>
                <p:nvPr/>
              </p:nvCxnSpPr>
              <p:spPr bwMode="auto">
                <a:xfrm>
                  <a:off x="1240256" y="307280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4" name="Straight Connector 19473">
                  <a:extLst>
                    <a:ext uri="{FF2B5EF4-FFF2-40B4-BE49-F238E27FC236}">
                      <a16:creationId xmlns:a16="http://schemas.microsoft.com/office/drawing/2014/main" id="{94C1CD7B-8429-5C7A-849C-6FC5B286C51D}"/>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475" name="Straight Connector 19474">
                  <a:extLst>
                    <a:ext uri="{FF2B5EF4-FFF2-40B4-BE49-F238E27FC236}">
                      <a16:creationId xmlns:a16="http://schemas.microsoft.com/office/drawing/2014/main" id="{80C80F0C-073F-9803-CBEE-94760882FC53}"/>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9495" name="Group 19494">
            <a:extLst>
              <a:ext uri="{FF2B5EF4-FFF2-40B4-BE49-F238E27FC236}">
                <a16:creationId xmlns:a16="http://schemas.microsoft.com/office/drawing/2014/main" id="{3494B184-4B18-7E82-D407-0C3E136977F0}"/>
              </a:ext>
            </a:extLst>
          </p:cNvPr>
          <p:cNvGrpSpPr/>
          <p:nvPr/>
        </p:nvGrpSpPr>
        <p:grpSpPr>
          <a:xfrm>
            <a:off x="1182940" y="4242416"/>
            <a:ext cx="4551109" cy="2128376"/>
            <a:chOff x="1182941" y="1870307"/>
            <a:chExt cx="4438388" cy="2196263"/>
          </a:xfrm>
        </p:grpSpPr>
        <p:sp>
          <p:nvSpPr>
            <p:cNvPr id="19496" name="Freeform: Shape 19495">
              <a:extLst>
                <a:ext uri="{FF2B5EF4-FFF2-40B4-BE49-F238E27FC236}">
                  <a16:creationId xmlns:a16="http://schemas.microsoft.com/office/drawing/2014/main" id="{5CD1A474-FD72-0EF2-2001-6D4589FE39CF}"/>
                </a:ext>
              </a:extLst>
            </p:cNvPr>
            <p:cNvSpPr/>
            <p:nvPr/>
          </p:nvSpPr>
          <p:spPr bwMode="auto">
            <a:xfrm>
              <a:off x="1616109" y="2019300"/>
              <a:ext cx="3936966" cy="1743075"/>
            </a:xfrm>
            <a:custGeom>
              <a:avLst/>
              <a:gdLst>
                <a:gd name="connsiteX0" fmla="*/ 0 w 4157662"/>
                <a:gd name="connsiteY0" fmla="*/ 0 h 1743075"/>
                <a:gd name="connsiteX1" fmla="*/ 0 w 4157662"/>
                <a:gd name="connsiteY1" fmla="*/ 1743075 h 1743075"/>
                <a:gd name="connsiteX2" fmla="*/ 4157662 w 4157662"/>
                <a:gd name="connsiteY2" fmla="*/ 1743075 h 1743075"/>
              </a:gdLst>
              <a:ahLst/>
              <a:cxnLst>
                <a:cxn ang="0">
                  <a:pos x="connsiteX0" y="connsiteY0"/>
                </a:cxn>
                <a:cxn ang="0">
                  <a:pos x="connsiteX1" y="connsiteY1"/>
                </a:cxn>
                <a:cxn ang="0">
                  <a:pos x="connsiteX2" y="connsiteY2"/>
                </a:cxn>
              </a:cxnLst>
              <a:rect l="l" t="t" r="r" b="b"/>
              <a:pathLst>
                <a:path w="4157662" h="1743075">
                  <a:moveTo>
                    <a:pt x="0" y="0"/>
                  </a:moveTo>
                  <a:lnTo>
                    <a:pt x="0" y="1743075"/>
                  </a:lnTo>
                  <a:lnTo>
                    <a:pt x="4157662" y="174307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497" name="Group 19496">
              <a:extLst>
                <a:ext uri="{FF2B5EF4-FFF2-40B4-BE49-F238E27FC236}">
                  <a16:creationId xmlns:a16="http://schemas.microsoft.com/office/drawing/2014/main" id="{599B32E2-75ED-7BC8-8CD5-017F469117C8}"/>
                </a:ext>
              </a:extLst>
            </p:cNvPr>
            <p:cNvGrpSpPr/>
            <p:nvPr/>
          </p:nvGrpSpPr>
          <p:grpSpPr>
            <a:xfrm>
              <a:off x="1182941" y="1870307"/>
              <a:ext cx="4438388" cy="2196263"/>
              <a:chOff x="1182941" y="1870307"/>
              <a:chExt cx="4438388" cy="2196263"/>
            </a:xfrm>
          </p:grpSpPr>
          <p:grpSp>
            <p:nvGrpSpPr>
              <p:cNvPr id="19498" name="Group 19497">
                <a:extLst>
                  <a:ext uri="{FF2B5EF4-FFF2-40B4-BE49-F238E27FC236}">
                    <a16:creationId xmlns:a16="http://schemas.microsoft.com/office/drawing/2014/main" id="{2EF6A952-7CCC-586A-986B-EF4BA088700F}"/>
                  </a:ext>
                </a:extLst>
              </p:cNvPr>
              <p:cNvGrpSpPr/>
              <p:nvPr/>
            </p:nvGrpSpPr>
            <p:grpSpPr>
              <a:xfrm>
                <a:off x="1182941" y="1870307"/>
                <a:ext cx="412292" cy="2047819"/>
                <a:chOff x="1671095" y="1870307"/>
                <a:chExt cx="412292" cy="2047819"/>
              </a:xfrm>
            </p:grpSpPr>
            <p:sp>
              <p:nvSpPr>
                <p:cNvPr id="19520" name="TextBox 19519">
                  <a:extLst>
                    <a:ext uri="{FF2B5EF4-FFF2-40B4-BE49-F238E27FC236}">
                      <a16:creationId xmlns:a16="http://schemas.microsoft.com/office/drawing/2014/main" id="{1910C685-7C2F-789F-EA07-C5BD2B5686A3}"/>
                    </a:ext>
                  </a:extLst>
                </p:cNvPr>
                <p:cNvSpPr txBox="1"/>
                <p:nvPr/>
              </p:nvSpPr>
              <p:spPr bwMode="auto">
                <a:xfrm>
                  <a:off x="1671095" y="18703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9521" name="TextBox 19520">
                  <a:extLst>
                    <a:ext uri="{FF2B5EF4-FFF2-40B4-BE49-F238E27FC236}">
                      <a16:creationId xmlns:a16="http://schemas.microsoft.com/office/drawing/2014/main" id="{5D78BC18-AE50-5D00-9809-9F81AA65CBE0}"/>
                    </a:ext>
                  </a:extLst>
                </p:cNvPr>
                <p:cNvSpPr txBox="1"/>
                <p:nvPr/>
              </p:nvSpPr>
              <p:spPr bwMode="auto">
                <a:xfrm>
                  <a:off x="1671095" y="22180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9522" name="TextBox 19521">
                  <a:extLst>
                    <a:ext uri="{FF2B5EF4-FFF2-40B4-BE49-F238E27FC236}">
                      <a16:creationId xmlns:a16="http://schemas.microsoft.com/office/drawing/2014/main" id="{4C7BA5F2-DC87-4FFC-84ED-A12AF29D725B}"/>
                    </a:ext>
                  </a:extLst>
                </p:cNvPr>
                <p:cNvSpPr txBox="1"/>
                <p:nvPr/>
              </p:nvSpPr>
              <p:spPr bwMode="auto">
                <a:xfrm>
                  <a:off x="1671095" y="25623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9523" name="TextBox 19522">
                  <a:extLst>
                    <a:ext uri="{FF2B5EF4-FFF2-40B4-BE49-F238E27FC236}">
                      <a16:creationId xmlns:a16="http://schemas.microsoft.com/office/drawing/2014/main" id="{D1061B12-CAE2-6DF6-5C04-D0ED1734F410}"/>
                    </a:ext>
                  </a:extLst>
                </p:cNvPr>
                <p:cNvSpPr txBox="1"/>
                <p:nvPr/>
              </p:nvSpPr>
              <p:spPr bwMode="auto">
                <a:xfrm>
                  <a:off x="1671095" y="291016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9524" name="TextBox 19523">
                  <a:extLst>
                    <a:ext uri="{FF2B5EF4-FFF2-40B4-BE49-F238E27FC236}">
                      <a16:creationId xmlns:a16="http://schemas.microsoft.com/office/drawing/2014/main" id="{6FFFDAF1-5C13-E6DA-F6C6-871ED0B94DC2}"/>
                    </a:ext>
                  </a:extLst>
                </p:cNvPr>
                <p:cNvSpPr txBox="1"/>
                <p:nvPr/>
              </p:nvSpPr>
              <p:spPr bwMode="auto">
                <a:xfrm>
                  <a:off x="1671095" y="32625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9525" name="TextBox 19524">
                  <a:extLst>
                    <a:ext uri="{FF2B5EF4-FFF2-40B4-BE49-F238E27FC236}">
                      <a16:creationId xmlns:a16="http://schemas.microsoft.com/office/drawing/2014/main" id="{0B44B9C7-D7D5-2C86-1794-C3A449992D90}"/>
                    </a:ext>
                  </a:extLst>
                </p:cNvPr>
                <p:cNvSpPr txBox="1"/>
                <p:nvPr/>
              </p:nvSpPr>
              <p:spPr bwMode="auto">
                <a:xfrm>
                  <a:off x="1807350" y="36103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9499" name="Group 19498">
                <a:extLst>
                  <a:ext uri="{FF2B5EF4-FFF2-40B4-BE49-F238E27FC236}">
                    <a16:creationId xmlns:a16="http://schemas.microsoft.com/office/drawing/2014/main" id="{DB48AE61-FBA7-2C65-5778-E2FD3A1E7C37}"/>
                  </a:ext>
                </a:extLst>
              </p:cNvPr>
              <p:cNvGrpSpPr/>
              <p:nvPr/>
            </p:nvGrpSpPr>
            <p:grpSpPr>
              <a:xfrm>
                <a:off x="1475426" y="3758793"/>
                <a:ext cx="4145903" cy="307777"/>
                <a:chOff x="1475426" y="3758793"/>
                <a:chExt cx="4145903" cy="307777"/>
              </a:xfrm>
            </p:grpSpPr>
            <p:sp>
              <p:nvSpPr>
                <p:cNvPr id="19514" name="TextBox 19513">
                  <a:extLst>
                    <a:ext uri="{FF2B5EF4-FFF2-40B4-BE49-F238E27FC236}">
                      <a16:creationId xmlns:a16="http://schemas.microsoft.com/office/drawing/2014/main" id="{257B1A4A-229A-56EE-5FEF-658B691DB188}"/>
                    </a:ext>
                  </a:extLst>
                </p:cNvPr>
                <p:cNvSpPr txBox="1"/>
                <p:nvPr/>
              </p:nvSpPr>
              <p:spPr bwMode="auto">
                <a:xfrm>
                  <a:off x="1475426" y="3758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515" name="TextBox 19514">
                  <a:extLst>
                    <a:ext uri="{FF2B5EF4-FFF2-40B4-BE49-F238E27FC236}">
                      <a16:creationId xmlns:a16="http://schemas.microsoft.com/office/drawing/2014/main" id="{3D233E22-EABF-D594-5F2D-E1A08D7A1409}"/>
                    </a:ext>
                  </a:extLst>
                </p:cNvPr>
                <p:cNvSpPr txBox="1"/>
                <p:nvPr/>
              </p:nvSpPr>
              <p:spPr bwMode="auto">
                <a:xfrm>
                  <a:off x="2187577"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9516" name="TextBox 19515">
                  <a:extLst>
                    <a:ext uri="{FF2B5EF4-FFF2-40B4-BE49-F238E27FC236}">
                      <a16:creationId xmlns:a16="http://schemas.microsoft.com/office/drawing/2014/main" id="{EE3F52BB-C10A-93D6-AB45-B777A575A78D}"/>
                    </a:ext>
                  </a:extLst>
                </p:cNvPr>
                <p:cNvSpPr txBox="1"/>
                <p:nvPr/>
              </p:nvSpPr>
              <p:spPr bwMode="auto">
                <a:xfrm>
                  <a:off x="2945413"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517" name="TextBox 19516">
                  <a:extLst>
                    <a:ext uri="{FF2B5EF4-FFF2-40B4-BE49-F238E27FC236}">
                      <a16:creationId xmlns:a16="http://schemas.microsoft.com/office/drawing/2014/main" id="{617731CE-2D52-7EFD-463D-5424936E25D4}"/>
                    </a:ext>
                  </a:extLst>
                </p:cNvPr>
                <p:cNvSpPr txBox="1"/>
                <p:nvPr/>
              </p:nvSpPr>
              <p:spPr bwMode="auto">
                <a:xfrm>
                  <a:off x="3703249"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9518" name="TextBox 19517">
                  <a:extLst>
                    <a:ext uri="{FF2B5EF4-FFF2-40B4-BE49-F238E27FC236}">
                      <a16:creationId xmlns:a16="http://schemas.microsoft.com/office/drawing/2014/main" id="{B693A8F0-1ED1-6F11-869A-7F379EA0FF85}"/>
                    </a:ext>
                  </a:extLst>
                </p:cNvPr>
                <p:cNvSpPr txBox="1"/>
                <p:nvPr/>
              </p:nvSpPr>
              <p:spPr bwMode="auto">
                <a:xfrm>
                  <a:off x="4404713"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519" name="TextBox 19518">
                  <a:extLst>
                    <a:ext uri="{FF2B5EF4-FFF2-40B4-BE49-F238E27FC236}">
                      <a16:creationId xmlns:a16="http://schemas.microsoft.com/office/drawing/2014/main" id="{06F921AF-BF7B-8321-79D1-6728E0D061D7}"/>
                    </a:ext>
                  </a:extLst>
                </p:cNvPr>
                <p:cNvSpPr txBox="1"/>
                <p:nvPr/>
              </p:nvSpPr>
              <p:spPr bwMode="auto">
                <a:xfrm>
                  <a:off x="5162549"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a:t>
                  </a:r>
                </a:p>
              </p:txBody>
            </p:sp>
          </p:grpSp>
          <p:grpSp>
            <p:nvGrpSpPr>
              <p:cNvPr id="19500" name="Group 19499">
                <a:extLst>
                  <a:ext uri="{FF2B5EF4-FFF2-40B4-BE49-F238E27FC236}">
                    <a16:creationId xmlns:a16="http://schemas.microsoft.com/office/drawing/2014/main" id="{15423E5D-4B06-B84C-F1C8-E51740BBAC38}"/>
                  </a:ext>
                </a:extLst>
              </p:cNvPr>
              <p:cNvGrpSpPr/>
              <p:nvPr/>
            </p:nvGrpSpPr>
            <p:grpSpPr>
              <a:xfrm>
                <a:off x="1530784" y="2029241"/>
                <a:ext cx="85326" cy="1733909"/>
                <a:chOff x="1240255" y="2029241"/>
                <a:chExt cx="424792" cy="1733909"/>
              </a:xfrm>
            </p:grpSpPr>
            <p:cxnSp>
              <p:nvCxnSpPr>
                <p:cNvPr id="19508" name="Straight Connector 19507">
                  <a:extLst>
                    <a:ext uri="{FF2B5EF4-FFF2-40B4-BE49-F238E27FC236}">
                      <a16:creationId xmlns:a16="http://schemas.microsoft.com/office/drawing/2014/main" id="{FF80A5C6-E71D-6498-6492-B3EE82AED6B2}"/>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9" name="Straight Connector 19508">
                  <a:extLst>
                    <a:ext uri="{FF2B5EF4-FFF2-40B4-BE49-F238E27FC236}">
                      <a16:creationId xmlns:a16="http://schemas.microsoft.com/office/drawing/2014/main" id="{F8C1C5FF-BAD6-72EB-3A22-A86F856C5491}"/>
                    </a:ext>
                  </a:extLst>
                </p:cNvPr>
                <p:cNvCxnSpPr/>
                <p:nvPr/>
              </p:nvCxnSpPr>
              <p:spPr bwMode="auto">
                <a:xfrm>
                  <a:off x="1240255" y="235703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10" name="Straight Connector 19509">
                  <a:extLst>
                    <a:ext uri="{FF2B5EF4-FFF2-40B4-BE49-F238E27FC236}">
                      <a16:creationId xmlns:a16="http://schemas.microsoft.com/office/drawing/2014/main" id="{6C93828D-22BE-61A0-61EA-6E932A4476B9}"/>
                    </a:ext>
                  </a:extLst>
                </p:cNvPr>
                <p:cNvCxnSpPr/>
                <p:nvPr/>
              </p:nvCxnSpPr>
              <p:spPr bwMode="auto">
                <a:xfrm>
                  <a:off x="1240255" y="27189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11" name="Straight Connector 19510">
                  <a:extLst>
                    <a:ext uri="{FF2B5EF4-FFF2-40B4-BE49-F238E27FC236}">
                      <a16:creationId xmlns:a16="http://schemas.microsoft.com/office/drawing/2014/main" id="{E8C50791-60BC-8E21-5568-DA18E1722295}"/>
                    </a:ext>
                  </a:extLst>
                </p:cNvPr>
                <p:cNvCxnSpPr/>
                <p:nvPr/>
              </p:nvCxnSpPr>
              <p:spPr bwMode="auto">
                <a:xfrm>
                  <a:off x="1240255" y="30618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12" name="Straight Connector 19511">
                  <a:extLst>
                    <a:ext uri="{FF2B5EF4-FFF2-40B4-BE49-F238E27FC236}">
                      <a16:creationId xmlns:a16="http://schemas.microsoft.com/office/drawing/2014/main" id="{46559477-E194-C76D-D62C-C1CAA8E0DF39}"/>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13" name="Straight Connector 19512">
                  <a:extLst>
                    <a:ext uri="{FF2B5EF4-FFF2-40B4-BE49-F238E27FC236}">
                      <a16:creationId xmlns:a16="http://schemas.microsoft.com/office/drawing/2014/main" id="{5A4089F1-6824-492B-A037-89A99F1DFE35}"/>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501" name="Group 19500">
                <a:extLst>
                  <a:ext uri="{FF2B5EF4-FFF2-40B4-BE49-F238E27FC236}">
                    <a16:creationId xmlns:a16="http://schemas.microsoft.com/office/drawing/2014/main" id="{34B306C6-2EBE-A06D-3130-3BE98B2E3367}"/>
                  </a:ext>
                </a:extLst>
              </p:cNvPr>
              <p:cNvGrpSpPr/>
              <p:nvPr/>
            </p:nvGrpSpPr>
            <p:grpSpPr>
              <a:xfrm rot="5400000">
                <a:off x="3463385" y="1910810"/>
                <a:ext cx="85726" cy="3779332"/>
                <a:chOff x="1240255" y="2029241"/>
                <a:chExt cx="424796" cy="1733909"/>
              </a:xfrm>
            </p:grpSpPr>
            <p:cxnSp>
              <p:nvCxnSpPr>
                <p:cNvPr id="19502" name="Straight Connector 19501">
                  <a:extLst>
                    <a:ext uri="{FF2B5EF4-FFF2-40B4-BE49-F238E27FC236}">
                      <a16:creationId xmlns:a16="http://schemas.microsoft.com/office/drawing/2014/main" id="{5AE1EF20-6ABA-9456-EF17-E26A10DD0C2A}"/>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3" name="Straight Connector 19502">
                  <a:extLst>
                    <a:ext uri="{FF2B5EF4-FFF2-40B4-BE49-F238E27FC236}">
                      <a16:creationId xmlns:a16="http://schemas.microsoft.com/office/drawing/2014/main" id="{C775A5F0-63B0-F808-159D-AB49737D28FA}"/>
                    </a:ext>
                  </a:extLst>
                </p:cNvPr>
                <p:cNvCxnSpPr/>
                <p:nvPr/>
              </p:nvCxnSpPr>
              <p:spPr bwMode="auto">
                <a:xfrm>
                  <a:off x="1240256" y="237451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4" name="Straight Connector 19503">
                  <a:extLst>
                    <a:ext uri="{FF2B5EF4-FFF2-40B4-BE49-F238E27FC236}">
                      <a16:creationId xmlns:a16="http://schemas.microsoft.com/office/drawing/2014/main" id="{12962050-6F08-78AB-EC7A-604975F17437}"/>
                    </a:ext>
                  </a:extLst>
                </p:cNvPr>
                <p:cNvCxnSpPr/>
                <p:nvPr/>
              </p:nvCxnSpPr>
              <p:spPr bwMode="auto">
                <a:xfrm>
                  <a:off x="1240259" y="272116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5" name="Straight Connector 19504">
                  <a:extLst>
                    <a:ext uri="{FF2B5EF4-FFF2-40B4-BE49-F238E27FC236}">
                      <a16:creationId xmlns:a16="http://schemas.microsoft.com/office/drawing/2014/main" id="{22DF993A-3B2F-ECAB-2A97-042FBAC7E01D}"/>
                    </a:ext>
                  </a:extLst>
                </p:cNvPr>
                <p:cNvCxnSpPr/>
                <p:nvPr/>
              </p:nvCxnSpPr>
              <p:spPr bwMode="auto">
                <a:xfrm>
                  <a:off x="1240256" y="307280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6" name="Straight Connector 19505">
                  <a:extLst>
                    <a:ext uri="{FF2B5EF4-FFF2-40B4-BE49-F238E27FC236}">
                      <a16:creationId xmlns:a16="http://schemas.microsoft.com/office/drawing/2014/main" id="{1D11FE93-DF34-51D7-766A-FCFD51233792}"/>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07" name="Straight Connector 19506">
                  <a:extLst>
                    <a:ext uri="{FF2B5EF4-FFF2-40B4-BE49-F238E27FC236}">
                      <a16:creationId xmlns:a16="http://schemas.microsoft.com/office/drawing/2014/main" id="{1E2CB7A4-9BCB-9494-EEEC-B43B74AF3A57}"/>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9526" name="Group 19525">
            <a:extLst>
              <a:ext uri="{FF2B5EF4-FFF2-40B4-BE49-F238E27FC236}">
                <a16:creationId xmlns:a16="http://schemas.microsoft.com/office/drawing/2014/main" id="{B2A64E5F-E9FD-8247-B14D-9A9BA45CBF25}"/>
              </a:ext>
            </a:extLst>
          </p:cNvPr>
          <p:cNvGrpSpPr/>
          <p:nvPr/>
        </p:nvGrpSpPr>
        <p:grpSpPr>
          <a:xfrm>
            <a:off x="6715125" y="4222905"/>
            <a:ext cx="4485850" cy="2109620"/>
            <a:chOff x="1182941" y="1870307"/>
            <a:chExt cx="5219183" cy="2211063"/>
          </a:xfrm>
        </p:grpSpPr>
        <p:sp>
          <p:nvSpPr>
            <p:cNvPr id="19527" name="Freeform: Shape 19526">
              <a:extLst>
                <a:ext uri="{FF2B5EF4-FFF2-40B4-BE49-F238E27FC236}">
                  <a16:creationId xmlns:a16="http://schemas.microsoft.com/office/drawing/2014/main" id="{3E43BFAC-21D6-2790-D0A9-C42C0E2DA9DA}"/>
                </a:ext>
              </a:extLst>
            </p:cNvPr>
            <p:cNvSpPr/>
            <p:nvPr/>
          </p:nvSpPr>
          <p:spPr bwMode="auto">
            <a:xfrm>
              <a:off x="1616108" y="2019300"/>
              <a:ext cx="4598113" cy="1743075"/>
            </a:xfrm>
            <a:custGeom>
              <a:avLst/>
              <a:gdLst>
                <a:gd name="connsiteX0" fmla="*/ 0 w 4157662"/>
                <a:gd name="connsiteY0" fmla="*/ 0 h 1743075"/>
                <a:gd name="connsiteX1" fmla="*/ 0 w 4157662"/>
                <a:gd name="connsiteY1" fmla="*/ 1743075 h 1743075"/>
                <a:gd name="connsiteX2" fmla="*/ 4157662 w 4157662"/>
                <a:gd name="connsiteY2" fmla="*/ 1743075 h 1743075"/>
              </a:gdLst>
              <a:ahLst/>
              <a:cxnLst>
                <a:cxn ang="0">
                  <a:pos x="connsiteX0" y="connsiteY0"/>
                </a:cxn>
                <a:cxn ang="0">
                  <a:pos x="connsiteX1" y="connsiteY1"/>
                </a:cxn>
                <a:cxn ang="0">
                  <a:pos x="connsiteX2" y="connsiteY2"/>
                </a:cxn>
              </a:cxnLst>
              <a:rect l="l" t="t" r="r" b="b"/>
              <a:pathLst>
                <a:path w="4157662" h="1743075">
                  <a:moveTo>
                    <a:pt x="0" y="0"/>
                  </a:moveTo>
                  <a:lnTo>
                    <a:pt x="0" y="1743075"/>
                  </a:lnTo>
                  <a:lnTo>
                    <a:pt x="4157662" y="1743075"/>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528" name="Group 19527">
              <a:extLst>
                <a:ext uri="{FF2B5EF4-FFF2-40B4-BE49-F238E27FC236}">
                  <a16:creationId xmlns:a16="http://schemas.microsoft.com/office/drawing/2014/main" id="{78854E36-B160-1284-20B1-C9B964D47068}"/>
                </a:ext>
              </a:extLst>
            </p:cNvPr>
            <p:cNvGrpSpPr/>
            <p:nvPr/>
          </p:nvGrpSpPr>
          <p:grpSpPr>
            <a:xfrm>
              <a:off x="1182941" y="1870307"/>
              <a:ext cx="5219183" cy="2211063"/>
              <a:chOff x="1182941" y="1870307"/>
              <a:chExt cx="5219183" cy="2211063"/>
            </a:xfrm>
          </p:grpSpPr>
          <p:grpSp>
            <p:nvGrpSpPr>
              <p:cNvPr id="19529" name="Group 19528">
                <a:extLst>
                  <a:ext uri="{FF2B5EF4-FFF2-40B4-BE49-F238E27FC236}">
                    <a16:creationId xmlns:a16="http://schemas.microsoft.com/office/drawing/2014/main" id="{0545979F-477D-F8B8-F68A-15AB48EBA405}"/>
                  </a:ext>
                </a:extLst>
              </p:cNvPr>
              <p:cNvGrpSpPr/>
              <p:nvPr/>
            </p:nvGrpSpPr>
            <p:grpSpPr>
              <a:xfrm>
                <a:off x="1182941" y="1870307"/>
                <a:ext cx="412292" cy="2047819"/>
                <a:chOff x="1671095" y="1870307"/>
                <a:chExt cx="412292" cy="2047819"/>
              </a:xfrm>
            </p:grpSpPr>
            <p:sp>
              <p:nvSpPr>
                <p:cNvPr id="19551" name="TextBox 19550">
                  <a:extLst>
                    <a:ext uri="{FF2B5EF4-FFF2-40B4-BE49-F238E27FC236}">
                      <a16:creationId xmlns:a16="http://schemas.microsoft.com/office/drawing/2014/main" id="{5060F37E-5A49-761F-C852-BE83B78A7693}"/>
                    </a:ext>
                  </a:extLst>
                </p:cNvPr>
                <p:cNvSpPr txBox="1"/>
                <p:nvPr/>
              </p:nvSpPr>
              <p:spPr bwMode="auto">
                <a:xfrm>
                  <a:off x="1671095" y="18703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9552" name="TextBox 19551">
                  <a:extLst>
                    <a:ext uri="{FF2B5EF4-FFF2-40B4-BE49-F238E27FC236}">
                      <a16:creationId xmlns:a16="http://schemas.microsoft.com/office/drawing/2014/main" id="{A6834054-D101-777B-09A2-B4CEDA71AC93}"/>
                    </a:ext>
                  </a:extLst>
                </p:cNvPr>
                <p:cNvSpPr txBox="1"/>
                <p:nvPr/>
              </p:nvSpPr>
              <p:spPr bwMode="auto">
                <a:xfrm>
                  <a:off x="1671095" y="221806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9553" name="TextBox 19552">
                  <a:extLst>
                    <a:ext uri="{FF2B5EF4-FFF2-40B4-BE49-F238E27FC236}">
                      <a16:creationId xmlns:a16="http://schemas.microsoft.com/office/drawing/2014/main" id="{466B5DB1-82BF-E643-43FD-095E31D03E37}"/>
                    </a:ext>
                  </a:extLst>
                </p:cNvPr>
                <p:cNvSpPr txBox="1"/>
                <p:nvPr/>
              </p:nvSpPr>
              <p:spPr bwMode="auto">
                <a:xfrm>
                  <a:off x="1671095" y="256239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9554" name="TextBox 19553">
                  <a:extLst>
                    <a:ext uri="{FF2B5EF4-FFF2-40B4-BE49-F238E27FC236}">
                      <a16:creationId xmlns:a16="http://schemas.microsoft.com/office/drawing/2014/main" id="{AE316844-30D9-3918-1627-25CB3A8F33A8}"/>
                    </a:ext>
                  </a:extLst>
                </p:cNvPr>
                <p:cNvSpPr txBox="1"/>
                <p:nvPr/>
              </p:nvSpPr>
              <p:spPr bwMode="auto">
                <a:xfrm>
                  <a:off x="1671095" y="291016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9555" name="TextBox 19554">
                  <a:extLst>
                    <a:ext uri="{FF2B5EF4-FFF2-40B4-BE49-F238E27FC236}">
                      <a16:creationId xmlns:a16="http://schemas.microsoft.com/office/drawing/2014/main" id="{807758EB-1B1D-6396-D237-A92413F60258}"/>
                    </a:ext>
                  </a:extLst>
                </p:cNvPr>
                <p:cNvSpPr txBox="1"/>
                <p:nvPr/>
              </p:nvSpPr>
              <p:spPr bwMode="auto">
                <a:xfrm>
                  <a:off x="1671095" y="32625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9556" name="TextBox 19555">
                  <a:extLst>
                    <a:ext uri="{FF2B5EF4-FFF2-40B4-BE49-F238E27FC236}">
                      <a16:creationId xmlns:a16="http://schemas.microsoft.com/office/drawing/2014/main" id="{4EBF14FD-ADA3-D652-DCD1-B67650158428}"/>
                    </a:ext>
                  </a:extLst>
                </p:cNvPr>
                <p:cNvSpPr txBox="1"/>
                <p:nvPr/>
              </p:nvSpPr>
              <p:spPr bwMode="auto">
                <a:xfrm>
                  <a:off x="1807350" y="36103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9530" name="Group 19529">
                <a:extLst>
                  <a:ext uri="{FF2B5EF4-FFF2-40B4-BE49-F238E27FC236}">
                    <a16:creationId xmlns:a16="http://schemas.microsoft.com/office/drawing/2014/main" id="{CB2EE81B-FBFB-3B8D-DB65-55D19D92DB39}"/>
                  </a:ext>
                </a:extLst>
              </p:cNvPr>
              <p:cNvGrpSpPr/>
              <p:nvPr/>
            </p:nvGrpSpPr>
            <p:grpSpPr>
              <a:xfrm>
                <a:off x="1475426" y="3758793"/>
                <a:ext cx="4926698" cy="322577"/>
                <a:chOff x="1475426" y="3758793"/>
                <a:chExt cx="4926698" cy="322577"/>
              </a:xfrm>
            </p:grpSpPr>
            <p:sp>
              <p:nvSpPr>
                <p:cNvPr id="19545" name="TextBox 19544">
                  <a:extLst>
                    <a:ext uri="{FF2B5EF4-FFF2-40B4-BE49-F238E27FC236}">
                      <a16:creationId xmlns:a16="http://schemas.microsoft.com/office/drawing/2014/main" id="{3F9E730F-F36A-C57F-46E7-59D0058F67A0}"/>
                    </a:ext>
                  </a:extLst>
                </p:cNvPr>
                <p:cNvSpPr txBox="1"/>
                <p:nvPr/>
              </p:nvSpPr>
              <p:spPr bwMode="auto">
                <a:xfrm>
                  <a:off x="1475426" y="37587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546" name="TextBox 19545">
                  <a:extLst>
                    <a:ext uri="{FF2B5EF4-FFF2-40B4-BE49-F238E27FC236}">
                      <a16:creationId xmlns:a16="http://schemas.microsoft.com/office/drawing/2014/main" id="{E13B5BD5-09AD-68E2-ABBD-727A0AFEE4D1}"/>
                    </a:ext>
                  </a:extLst>
                </p:cNvPr>
                <p:cNvSpPr txBox="1"/>
                <p:nvPr/>
              </p:nvSpPr>
              <p:spPr bwMode="auto">
                <a:xfrm>
                  <a:off x="2187577"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9547" name="TextBox 19546">
                  <a:extLst>
                    <a:ext uri="{FF2B5EF4-FFF2-40B4-BE49-F238E27FC236}">
                      <a16:creationId xmlns:a16="http://schemas.microsoft.com/office/drawing/2014/main" id="{BAD8608B-F413-191F-06D0-93F7405DDE37}"/>
                    </a:ext>
                  </a:extLst>
                </p:cNvPr>
                <p:cNvSpPr txBox="1"/>
                <p:nvPr/>
              </p:nvSpPr>
              <p:spPr bwMode="auto">
                <a:xfrm>
                  <a:off x="2945413"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9548" name="TextBox 19547">
                  <a:extLst>
                    <a:ext uri="{FF2B5EF4-FFF2-40B4-BE49-F238E27FC236}">
                      <a16:creationId xmlns:a16="http://schemas.microsoft.com/office/drawing/2014/main" id="{B84C0F28-1CAF-6C92-92C2-E9679B3FDF92}"/>
                    </a:ext>
                  </a:extLst>
                </p:cNvPr>
                <p:cNvSpPr txBox="1"/>
                <p:nvPr/>
              </p:nvSpPr>
              <p:spPr bwMode="auto">
                <a:xfrm>
                  <a:off x="3703249" y="37587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9549" name="TextBox 19548">
                  <a:extLst>
                    <a:ext uri="{FF2B5EF4-FFF2-40B4-BE49-F238E27FC236}">
                      <a16:creationId xmlns:a16="http://schemas.microsoft.com/office/drawing/2014/main" id="{84C38DB2-94D8-8771-2C59-2B98E89CB1AC}"/>
                    </a:ext>
                  </a:extLst>
                </p:cNvPr>
                <p:cNvSpPr txBox="1"/>
                <p:nvPr/>
              </p:nvSpPr>
              <p:spPr bwMode="auto">
                <a:xfrm>
                  <a:off x="4404713"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9550" name="TextBox 19549">
                  <a:extLst>
                    <a:ext uri="{FF2B5EF4-FFF2-40B4-BE49-F238E27FC236}">
                      <a16:creationId xmlns:a16="http://schemas.microsoft.com/office/drawing/2014/main" id="{1B4FB2FB-5CD6-A787-FCBB-0EAEA9DEA6DD}"/>
                    </a:ext>
                  </a:extLst>
                </p:cNvPr>
                <p:cNvSpPr txBox="1"/>
                <p:nvPr/>
              </p:nvSpPr>
              <p:spPr bwMode="auto">
                <a:xfrm>
                  <a:off x="5162549" y="375879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a:t>
                  </a:r>
                </a:p>
              </p:txBody>
            </p:sp>
            <p:sp>
              <p:nvSpPr>
                <p:cNvPr id="19557" name="TextBox 19556">
                  <a:extLst>
                    <a:ext uri="{FF2B5EF4-FFF2-40B4-BE49-F238E27FC236}">
                      <a16:creationId xmlns:a16="http://schemas.microsoft.com/office/drawing/2014/main" id="{CEF6494E-2764-36DD-C9EF-C0F9561E5599}"/>
                    </a:ext>
                  </a:extLst>
                </p:cNvPr>
                <p:cNvSpPr txBox="1"/>
                <p:nvPr/>
              </p:nvSpPr>
              <p:spPr bwMode="auto">
                <a:xfrm>
                  <a:off x="5868344" y="3758793"/>
                  <a:ext cx="533780" cy="322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150</a:t>
                  </a:r>
                </a:p>
              </p:txBody>
            </p:sp>
          </p:grpSp>
          <p:grpSp>
            <p:nvGrpSpPr>
              <p:cNvPr id="19531" name="Group 19530">
                <a:extLst>
                  <a:ext uri="{FF2B5EF4-FFF2-40B4-BE49-F238E27FC236}">
                    <a16:creationId xmlns:a16="http://schemas.microsoft.com/office/drawing/2014/main" id="{27F401C4-3C5F-9D54-A1E4-FC872630F6FC}"/>
                  </a:ext>
                </a:extLst>
              </p:cNvPr>
              <p:cNvGrpSpPr/>
              <p:nvPr/>
            </p:nvGrpSpPr>
            <p:grpSpPr>
              <a:xfrm>
                <a:off x="1530784" y="2029241"/>
                <a:ext cx="85326" cy="1733909"/>
                <a:chOff x="1240255" y="2029241"/>
                <a:chExt cx="424792" cy="1733909"/>
              </a:xfrm>
            </p:grpSpPr>
            <p:cxnSp>
              <p:nvCxnSpPr>
                <p:cNvPr id="19539" name="Straight Connector 19538">
                  <a:extLst>
                    <a:ext uri="{FF2B5EF4-FFF2-40B4-BE49-F238E27FC236}">
                      <a16:creationId xmlns:a16="http://schemas.microsoft.com/office/drawing/2014/main" id="{FCC90579-1315-E027-B860-271D0838FF3C}"/>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40" name="Straight Connector 19539">
                  <a:extLst>
                    <a:ext uri="{FF2B5EF4-FFF2-40B4-BE49-F238E27FC236}">
                      <a16:creationId xmlns:a16="http://schemas.microsoft.com/office/drawing/2014/main" id="{3000783F-0B38-2024-6E41-3B36EBFE642C}"/>
                    </a:ext>
                  </a:extLst>
                </p:cNvPr>
                <p:cNvCxnSpPr/>
                <p:nvPr/>
              </p:nvCxnSpPr>
              <p:spPr bwMode="auto">
                <a:xfrm>
                  <a:off x="1240255" y="235703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41" name="Straight Connector 19540">
                  <a:extLst>
                    <a:ext uri="{FF2B5EF4-FFF2-40B4-BE49-F238E27FC236}">
                      <a16:creationId xmlns:a16="http://schemas.microsoft.com/office/drawing/2014/main" id="{10CCF7CC-B30E-5AD9-54CA-FDEF65FDC9F5}"/>
                    </a:ext>
                  </a:extLst>
                </p:cNvPr>
                <p:cNvCxnSpPr/>
                <p:nvPr/>
              </p:nvCxnSpPr>
              <p:spPr bwMode="auto">
                <a:xfrm>
                  <a:off x="1240255" y="27189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42" name="Straight Connector 19541">
                  <a:extLst>
                    <a:ext uri="{FF2B5EF4-FFF2-40B4-BE49-F238E27FC236}">
                      <a16:creationId xmlns:a16="http://schemas.microsoft.com/office/drawing/2014/main" id="{28BD642F-6C32-B760-23F7-54D0DE45E613}"/>
                    </a:ext>
                  </a:extLst>
                </p:cNvPr>
                <p:cNvCxnSpPr/>
                <p:nvPr/>
              </p:nvCxnSpPr>
              <p:spPr bwMode="auto">
                <a:xfrm>
                  <a:off x="1240255" y="306188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43" name="Straight Connector 19542">
                  <a:extLst>
                    <a:ext uri="{FF2B5EF4-FFF2-40B4-BE49-F238E27FC236}">
                      <a16:creationId xmlns:a16="http://schemas.microsoft.com/office/drawing/2014/main" id="{EA9CC326-1203-6C03-0C4F-A3D6C3B0BABB}"/>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44" name="Straight Connector 19543">
                  <a:extLst>
                    <a:ext uri="{FF2B5EF4-FFF2-40B4-BE49-F238E27FC236}">
                      <a16:creationId xmlns:a16="http://schemas.microsoft.com/office/drawing/2014/main" id="{0D089179-267A-5587-BC3D-9EEF13EFD711}"/>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532" name="Group 19531">
                <a:extLst>
                  <a:ext uri="{FF2B5EF4-FFF2-40B4-BE49-F238E27FC236}">
                    <a16:creationId xmlns:a16="http://schemas.microsoft.com/office/drawing/2014/main" id="{41C39047-C917-5E56-D016-F24C51BDE56A}"/>
                  </a:ext>
                </a:extLst>
              </p:cNvPr>
              <p:cNvGrpSpPr/>
              <p:nvPr/>
            </p:nvGrpSpPr>
            <p:grpSpPr>
              <a:xfrm rot="5400000">
                <a:off x="3836908" y="1537287"/>
                <a:ext cx="85726" cy="4526381"/>
                <a:chOff x="1240255" y="1686505"/>
                <a:chExt cx="424796" cy="2076645"/>
              </a:xfrm>
            </p:grpSpPr>
            <p:cxnSp>
              <p:nvCxnSpPr>
                <p:cNvPr id="19533" name="Straight Connector 19532">
                  <a:extLst>
                    <a:ext uri="{FF2B5EF4-FFF2-40B4-BE49-F238E27FC236}">
                      <a16:creationId xmlns:a16="http://schemas.microsoft.com/office/drawing/2014/main" id="{0049225F-0DE2-3F64-F853-27B64801F376}"/>
                    </a:ext>
                  </a:extLst>
                </p:cNvPr>
                <p:cNvCxnSpPr/>
                <p:nvPr/>
              </p:nvCxnSpPr>
              <p:spPr bwMode="auto">
                <a:xfrm>
                  <a:off x="1240255" y="2029241"/>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34" name="Straight Connector 19533">
                  <a:extLst>
                    <a:ext uri="{FF2B5EF4-FFF2-40B4-BE49-F238E27FC236}">
                      <a16:creationId xmlns:a16="http://schemas.microsoft.com/office/drawing/2014/main" id="{79712A08-AE1C-8F8B-D36A-363C2115FF4F}"/>
                    </a:ext>
                  </a:extLst>
                </p:cNvPr>
                <p:cNvCxnSpPr/>
                <p:nvPr/>
              </p:nvCxnSpPr>
              <p:spPr bwMode="auto">
                <a:xfrm>
                  <a:off x="1240256" y="2374513"/>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35" name="Straight Connector 19534">
                  <a:extLst>
                    <a:ext uri="{FF2B5EF4-FFF2-40B4-BE49-F238E27FC236}">
                      <a16:creationId xmlns:a16="http://schemas.microsoft.com/office/drawing/2014/main" id="{326BD687-2D33-60D6-5EC4-9DA777BD8492}"/>
                    </a:ext>
                  </a:extLst>
                </p:cNvPr>
                <p:cNvCxnSpPr/>
                <p:nvPr/>
              </p:nvCxnSpPr>
              <p:spPr bwMode="auto">
                <a:xfrm>
                  <a:off x="1240259" y="272116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36" name="Straight Connector 19535">
                  <a:extLst>
                    <a:ext uri="{FF2B5EF4-FFF2-40B4-BE49-F238E27FC236}">
                      <a16:creationId xmlns:a16="http://schemas.microsoft.com/office/drawing/2014/main" id="{73F3FD14-73BB-1FB1-F8CB-4E319775D3FA}"/>
                    </a:ext>
                  </a:extLst>
                </p:cNvPr>
                <p:cNvCxnSpPr/>
                <p:nvPr/>
              </p:nvCxnSpPr>
              <p:spPr bwMode="auto">
                <a:xfrm>
                  <a:off x="1240256" y="3072808"/>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37" name="Straight Connector 19536">
                  <a:extLst>
                    <a:ext uri="{FF2B5EF4-FFF2-40B4-BE49-F238E27FC236}">
                      <a16:creationId xmlns:a16="http://schemas.microsoft.com/office/drawing/2014/main" id="{EE2DD649-6D56-DC7B-8E7B-9894D1D8E2AB}"/>
                    </a:ext>
                  </a:extLst>
                </p:cNvPr>
                <p:cNvCxnSpPr/>
                <p:nvPr/>
              </p:nvCxnSpPr>
              <p:spPr bwMode="auto">
                <a:xfrm>
                  <a:off x="1240255" y="3414306"/>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38" name="Straight Connector 19537">
                  <a:extLst>
                    <a:ext uri="{FF2B5EF4-FFF2-40B4-BE49-F238E27FC236}">
                      <a16:creationId xmlns:a16="http://schemas.microsoft.com/office/drawing/2014/main" id="{B5018954-F8E7-82B7-A69A-B4ED3378BA12}"/>
                    </a:ext>
                  </a:extLst>
                </p:cNvPr>
                <p:cNvCxnSpPr/>
                <p:nvPr/>
              </p:nvCxnSpPr>
              <p:spPr bwMode="auto">
                <a:xfrm>
                  <a:off x="1240255" y="3763150"/>
                  <a:ext cx="424792" cy="0"/>
                </a:xfrm>
                <a:prstGeom prst="line">
                  <a:avLst/>
                </a:prstGeom>
                <a:noFill/>
                <a:ln w="28575" cap="flat" cmpd="sng" algn="ctr">
                  <a:solidFill>
                    <a:schemeClr val="bg1"/>
                  </a:solidFill>
                  <a:prstDash val="solid"/>
                  <a:round/>
                  <a:headEnd type="none" w="med" len="med"/>
                  <a:tailEnd type="none" w="med" len="med"/>
                </a:ln>
                <a:effectLst/>
              </p:spPr>
            </p:cxnSp>
            <p:cxnSp>
              <p:nvCxnSpPr>
                <p:cNvPr id="19558" name="Straight Connector 19557">
                  <a:extLst>
                    <a:ext uri="{FF2B5EF4-FFF2-40B4-BE49-F238E27FC236}">
                      <a16:creationId xmlns:a16="http://schemas.microsoft.com/office/drawing/2014/main" id="{D935F9D0-1FD3-D94D-420E-3B44033CBB52}"/>
                    </a:ext>
                  </a:extLst>
                </p:cNvPr>
                <p:cNvCxnSpPr/>
                <p:nvPr/>
              </p:nvCxnSpPr>
              <p:spPr bwMode="auto">
                <a:xfrm>
                  <a:off x="1240260" y="1686505"/>
                  <a:ext cx="424791"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9584" name="Group 19583">
            <a:extLst>
              <a:ext uri="{FF2B5EF4-FFF2-40B4-BE49-F238E27FC236}">
                <a16:creationId xmlns:a16="http://schemas.microsoft.com/office/drawing/2014/main" id="{793FF9ED-6F09-EF99-1D04-C057839488FD}"/>
              </a:ext>
            </a:extLst>
          </p:cNvPr>
          <p:cNvGrpSpPr/>
          <p:nvPr/>
        </p:nvGrpSpPr>
        <p:grpSpPr>
          <a:xfrm>
            <a:off x="1633538" y="1940486"/>
            <a:ext cx="3876675" cy="1503561"/>
            <a:chOff x="1633538" y="1940486"/>
            <a:chExt cx="3876675" cy="1503561"/>
          </a:xfrm>
        </p:grpSpPr>
        <p:sp>
          <p:nvSpPr>
            <p:cNvPr id="19559" name="Freeform: Shape 19558">
              <a:extLst>
                <a:ext uri="{FF2B5EF4-FFF2-40B4-BE49-F238E27FC236}">
                  <a16:creationId xmlns:a16="http://schemas.microsoft.com/office/drawing/2014/main" id="{733BF7EE-4480-978E-A22F-A39D71F942C4}"/>
                </a:ext>
              </a:extLst>
            </p:cNvPr>
            <p:cNvSpPr/>
            <p:nvPr/>
          </p:nvSpPr>
          <p:spPr bwMode="auto">
            <a:xfrm>
              <a:off x="1633538" y="1978819"/>
              <a:ext cx="3876675" cy="1431131"/>
            </a:xfrm>
            <a:custGeom>
              <a:avLst/>
              <a:gdLst>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50356 w 3876675"/>
                <a:gd name="connsiteY28" fmla="*/ 1228725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54956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59568 w 3876675"/>
                <a:gd name="connsiteY124" fmla="*/ 102394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50356 w 3876675"/>
                <a:gd name="connsiteY28" fmla="*/ 1228725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54956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30993 w 3876675"/>
                <a:gd name="connsiteY124" fmla="*/ 111919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50356 w 3876675"/>
                <a:gd name="connsiteY28" fmla="*/ 1228725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54956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45280 w 3876675"/>
                <a:gd name="connsiteY124" fmla="*/ 107156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43213 w 3876675"/>
                <a:gd name="connsiteY28" fmla="*/ 1226344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54956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45280 w 3876675"/>
                <a:gd name="connsiteY124" fmla="*/ 107156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38450 w 3876675"/>
                <a:gd name="connsiteY28" fmla="*/ 1226344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54956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45280 w 3876675"/>
                <a:gd name="connsiteY124" fmla="*/ 107156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29012 w 3876675"/>
                <a:gd name="connsiteY3" fmla="*/ 1419224 h 1428750"/>
                <a:gd name="connsiteX4" fmla="*/ 3517107 w 3876675"/>
                <a:gd name="connsiteY4" fmla="*/ 1407319 h 1428750"/>
                <a:gd name="connsiteX5" fmla="*/ 3431381 w 3876675"/>
                <a:gd name="connsiteY5" fmla="*/ 1407319 h 1428750"/>
                <a:gd name="connsiteX6" fmla="*/ 3431381 w 3876675"/>
                <a:gd name="connsiteY6" fmla="*/ 1407319 h 1428750"/>
                <a:gd name="connsiteX7" fmla="*/ 3336131 w 3876675"/>
                <a:gd name="connsiteY7" fmla="*/ 1407319 h 1428750"/>
                <a:gd name="connsiteX8" fmla="*/ 3336131 w 3876675"/>
                <a:gd name="connsiteY8" fmla="*/ 1388269 h 1428750"/>
                <a:gd name="connsiteX9" fmla="*/ 3309937 w 3876675"/>
                <a:gd name="connsiteY9" fmla="*/ 1388269 h 1428750"/>
                <a:gd name="connsiteX10" fmla="*/ 3309937 w 3876675"/>
                <a:gd name="connsiteY10" fmla="*/ 1366837 h 1428750"/>
                <a:gd name="connsiteX11" fmla="*/ 3264693 w 3876675"/>
                <a:gd name="connsiteY11" fmla="*/ 1366837 h 1428750"/>
                <a:gd name="connsiteX12" fmla="*/ 3264693 w 3876675"/>
                <a:gd name="connsiteY12" fmla="*/ 1338262 h 1428750"/>
                <a:gd name="connsiteX13" fmla="*/ 3171825 w 3876675"/>
                <a:gd name="connsiteY13" fmla="*/ 1338262 h 1428750"/>
                <a:gd name="connsiteX14" fmla="*/ 3140868 w 3876675"/>
                <a:gd name="connsiteY14" fmla="*/ 1321594 h 1428750"/>
                <a:gd name="connsiteX15" fmla="*/ 3095625 w 3876675"/>
                <a:gd name="connsiteY15" fmla="*/ 1321594 h 1428750"/>
                <a:gd name="connsiteX16" fmla="*/ 3095625 w 3876675"/>
                <a:gd name="connsiteY16" fmla="*/ 1307306 h 1428750"/>
                <a:gd name="connsiteX17" fmla="*/ 3059906 w 3876675"/>
                <a:gd name="connsiteY17" fmla="*/ 1307306 h 1428750"/>
                <a:gd name="connsiteX18" fmla="*/ 3059906 w 3876675"/>
                <a:gd name="connsiteY18" fmla="*/ 1297781 h 1428750"/>
                <a:gd name="connsiteX19" fmla="*/ 3026568 w 3876675"/>
                <a:gd name="connsiteY19" fmla="*/ 1297781 h 1428750"/>
                <a:gd name="connsiteX20" fmla="*/ 3026568 w 3876675"/>
                <a:gd name="connsiteY20" fmla="*/ 1281112 h 1428750"/>
                <a:gd name="connsiteX21" fmla="*/ 2981325 w 3876675"/>
                <a:gd name="connsiteY21" fmla="*/ 1281112 h 1428750"/>
                <a:gd name="connsiteX22" fmla="*/ 2981325 w 3876675"/>
                <a:gd name="connsiteY22" fmla="*/ 1264444 h 1428750"/>
                <a:gd name="connsiteX23" fmla="*/ 2957512 w 3876675"/>
                <a:gd name="connsiteY23" fmla="*/ 1264444 h 1428750"/>
                <a:gd name="connsiteX24" fmla="*/ 2957512 w 3876675"/>
                <a:gd name="connsiteY24" fmla="*/ 1250156 h 1428750"/>
                <a:gd name="connsiteX25" fmla="*/ 2897981 w 3876675"/>
                <a:gd name="connsiteY25" fmla="*/ 1250156 h 1428750"/>
                <a:gd name="connsiteX26" fmla="*/ 2897981 w 3876675"/>
                <a:gd name="connsiteY26" fmla="*/ 1238250 h 1428750"/>
                <a:gd name="connsiteX27" fmla="*/ 2840831 w 3876675"/>
                <a:gd name="connsiteY27" fmla="*/ 1238250 h 1428750"/>
                <a:gd name="connsiteX28" fmla="*/ 2838450 w 3876675"/>
                <a:gd name="connsiteY28" fmla="*/ 1226344 h 1428750"/>
                <a:gd name="connsiteX29" fmla="*/ 2781300 w 3876675"/>
                <a:gd name="connsiteY29" fmla="*/ 1228725 h 1428750"/>
                <a:gd name="connsiteX30" fmla="*/ 2781300 w 3876675"/>
                <a:gd name="connsiteY30" fmla="*/ 1212056 h 1428750"/>
                <a:gd name="connsiteX31" fmla="*/ 2695575 w 3876675"/>
                <a:gd name="connsiteY31" fmla="*/ 1212056 h 1428750"/>
                <a:gd name="connsiteX32" fmla="*/ 2695575 w 3876675"/>
                <a:gd name="connsiteY32" fmla="*/ 1193006 h 1428750"/>
                <a:gd name="connsiteX33" fmla="*/ 2674143 w 3876675"/>
                <a:gd name="connsiteY33" fmla="*/ 1193006 h 1428750"/>
                <a:gd name="connsiteX34" fmla="*/ 2674143 w 3876675"/>
                <a:gd name="connsiteY34" fmla="*/ 1178719 h 1428750"/>
                <a:gd name="connsiteX35" fmla="*/ 2486025 w 3876675"/>
                <a:gd name="connsiteY35" fmla="*/ 1178719 h 1428750"/>
                <a:gd name="connsiteX36" fmla="*/ 2486025 w 3876675"/>
                <a:gd name="connsiteY36" fmla="*/ 1162050 h 1428750"/>
                <a:gd name="connsiteX37" fmla="*/ 2433637 w 3876675"/>
                <a:gd name="connsiteY37" fmla="*/ 1162050 h 1428750"/>
                <a:gd name="connsiteX38" fmla="*/ 2433637 w 3876675"/>
                <a:gd name="connsiteY38" fmla="*/ 1157287 h 1428750"/>
                <a:gd name="connsiteX39" fmla="*/ 2352675 w 3876675"/>
                <a:gd name="connsiteY39" fmla="*/ 1157287 h 1428750"/>
                <a:gd name="connsiteX40" fmla="*/ 2352675 w 3876675"/>
                <a:gd name="connsiteY40" fmla="*/ 1140619 h 1428750"/>
                <a:gd name="connsiteX41" fmla="*/ 2283618 w 3876675"/>
                <a:gd name="connsiteY41" fmla="*/ 1140619 h 1428750"/>
                <a:gd name="connsiteX42" fmla="*/ 2283618 w 3876675"/>
                <a:gd name="connsiteY42" fmla="*/ 1126331 h 1428750"/>
                <a:gd name="connsiteX43" fmla="*/ 2235993 w 3876675"/>
                <a:gd name="connsiteY43" fmla="*/ 1126331 h 1428750"/>
                <a:gd name="connsiteX44" fmla="*/ 2235993 w 3876675"/>
                <a:gd name="connsiteY44" fmla="*/ 1112044 h 1428750"/>
                <a:gd name="connsiteX45" fmla="*/ 2178843 w 3876675"/>
                <a:gd name="connsiteY45" fmla="*/ 1112044 h 1428750"/>
                <a:gd name="connsiteX46" fmla="*/ 2178843 w 3876675"/>
                <a:gd name="connsiteY46" fmla="*/ 1097756 h 1428750"/>
                <a:gd name="connsiteX47" fmla="*/ 2133600 w 3876675"/>
                <a:gd name="connsiteY47" fmla="*/ 1097756 h 1428750"/>
                <a:gd name="connsiteX48" fmla="*/ 2133600 w 3876675"/>
                <a:gd name="connsiteY48" fmla="*/ 1083469 h 1428750"/>
                <a:gd name="connsiteX49" fmla="*/ 2071687 w 3876675"/>
                <a:gd name="connsiteY49" fmla="*/ 1083469 h 1428750"/>
                <a:gd name="connsiteX50" fmla="*/ 2055018 w 3876675"/>
                <a:gd name="connsiteY50" fmla="*/ 1066800 h 1428750"/>
                <a:gd name="connsiteX51" fmla="*/ 2019300 w 3876675"/>
                <a:gd name="connsiteY51" fmla="*/ 1066800 h 1428750"/>
                <a:gd name="connsiteX52" fmla="*/ 2016918 w 3876675"/>
                <a:gd name="connsiteY52" fmla="*/ 1050131 h 1428750"/>
                <a:gd name="connsiteX53" fmla="*/ 1926431 w 3876675"/>
                <a:gd name="connsiteY53" fmla="*/ 1050131 h 1428750"/>
                <a:gd name="connsiteX54" fmla="*/ 1897856 w 3876675"/>
                <a:gd name="connsiteY54" fmla="*/ 1031081 h 1428750"/>
                <a:gd name="connsiteX55" fmla="*/ 1843087 w 3876675"/>
                <a:gd name="connsiteY55" fmla="*/ 1031081 h 1428750"/>
                <a:gd name="connsiteX56" fmla="*/ 1843087 w 3876675"/>
                <a:gd name="connsiteY56" fmla="*/ 997744 h 1428750"/>
                <a:gd name="connsiteX57" fmla="*/ 1721643 w 3876675"/>
                <a:gd name="connsiteY57" fmla="*/ 997744 h 1428750"/>
                <a:gd name="connsiteX58" fmla="*/ 1721643 w 3876675"/>
                <a:gd name="connsiteY58" fmla="*/ 971550 h 1428750"/>
                <a:gd name="connsiteX59" fmla="*/ 1697831 w 3876675"/>
                <a:gd name="connsiteY59" fmla="*/ 957262 h 1428750"/>
                <a:gd name="connsiteX60" fmla="*/ 1697831 w 3876675"/>
                <a:gd name="connsiteY60" fmla="*/ 938212 h 1428750"/>
                <a:gd name="connsiteX61" fmla="*/ 1669256 w 3876675"/>
                <a:gd name="connsiteY61" fmla="*/ 919162 h 1428750"/>
                <a:gd name="connsiteX62" fmla="*/ 1547812 w 3876675"/>
                <a:gd name="connsiteY62" fmla="*/ 919162 h 1428750"/>
                <a:gd name="connsiteX63" fmla="*/ 1543050 w 3876675"/>
                <a:gd name="connsiteY63" fmla="*/ 912018 h 1428750"/>
                <a:gd name="connsiteX64" fmla="*/ 1535906 w 3876675"/>
                <a:gd name="connsiteY64" fmla="*/ 912018 h 1428750"/>
                <a:gd name="connsiteX65" fmla="*/ 1535906 w 3876675"/>
                <a:gd name="connsiteY65" fmla="*/ 895350 h 1428750"/>
                <a:gd name="connsiteX66" fmla="*/ 1524000 w 3876675"/>
                <a:gd name="connsiteY66" fmla="*/ 895350 h 1428750"/>
                <a:gd name="connsiteX67" fmla="*/ 1524000 w 3876675"/>
                <a:gd name="connsiteY67" fmla="*/ 871537 h 1428750"/>
                <a:gd name="connsiteX68" fmla="*/ 1481137 w 3876675"/>
                <a:gd name="connsiteY68" fmla="*/ 871537 h 1428750"/>
                <a:gd name="connsiteX69" fmla="*/ 1447800 w 3876675"/>
                <a:gd name="connsiteY69" fmla="*/ 835819 h 1428750"/>
                <a:gd name="connsiteX70" fmla="*/ 1426368 w 3876675"/>
                <a:gd name="connsiteY70" fmla="*/ 835819 h 1428750"/>
                <a:gd name="connsiteX71" fmla="*/ 1426368 w 3876675"/>
                <a:gd name="connsiteY71" fmla="*/ 812006 h 1428750"/>
                <a:gd name="connsiteX72" fmla="*/ 1352550 w 3876675"/>
                <a:gd name="connsiteY72" fmla="*/ 812006 h 1428750"/>
                <a:gd name="connsiteX73" fmla="*/ 1352550 w 3876675"/>
                <a:gd name="connsiteY73" fmla="*/ 771525 h 1428750"/>
                <a:gd name="connsiteX74" fmla="*/ 1333500 w 3876675"/>
                <a:gd name="connsiteY74" fmla="*/ 771525 h 1428750"/>
                <a:gd name="connsiteX75" fmla="*/ 1319212 w 3876675"/>
                <a:gd name="connsiteY75" fmla="*/ 733425 h 1428750"/>
                <a:gd name="connsiteX76" fmla="*/ 1266825 w 3876675"/>
                <a:gd name="connsiteY76" fmla="*/ 733425 h 1428750"/>
                <a:gd name="connsiteX77" fmla="*/ 1266825 w 3876675"/>
                <a:gd name="connsiteY77" fmla="*/ 716756 h 1428750"/>
                <a:gd name="connsiteX78" fmla="*/ 1200150 w 3876675"/>
                <a:gd name="connsiteY78" fmla="*/ 716756 h 1428750"/>
                <a:gd name="connsiteX79" fmla="*/ 1200150 w 3876675"/>
                <a:gd name="connsiteY79" fmla="*/ 683419 h 1428750"/>
                <a:gd name="connsiteX80" fmla="*/ 1159668 w 3876675"/>
                <a:gd name="connsiteY80" fmla="*/ 683419 h 1428750"/>
                <a:gd name="connsiteX81" fmla="*/ 1152525 w 3876675"/>
                <a:gd name="connsiteY81" fmla="*/ 659606 h 1428750"/>
                <a:gd name="connsiteX82" fmla="*/ 1135856 w 3876675"/>
                <a:gd name="connsiteY82" fmla="*/ 659606 h 1428750"/>
                <a:gd name="connsiteX83" fmla="*/ 1135856 w 3876675"/>
                <a:gd name="connsiteY83" fmla="*/ 633412 h 1428750"/>
                <a:gd name="connsiteX84" fmla="*/ 1095375 w 3876675"/>
                <a:gd name="connsiteY84" fmla="*/ 633412 h 1428750"/>
                <a:gd name="connsiteX85" fmla="*/ 1095375 w 3876675"/>
                <a:gd name="connsiteY85" fmla="*/ 607219 h 1428750"/>
                <a:gd name="connsiteX86" fmla="*/ 1081087 w 3876675"/>
                <a:gd name="connsiteY86" fmla="*/ 607219 h 1428750"/>
                <a:gd name="connsiteX87" fmla="*/ 1081087 w 3876675"/>
                <a:gd name="connsiteY87" fmla="*/ 590550 h 1428750"/>
                <a:gd name="connsiteX88" fmla="*/ 1052512 w 3876675"/>
                <a:gd name="connsiteY88" fmla="*/ 590550 h 1428750"/>
                <a:gd name="connsiteX89" fmla="*/ 1052512 w 3876675"/>
                <a:gd name="connsiteY89" fmla="*/ 576262 h 1428750"/>
                <a:gd name="connsiteX90" fmla="*/ 1016793 w 3876675"/>
                <a:gd name="connsiteY90" fmla="*/ 576262 h 1428750"/>
                <a:gd name="connsiteX91" fmla="*/ 947737 w 3876675"/>
                <a:gd name="connsiteY91" fmla="*/ 528637 h 1428750"/>
                <a:gd name="connsiteX92" fmla="*/ 919162 w 3876675"/>
                <a:gd name="connsiteY92" fmla="*/ 528637 h 1428750"/>
                <a:gd name="connsiteX93" fmla="*/ 897731 w 3876675"/>
                <a:gd name="connsiteY93" fmla="*/ 492919 h 1428750"/>
                <a:gd name="connsiteX94" fmla="*/ 812006 w 3876675"/>
                <a:gd name="connsiteY94" fmla="*/ 492919 h 1428750"/>
                <a:gd name="connsiteX95" fmla="*/ 807243 w 3876675"/>
                <a:gd name="connsiteY95" fmla="*/ 459581 h 1428750"/>
                <a:gd name="connsiteX96" fmla="*/ 788193 w 3876675"/>
                <a:gd name="connsiteY96" fmla="*/ 459581 h 1428750"/>
                <a:gd name="connsiteX97" fmla="*/ 788193 w 3876675"/>
                <a:gd name="connsiteY97" fmla="*/ 423862 h 1428750"/>
                <a:gd name="connsiteX98" fmla="*/ 757237 w 3876675"/>
                <a:gd name="connsiteY98" fmla="*/ 423862 h 1428750"/>
                <a:gd name="connsiteX99" fmla="*/ 757237 w 3876675"/>
                <a:gd name="connsiteY99" fmla="*/ 402431 h 1428750"/>
                <a:gd name="connsiteX100" fmla="*/ 711993 w 3876675"/>
                <a:gd name="connsiteY100" fmla="*/ 402431 h 1428750"/>
                <a:gd name="connsiteX101" fmla="*/ 711993 w 3876675"/>
                <a:gd name="connsiteY101" fmla="*/ 378619 h 1428750"/>
                <a:gd name="connsiteX102" fmla="*/ 688181 w 3876675"/>
                <a:gd name="connsiteY102" fmla="*/ 378619 h 1428750"/>
                <a:gd name="connsiteX103" fmla="*/ 688181 w 3876675"/>
                <a:gd name="connsiteY103" fmla="*/ 350044 h 1428750"/>
                <a:gd name="connsiteX104" fmla="*/ 616743 w 3876675"/>
                <a:gd name="connsiteY104" fmla="*/ 350044 h 1428750"/>
                <a:gd name="connsiteX105" fmla="*/ 616743 w 3876675"/>
                <a:gd name="connsiteY105" fmla="*/ 350044 h 1428750"/>
                <a:gd name="connsiteX106" fmla="*/ 616743 w 3876675"/>
                <a:gd name="connsiteY106" fmla="*/ 330994 h 1428750"/>
                <a:gd name="connsiteX107" fmla="*/ 576262 w 3876675"/>
                <a:gd name="connsiteY107" fmla="*/ 330994 h 1428750"/>
                <a:gd name="connsiteX108" fmla="*/ 576262 w 3876675"/>
                <a:gd name="connsiteY108" fmla="*/ 311944 h 1428750"/>
                <a:gd name="connsiteX109" fmla="*/ 561975 w 3876675"/>
                <a:gd name="connsiteY109" fmla="*/ 311944 h 1428750"/>
                <a:gd name="connsiteX110" fmla="*/ 561975 w 3876675"/>
                <a:gd name="connsiteY110" fmla="*/ 283369 h 1428750"/>
                <a:gd name="connsiteX111" fmla="*/ 545306 w 3876675"/>
                <a:gd name="connsiteY111" fmla="*/ 283369 h 1428750"/>
                <a:gd name="connsiteX112" fmla="*/ 545306 w 3876675"/>
                <a:gd name="connsiteY112" fmla="*/ 259556 h 1428750"/>
                <a:gd name="connsiteX113" fmla="*/ 528637 w 3876675"/>
                <a:gd name="connsiteY113" fmla="*/ 259556 h 1428750"/>
                <a:gd name="connsiteX114" fmla="*/ 528637 w 3876675"/>
                <a:gd name="connsiteY114" fmla="*/ 238125 h 1428750"/>
                <a:gd name="connsiteX115" fmla="*/ 464343 w 3876675"/>
                <a:gd name="connsiteY115" fmla="*/ 238125 h 1428750"/>
                <a:gd name="connsiteX116" fmla="*/ 464343 w 3876675"/>
                <a:gd name="connsiteY116" fmla="*/ 214312 h 1428750"/>
                <a:gd name="connsiteX117" fmla="*/ 450056 w 3876675"/>
                <a:gd name="connsiteY117" fmla="*/ 214312 h 1428750"/>
                <a:gd name="connsiteX118" fmla="*/ 450056 w 3876675"/>
                <a:gd name="connsiteY118" fmla="*/ 185737 h 1428750"/>
                <a:gd name="connsiteX119" fmla="*/ 400050 w 3876675"/>
                <a:gd name="connsiteY119" fmla="*/ 185737 h 1428750"/>
                <a:gd name="connsiteX120" fmla="*/ 400050 w 3876675"/>
                <a:gd name="connsiteY120" fmla="*/ 154781 h 1428750"/>
                <a:gd name="connsiteX121" fmla="*/ 378618 w 3876675"/>
                <a:gd name="connsiteY121" fmla="*/ 154781 h 1428750"/>
                <a:gd name="connsiteX122" fmla="*/ 378618 w 3876675"/>
                <a:gd name="connsiteY122" fmla="*/ 154781 h 1428750"/>
                <a:gd name="connsiteX123" fmla="*/ 359568 w 3876675"/>
                <a:gd name="connsiteY123" fmla="*/ 135731 h 1428750"/>
                <a:gd name="connsiteX124" fmla="*/ 345280 w 3876675"/>
                <a:gd name="connsiteY124" fmla="*/ 107156 h 1428750"/>
                <a:gd name="connsiteX125" fmla="*/ 288131 w 3876675"/>
                <a:gd name="connsiteY125" fmla="*/ 102394 h 1428750"/>
                <a:gd name="connsiteX126" fmla="*/ 288131 w 3876675"/>
                <a:gd name="connsiteY126" fmla="*/ 102394 h 1428750"/>
                <a:gd name="connsiteX127" fmla="*/ 273843 w 3876675"/>
                <a:gd name="connsiteY127" fmla="*/ 88106 h 1428750"/>
                <a:gd name="connsiteX128" fmla="*/ 257174 w 3876675"/>
                <a:gd name="connsiteY128" fmla="*/ 71437 h 1428750"/>
                <a:gd name="connsiteX129" fmla="*/ 216693 w 3876675"/>
                <a:gd name="connsiteY129" fmla="*/ 71437 h 1428750"/>
                <a:gd name="connsiteX130" fmla="*/ 216693 w 3876675"/>
                <a:gd name="connsiteY130" fmla="*/ 54769 h 1428750"/>
                <a:gd name="connsiteX131" fmla="*/ 202406 w 3876675"/>
                <a:gd name="connsiteY131" fmla="*/ 54769 h 1428750"/>
                <a:gd name="connsiteX132" fmla="*/ 202406 w 3876675"/>
                <a:gd name="connsiteY132" fmla="*/ 26194 h 1428750"/>
                <a:gd name="connsiteX133" fmla="*/ 128587 w 3876675"/>
                <a:gd name="connsiteY133" fmla="*/ 26194 h 1428750"/>
                <a:gd name="connsiteX134" fmla="*/ 128587 w 3876675"/>
                <a:gd name="connsiteY134" fmla="*/ 0 h 1428750"/>
                <a:gd name="connsiteX135" fmla="*/ 45243 w 3876675"/>
                <a:gd name="connsiteY135" fmla="*/ 0 h 1428750"/>
                <a:gd name="connsiteX136" fmla="*/ 0 w 3876675"/>
                <a:gd name="connsiteY136" fmla="*/ 0 h 1428750"/>
                <a:gd name="connsiteX0" fmla="*/ 3876675 w 3876675"/>
                <a:gd name="connsiteY0" fmla="*/ 1428750 h 1428750"/>
                <a:gd name="connsiteX1" fmla="*/ 3529012 w 3876675"/>
                <a:gd name="connsiteY1" fmla="*/ 1428750 h 1428750"/>
                <a:gd name="connsiteX2" fmla="*/ 3533775 w 3876675"/>
                <a:gd name="connsiteY2" fmla="*/ 1423987 h 1428750"/>
                <a:gd name="connsiteX3" fmla="*/ 3517107 w 3876675"/>
                <a:gd name="connsiteY3" fmla="*/ 1407319 h 1428750"/>
                <a:gd name="connsiteX4" fmla="*/ 3431381 w 3876675"/>
                <a:gd name="connsiteY4" fmla="*/ 1407319 h 1428750"/>
                <a:gd name="connsiteX5" fmla="*/ 3431381 w 3876675"/>
                <a:gd name="connsiteY5" fmla="*/ 1407319 h 1428750"/>
                <a:gd name="connsiteX6" fmla="*/ 3336131 w 3876675"/>
                <a:gd name="connsiteY6" fmla="*/ 1407319 h 1428750"/>
                <a:gd name="connsiteX7" fmla="*/ 3336131 w 3876675"/>
                <a:gd name="connsiteY7" fmla="*/ 1388269 h 1428750"/>
                <a:gd name="connsiteX8" fmla="*/ 3309937 w 3876675"/>
                <a:gd name="connsiteY8" fmla="*/ 1388269 h 1428750"/>
                <a:gd name="connsiteX9" fmla="*/ 3309937 w 3876675"/>
                <a:gd name="connsiteY9" fmla="*/ 1366837 h 1428750"/>
                <a:gd name="connsiteX10" fmla="*/ 3264693 w 3876675"/>
                <a:gd name="connsiteY10" fmla="*/ 1366837 h 1428750"/>
                <a:gd name="connsiteX11" fmla="*/ 3264693 w 3876675"/>
                <a:gd name="connsiteY11" fmla="*/ 1338262 h 1428750"/>
                <a:gd name="connsiteX12" fmla="*/ 3171825 w 3876675"/>
                <a:gd name="connsiteY12" fmla="*/ 1338262 h 1428750"/>
                <a:gd name="connsiteX13" fmla="*/ 3140868 w 3876675"/>
                <a:gd name="connsiteY13" fmla="*/ 1321594 h 1428750"/>
                <a:gd name="connsiteX14" fmla="*/ 3095625 w 3876675"/>
                <a:gd name="connsiteY14" fmla="*/ 1321594 h 1428750"/>
                <a:gd name="connsiteX15" fmla="*/ 3095625 w 3876675"/>
                <a:gd name="connsiteY15" fmla="*/ 1307306 h 1428750"/>
                <a:gd name="connsiteX16" fmla="*/ 3059906 w 3876675"/>
                <a:gd name="connsiteY16" fmla="*/ 1307306 h 1428750"/>
                <a:gd name="connsiteX17" fmla="*/ 3059906 w 3876675"/>
                <a:gd name="connsiteY17" fmla="*/ 1297781 h 1428750"/>
                <a:gd name="connsiteX18" fmla="*/ 3026568 w 3876675"/>
                <a:gd name="connsiteY18" fmla="*/ 1297781 h 1428750"/>
                <a:gd name="connsiteX19" fmla="*/ 3026568 w 3876675"/>
                <a:gd name="connsiteY19" fmla="*/ 1281112 h 1428750"/>
                <a:gd name="connsiteX20" fmla="*/ 2981325 w 3876675"/>
                <a:gd name="connsiteY20" fmla="*/ 1281112 h 1428750"/>
                <a:gd name="connsiteX21" fmla="*/ 2981325 w 3876675"/>
                <a:gd name="connsiteY21" fmla="*/ 1264444 h 1428750"/>
                <a:gd name="connsiteX22" fmla="*/ 2957512 w 3876675"/>
                <a:gd name="connsiteY22" fmla="*/ 1264444 h 1428750"/>
                <a:gd name="connsiteX23" fmla="*/ 2957512 w 3876675"/>
                <a:gd name="connsiteY23" fmla="*/ 1250156 h 1428750"/>
                <a:gd name="connsiteX24" fmla="*/ 2897981 w 3876675"/>
                <a:gd name="connsiteY24" fmla="*/ 1250156 h 1428750"/>
                <a:gd name="connsiteX25" fmla="*/ 2897981 w 3876675"/>
                <a:gd name="connsiteY25" fmla="*/ 1238250 h 1428750"/>
                <a:gd name="connsiteX26" fmla="*/ 2840831 w 3876675"/>
                <a:gd name="connsiteY26" fmla="*/ 1238250 h 1428750"/>
                <a:gd name="connsiteX27" fmla="*/ 2838450 w 3876675"/>
                <a:gd name="connsiteY27" fmla="*/ 1226344 h 1428750"/>
                <a:gd name="connsiteX28" fmla="*/ 2781300 w 3876675"/>
                <a:gd name="connsiteY28" fmla="*/ 1228725 h 1428750"/>
                <a:gd name="connsiteX29" fmla="*/ 2781300 w 3876675"/>
                <a:gd name="connsiteY29" fmla="*/ 1212056 h 1428750"/>
                <a:gd name="connsiteX30" fmla="*/ 2695575 w 3876675"/>
                <a:gd name="connsiteY30" fmla="*/ 1212056 h 1428750"/>
                <a:gd name="connsiteX31" fmla="*/ 2695575 w 3876675"/>
                <a:gd name="connsiteY31" fmla="*/ 1193006 h 1428750"/>
                <a:gd name="connsiteX32" fmla="*/ 2674143 w 3876675"/>
                <a:gd name="connsiteY32" fmla="*/ 1193006 h 1428750"/>
                <a:gd name="connsiteX33" fmla="*/ 2674143 w 3876675"/>
                <a:gd name="connsiteY33" fmla="*/ 1178719 h 1428750"/>
                <a:gd name="connsiteX34" fmla="*/ 2486025 w 3876675"/>
                <a:gd name="connsiteY34" fmla="*/ 1178719 h 1428750"/>
                <a:gd name="connsiteX35" fmla="*/ 2486025 w 3876675"/>
                <a:gd name="connsiteY35" fmla="*/ 1162050 h 1428750"/>
                <a:gd name="connsiteX36" fmla="*/ 2433637 w 3876675"/>
                <a:gd name="connsiteY36" fmla="*/ 1162050 h 1428750"/>
                <a:gd name="connsiteX37" fmla="*/ 2433637 w 3876675"/>
                <a:gd name="connsiteY37" fmla="*/ 1157287 h 1428750"/>
                <a:gd name="connsiteX38" fmla="*/ 2352675 w 3876675"/>
                <a:gd name="connsiteY38" fmla="*/ 1157287 h 1428750"/>
                <a:gd name="connsiteX39" fmla="*/ 2352675 w 3876675"/>
                <a:gd name="connsiteY39" fmla="*/ 1140619 h 1428750"/>
                <a:gd name="connsiteX40" fmla="*/ 2283618 w 3876675"/>
                <a:gd name="connsiteY40" fmla="*/ 1140619 h 1428750"/>
                <a:gd name="connsiteX41" fmla="*/ 2283618 w 3876675"/>
                <a:gd name="connsiteY41" fmla="*/ 1126331 h 1428750"/>
                <a:gd name="connsiteX42" fmla="*/ 2235993 w 3876675"/>
                <a:gd name="connsiteY42" fmla="*/ 1126331 h 1428750"/>
                <a:gd name="connsiteX43" fmla="*/ 2235993 w 3876675"/>
                <a:gd name="connsiteY43" fmla="*/ 1112044 h 1428750"/>
                <a:gd name="connsiteX44" fmla="*/ 2178843 w 3876675"/>
                <a:gd name="connsiteY44" fmla="*/ 1112044 h 1428750"/>
                <a:gd name="connsiteX45" fmla="*/ 2178843 w 3876675"/>
                <a:gd name="connsiteY45" fmla="*/ 1097756 h 1428750"/>
                <a:gd name="connsiteX46" fmla="*/ 2133600 w 3876675"/>
                <a:gd name="connsiteY46" fmla="*/ 1097756 h 1428750"/>
                <a:gd name="connsiteX47" fmla="*/ 2133600 w 3876675"/>
                <a:gd name="connsiteY47" fmla="*/ 1083469 h 1428750"/>
                <a:gd name="connsiteX48" fmla="*/ 2071687 w 3876675"/>
                <a:gd name="connsiteY48" fmla="*/ 1083469 h 1428750"/>
                <a:gd name="connsiteX49" fmla="*/ 2055018 w 3876675"/>
                <a:gd name="connsiteY49" fmla="*/ 1066800 h 1428750"/>
                <a:gd name="connsiteX50" fmla="*/ 2019300 w 3876675"/>
                <a:gd name="connsiteY50" fmla="*/ 1066800 h 1428750"/>
                <a:gd name="connsiteX51" fmla="*/ 2016918 w 3876675"/>
                <a:gd name="connsiteY51" fmla="*/ 1050131 h 1428750"/>
                <a:gd name="connsiteX52" fmla="*/ 1926431 w 3876675"/>
                <a:gd name="connsiteY52" fmla="*/ 1050131 h 1428750"/>
                <a:gd name="connsiteX53" fmla="*/ 1897856 w 3876675"/>
                <a:gd name="connsiteY53" fmla="*/ 1031081 h 1428750"/>
                <a:gd name="connsiteX54" fmla="*/ 1843087 w 3876675"/>
                <a:gd name="connsiteY54" fmla="*/ 1031081 h 1428750"/>
                <a:gd name="connsiteX55" fmla="*/ 1843087 w 3876675"/>
                <a:gd name="connsiteY55" fmla="*/ 997744 h 1428750"/>
                <a:gd name="connsiteX56" fmla="*/ 1721643 w 3876675"/>
                <a:gd name="connsiteY56" fmla="*/ 997744 h 1428750"/>
                <a:gd name="connsiteX57" fmla="*/ 1721643 w 3876675"/>
                <a:gd name="connsiteY57" fmla="*/ 971550 h 1428750"/>
                <a:gd name="connsiteX58" fmla="*/ 1697831 w 3876675"/>
                <a:gd name="connsiteY58" fmla="*/ 957262 h 1428750"/>
                <a:gd name="connsiteX59" fmla="*/ 1697831 w 3876675"/>
                <a:gd name="connsiteY59" fmla="*/ 938212 h 1428750"/>
                <a:gd name="connsiteX60" fmla="*/ 1669256 w 3876675"/>
                <a:gd name="connsiteY60" fmla="*/ 919162 h 1428750"/>
                <a:gd name="connsiteX61" fmla="*/ 1547812 w 3876675"/>
                <a:gd name="connsiteY61" fmla="*/ 919162 h 1428750"/>
                <a:gd name="connsiteX62" fmla="*/ 1543050 w 3876675"/>
                <a:gd name="connsiteY62" fmla="*/ 912018 h 1428750"/>
                <a:gd name="connsiteX63" fmla="*/ 1535906 w 3876675"/>
                <a:gd name="connsiteY63" fmla="*/ 912018 h 1428750"/>
                <a:gd name="connsiteX64" fmla="*/ 1535906 w 3876675"/>
                <a:gd name="connsiteY64" fmla="*/ 895350 h 1428750"/>
                <a:gd name="connsiteX65" fmla="*/ 1524000 w 3876675"/>
                <a:gd name="connsiteY65" fmla="*/ 895350 h 1428750"/>
                <a:gd name="connsiteX66" fmla="*/ 1524000 w 3876675"/>
                <a:gd name="connsiteY66" fmla="*/ 871537 h 1428750"/>
                <a:gd name="connsiteX67" fmla="*/ 1481137 w 3876675"/>
                <a:gd name="connsiteY67" fmla="*/ 871537 h 1428750"/>
                <a:gd name="connsiteX68" fmla="*/ 1447800 w 3876675"/>
                <a:gd name="connsiteY68" fmla="*/ 835819 h 1428750"/>
                <a:gd name="connsiteX69" fmla="*/ 1426368 w 3876675"/>
                <a:gd name="connsiteY69" fmla="*/ 835819 h 1428750"/>
                <a:gd name="connsiteX70" fmla="*/ 1426368 w 3876675"/>
                <a:gd name="connsiteY70" fmla="*/ 812006 h 1428750"/>
                <a:gd name="connsiteX71" fmla="*/ 1352550 w 3876675"/>
                <a:gd name="connsiteY71" fmla="*/ 812006 h 1428750"/>
                <a:gd name="connsiteX72" fmla="*/ 1352550 w 3876675"/>
                <a:gd name="connsiteY72" fmla="*/ 771525 h 1428750"/>
                <a:gd name="connsiteX73" fmla="*/ 1333500 w 3876675"/>
                <a:gd name="connsiteY73" fmla="*/ 771525 h 1428750"/>
                <a:gd name="connsiteX74" fmla="*/ 1319212 w 3876675"/>
                <a:gd name="connsiteY74" fmla="*/ 733425 h 1428750"/>
                <a:gd name="connsiteX75" fmla="*/ 1266825 w 3876675"/>
                <a:gd name="connsiteY75" fmla="*/ 733425 h 1428750"/>
                <a:gd name="connsiteX76" fmla="*/ 1266825 w 3876675"/>
                <a:gd name="connsiteY76" fmla="*/ 716756 h 1428750"/>
                <a:gd name="connsiteX77" fmla="*/ 1200150 w 3876675"/>
                <a:gd name="connsiteY77" fmla="*/ 716756 h 1428750"/>
                <a:gd name="connsiteX78" fmla="*/ 1200150 w 3876675"/>
                <a:gd name="connsiteY78" fmla="*/ 683419 h 1428750"/>
                <a:gd name="connsiteX79" fmla="*/ 1159668 w 3876675"/>
                <a:gd name="connsiteY79" fmla="*/ 683419 h 1428750"/>
                <a:gd name="connsiteX80" fmla="*/ 1152525 w 3876675"/>
                <a:gd name="connsiteY80" fmla="*/ 659606 h 1428750"/>
                <a:gd name="connsiteX81" fmla="*/ 1135856 w 3876675"/>
                <a:gd name="connsiteY81" fmla="*/ 659606 h 1428750"/>
                <a:gd name="connsiteX82" fmla="*/ 1135856 w 3876675"/>
                <a:gd name="connsiteY82" fmla="*/ 633412 h 1428750"/>
                <a:gd name="connsiteX83" fmla="*/ 1095375 w 3876675"/>
                <a:gd name="connsiteY83" fmla="*/ 633412 h 1428750"/>
                <a:gd name="connsiteX84" fmla="*/ 1095375 w 3876675"/>
                <a:gd name="connsiteY84" fmla="*/ 607219 h 1428750"/>
                <a:gd name="connsiteX85" fmla="*/ 1081087 w 3876675"/>
                <a:gd name="connsiteY85" fmla="*/ 607219 h 1428750"/>
                <a:gd name="connsiteX86" fmla="*/ 1081087 w 3876675"/>
                <a:gd name="connsiteY86" fmla="*/ 590550 h 1428750"/>
                <a:gd name="connsiteX87" fmla="*/ 1052512 w 3876675"/>
                <a:gd name="connsiteY87" fmla="*/ 590550 h 1428750"/>
                <a:gd name="connsiteX88" fmla="*/ 1052512 w 3876675"/>
                <a:gd name="connsiteY88" fmla="*/ 576262 h 1428750"/>
                <a:gd name="connsiteX89" fmla="*/ 1016793 w 3876675"/>
                <a:gd name="connsiteY89" fmla="*/ 576262 h 1428750"/>
                <a:gd name="connsiteX90" fmla="*/ 947737 w 3876675"/>
                <a:gd name="connsiteY90" fmla="*/ 528637 h 1428750"/>
                <a:gd name="connsiteX91" fmla="*/ 919162 w 3876675"/>
                <a:gd name="connsiteY91" fmla="*/ 528637 h 1428750"/>
                <a:gd name="connsiteX92" fmla="*/ 897731 w 3876675"/>
                <a:gd name="connsiteY92" fmla="*/ 492919 h 1428750"/>
                <a:gd name="connsiteX93" fmla="*/ 812006 w 3876675"/>
                <a:gd name="connsiteY93" fmla="*/ 492919 h 1428750"/>
                <a:gd name="connsiteX94" fmla="*/ 807243 w 3876675"/>
                <a:gd name="connsiteY94" fmla="*/ 459581 h 1428750"/>
                <a:gd name="connsiteX95" fmla="*/ 788193 w 3876675"/>
                <a:gd name="connsiteY95" fmla="*/ 459581 h 1428750"/>
                <a:gd name="connsiteX96" fmla="*/ 788193 w 3876675"/>
                <a:gd name="connsiteY96" fmla="*/ 423862 h 1428750"/>
                <a:gd name="connsiteX97" fmla="*/ 757237 w 3876675"/>
                <a:gd name="connsiteY97" fmla="*/ 423862 h 1428750"/>
                <a:gd name="connsiteX98" fmla="*/ 757237 w 3876675"/>
                <a:gd name="connsiteY98" fmla="*/ 402431 h 1428750"/>
                <a:gd name="connsiteX99" fmla="*/ 711993 w 3876675"/>
                <a:gd name="connsiteY99" fmla="*/ 402431 h 1428750"/>
                <a:gd name="connsiteX100" fmla="*/ 711993 w 3876675"/>
                <a:gd name="connsiteY100" fmla="*/ 378619 h 1428750"/>
                <a:gd name="connsiteX101" fmla="*/ 688181 w 3876675"/>
                <a:gd name="connsiteY101" fmla="*/ 378619 h 1428750"/>
                <a:gd name="connsiteX102" fmla="*/ 688181 w 3876675"/>
                <a:gd name="connsiteY102" fmla="*/ 350044 h 1428750"/>
                <a:gd name="connsiteX103" fmla="*/ 616743 w 3876675"/>
                <a:gd name="connsiteY103" fmla="*/ 350044 h 1428750"/>
                <a:gd name="connsiteX104" fmla="*/ 616743 w 3876675"/>
                <a:gd name="connsiteY104" fmla="*/ 350044 h 1428750"/>
                <a:gd name="connsiteX105" fmla="*/ 616743 w 3876675"/>
                <a:gd name="connsiteY105" fmla="*/ 330994 h 1428750"/>
                <a:gd name="connsiteX106" fmla="*/ 576262 w 3876675"/>
                <a:gd name="connsiteY106" fmla="*/ 330994 h 1428750"/>
                <a:gd name="connsiteX107" fmla="*/ 576262 w 3876675"/>
                <a:gd name="connsiteY107" fmla="*/ 311944 h 1428750"/>
                <a:gd name="connsiteX108" fmla="*/ 561975 w 3876675"/>
                <a:gd name="connsiteY108" fmla="*/ 311944 h 1428750"/>
                <a:gd name="connsiteX109" fmla="*/ 561975 w 3876675"/>
                <a:gd name="connsiteY109" fmla="*/ 283369 h 1428750"/>
                <a:gd name="connsiteX110" fmla="*/ 545306 w 3876675"/>
                <a:gd name="connsiteY110" fmla="*/ 283369 h 1428750"/>
                <a:gd name="connsiteX111" fmla="*/ 545306 w 3876675"/>
                <a:gd name="connsiteY111" fmla="*/ 259556 h 1428750"/>
                <a:gd name="connsiteX112" fmla="*/ 528637 w 3876675"/>
                <a:gd name="connsiteY112" fmla="*/ 259556 h 1428750"/>
                <a:gd name="connsiteX113" fmla="*/ 528637 w 3876675"/>
                <a:gd name="connsiteY113" fmla="*/ 238125 h 1428750"/>
                <a:gd name="connsiteX114" fmla="*/ 464343 w 3876675"/>
                <a:gd name="connsiteY114" fmla="*/ 238125 h 1428750"/>
                <a:gd name="connsiteX115" fmla="*/ 464343 w 3876675"/>
                <a:gd name="connsiteY115" fmla="*/ 214312 h 1428750"/>
                <a:gd name="connsiteX116" fmla="*/ 450056 w 3876675"/>
                <a:gd name="connsiteY116" fmla="*/ 214312 h 1428750"/>
                <a:gd name="connsiteX117" fmla="*/ 450056 w 3876675"/>
                <a:gd name="connsiteY117" fmla="*/ 185737 h 1428750"/>
                <a:gd name="connsiteX118" fmla="*/ 400050 w 3876675"/>
                <a:gd name="connsiteY118" fmla="*/ 185737 h 1428750"/>
                <a:gd name="connsiteX119" fmla="*/ 400050 w 3876675"/>
                <a:gd name="connsiteY119" fmla="*/ 154781 h 1428750"/>
                <a:gd name="connsiteX120" fmla="*/ 378618 w 3876675"/>
                <a:gd name="connsiteY120" fmla="*/ 154781 h 1428750"/>
                <a:gd name="connsiteX121" fmla="*/ 378618 w 3876675"/>
                <a:gd name="connsiteY121" fmla="*/ 154781 h 1428750"/>
                <a:gd name="connsiteX122" fmla="*/ 359568 w 3876675"/>
                <a:gd name="connsiteY122" fmla="*/ 135731 h 1428750"/>
                <a:gd name="connsiteX123" fmla="*/ 345280 w 3876675"/>
                <a:gd name="connsiteY123" fmla="*/ 107156 h 1428750"/>
                <a:gd name="connsiteX124" fmla="*/ 288131 w 3876675"/>
                <a:gd name="connsiteY124" fmla="*/ 102394 h 1428750"/>
                <a:gd name="connsiteX125" fmla="*/ 288131 w 3876675"/>
                <a:gd name="connsiteY125" fmla="*/ 102394 h 1428750"/>
                <a:gd name="connsiteX126" fmla="*/ 273843 w 3876675"/>
                <a:gd name="connsiteY126" fmla="*/ 88106 h 1428750"/>
                <a:gd name="connsiteX127" fmla="*/ 257174 w 3876675"/>
                <a:gd name="connsiteY127" fmla="*/ 71437 h 1428750"/>
                <a:gd name="connsiteX128" fmla="*/ 216693 w 3876675"/>
                <a:gd name="connsiteY128" fmla="*/ 71437 h 1428750"/>
                <a:gd name="connsiteX129" fmla="*/ 216693 w 3876675"/>
                <a:gd name="connsiteY129" fmla="*/ 54769 h 1428750"/>
                <a:gd name="connsiteX130" fmla="*/ 202406 w 3876675"/>
                <a:gd name="connsiteY130" fmla="*/ 54769 h 1428750"/>
                <a:gd name="connsiteX131" fmla="*/ 202406 w 3876675"/>
                <a:gd name="connsiteY131" fmla="*/ 26194 h 1428750"/>
                <a:gd name="connsiteX132" fmla="*/ 128587 w 3876675"/>
                <a:gd name="connsiteY132" fmla="*/ 26194 h 1428750"/>
                <a:gd name="connsiteX133" fmla="*/ 128587 w 3876675"/>
                <a:gd name="connsiteY133" fmla="*/ 0 h 1428750"/>
                <a:gd name="connsiteX134" fmla="*/ 45243 w 3876675"/>
                <a:gd name="connsiteY134" fmla="*/ 0 h 1428750"/>
                <a:gd name="connsiteX135" fmla="*/ 0 w 3876675"/>
                <a:gd name="connsiteY135" fmla="*/ 0 h 1428750"/>
                <a:gd name="connsiteX0" fmla="*/ 3876675 w 3876675"/>
                <a:gd name="connsiteY0" fmla="*/ 1428750 h 1428750"/>
                <a:gd name="connsiteX1" fmla="*/ 3529012 w 3876675"/>
                <a:gd name="connsiteY1" fmla="*/ 1428750 h 1428750"/>
                <a:gd name="connsiteX2" fmla="*/ 3609975 w 3876675"/>
                <a:gd name="connsiteY2" fmla="*/ 1426368 h 1428750"/>
                <a:gd name="connsiteX3" fmla="*/ 3517107 w 3876675"/>
                <a:gd name="connsiteY3" fmla="*/ 1407319 h 1428750"/>
                <a:gd name="connsiteX4" fmla="*/ 3431381 w 3876675"/>
                <a:gd name="connsiteY4" fmla="*/ 1407319 h 1428750"/>
                <a:gd name="connsiteX5" fmla="*/ 3431381 w 3876675"/>
                <a:gd name="connsiteY5" fmla="*/ 1407319 h 1428750"/>
                <a:gd name="connsiteX6" fmla="*/ 3336131 w 3876675"/>
                <a:gd name="connsiteY6" fmla="*/ 1407319 h 1428750"/>
                <a:gd name="connsiteX7" fmla="*/ 3336131 w 3876675"/>
                <a:gd name="connsiteY7" fmla="*/ 1388269 h 1428750"/>
                <a:gd name="connsiteX8" fmla="*/ 3309937 w 3876675"/>
                <a:gd name="connsiteY8" fmla="*/ 1388269 h 1428750"/>
                <a:gd name="connsiteX9" fmla="*/ 3309937 w 3876675"/>
                <a:gd name="connsiteY9" fmla="*/ 1366837 h 1428750"/>
                <a:gd name="connsiteX10" fmla="*/ 3264693 w 3876675"/>
                <a:gd name="connsiteY10" fmla="*/ 1366837 h 1428750"/>
                <a:gd name="connsiteX11" fmla="*/ 3264693 w 3876675"/>
                <a:gd name="connsiteY11" fmla="*/ 1338262 h 1428750"/>
                <a:gd name="connsiteX12" fmla="*/ 3171825 w 3876675"/>
                <a:gd name="connsiteY12" fmla="*/ 1338262 h 1428750"/>
                <a:gd name="connsiteX13" fmla="*/ 3140868 w 3876675"/>
                <a:gd name="connsiteY13" fmla="*/ 1321594 h 1428750"/>
                <a:gd name="connsiteX14" fmla="*/ 3095625 w 3876675"/>
                <a:gd name="connsiteY14" fmla="*/ 1321594 h 1428750"/>
                <a:gd name="connsiteX15" fmla="*/ 3095625 w 3876675"/>
                <a:gd name="connsiteY15" fmla="*/ 1307306 h 1428750"/>
                <a:gd name="connsiteX16" fmla="*/ 3059906 w 3876675"/>
                <a:gd name="connsiteY16" fmla="*/ 1307306 h 1428750"/>
                <a:gd name="connsiteX17" fmla="*/ 3059906 w 3876675"/>
                <a:gd name="connsiteY17" fmla="*/ 1297781 h 1428750"/>
                <a:gd name="connsiteX18" fmla="*/ 3026568 w 3876675"/>
                <a:gd name="connsiteY18" fmla="*/ 1297781 h 1428750"/>
                <a:gd name="connsiteX19" fmla="*/ 3026568 w 3876675"/>
                <a:gd name="connsiteY19" fmla="*/ 1281112 h 1428750"/>
                <a:gd name="connsiteX20" fmla="*/ 2981325 w 3876675"/>
                <a:gd name="connsiteY20" fmla="*/ 1281112 h 1428750"/>
                <a:gd name="connsiteX21" fmla="*/ 2981325 w 3876675"/>
                <a:gd name="connsiteY21" fmla="*/ 1264444 h 1428750"/>
                <a:gd name="connsiteX22" fmla="*/ 2957512 w 3876675"/>
                <a:gd name="connsiteY22" fmla="*/ 1264444 h 1428750"/>
                <a:gd name="connsiteX23" fmla="*/ 2957512 w 3876675"/>
                <a:gd name="connsiteY23" fmla="*/ 1250156 h 1428750"/>
                <a:gd name="connsiteX24" fmla="*/ 2897981 w 3876675"/>
                <a:gd name="connsiteY24" fmla="*/ 1250156 h 1428750"/>
                <a:gd name="connsiteX25" fmla="*/ 2897981 w 3876675"/>
                <a:gd name="connsiteY25" fmla="*/ 1238250 h 1428750"/>
                <a:gd name="connsiteX26" fmla="*/ 2840831 w 3876675"/>
                <a:gd name="connsiteY26" fmla="*/ 1238250 h 1428750"/>
                <a:gd name="connsiteX27" fmla="*/ 2838450 w 3876675"/>
                <a:gd name="connsiteY27" fmla="*/ 1226344 h 1428750"/>
                <a:gd name="connsiteX28" fmla="*/ 2781300 w 3876675"/>
                <a:gd name="connsiteY28" fmla="*/ 1228725 h 1428750"/>
                <a:gd name="connsiteX29" fmla="*/ 2781300 w 3876675"/>
                <a:gd name="connsiteY29" fmla="*/ 1212056 h 1428750"/>
                <a:gd name="connsiteX30" fmla="*/ 2695575 w 3876675"/>
                <a:gd name="connsiteY30" fmla="*/ 1212056 h 1428750"/>
                <a:gd name="connsiteX31" fmla="*/ 2695575 w 3876675"/>
                <a:gd name="connsiteY31" fmla="*/ 1193006 h 1428750"/>
                <a:gd name="connsiteX32" fmla="*/ 2674143 w 3876675"/>
                <a:gd name="connsiteY32" fmla="*/ 1193006 h 1428750"/>
                <a:gd name="connsiteX33" fmla="*/ 2674143 w 3876675"/>
                <a:gd name="connsiteY33" fmla="*/ 1178719 h 1428750"/>
                <a:gd name="connsiteX34" fmla="*/ 2486025 w 3876675"/>
                <a:gd name="connsiteY34" fmla="*/ 1178719 h 1428750"/>
                <a:gd name="connsiteX35" fmla="*/ 2486025 w 3876675"/>
                <a:gd name="connsiteY35" fmla="*/ 1162050 h 1428750"/>
                <a:gd name="connsiteX36" fmla="*/ 2433637 w 3876675"/>
                <a:gd name="connsiteY36" fmla="*/ 1162050 h 1428750"/>
                <a:gd name="connsiteX37" fmla="*/ 2433637 w 3876675"/>
                <a:gd name="connsiteY37" fmla="*/ 1157287 h 1428750"/>
                <a:gd name="connsiteX38" fmla="*/ 2352675 w 3876675"/>
                <a:gd name="connsiteY38" fmla="*/ 1157287 h 1428750"/>
                <a:gd name="connsiteX39" fmla="*/ 2352675 w 3876675"/>
                <a:gd name="connsiteY39" fmla="*/ 1140619 h 1428750"/>
                <a:gd name="connsiteX40" fmla="*/ 2283618 w 3876675"/>
                <a:gd name="connsiteY40" fmla="*/ 1140619 h 1428750"/>
                <a:gd name="connsiteX41" fmla="*/ 2283618 w 3876675"/>
                <a:gd name="connsiteY41" fmla="*/ 1126331 h 1428750"/>
                <a:gd name="connsiteX42" fmla="*/ 2235993 w 3876675"/>
                <a:gd name="connsiteY42" fmla="*/ 1126331 h 1428750"/>
                <a:gd name="connsiteX43" fmla="*/ 2235993 w 3876675"/>
                <a:gd name="connsiteY43" fmla="*/ 1112044 h 1428750"/>
                <a:gd name="connsiteX44" fmla="*/ 2178843 w 3876675"/>
                <a:gd name="connsiteY44" fmla="*/ 1112044 h 1428750"/>
                <a:gd name="connsiteX45" fmla="*/ 2178843 w 3876675"/>
                <a:gd name="connsiteY45" fmla="*/ 1097756 h 1428750"/>
                <a:gd name="connsiteX46" fmla="*/ 2133600 w 3876675"/>
                <a:gd name="connsiteY46" fmla="*/ 1097756 h 1428750"/>
                <a:gd name="connsiteX47" fmla="*/ 2133600 w 3876675"/>
                <a:gd name="connsiteY47" fmla="*/ 1083469 h 1428750"/>
                <a:gd name="connsiteX48" fmla="*/ 2071687 w 3876675"/>
                <a:gd name="connsiteY48" fmla="*/ 1083469 h 1428750"/>
                <a:gd name="connsiteX49" fmla="*/ 2055018 w 3876675"/>
                <a:gd name="connsiteY49" fmla="*/ 1066800 h 1428750"/>
                <a:gd name="connsiteX50" fmla="*/ 2019300 w 3876675"/>
                <a:gd name="connsiteY50" fmla="*/ 1066800 h 1428750"/>
                <a:gd name="connsiteX51" fmla="*/ 2016918 w 3876675"/>
                <a:gd name="connsiteY51" fmla="*/ 1050131 h 1428750"/>
                <a:gd name="connsiteX52" fmla="*/ 1926431 w 3876675"/>
                <a:gd name="connsiteY52" fmla="*/ 1050131 h 1428750"/>
                <a:gd name="connsiteX53" fmla="*/ 1897856 w 3876675"/>
                <a:gd name="connsiteY53" fmla="*/ 1031081 h 1428750"/>
                <a:gd name="connsiteX54" fmla="*/ 1843087 w 3876675"/>
                <a:gd name="connsiteY54" fmla="*/ 1031081 h 1428750"/>
                <a:gd name="connsiteX55" fmla="*/ 1843087 w 3876675"/>
                <a:gd name="connsiteY55" fmla="*/ 997744 h 1428750"/>
                <a:gd name="connsiteX56" fmla="*/ 1721643 w 3876675"/>
                <a:gd name="connsiteY56" fmla="*/ 997744 h 1428750"/>
                <a:gd name="connsiteX57" fmla="*/ 1721643 w 3876675"/>
                <a:gd name="connsiteY57" fmla="*/ 971550 h 1428750"/>
                <a:gd name="connsiteX58" fmla="*/ 1697831 w 3876675"/>
                <a:gd name="connsiteY58" fmla="*/ 957262 h 1428750"/>
                <a:gd name="connsiteX59" fmla="*/ 1697831 w 3876675"/>
                <a:gd name="connsiteY59" fmla="*/ 938212 h 1428750"/>
                <a:gd name="connsiteX60" fmla="*/ 1669256 w 3876675"/>
                <a:gd name="connsiteY60" fmla="*/ 919162 h 1428750"/>
                <a:gd name="connsiteX61" fmla="*/ 1547812 w 3876675"/>
                <a:gd name="connsiteY61" fmla="*/ 919162 h 1428750"/>
                <a:gd name="connsiteX62" fmla="*/ 1543050 w 3876675"/>
                <a:gd name="connsiteY62" fmla="*/ 912018 h 1428750"/>
                <a:gd name="connsiteX63" fmla="*/ 1535906 w 3876675"/>
                <a:gd name="connsiteY63" fmla="*/ 912018 h 1428750"/>
                <a:gd name="connsiteX64" fmla="*/ 1535906 w 3876675"/>
                <a:gd name="connsiteY64" fmla="*/ 895350 h 1428750"/>
                <a:gd name="connsiteX65" fmla="*/ 1524000 w 3876675"/>
                <a:gd name="connsiteY65" fmla="*/ 895350 h 1428750"/>
                <a:gd name="connsiteX66" fmla="*/ 1524000 w 3876675"/>
                <a:gd name="connsiteY66" fmla="*/ 871537 h 1428750"/>
                <a:gd name="connsiteX67" fmla="*/ 1481137 w 3876675"/>
                <a:gd name="connsiteY67" fmla="*/ 871537 h 1428750"/>
                <a:gd name="connsiteX68" fmla="*/ 1447800 w 3876675"/>
                <a:gd name="connsiteY68" fmla="*/ 835819 h 1428750"/>
                <a:gd name="connsiteX69" fmla="*/ 1426368 w 3876675"/>
                <a:gd name="connsiteY69" fmla="*/ 835819 h 1428750"/>
                <a:gd name="connsiteX70" fmla="*/ 1426368 w 3876675"/>
                <a:gd name="connsiteY70" fmla="*/ 812006 h 1428750"/>
                <a:gd name="connsiteX71" fmla="*/ 1352550 w 3876675"/>
                <a:gd name="connsiteY71" fmla="*/ 812006 h 1428750"/>
                <a:gd name="connsiteX72" fmla="*/ 1352550 w 3876675"/>
                <a:gd name="connsiteY72" fmla="*/ 771525 h 1428750"/>
                <a:gd name="connsiteX73" fmla="*/ 1333500 w 3876675"/>
                <a:gd name="connsiteY73" fmla="*/ 771525 h 1428750"/>
                <a:gd name="connsiteX74" fmla="*/ 1319212 w 3876675"/>
                <a:gd name="connsiteY74" fmla="*/ 733425 h 1428750"/>
                <a:gd name="connsiteX75" fmla="*/ 1266825 w 3876675"/>
                <a:gd name="connsiteY75" fmla="*/ 733425 h 1428750"/>
                <a:gd name="connsiteX76" fmla="*/ 1266825 w 3876675"/>
                <a:gd name="connsiteY76" fmla="*/ 716756 h 1428750"/>
                <a:gd name="connsiteX77" fmla="*/ 1200150 w 3876675"/>
                <a:gd name="connsiteY77" fmla="*/ 716756 h 1428750"/>
                <a:gd name="connsiteX78" fmla="*/ 1200150 w 3876675"/>
                <a:gd name="connsiteY78" fmla="*/ 683419 h 1428750"/>
                <a:gd name="connsiteX79" fmla="*/ 1159668 w 3876675"/>
                <a:gd name="connsiteY79" fmla="*/ 683419 h 1428750"/>
                <a:gd name="connsiteX80" fmla="*/ 1152525 w 3876675"/>
                <a:gd name="connsiteY80" fmla="*/ 659606 h 1428750"/>
                <a:gd name="connsiteX81" fmla="*/ 1135856 w 3876675"/>
                <a:gd name="connsiteY81" fmla="*/ 659606 h 1428750"/>
                <a:gd name="connsiteX82" fmla="*/ 1135856 w 3876675"/>
                <a:gd name="connsiteY82" fmla="*/ 633412 h 1428750"/>
                <a:gd name="connsiteX83" fmla="*/ 1095375 w 3876675"/>
                <a:gd name="connsiteY83" fmla="*/ 633412 h 1428750"/>
                <a:gd name="connsiteX84" fmla="*/ 1095375 w 3876675"/>
                <a:gd name="connsiteY84" fmla="*/ 607219 h 1428750"/>
                <a:gd name="connsiteX85" fmla="*/ 1081087 w 3876675"/>
                <a:gd name="connsiteY85" fmla="*/ 607219 h 1428750"/>
                <a:gd name="connsiteX86" fmla="*/ 1081087 w 3876675"/>
                <a:gd name="connsiteY86" fmla="*/ 590550 h 1428750"/>
                <a:gd name="connsiteX87" fmla="*/ 1052512 w 3876675"/>
                <a:gd name="connsiteY87" fmla="*/ 590550 h 1428750"/>
                <a:gd name="connsiteX88" fmla="*/ 1052512 w 3876675"/>
                <a:gd name="connsiteY88" fmla="*/ 576262 h 1428750"/>
                <a:gd name="connsiteX89" fmla="*/ 1016793 w 3876675"/>
                <a:gd name="connsiteY89" fmla="*/ 576262 h 1428750"/>
                <a:gd name="connsiteX90" fmla="*/ 947737 w 3876675"/>
                <a:gd name="connsiteY90" fmla="*/ 528637 h 1428750"/>
                <a:gd name="connsiteX91" fmla="*/ 919162 w 3876675"/>
                <a:gd name="connsiteY91" fmla="*/ 528637 h 1428750"/>
                <a:gd name="connsiteX92" fmla="*/ 897731 w 3876675"/>
                <a:gd name="connsiteY92" fmla="*/ 492919 h 1428750"/>
                <a:gd name="connsiteX93" fmla="*/ 812006 w 3876675"/>
                <a:gd name="connsiteY93" fmla="*/ 492919 h 1428750"/>
                <a:gd name="connsiteX94" fmla="*/ 807243 w 3876675"/>
                <a:gd name="connsiteY94" fmla="*/ 459581 h 1428750"/>
                <a:gd name="connsiteX95" fmla="*/ 788193 w 3876675"/>
                <a:gd name="connsiteY95" fmla="*/ 459581 h 1428750"/>
                <a:gd name="connsiteX96" fmla="*/ 788193 w 3876675"/>
                <a:gd name="connsiteY96" fmla="*/ 423862 h 1428750"/>
                <a:gd name="connsiteX97" fmla="*/ 757237 w 3876675"/>
                <a:gd name="connsiteY97" fmla="*/ 423862 h 1428750"/>
                <a:gd name="connsiteX98" fmla="*/ 757237 w 3876675"/>
                <a:gd name="connsiteY98" fmla="*/ 402431 h 1428750"/>
                <a:gd name="connsiteX99" fmla="*/ 711993 w 3876675"/>
                <a:gd name="connsiteY99" fmla="*/ 402431 h 1428750"/>
                <a:gd name="connsiteX100" fmla="*/ 711993 w 3876675"/>
                <a:gd name="connsiteY100" fmla="*/ 378619 h 1428750"/>
                <a:gd name="connsiteX101" fmla="*/ 688181 w 3876675"/>
                <a:gd name="connsiteY101" fmla="*/ 378619 h 1428750"/>
                <a:gd name="connsiteX102" fmla="*/ 688181 w 3876675"/>
                <a:gd name="connsiteY102" fmla="*/ 350044 h 1428750"/>
                <a:gd name="connsiteX103" fmla="*/ 616743 w 3876675"/>
                <a:gd name="connsiteY103" fmla="*/ 350044 h 1428750"/>
                <a:gd name="connsiteX104" fmla="*/ 616743 w 3876675"/>
                <a:gd name="connsiteY104" fmla="*/ 350044 h 1428750"/>
                <a:gd name="connsiteX105" fmla="*/ 616743 w 3876675"/>
                <a:gd name="connsiteY105" fmla="*/ 330994 h 1428750"/>
                <a:gd name="connsiteX106" fmla="*/ 576262 w 3876675"/>
                <a:gd name="connsiteY106" fmla="*/ 330994 h 1428750"/>
                <a:gd name="connsiteX107" fmla="*/ 576262 w 3876675"/>
                <a:gd name="connsiteY107" fmla="*/ 311944 h 1428750"/>
                <a:gd name="connsiteX108" fmla="*/ 561975 w 3876675"/>
                <a:gd name="connsiteY108" fmla="*/ 311944 h 1428750"/>
                <a:gd name="connsiteX109" fmla="*/ 561975 w 3876675"/>
                <a:gd name="connsiteY109" fmla="*/ 283369 h 1428750"/>
                <a:gd name="connsiteX110" fmla="*/ 545306 w 3876675"/>
                <a:gd name="connsiteY110" fmla="*/ 283369 h 1428750"/>
                <a:gd name="connsiteX111" fmla="*/ 545306 w 3876675"/>
                <a:gd name="connsiteY111" fmla="*/ 259556 h 1428750"/>
                <a:gd name="connsiteX112" fmla="*/ 528637 w 3876675"/>
                <a:gd name="connsiteY112" fmla="*/ 259556 h 1428750"/>
                <a:gd name="connsiteX113" fmla="*/ 528637 w 3876675"/>
                <a:gd name="connsiteY113" fmla="*/ 238125 h 1428750"/>
                <a:gd name="connsiteX114" fmla="*/ 464343 w 3876675"/>
                <a:gd name="connsiteY114" fmla="*/ 238125 h 1428750"/>
                <a:gd name="connsiteX115" fmla="*/ 464343 w 3876675"/>
                <a:gd name="connsiteY115" fmla="*/ 214312 h 1428750"/>
                <a:gd name="connsiteX116" fmla="*/ 450056 w 3876675"/>
                <a:gd name="connsiteY116" fmla="*/ 214312 h 1428750"/>
                <a:gd name="connsiteX117" fmla="*/ 450056 w 3876675"/>
                <a:gd name="connsiteY117" fmla="*/ 185737 h 1428750"/>
                <a:gd name="connsiteX118" fmla="*/ 400050 w 3876675"/>
                <a:gd name="connsiteY118" fmla="*/ 185737 h 1428750"/>
                <a:gd name="connsiteX119" fmla="*/ 400050 w 3876675"/>
                <a:gd name="connsiteY119" fmla="*/ 154781 h 1428750"/>
                <a:gd name="connsiteX120" fmla="*/ 378618 w 3876675"/>
                <a:gd name="connsiteY120" fmla="*/ 154781 h 1428750"/>
                <a:gd name="connsiteX121" fmla="*/ 378618 w 3876675"/>
                <a:gd name="connsiteY121" fmla="*/ 154781 h 1428750"/>
                <a:gd name="connsiteX122" fmla="*/ 359568 w 3876675"/>
                <a:gd name="connsiteY122" fmla="*/ 135731 h 1428750"/>
                <a:gd name="connsiteX123" fmla="*/ 345280 w 3876675"/>
                <a:gd name="connsiteY123" fmla="*/ 107156 h 1428750"/>
                <a:gd name="connsiteX124" fmla="*/ 288131 w 3876675"/>
                <a:gd name="connsiteY124" fmla="*/ 102394 h 1428750"/>
                <a:gd name="connsiteX125" fmla="*/ 288131 w 3876675"/>
                <a:gd name="connsiteY125" fmla="*/ 102394 h 1428750"/>
                <a:gd name="connsiteX126" fmla="*/ 273843 w 3876675"/>
                <a:gd name="connsiteY126" fmla="*/ 88106 h 1428750"/>
                <a:gd name="connsiteX127" fmla="*/ 257174 w 3876675"/>
                <a:gd name="connsiteY127" fmla="*/ 71437 h 1428750"/>
                <a:gd name="connsiteX128" fmla="*/ 216693 w 3876675"/>
                <a:gd name="connsiteY128" fmla="*/ 71437 h 1428750"/>
                <a:gd name="connsiteX129" fmla="*/ 216693 w 3876675"/>
                <a:gd name="connsiteY129" fmla="*/ 54769 h 1428750"/>
                <a:gd name="connsiteX130" fmla="*/ 202406 w 3876675"/>
                <a:gd name="connsiteY130" fmla="*/ 54769 h 1428750"/>
                <a:gd name="connsiteX131" fmla="*/ 202406 w 3876675"/>
                <a:gd name="connsiteY131" fmla="*/ 26194 h 1428750"/>
                <a:gd name="connsiteX132" fmla="*/ 128587 w 3876675"/>
                <a:gd name="connsiteY132" fmla="*/ 26194 h 1428750"/>
                <a:gd name="connsiteX133" fmla="*/ 128587 w 3876675"/>
                <a:gd name="connsiteY133" fmla="*/ 0 h 1428750"/>
                <a:gd name="connsiteX134" fmla="*/ 45243 w 3876675"/>
                <a:gd name="connsiteY134" fmla="*/ 0 h 1428750"/>
                <a:gd name="connsiteX135" fmla="*/ 0 w 3876675"/>
                <a:gd name="connsiteY135" fmla="*/ 0 h 1428750"/>
                <a:gd name="connsiteX0" fmla="*/ 3876675 w 3876675"/>
                <a:gd name="connsiteY0" fmla="*/ 1428750 h 1428750"/>
                <a:gd name="connsiteX1" fmla="*/ 3529012 w 3876675"/>
                <a:gd name="connsiteY1" fmla="*/ 1428750 h 1428750"/>
                <a:gd name="connsiteX2" fmla="*/ 3517107 w 3876675"/>
                <a:gd name="connsiteY2" fmla="*/ 1407319 h 1428750"/>
                <a:gd name="connsiteX3" fmla="*/ 3431381 w 3876675"/>
                <a:gd name="connsiteY3" fmla="*/ 1407319 h 1428750"/>
                <a:gd name="connsiteX4" fmla="*/ 3431381 w 3876675"/>
                <a:gd name="connsiteY4" fmla="*/ 1407319 h 1428750"/>
                <a:gd name="connsiteX5" fmla="*/ 3336131 w 3876675"/>
                <a:gd name="connsiteY5" fmla="*/ 1407319 h 1428750"/>
                <a:gd name="connsiteX6" fmla="*/ 3336131 w 3876675"/>
                <a:gd name="connsiteY6" fmla="*/ 1388269 h 1428750"/>
                <a:gd name="connsiteX7" fmla="*/ 3309937 w 3876675"/>
                <a:gd name="connsiteY7" fmla="*/ 1388269 h 1428750"/>
                <a:gd name="connsiteX8" fmla="*/ 3309937 w 3876675"/>
                <a:gd name="connsiteY8" fmla="*/ 1366837 h 1428750"/>
                <a:gd name="connsiteX9" fmla="*/ 3264693 w 3876675"/>
                <a:gd name="connsiteY9" fmla="*/ 1366837 h 1428750"/>
                <a:gd name="connsiteX10" fmla="*/ 3264693 w 3876675"/>
                <a:gd name="connsiteY10" fmla="*/ 1338262 h 1428750"/>
                <a:gd name="connsiteX11" fmla="*/ 3171825 w 3876675"/>
                <a:gd name="connsiteY11" fmla="*/ 1338262 h 1428750"/>
                <a:gd name="connsiteX12" fmla="*/ 3140868 w 3876675"/>
                <a:gd name="connsiteY12" fmla="*/ 1321594 h 1428750"/>
                <a:gd name="connsiteX13" fmla="*/ 3095625 w 3876675"/>
                <a:gd name="connsiteY13" fmla="*/ 1321594 h 1428750"/>
                <a:gd name="connsiteX14" fmla="*/ 3095625 w 3876675"/>
                <a:gd name="connsiteY14" fmla="*/ 1307306 h 1428750"/>
                <a:gd name="connsiteX15" fmla="*/ 3059906 w 3876675"/>
                <a:gd name="connsiteY15" fmla="*/ 1307306 h 1428750"/>
                <a:gd name="connsiteX16" fmla="*/ 3059906 w 3876675"/>
                <a:gd name="connsiteY16" fmla="*/ 1297781 h 1428750"/>
                <a:gd name="connsiteX17" fmla="*/ 3026568 w 3876675"/>
                <a:gd name="connsiteY17" fmla="*/ 1297781 h 1428750"/>
                <a:gd name="connsiteX18" fmla="*/ 3026568 w 3876675"/>
                <a:gd name="connsiteY18" fmla="*/ 1281112 h 1428750"/>
                <a:gd name="connsiteX19" fmla="*/ 2981325 w 3876675"/>
                <a:gd name="connsiteY19" fmla="*/ 1281112 h 1428750"/>
                <a:gd name="connsiteX20" fmla="*/ 2981325 w 3876675"/>
                <a:gd name="connsiteY20" fmla="*/ 1264444 h 1428750"/>
                <a:gd name="connsiteX21" fmla="*/ 2957512 w 3876675"/>
                <a:gd name="connsiteY21" fmla="*/ 1264444 h 1428750"/>
                <a:gd name="connsiteX22" fmla="*/ 2957512 w 3876675"/>
                <a:gd name="connsiteY22" fmla="*/ 1250156 h 1428750"/>
                <a:gd name="connsiteX23" fmla="*/ 2897981 w 3876675"/>
                <a:gd name="connsiteY23" fmla="*/ 1250156 h 1428750"/>
                <a:gd name="connsiteX24" fmla="*/ 2897981 w 3876675"/>
                <a:gd name="connsiteY24" fmla="*/ 1238250 h 1428750"/>
                <a:gd name="connsiteX25" fmla="*/ 2840831 w 3876675"/>
                <a:gd name="connsiteY25" fmla="*/ 1238250 h 1428750"/>
                <a:gd name="connsiteX26" fmla="*/ 2838450 w 3876675"/>
                <a:gd name="connsiteY26" fmla="*/ 1226344 h 1428750"/>
                <a:gd name="connsiteX27" fmla="*/ 2781300 w 3876675"/>
                <a:gd name="connsiteY27" fmla="*/ 1228725 h 1428750"/>
                <a:gd name="connsiteX28" fmla="*/ 2781300 w 3876675"/>
                <a:gd name="connsiteY28" fmla="*/ 1212056 h 1428750"/>
                <a:gd name="connsiteX29" fmla="*/ 2695575 w 3876675"/>
                <a:gd name="connsiteY29" fmla="*/ 1212056 h 1428750"/>
                <a:gd name="connsiteX30" fmla="*/ 2695575 w 3876675"/>
                <a:gd name="connsiteY30" fmla="*/ 1193006 h 1428750"/>
                <a:gd name="connsiteX31" fmla="*/ 2674143 w 3876675"/>
                <a:gd name="connsiteY31" fmla="*/ 1193006 h 1428750"/>
                <a:gd name="connsiteX32" fmla="*/ 2674143 w 3876675"/>
                <a:gd name="connsiteY32" fmla="*/ 1178719 h 1428750"/>
                <a:gd name="connsiteX33" fmla="*/ 2486025 w 3876675"/>
                <a:gd name="connsiteY33" fmla="*/ 1178719 h 1428750"/>
                <a:gd name="connsiteX34" fmla="*/ 2486025 w 3876675"/>
                <a:gd name="connsiteY34" fmla="*/ 1162050 h 1428750"/>
                <a:gd name="connsiteX35" fmla="*/ 2433637 w 3876675"/>
                <a:gd name="connsiteY35" fmla="*/ 1162050 h 1428750"/>
                <a:gd name="connsiteX36" fmla="*/ 2433637 w 3876675"/>
                <a:gd name="connsiteY36" fmla="*/ 1157287 h 1428750"/>
                <a:gd name="connsiteX37" fmla="*/ 2352675 w 3876675"/>
                <a:gd name="connsiteY37" fmla="*/ 1157287 h 1428750"/>
                <a:gd name="connsiteX38" fmla="*/ 2352675 w 3876675"/>
                <a:gd name="connsiteY38" fmla="*/ 1140619 h 1428750"/>
                <a:gd name="connsiteX39" fmla="*/ 2283618 w 3876675"/>
                <a:gd name="connsiteY39" fmla="*/ 1140619 h 1428750"/>
                <a:gd name="connsiteX40" fmla="*/ 2283618 w 3876675"/>
                <a:gd name="connsiteY40" fmla="*/ 1126331 h 1428750"/>
                <a:gd name="connsiteX41" fmla="*/ 2235993 w 3876675"/>
                <a:gd name="connsiteY41" fmla="*/ 1126331 h 1428750"/>
                <a:gd name="connsiteX42" fmla="*/ 2235993 w 3876675"/>
                <a:gd name="connsiteY42" fmla="*/ 1112044 h 1428750"/>
                <a:gd name="connsiteX43" fmla="*/ 2178843 w 3876675"/>
                <a:gd name="connsiteY43" fmla="*/ 1112044 h 1428750"/>
                <a:gd name="connsiteX44" fmla="*/ 2178843 w 3876675"/>
                <a:gd name="connsiteY44" fmla="*/ 1097756 h 1428750"/>
                <a:gd name="connsiteX45" fmla="*/ 2133600 w 3876675"/>
                <a:gd name="connsiteY45" fmla="*/ 1097756 h 1428750"/>
                <a:gd name="connsiteX46" fmla="*/ 2133600 w 3876675"/>
                <a:gd name="connsiteY46" fmla="*/ 1083469 h 1428750"/>
                <a:gd name="connsiteX47" fmla="*/ 2071687 w 3876675"/>
                <a:gd name="connsiteY47" fmla="*/ 1083469 h 1428750"/>
                <a:gd name="connsiteX48" fmla="*/ 2055018 w 3876675"/>
                <a:gd name="connsiteY48" fmla="*/ 1066800 h 1428750"/>
                <a:gd name="connsiteX49" fmla="*/ 2019300 w 3876675"/>
                <a:gd name="connsiteY49" fmla="*/ 1066800 h 1428750"/>
                <a:gd name="connsiteX50" fmla="*/ 2016918 w 3876675"/>
                <a:gd name="connsiteY50" fmla="*/ 1050131 h 1428750"/>
                <a:gd name="connsiteX51" fmla="*/ 1926431 w 3876675"/>
                <a:gd name="connsiteY51" fmla="*/ 1050131 h 1428750"/>
                <a:gd name="connsiteX52" fmla="*/ 1897856 w 3876675"/>
                <a:gd name="connsiteY52" fmla="*/ 1031081 h 1428750"/>
                <a:gd name="connsiteX53" fmla="*/ 1843087 w 3876675"/>
                <a:gd name="connsiteY53" fmla="*/ 1031081 h 1428750"/>
                <a:gd name="connsiteX54" fmla="*/ 1843087 w 3876675"/>
                <a:gd name="connsiteY54" fmla="*/ 997744 h 1428750"/>
                <a:gd name="connsiteX55" fmla="*/ 1721643 w 3876675"/>
                <a:gd name="connsiteY55" fmla="*/ 997744 h 1428750"/>
                <a:gd name="connsiteX56" fmla="*/ 1721643 w 3876675"/>
                <a:gd name="connsiteY56" fmla="*/ 971550 h 1428750"/>
                <a:gd name="connsiteX57" fmla="*/ 1697831 w 3876675"/>
                <a:gd name="connsiteY57" fmla="*/ 957262 h 1428750"/>
                <a:gd name="connsiteX58" fmla="*/ 1697831 w 3876675"/>
                <a:gd name="connsiteY58" fmla="*/ 938212 h 1428750"/>
                <a:gd name="connsiteX59" fmla="*/ 1669256 w 3876675"/>
                <a:gd name="connsiteY59" fmla="*/ 919162 h 1428750"/>
                <a:gd name="connsiteX60" fmla="*/ 1547812 w 3876675"/>
                <a:gd name="connsiteY60" fmla="*/ 919162 h 1428750"/>
                <a:gd name="connsiteX61" fmla="*/ 1543050 w 3876675"/>
                <a:gd name="connsiteY61" fmla="*/ 912018 h 1428750"/>
                <a:gd name="connsiteX62" fmla="*/ 1535906 w 3876675"/>
                <a:gd name="connsiteY62" fmla="*/ 912018 h 1428750"/>
                <a:gd name="connsiteX63" fmla="*/ 1535906 w 3876675"/>
                <a:gd name="connsiteY63" fmla="*/ 895350 h 1428750"/>
                <a:gd name="connsiteX64" fmla="*/ 1524000 w 3876675"/>
                <a:gd name="connsiteY64" fmla="*/ 895350 h 1428750"/>
                <a:gd name="connsiteX65" fmla="*/ 1524000 w 3876675"/>
                <a:gd name="connsiteY65" fmla="*/ 871537 h 1428750"/>
                <a:gd name="connsiteX66" fmla="*/ 1481137 w 3876675"/>
                <a:gd name="connsiteY66" fmla="*/ 871537 h 1428750"/>
                <a:gd name="connsiteX67" fmla="*/ 1447800 w 3876675"/>
                <a:gd name="connsiteY67" fmla="*/ 835819 h 1428750"/>
                <a:gd name="connsiteX68" fmla="*/ 1426368 w 3876675"/>
                <a:gd name="connsiteY68" fmla="*/ 835819 h 1428750"/>
                <a:gd name="connsiteX69" fmla="*/ 1426368 w 3876675"/>
                <a:gd name="connsiteY69" fmla="*/ 812006 h 1428750"/>
                <a:gd name="connsiteX70" fmla="*/ 1352550 w 3876675"/>
                <a:gd name="connsiteY70" fmla="*/ 812006 h 1428750"/>
                <a:gd name="connsiteX71" fmla="*/ 1352550 w 3876675"/>
                <a:gd name="connsiteY71" fmla="*/ 771525 h 1428750"/>
                <a:gd name="connsiteX72" fmla="*/ 1333500 w 3876675"/>
                <a:gd name="connsiteY72" fmla="*/ 771525 h 1428750"/>
                <a:gd name="connsiteX73" fmla="*/ 1319212 w 3876675"/>
                <a:gd name="connsiteY73" fmla="*/ 733425 h 1428750"/>
                <a:gd name="connsiteX74" fmla="*/ 1266825 w 3876675"/>
                <a:gd name="connsiteY74" fmla="*/ 733425 h 1428750"/>
                <a:gd name="connsiteX75" fmla="*/ 1266825 w 3876675"/>
                <a:gd name="connsiteY75" fmla="*/ 716756 h 1428750"/>
                <a:gd name="connsiteX76" fmla="*/ 1200150 w 3876675"/>
                <a:gd name="connsiteY76" fmla="*/ 716756 h 1428750"/>
                <a:gd name="connsiteX77" fmla="*/ 1200150 w 3876675"/>
                <a:gd name="connsiteY77" fmla="*/ 683419 h 1428750"/>
                <a:gd name="connsiteX78" fmla="*/ 1159668 w 3876675"/>
                <a:gd name="connsiteY78" fmla="*/ 683419 h 1428750"/>
                <a:gd name="connsiteX79" fmla="*/ 1152525 w 3876675"/>
                <a:gd name="connsiteY79" fmla="*/ 659606 h 1428750"/>
                <a:gd name="connsiteX80" fmla="*/ 1135856 w 3876675"/>
                <a:gd name="connsiteY80" fmla="*/ 659606 h 1428750"/>
                <a:gd name="connsiteX81" fmla="*/ 1135856 w 3876675"/>
                <a:gd name="connsiteY81" fmla="*/ 633412 h 1428750"/>
                <a:gd name="connsiteX82" fmla="*/ 1095375 w 3876675"/>
                <a:gd name="connsiteY82" fmla="*/ 633412 h 1428750"/>
                <a:gd name="connsiteX83" fmla="*/ 1095375 w 3876675"/>
                <a:gd name="connsiteY83" fmla="*/ 607219 h 1428750"/>
                <a:gd name="connsiteX84" fmla="*/ 1081087 w 3876675"/>
                <a:gd name="connsiteY84" fmla="*/ 607219 h 1428750"/>
                <a:gd name="connsiteX85" fmla="*/ 1081087 w 3876675"/>
                <a:gd name="connsiteY85" fmla="*/ 590550 h 1428750"/>
                <a:gd name="connsiteX86" fmla="*/ 1052512 w 3876675"/>
                <a:gd name="connsiteY86" fmla="*/ 590550 h 1428750"/>
                <a:gd name="connsiteX87" fmla="*/ 1052512 w 3876675"/>
                <a:gd name="connsiteY87" fmla="*/ 576262 h 1428750"/>
                <a:gd name="connsiteX88" fmla="*/ 1016793 w 3876675"/>
                <a:gd name="connsiteY88" fmla="*/ 576262 h 1428750"/>
                <a:gd name="connsiteX89" fmla="*/ 947737 w 3876675"/>
                <a:gd name="connsiteY89" fmla="*/ 528637 h 1428750"/>
                <a:gd name="connsiteX90" fmla="*/ 919162 w 3876675"/>
                <a:gd name="connsiteY90" fmla="*/ 528637 h 1428750"/>
                <a:gd name="connsiteX91" fmla="*/ 897731 w 3876675"/>
                <a:gd name="connsiteY91" fmla="*/ 492919 h 1428750"/>
                <a:gd name="connsiteX92" fmla="*/ 812006 w 3876675"/>
                <a:gd name="connsiteY92" fmla="*/ 492919 h 1428750"/>
                <a:gd name="connsiteX93" fmla="*/ 807243 w 3876675"/>
                <a:gd name="connsiteY93" fmla="*/ 459581 h 1428750"/>
                <a:gd name="connsiteX94" fmla="*/ 788193 w 3876675"/>
                <a:gd name="connsiteY94" fmla="*/ 459581 h 1428750"/>
                <a:gd name="connsiteX95" fmla="*/ 788193 w 3876675"/>
                <a:gd name="connsiteY95" fmla="*/ 423862 h 1428750"/>
                <a:gd name="connsiteX96" fmla="*/ 757237 w 3876675"/>
                <a:gd name="connsiteY96" fmla="*/ 423862 h 1428750"/>
                <a:gd name="connsiteX97" fmla="*/ 757237 w 3876675"/>
                <a:gd name="connsiteY97" fmla="*/ 402431 h 1428750"/>
                <a:gd name="connsiteX98" fmla="*/ 711993 w 3876675"/>
                <a:gd name="connsiteY98" fmla="*/ 402431 h 1428750"/>
                <a:gd name="connsiteX99" fmla="*/ 711993 w 3876675"/>
                <a:gd name="connsiteY99" fmla="*/ 378619 h 1428750"/>
                <a:gd name="connsiteX100" fmla="*/ 688181 w 3876675"/>
                <a:gd name="connsiteY100" fmla="*/ 378619 h 1428750"/>
                <a:gd name="connsiteX101" fmla="*/ 688181 w 3876675"/>
                <a:gd name="connsiteY101" fmla="*/ 350044 h 1428750"/>
                <a:gd name="connsiteX102" fmla="*/ 616743 w 3876675"/>
                <a:gd name="connsiteY102" fmla="*/ 350044 h 1428750"/>
                <a:gd name="connsiteX103" fmla="*/ 616743 w 3876675"/>
                <a:gd name="connsiteY103" fmla="*/ 350044 h 1428750"/>
                <a:gd name="connsiteX104" fmla="*/ 616743 w 3876675"/>
                <a:gd name="connsiteY104" fmla="*/ 330994 h 1428750"/>
                <a:gd name="connsiteX105" fmla="*/ 576262 w 3876675"/>
                <a:gd name="connsiteY105" fmla="*/ 330994 h 1428750"/>
                <a:gd name="connsiteX106" fmla="*/ 576262 w 3876675"/>
                <a:gd name="connsiteY106" fmla="*/ 311944 h 1428750"/>
                <a:gd name="connsiteX107" fmla="*/ 561975 w 3876675"/>
                <a:gd name="connsiteY107" fmla="*/ 311944 h 1428750"/>
                <a:gd name="connsiteX108" fmla="*/ 561975 w 3876675"/>
                <a:gd name="connsiteY108" fmla="*/ 283369 h 1428750"/>
                <a:gd name="connsiteX109" fmla="*/ 545306 w 3876675"/>
                <a:gd name="connsiteY109" fmla="*/ 283369 h 1428750"/>
                <a:gd name="connsiteX110" fmla="*/ 545306 w 3876675"/>
                <a:gd name="connsiteY110" fmla="*/ 259556 h 1428750"/>
                <a:gd name="connsiteX111" fmla="*/ 528637 w 3876675"/>
                <a:gd name="connsiteY111" fmla="*/ 259556 h 1428750"/>
                <a:gd name="connsiteX112" fmla="*/ 528637 w 3876675"/>
                <a:gd name="connsiteY112" fmla="*/ 238125 h 1428750"/>
                <a:gd name="connsiteX113" fmla="*/ 464343 w 3876675"/>
                <a:gd name="connsiteY113" fmla="*/ 238125 h 1428750"/>
                <a:gd name="connsiteX114" fmla="*/ 464343 w 3876675"/>
                <a:gd name="connsiteY114" fmla="*/ 214312 h 1428750"/>
                <a:gd name="connsiteX115" fmla="*/ 450056 w 3876675"/>
                <a:gd name="connsiteY115" fmla="*/ 214312 h 1428750"/>
                <a:gd name="connsiteX116" fmla="*/ 450056 w 3876675"/>
                <a:gd name="connsiteY116" fmla="*/ 185737 h 1428750"/>
                <a:gd name="connsiteX117" fmla="*/ 400050 w 3876675"/>
                <a:gd name="connsiteY117" fmla="*/ 185737 h 1428750"/>
                <a:gd name="connsiteX118" fmla="*/ 400050 w 3876675"/>
                <a:gd name="connsiteY118" fmla="*/ 154781 h 1428750"/>
                <a:gd name="connsiteX119" fmla="*/ 378618 w 3876675"/>
                <a:gd name="connsiteY119" fmla="*/ 154781 h 1428750"/>
                <a:gd name="connsiteX120" fmla="*/ 378618 w 3876675"/>
                <a:gd name="connsiteY120" fmla="*/ 154781 h 1428750"/>
                <a:gd name="connsiteX121" fmla="*/ 359568 w 3876675"/>
                <a:gd name="connsiteY121" fmla="*/ 135731 h 1428750"/>
                <a:gd name="connsiteX122" fmla="*/ 345280 w 3876675"/>
                <a:gd name="connsiteY122" fmla="*/ 107156 h 1428750"/>
                <a:gd name="connsiteX123" fmla="*/ 288131 w 3876675"/>
                <a:gd name="connsiteY123" fmla="*/ 102394 h 1428750"/>
                <a:gd name="connsiteX124" fmla="*/ 288131 w 3876675"/>
                <a:gd name="connsiteY124" fmla="*/ 102394 h 1428750"/>
                <a:gd name="connsiteX125" fmla="*/ 273843 w 3876675"/>
                <a:gd name="connsiteY125" fmla="*/ 88106 h 1428750"/>
                <a:gd name="connsiteX126" fmla="*/ 257174 w 3876675"/>
                <a:gd name="connsiteY126" fmla="*/ 71437 h 1428750"/>
                <a:gd name="connsiteX127" fmla="*/ 216693 w 3876675"/>
                <a:gd name="connsiteY127" fmla="*/ 71437 h 1428750"/>
                <a:gd name="connsiteX128" fmla="*/ 216693 w 3876675"/>
                <a:gd name="connsiteY128" fmla="*/ 54769 h 1428750"/>
                <a:gd name="connsiteX129" fmla="*/ 202406 w 3876675"/>
                <a:gd name="connsiteY129" fmla="*/ 54769 h 1428750"/>
                <a:gd name="connsiteX130" fmla="*/ 202406 w 3876675"/>
                <a:gd name="connsiteY130" fmla="*/ 26194 h 1428750"/>
                <a:gd name="connsiteX131" fmla="*/ 128587 w 3876675"/>
                <a:gd name="connsiteY131" fmla="*/ 26194 h 1428750"/>
                <a:gd name="connsiteX132" fmla="*/ 128587 w 3876675"/>
                <a:gd name="connsiteY132" fmla="*/ 0 h 1428750"/>
                <a:gd name="connsiteX133" fmla="*/ 45243 w 3876675"/>
                <a:gd name="connsiteY133" fmla="*/ 0 h 1428750"/>
                <a:gd name="connsiteX134" fmla="*/ 0 w 3876675"/>
                <a:gd name="connsiteY134" fmla="*/ 0 h 1428750"/>
                <a:gd name="connsiteX0" fmla="*/ 3876675 w 3876675"/>
                <a:gd name="connsiteY0" fmla="*/ 1428750 h 1431131"/>
                <a:gd name="connsiteX1" fmla="*/ 3524250 w 3876675"/>
                <a:gd name="connsiteY1" fmla="*/ 1431131 h 1431131"/>
                <a:gd name="connsiteX2" fmla="*/ 3517107 w 3876675"/>
                <a:gd name="connsiteY2" fmla="*/ 1407319 h 1431131"/>
                <a:gd name="connsiteX3" fmla="*/ 3431381 w 3876675"/>
                <a:gd name="connsiteY3" fmla="*/ 1407319 h 1431131"/>
                <a:gd name="connsiteX4" fmla="*/ 3431381 w 3876675"/>
                <a:gd name="connsiteY4" fmla="*/ 1407319 h 1431131"/>
                <a:gd name="connsiteX5" fmla="*/ 3336131 w 3876675"/>
                <a:gd name="connsiteY5" fmla="*/ 1407319 h 1431131"/>
                <a:gd name="connsiteX6" fmla="*/ 3336131 w 3876675"/>
                <a:gd name="connsiteY6" fmla="*/ 1388269 h 1431131"/>
                <a:gd name="connsiteX7" fmla="*/ 3309937 w 3876675"/>
                <a:gd name="connsiteY7" fmla="*/ 1388269 h 1431131"/>
                <a:gd name="connsiteX8" fmla="*/ 3309937 w 3876675"/>
                <a:gd name="connsiteY8" fmla="*/ 1366837 h 1431131"/>
                <a:gd name="connsiteX9" fmla="*/ 3264693 w 3876675"/>
                <a:gd name="connsiteY9" fmla="*/ 1366837 h 1431131"/>
                <a:gd name="connsiteX10" fmla="*/ 3264693 w 3876675"/>
                <a:gd name="connsiteY10" fmla="*/ 1338262 h 1431131"/>
                <a:gd name="connsiteX11" fmla="*/ 3171825 w 3876675"/>
                <a:gd name="connsiteY11" fmla="*/ 1338262 h 1431131"/>
                <a:gd name="connsiteX12" fmla="*/ 3140868 w 3876675"/>
                <a:gd name="connsiteY12" fmla="*/ 1321594 h 1431131"/>
                <a:gd name="connsiteX13" fmla="*/ 3095625 w 3876675"/>
                <a:gd name="connsiteY13" fmla="*/ 1321594 h 1431131"/>
                <a:gd name="connsiteX14" fmla="*/ 3095625 w 3876675"/>
                <a:gd name="connsiteY14" fmla="*/ 1307306 h 1431131"/>
                <a:gd name="connsiteX15" fmla="*/ 3059906 w 3876675"/>
                <a:gd name="connsiteY15" fmla="*/ 1307306 h 1431131"/>
                <a:gd name="connsiteX16" fmla="*/ 3059906 w 3876675"/>
                <a:gd name="connsiteY16" fmla="*/ 1297781 h 1431131"/>
                <a:gd name="connsiteX17" fmla="*/ 3026568 w 3876675"/>
                <a:gd name="connsiteY17" fmla="*/ 1297781 h 1431131"/>
                <a:gd name="connsiteX18" fmla="*/ 3026568 w 3876675"/>
                <a:gd name="connsiteY18" fmla="*/ 1281112 h 1431131"/>
                <a:gd name="connsiteX19" fmla="*/ 2981325 w 3876675"/>
                <a:gd name="connsiteY19" fmla="*/ 1281112 h 1431131"/>
                <a:gd name="connsiteX20" fmla="*/ 2981325 w 3876675"/>
                <a:gd name="connsiteY20" fmla="*/ 1264444 h 1431131"/>
                <a:gd name="connsiteX21" fmla="*/ 2957512 w 3876675"/>
                <a:gd name="connsiteY21" fmla="*/ 1264444 h 1431131"/>
                <a:gd name="connsiteX22" fmla="*/ 2957512 w 3876675"/>
                <a:gd name="connsiteY22" fmla="*/ 1250156 h 1431131"/>
                <a:gd name="connsiteX23" fmla="*/ 2897981 w 3876675"/>
                <a:gd name="connsiteY23" fmla="*/ 1250156 h 1431131"/>
                <a:gd name="connsiteX24" fmla="*/ 2897981 w 3876675"/>
                <a:gd name="connsiteY24" fmla="*/ 1238250 h 1431131"/>
                <a:gd name="connsiteX25" fmla="*/ 2840831 w 3876675"/>
                <a:gd name="connsiteY25" fmla="*/ 1238250 h 1431131"/>
                <a:gd name="connsiteX26" fmla="*/ 2838450 w 3876675"/>
                <a:gd name="connsiteY26" fmla="*/ 1226344 h 1431131"/>
                <a:gd name="connsiteX27" fmla="*/ 2781300 w 3876675"/>
                <a:gd name="connsiteY27" fmla="*/ 1228725 h 1431131"/>
                <a:gd name="connsiteX28" fmla="*/ 2781300 w 3876675"/>
                <a:gd name="connsiteY28" fmla="*/ 1212056 h 1431131"/>
                <a:gd name="connsiteX29" fmla="*/ 2695575 w 3876675"/>
                <a:gd name="connsiteY29" fmla="*/ 1212056 h 1431131"/>
                <a:gd name="connsiteX30" fmla="*/ 2695575 w 3876675"/>
                <a:gd name="connsiteY30" fmla="*/ 1193006 h 1431131"/>
                <a:gd name="connsiteX31" fmla="*/ 2674143 w 3876675"/>
                <a:gd name="connsiteY31" fmla="*/ 1193006 h 1431131"/>
                <a:gd name="connsiteX32" fmla="*/ 2674143 w 3876675"/>
                <a:gd name="connsiteY32" fmla="*/ 1178719 h 1431131"/>
                <a:gd name="connsiteX33" fmla="*/ 2486025 w 3876675"/>
                <a:gd name="connsiteY33" fmla="*/ 1178719 h 1431131"/>
                <a:gd name="connsiteX34" fmla="*/ 2486025 w 3876675"/>
                <a:gd name="connsiteY34" fmla="*/ 1162050 h 1431131"/>
                <a:gd name="connsiteX35" fmla="*/ 2433637 w 3876675"/>
                <a:gd name="connsiteY35" fmla="*/ 1162050 h 1431131"/>
                <a:gd name="connsiteX36" fmla="*/ 2433637 w 3876675"/>
                <a:gd name="connsiteY36" fmla="*/ 1157287 h 1431131"/>
                <a:gd name="connsiteX37" fmla="*/ 2352675 w 3876675"/>
                <a:gd name="connsiteY37" fmla="*/ 1157287 h 1431131"/>
                <a:gd name="connsiteX38" fmla="*/ 2352675 w 3876675"/>
                <a:gd name="connsiteY38" fmla="*/ 1140619 h 1431131"/>
                <a:gd name="connsiteX39" fmla="*/ 2283618 w 3876675"/>
                <a:gd name="connsiteY39" fmla="*/ 1140619 h 1431131"/>
                <a:gd name="connsiteX40" fmla="*/ 2283618 w 3876675"/>
                <a:gd name="connsiteY40" fmla="*/ 1126331 h 1431131"/>
                <a:gd name="connsiteX41" fmla="*/ 2235993 w 3876675"/>
                <a:gd name="connsiteY41" fmla="*/ 1126331 h 1431131"/>
                <a:gd name="connsiteX42" fmla="*/ 2235993 w 3876675"/>
                <a:gd name="connsiteY42" fmla="*/ 1112044 h 1431131"/>
                <a:gd name="connsiteX43" fmla="*/ 2178843 w 3876675"/>
                <a:gd name="connsiteY43" fmla="*/ 1112044 h 1431131"/>
                <a:gd name="connsiteX44" fmla="*/ 2178843 w 3876675"/>
                <a:gd name="connsiteY44" fmla="*/ 1097756 h 1431131"/>
                <a:gd name="connsiteX45" fmla="*/ 2133600 w 3876675"/>
                <a:gd name="connsiteY45" fmla="*/ 1097756 h 1431131"/>
                <a:gd name="connsiteX46" fmla="*/ 2133600 w 3876675"/>
                <a:gd name="connsiteY46" fmla="*/ 1083469 h 1431131"/>
                <a:gd name="connsiteX47" fmla="*/ 2071687 w 3876675"/>
                <a:gd name="connsiteY47" fmla="*/ 1083469 h 1431131"/>
                <a:gd name="connsiteX48" fmla="*/ 2055018 w 3876675"/>
                <a:gd name="connsiteY48" fmla="*/ 1066800 h 1431131"/>
                <a:gd name="connsiteX49" fmla="*/ 2019300 w 3876675"/>
                <a:gd name="connsiteY49" fmla="*/ 1066800 h 1431131"/>
                <a:gd name="connsiteX50" fmla="*/ 2016918 w 3876675"/>
                <a:gd name="connsiteY50" fmla="*/ 1050131 h 1431131"/>
                <a:gd name="connsiteX51" fmla="*/ 1926431 w 3876675"/>
                <a:gd name="connsiteY51" fmla="*/ 1050131 h 1431131"/>
                <a:gd name="connsiteX52" fmla="*/ 1897856 w 3876675"/>
                <a:gd name="connsiteY52" fmla="*/ 1031081 h 1431131"/>
                <a:gd name="connsiteX53" fmla="*/ 1843087 w 3876675"/>
                <a:gd name="connsiteY53" fmla="*/ 1031081 h 1431131"/>
                <a:gd name="connsiteX54" fmla="*/ 1843087 w 3876675"/>
                <a:gd name="connsiteY54" fmla="*/ 997744 h 1431131"/>
                <a:gd name="connsiteX55" fmla="*/ 1721643 w 3876675"/>
                <a:gd name="connsiteY55" fmla="*/ 997744 h 1431131"/>
                <a:gd name="connsiteX56" fmla="*/ 1721643 w 3876675"/>
                <a:gd name="connsiteY56" fmla="*/ 971550 h 1431131"/>
                <a:gd name="connsiteX57" fmla="*/ 1697831 w 3876675"/>
                <a:gd name="connsiteY57" fmla="*/ 957262 h 1431131"/>
                <a:gd name="connsiteX58" fmla="*/ 1697831 w 3876675"/>
                <a:gd name="connsiteY58" fmla="*/ 938212 h 1431131"/>
                <a:gd name="connsiteX59" fmla="*/ 1669256 w 3876675"/>
                <a:gd name="connsiteY59" fmla="*/ 919162 h 1431131"/>
                <a:gd name="connsiteX60" fmla="*/ 1547812 w 3876675"/>
                <a:gd name="connsiteY60" fmla="*/ 919162 h 1431131"/>
                <a:gd name="connsiteX61" fmla="*/ 1543050 w 3876675"/>
                <a:gd name="connsiteY61" fmla="*/ 912018 h 1431131"/>
                <a:gd name="connsiteX62" fmla="*/ 1535906 w 3876675"/>
                <a:gd name="connsiteY62" fmla="*/ 912018 h 1431131"/>
                <a:gd name="connsiteX63" fmla="*/ 1535906 w 3876675"/>
                <a:gd name="connsiteY63" fmla="*/ 895350 h 1431131"/>
                <a:gd name="connsiteX64" fmla="*/ 1524000 w 3876675"/>
                <a:gd name="connsiteY64" fmla="*/ 895350 h 1431131"/>
                <a:gd name="connsiteX65" fmla="*/ 1524000 w 3876675"/>
                <a:gd name="connsiteY65" fmla="*/ 871537 h 1431131"/>
                <a:gd name="connsiteX66" fmla="*/ 1481137 w 3876675"/>
                <a:gd name="connsiteY66" fmla="*/ 871537 h 1431131"/>
                <a:gd name="connsiteX67" fmla="*/ 1447800 w 3876675"/>
                <a:gd name="connsiteY67" fmla="*/ 835819 h 1431131"/>
                <a:gd name="connsiteX68" fmla="*/ 1426368 w 3876675"/>
                <a:gd name="connsiteY68" fmla="*/ 835819 h 1431131"/>
                <a:gd name="connsiteX69" fmla="*/ 1426368 w 3876675"/>
                <a:gd name="connsiteY69" fmla="*/ 812006 h 1431131"/>
                <a:gd name="connsiteX70" fmla="*/ 1352550 w 3876675"/>
                <a:gd name="connsiteY70" fmla="*/ 812006 h 1431131"/>
                <a:gd name="connsiteX71" fmla="*/ 1352550 w 3876675"/>
                <a:gd name="connsiteY71" fmla="*/ 771525 h 1431131"/>
                <a:gd name="connsiteX72" fmla="*/ 1333500 w 3876675"/>
                <a:gd name="connsiteY72" fmla="*/ 771525 h 1431131"/>
                <a:gd name="connsiteX73" fmla="*/ 1319212 w 3876675"/>
                <a:gd name="connsiteY73" fmla="*/ 733425 h 1431131"/>
                <a:gd name="connsiteX74" fmla="*/ 1266825 w 3876675"/>
                <a:gd name="connsiteY74" fmla="*/ 733425 h 1431131"/>
                <a:gd name="connsiteX75" fmla="*/ 1266825 w 3876675"/>
                <a:gd name="connsiteY75" fmla="*/ 716756 h 1431131"/>
                <a:gd name="connsiteX76" fmla="*/ 1200150 w 3876675"/>
                <a:gd name="connsiteY76" fmla="*/ 716756 h 1431131"/>
                <a:gd name="connsiteX77" fmla="*/ 1200150 w 3876675"/>
                <a:gd name="connsiteY77" fmla="*/ 683419 h 1431131"/>
                <a:gd name="connsiteX78" fmla="*/ 1159668 w 3876675"/>
                <a:gd name="connsiteY78" fmla="*/ 683419 h 1431131"/>
                <a:gd name="connsiteX79" fmla="*/ 1152525 w 3876675"/>
                <a:gd name="connsiteY79" fmla="*/ 659606 h 1431131"/>
                <a:gd name="connsiteX80" fmla="*/ 1135856 w 3876675"/>
                <a:gd name="connsiteY80" fmla="*/ 659606 h 1431131"/>
                <a:gd name="connsiteX81" fmla="*/ 1135856 w 3876675"/>
                <a:gd name="connsiteY81" fmla="*/ 633412 h 1431131"/>
                <a:gd name="connsiteX82" fmla="*/ 1095375 w 3876675"/>
                <a:gd name="connsiteY82" fmla="*/ 633412 h 1431131"/>
                <a:gd name="connsiteX83" fmla="*/ 1095375 w 3876675"/>
                <a:gd name="connsiteY83" fmla="*/ 607219 h 1431131"/>
                <a:gd name="connsiteX84" fmla="*/ 1081087 w 3876675"/>
                <a:gd name="connsiteY84" fmla="*/ 607219 h 1431131"/>
                <a:gd name="connsiteX85" fmla="*/ 1081087 w 3876675"/>
                <a:gd name="connsiteY85" fmla="*/ 590550 h 1431131"/>
                <a:gd name="connsiteX86" fmla="*/ 1052512 w 3876675"/>
                <a:gd name="connsiteY86" fmla="*/ 590550 h 1431131"/>
                <a:gd name="connsiteX87" fmla="*/ 1052512 w 3876675"/>
                <a:gd name="connsiteY87" fmla="*/ 576262 h 1431131"/>
                <a:gd name="connsiteX88" fmla="*/ 1016793 w 3876675"/>
                <a:gd name="connsiteY88" fmla="*/ 576262 h 1431131"/>
                <a:gd name="connsiteX89" fmla="*/ 947737 w 3876675"/>
                <a:gd name="connsiteY89" fmla="*/ 528637 h 1431131"/>
                <a:gd name="connsiteX90" fmla="*/ 919162 w 3876675"/>
                <a:gd name="connsiteY90" fmla="*/ 528637 h 1431131"/>
                <a:gd name="connsiteX91" fmla="*/ 897731 w 3876675"/>
                <a:gd name="connsiteY91" fmla="*/ 492919 h 1431131"/>
                <a:gd name="connsiteX92" fmla="*/ 812006 w 3876675"/>
                <a:gd name="connsiteY92" fmla="*/ 492919 h 1431131"/>
                <a:gd name="connsiteX93" fmla="*/ 807243 w 3876675"/>
                <a:gd name="connsiteY93" fmla="*/ 459581 h 1431131"/>
                <a:gd name="connsiteX94" fmla="*/ 788193 w 3876675"/>
                <a:gd name="connsiteY94" fmla="*/ 459581 h 1431131"/>
                <a:gd name="connsiteX95" fmla="*/ 788193 w 3876675"/>
                <a:gd name="connsiteY95" fmla="*/ 423862 h 1431131"/>
                <a:gd name="connsiteX96" fmla="*/ 757237 w 3876675"/>
                <a:gd name="connsiteY96" fmla="*/ 423862 h 1431131"/>
                <a:gd name="connsiteX97" fmla="*/ 757237 w 3876675"/>
                <a:gd name="connsiteY97" fmla="*/ 402431 h 1431131"/>
                <a:gd name="connsiteX98" fmla="*/ 711993 w 3876675"/>
                <a:gd name="connsiteY98" fmla="*/ 402431 h 1431131"/>
                <a:gd name="connsiteX99" fmla="*/ 711993 w 3876675"/>
                <a:gd name="connsiteY99" fmla="*/ 378619 h 1431131"/>
                <a:gd name="connsiteX100" fmla="*/ 688181 w 3876675"/>
                <a:gd name="connsiteY100" fmla="*/ 378619 h 1431131"/>
                <a:gd name="connsiteX101" fmla="*/ 688181 w 3876675"/>
                <a:gd name="connsiteY101" fmla="*/ 350044 h 1431131"/>
                <a:gd name="connsiteX102" fmla="*/ 616743 w 3876675"/>
                <a:gd name="connsiteY102" fmla="*/ 350044 h 1431131"/>
                <a:gd name="connsiteX103" fmla="*/ 616743 w 3876675"/>
                <a:gd name="connsiteY103" fmla="*/ 350044 h 1431131"/>
                <a:gd name="connsiteX104" fmla="*/ 616743 w 3876675"/>
                <a:gd name="connsiteY104" fmla="*/ 330994 h 1431131"/>
                <a:gd name="connsiteX105" fmla="*/ 576262 w 3876675"/>
                <a:gd name="connsiteY105" fmla="*/ 330994 h 1431131"/>
                <a:gd name="connsiteX106" fmla="*/ 576262 w 3876675"/>
                <a:gd name="connsiteY106" fmla="*/ 311944 h 1431131"/>
                <a:gd name="connsiteX107" fmla="*/ 561975 w 3876675"/>
                <a:gd name="connsiteY107" fmla="*/ 311944 h 1431131"/>
                <a:gd name="connsiteX108" fmla="*/ 561975 w 3876675"/>
                <a:gd name="connsiteY108" fmla="*/ 283369 h 1431131"/>
                <a:gd name="connsiteX109" fmla="*/ 545306 w 3876675"/>
                <a:gd name="connsiteY109" fmla="*/ 283369 h 1431131"/>
                <a:gd name="connsiteX110" fmla="*/ 545306 w 3876675"/>
                <a:gd name="connsiteY110" fmla="*/ 259556 h 1431131"/>
                <a:gd name="connsiteX111" fmla="*/ 528637 w 3876675"/>
                <a:gd name="connsiteY111" fmla="*/ 259556 h 1431131"/>
                <a:gd name="connsiteX112" fmla="*/ 528637 w 3876675"/>
                <a:gd name="connsiteY112" fmla="*/ 238125 h 1431131"/>
                <a:gd name="connsiteX113" fmla="*/ 464343 w 3876675"/>
                <a:gd name="connsiteY113" fmla="*/ 238125 h 1431131"/>
                <a:gd name="connsiteX114" fmla="*/ 464343 w 3876675"/>
                <a:gd name="connsiteY114" fmla="*/ 214312 h 1431131"/>
                <a:gd name="connsiteX115" fmla="*/ 450056 w 3876675"/>
                <a:gd name="connsiteY115" fmla="*/ 214312 h 1431131"/>
                <a:gd name="connsiteX116" fmla="*/ 450056 w 3876675"/>
                <a:gd name="connsiteY116" fmla="*/ 185737 h 1431131"/>
                <a:gd name="connsiteX117" fmla="*/ 400050 w 3876675"/>
                <a:gd name="connsiteY117" fmla="*/ 185737 h 1431131"/>
                <a:gd name="connsiteX118" fmla="*/ 400050 w 3876675"/>
                <a:gd name="connsiteY118" fmla="*/ 154781 h 1431131"/>
                <a:gd name="connsiteX119" fmla="*/ 378618 w 3876675"/>
                <a:gd name="connsiteY119" fmla="*/ 154781 h 1431131"/>
                <a:gd name="connsiteX120" fmla="*/ 378618 w 3876675"/>
                <a:gd name="connsiteY120" fmla="*/ 154781 h 1431131"/>
                <a:gd name="connsiteX121" fmla="*/ 359568 w 3876675"/>
                <a:gd name="connsiteY121" fmla="*/ 135731 h 1431131"/>
                <a:gd name="connsiteX122" fmla="*/ 345280 w 3876675"/>
                <a:gd name="connsiteY122" fmla="*/ 107156 h 1431131"/>
                <a:gd name="connsiteX123" fmla="*/ 288131 w 3876675"/>
                <a:gd name="connsiteY123" fmla="*/ 102394 h 1431131"/>
                <a:gd name="connsiteX124" fmla="*/ 288131 w 3876675"/>
                <a:gd name="connsiteY124" fmla="*/ 102394 h 1431131"/>
                <a:gd name="connsiteX125" fmla="*/ 273843 w 3876675"/>
                <a:gd name="connsiteY125" fmla="*/ 88106 h 1431131"/>
                <a:gd name="connsiteX126" fmla="*/ 257174 w 3876675"/>
                <a:gd name="connsiteY126" fmla="*/ 71437 h 1431131"/>
                <a:gd name="connsiteX127" fmla="*/ 216693 w 3876675"/>
                <a:gd name="connsiteY127" fmla="*/ 71437 h 1431131"/>
                <a:gd name="connsiteX128" fmla="*/ 216693 w 3876675"/>
                <a:gd name="connsiteY128" fmla="*/ 54769 h 1431131"/>
                <a:gd name="connsiteX129" fmla="*/ 202406 w 3876675"/>
                <a:gd name="connsiteY129" fmla="*/ 54769 h 1431131"/>
                <a:gd name="connsiteX130" fmla="*/ 202406 w 3876675"/>
                <a:gd name="connsiteY130" fmla="*/ 26194 h 1431131"/>
                <a:gd name="connsiteX131" fmla="*/ 128587 w 3876675"/>
                <a:gd name="connsiteY131" fmla="*/ 26194 h 1431131"/>
                <a:gd name="connsiteX132" fmla="*/ 128587 w 3876675"/>
                <a:gd name="connsiteY132" fmla="*/ 0 h 1431131"/>
                <a:gd name="connsiteX133" fmla="*/ 45243 w 3876675"/>
                <a:gd name="connsiteY133" fmla="*/ 0 h 1431131"/>
                <a:gd name="connsiteX134" fmla="*/ 0 w 3876675"/>
                <a:gd name="connsiteY134" fmla="*/ 0 h 1431131"/>
                <a:gd name="connsiteX0" fmla="*/ 3876675 w 3876675"/>
                <a:gd name="connsiteY0" fmla="*/ 1428750 h 1431131"/>
                <a:gd name="connsiteX1" fmla="*/ 3524250 w 3876675"/>
                <a:gd name="connsiteY1" fmla="*/ 1431131 h 1431131"/>
                <a:gd name="connsiteX2" fmla="*/ 3517107 w 3876675"/>
                <a:gd name="connsiteY2" fmla="*/ 1407319 h 1431131"/>
                <a:gd name="connsiteX3" fmla="*/ 3431381 w 3876675"/>
                <a:gd name="connsiteY3" fmla="*/ 1407319 h 1431131"/>
                <a:gd name="connsiteX4" fmla="*/ 3431381 w 3876675"/>
                <a:gd name="connsiteY4" fmla="*/ 1407319 h 1431131"/>
                <a:gd name="connsiteX5" fmla="*/ 3336131 w 3876675"/>
                <a:gd name="connsiteY5" fmla="*/ 1407319 h 1431131"/>
                <a:gd name="connsiteX6" fmla="*/ 3336131 w 3876675"/>
                <a:gd name="connsiteY6" fmla="*/ 1388269 h 1431131"/>
                <a:gd name="connsiteX7" fmla="*/ 3309937 w 3876675"/>
                <a:gd name="connsiteY7" fmla="*/ 1388269 h 1431131"/>
                <a:gd name="connsiteX8" fmla="*/ 3309937 w 3876675"/>
                <a:gd name="connsiteY8" fmla="*/ 1366837 h 1431131"/>
                <a:gd name="connsiteX9" fmla="*/ 3264693 w 3876675"/>
                <a:gd name="connsiteY9" fmla="*/ 1366837 h 1431131"/>
                <a:gd name="connsiteX10" fmla="*/ 3264693 w 3876675"/>
                <a:gd name="connsiteY10" fmla="*/ 1338262 h 1431131"/>
                <a:gd name="connsiteX11" fmla="*/ 3171825 w 3876675"/>
                <a:gd name="connsiteY11" fmla="*/ 1338262 h 1431131"/>
                <a:gd name="connsiteX12" fmla="*/ 3140868 w 3876675"/>
                <a:gd name="connsiteY12" fmla="*/ 1321594 h 1431131"/>
                <a:gd name="connsiteX13" fmla="*/ 3095625 w 3876675"/>
                <a:gd name="connsiteY13" fmla="*/ 1321594 h 1431131"/>
                <a:gd name="connsiteX14" fmla="*/ 3095625 w 3876675"/>
                <a:gd name="connsiteY14" fmla="*/ 1307306 h 1431131"/>
                <a:gd name="connsiteX15" fmla="*/ 3059906 w 3876675"/>
                <a:gd name="connsiteY15" fmla="*/ 1307306 h 1431131"/>
                <a:gd name="connsiteX16" fmla="*/ 3059906 w 3876675"/>
                <a:gd name="connsiteY16" fmla="*/ 1297781 h 1431131"/>
                <a:gd name="connsiteX17" fmla="*/ 3026568 w 3876675"/>
                <a:gd name="connsiteY17" fmla="*/ 1297781 h 1431131"/>
                <a:gd name="connsiteX18" fmla="*/ 3026568 w 3876675"/>
                <a:gd name="connsiteY18" fmla="*/ 1281112 h 1431131"/>
                <a:gd name="connsiteX19" fmla="*/ 2981325 w 3876675"/>
                <a:gd name="connsiteY19" fmla="*/ 1281112 h 1431131"/>
                <a:gd name="connsiteX20" fmla="*/ 2981325 w 3876675"/>
                <a:gd name="connsiteY20" fmla="*/ 1264444 h 1431131"/>
                <a:gd name="connsiteX21" fmla="*/ 2957512 w 3876675"/>
                <a:gd name="connsiteY21" fmla="*/ 1264444 h 1431131"/>
                <a:gd name="connsiteX22" fmla="*/ 2957512 w 3876675"/>
                <a:gd name="connsiteY22" fmla="*/ 1250156 h 1431131"/>
                <a:gd name="connsiteX23" fmla="*/ 2897981 w 3876675"/>
                <a:gd name="connsiteY23" fmla="*/ 1250156 h 1431131"/>
                <a:gd name="connsiteX24" fmla="*/ 2897981 w 3876675"/>
                <a:gd name="connsiteY24" fmla="*/ 1238250 h 1431131"/>
                <a:gd name="connsiteX25" fmla="*/ 2840831 w 3876675"/>
                <a:gd name="connsiteY25" fmla="*/ 1238250 h 1431131"/>
                <a:gd name="connsiteX26" fmla="*/ 2838450 w 3876675"/>
                <a:gd name="connsiteY26" fmla="*/ 1226344 h 1431131"/>
                <a:gd name="connsiteX27" fmla="*/ 2781300 w 3876675"/>
                <a:gd name="connsiteY27" fmla="*/ 1228725 h 1431131"/>
                <a:gd name="connsiteX28" fmla="*/ 2781300 w 3876675"/>
                <a:gd name="connsiteY28" fmla="*/ 1212056 h 1431131"/>
                <a:gd name="connsiteX29" fmla="*/ 2695575 w 3876675"/>
                <a:gd name="connsiteY29" fmla="*/ 1212056 h 1431131"/>
                <a:gd name="connsiteX30" fmla="*/ 2695575 w 3876675"/>
                <a:gd name="connsiteY30" fmla="*/ 1193006 h 1431131"/>
                <a:gd name="connsiteX31" fmla="*/ 2674143 w 3876675"/>
                <a:gd name="connsiteY31" fmla="*/ 1193006 h 1431131"/>
                <a:gd name="connsiteX32" fmla="*/ 2674143 w 3876675"/>
                <a:gd name="connsiteY32" fmla="*/ 1178719 h 1431131"/>
                <a:gd name="connsiteX33" fmla="*/ 2486025 w 3876675"/>
                <a:gd name="connsiteY33" fmla="*/ 1178719 h 1431131"/>
                <a:gd name="connsiteX34" fmla="*/ 2486025 w 3876675"/>
                <a:gd name="connsiteY34" fmla="*/ 1162050 h 1431131"/>
                <a:gd name="connsiteX35" fmla="*/ 2433637 w 3876675"/>
                <a:gd name="connsiteY35" fmla="*/ 1162050 h 1431131"/>
                <a:gd name="connsiteX36" fmla="*/ 2433637 w 3876675"/>
                <a:gd name="connsiteY36" fmla="*/ 1157287 h 1431131"/>
                <a:gd name="connsiteX37" fmla="*/ 2352675 w 3876675"/>
                <a:gd name="connsiteY37" fmla="*/ 1157287 h 1431131"/>
                <a:gd name="connsiteX38" fmla="*/ 2352675 w 3876675"/>
                <a:gd name="connsiteY38" fmla="*/ 1140619 h 1431131"/>
                <a:gd name="connsiteX39" fmla="*/ 2283618 w 3876675"/>
                <a:gd name="connsiteY39" fmla="*/ 1140619 h 1431131"/>
                <a:gd name="connsiteX40" fmla="*/ 2283618 w 3876675"/>
                <a:gd name="connsiteY40" fmla="*/ 1126331 h 1431131"/>
                <a:gd name="connsiteX41" fmla="*/ 2235993 w 3876675"/>
                <a:gd name="connsiteY41" fmla="*/ 1126331 h 1431131"/>
                <a:gd name="connsiteX42" fmla="*/ 2235993 w 3876675"/>
                <a:gd name="connsiteY42" fmla="*/ 1112044 h 1431131"/>
                <a:gd name="connsiteX43" fmla="*/ 2178843 w 3876675"/>
                <a:gd name="connsiteY43" fmla="*/ 1112044 h 1431131"/>
                <a:gd name="connsiteX44" fmla="*/ 2178843 w 3876675"/>
                <a:gd name="connsiteY44" fmla="*/ 1097756 h 1431131"/>
                <a:gd name="connsiteX45" fmla="*/ 2133600 w 3876675"/>
                <a:gd name="connsiteY45" fmla="*/ 1097756 h 1431131"/>
                <a:gd name="connsiteX46" fmla="*/ 2133600 w 3876675"/>
                <a:gd name="connsiteY46" fmla="*/ 1083469 h 1431131"/>
                <a:gd name="connsiteX47" fmla="*/ 2071687 w 3876675"/>
                <a:gd name="connsiteY47" fmla="*/ 1083469 h 1431131"/>
                <a:gd name="connsiteX48" fmla="*/ 2055018 w 3876675"/>
                <a:gd name="connsiteY48" fmla="*/ 1066800 h 1431131"/>
                <a:gd name="connsiteX49" fmla="*/ 2019300 w 3876675"/>
                <a:gd name="connsiteY49" fmla="*/ 1066800 h 1431131"/>
                <a:gd name="connsiteX50" fmla="*/ 2016918 w 3876675"/>
                <a:gd name="connsiteY50" fmla="*/ 1050131 h 1431131"/>
                <a:gd name="connsiteX51" fmla="*/ 1926431 w 3876675"/>
                <a:gd name="connsiteY51" fmla="*/ 1050131 h 1431131"/>
                <a:gd name="connsiteX52" fmla="*/ 1897856 w 3876675"/>
                <a:gd name="connsiteY52" fmla="*/ 1031081 h 1431131"/>
                <a:gd name="connsiteX53" fmla="*/ 1843087 w 3876675"/>
                <a:gd name="connsiteY53" fmla="*/ 1031081 h 1431131"/>
                <a:gd name="connsiteX54" fmla="*/ 1843087 w 3876675"/>
                <a:gd name="connsiteY54" fmla="*/ 997744 h 1431131"/>
                <a:gd name="connsiteX55" fmla="*/ 1721643 w 3876675"/>
                <a:gd name="connsiteY55" fmla="*/ 997744 h 1431131"/>
                <a:gd name="connsiteX56" fmla="*/ 1721643 w 3876675"/>
                <a:gd name="connsiteY56" fmla="*/ 971550 h 1431131"/>
                <a:gd name="connsiteX57" fmla="*/ 1697831 w 3876675"/>
                <a:gd name="connsiteY57" fmla="*/ 957262 h 1431131"/>
                <a:gd name="connsiteX58" fmla="*/ 1697831 w 3876675"/>
                <a:gd name="connsiteY58" fmla="*/ 938212 h 1431131"/>
                <a:gd name="connsiteX59" fmla="*/ 1669256 w 3876675"/>
                <a:gd name="connsiteY59" fmla="*/ 919162 h 1431131"/>
                <a:gd name="connsiteX60" fmla="*/ 1547812 w 3876675"/>
                <a:gd name="connsiteY60" fmla="*/ 919162 h 1431131"/>
                <a:gd name="connsiteX61" fmla="*/ 1543050 w 3876675"/>
                <a:gd name="connsiteY61" fmla="*/ 912018 h 1431131"/>
                <a:gd name="connsiteX62" fmla="*/ 1535906 w 3876675"/>
                <a:gd name="connsiteY62" fmla="*/ 912018 h 1431131"/>
                <a:gd name="connsiteX63" fmla="*/ 1535906 w 3876675"/>
                <a:gd name="connsiteY63" fmla="*/ 895350 h 1431131"/>
                <a:gd name="connsiteX64" fmla="*/ 1524000 w 3876675"/>
                <a:gd name="connsiteY64" fmla="*/ 895350 h 1431131"/>
                <a:gd name="connsiteX65" fmla="*/ 1524000 w 3876675"/>
                <a:gd name="connsiteY65" fmla="*/ 871537 h 1431131"/>
                <a:gd name="connsiteX66" fmla="*/ 1481137 w 3876675"/>
                <a:gd name="connsiteY66" fmla="*/ 871537 h 1431131"/>
                <a:gd name="connsiteX67" fmla="*/ 1447800 w 3876675"/>
                <a:gd name="connsiteY67" fmla="*/ 835819 h 1431131"/>
                <a:gd name="connsiteX68" fmla="*/ 1426368 w 3876675"/>
                <a:gd name="connsiteY68" fmla="*/ 835819 h 1431131"/>
                <a:gd name="connsiteX69" fmla="*/ 1426368 w 3876675"/>
                <a:gd name="connsiteY69" fmla="*/ 812006 h 1431131"/>
                <a:gd name="connsiteX70" fmla="*/ 1352550 w 3876675"/>
                <a:gd name="connsiteY70" fmla="*/ 812006 h 1431131"/>
                <a:gd name="connsiteX71" fmla="*/ 1352550 w 3876675"/>
                <a:gd name="connsiteY71" fmla="*/ 771525 h 1431131"/>
                <a:gd name="connsiteX72" fmla="*/ 1333500 w 3876675"/>
                <a:gd name="connsiteY72" fmla="*/ 771525 h 1431131"/>
                <a:gd name="connsiteX73" fmla="*/ 1319212 w 3876675"/>
                <a:gd name="connsiteY73" fmla="*/ 733425 h 1431131"/>
                <a:gd name="connsiteX74" fmla="*/ 1266825 w 3876675"/>
                <a:gd name="connsiteY74" fmla="*/ 733425 h 1431131"/>
                <a:gd name="connsiteX75" fmla="*/ 1266825 w 3876675"/>
                <a:gd name="connsiteY75" fmla="*/ 716756 h 1431131"/>
                <a:gd name="connsiteX76" fmla="*/ 1200150 w 3876675"/>
                <a:gd name="connsiteY76" fmla="*/ 716756 h 1431131"/>
                <a:gd name="connsiteX77" fmla="*/ 1200150 w 3876675"/>
                <a:gd name="connsiteY77" fmla="*/ 683419 h 1431131"/>
                <a:gd name="connsiteX78" fmla="*/ 1159668 w 3876675"/>
                <a:gd name="connsiteY78" fmla="*/ 683419 h 1431131"/>
                <a:gd name="connsiteX79" fmla="*/ 1152525 w 3876675"/>
                <a:gd name="connsiteY79" fmla="*/ 659606 h 1431131"/>
                <a:gd name="connsiteX80" fmla="*/ 1135856 w 3876675"/>
                <a:gd name="connsiteY80" fmla="*/ 659606 h 1431131"/>
                <a:gd name="connsiteX81" fmla="*/ 1135856 w 3876675"/>
                <a:gd name="connsiteY81" fmla="*/ 633412 h 1431131"/>
                <a:gd name="connsiteX82" fmla="*/ 1095375 w 3876675"/>
                <a:gd name="connsiteY82" fmla="*/ 633412 h 1431131"/>
                <a:gd name="connsiteX83" fmla="*/ 1095375 w 3876675"/>
                <a:gd name="connsiteY83" fmla="*/ 607219 h 1431131"/>
                <a:gd name="connsiteX84" fmla="*/ 1081087 w 3876675"/>
                <a:gd name="connsiteY84" fmla="*/ 607219 h 1431131"/>
                <a:gd name="connsiteX85" fmla="*/ 1081087 w 3876675"/>
                <a:gd name="connsiteY85" fmla="*/ 590550 h 1431131"/>
                <a:gd name="connsiteX86" fmla="*/ 1052512 w 3876675"/>
                <a:gd name="connsiteY86" fmla="*/ 590550 h 1431131"/>
                <a:gd name="connsiteX87" fmla="*/ 1052512 w 3876675"/>
                <a:gd name="connsiteY87" fmla="*/ 576262 h 1431131"/>
                <a:gd name="connsiteX88" fmla="*/ 1016793 w 3876675"/>
                <a:gd name="connsiteY88" fmla="*/ 576262 h 1431131"/>
                <a:gd name="connsiteX89" fmla="*/ 947737 w 3876675"/>
                <a:gd name="connsiteY89" fmla="*/ 528637 h 1431131"/>
                <a:gd name="connsiteX90" fmla="*/ 919162 w 3876675"/>
                <a:gd name="connsiteY90" fmla="*/ 528637 h 1431131"/>
                <a:gd name="connsiteX91" fmla="*/ 897731 w 3876675"/>
                <a:gd name="connsiteY91" fmla="*/ 492919 h 1431131"/>
                <a:gd name="connsiteX92" fmla="*/ 812006 w 3876675"/>
                <a:gd name="connsiteY92" fmla="*/ 492919 h 1431131"/>
                <a:gd name="connsiteX93" fmla="*/ 807243 w 3876675"/>
                <a:gd name="connsiteY93" fmla="*/ 459581 h 1431131"/>
                <a:gd name="connsiteX94" fmla="*/ 788193 w 3876675"/>
                <a:gd name="connsiteY94" fmla="*/ 459581 h 1431131"/>
                <a:gd name="connsiteX95" fmla="*/ 788193 w 3876675"/>
                <a:gd name="connsiteY95" fmla="*/ 423862 h 1431131"/>
                <a:gd name="connsiteX96" fmla="*/ 757237 w 3876675"/>
                <a:gd name="connsiteY96" fmla="*/ 423862 h 1431131"/>
                <a:gd name="connsiteX97" fmla="*/ 757237 w 3876675"/>
                <a:gd name="connsiteY97" fmla="*/ 402431 h 1431131"/>
                <a:gd name="connsiteX98" fmla="*/ 711993 w 3876675"/>
                <a:gd name="connsiteY98" fmla="*/ 402431 h 1431131"/>
                <a:gd name="connsiteX99" fmla="*/ 711993 w 3876675"/>
                <a:gd name="connsiteY99" fmla="*/ 378619 h 1431131"/>
                <a:gd name="connsiteX100" fmla="*/ 688181 w 3876675"/>
                <a:gd name="connsiteY100" fmla="*/ 378619 h 1431131"/>
                <a:gd name="connsiteX101" fmla="*/ 688181 w 3876675"/>
                <a:gd name="connsiteY101" fmla="*/ 350044 h 1431131"/>
                <a:gd name="connsiteX102" fmla="*/ 616743 w 3876675"/>
                <a:gd name="connsiteY102" fmla="*/ 350044 h 1431131"/>
                <a:gd name="connsiteX103" fmla="*/ 616743 w 3876675"/>
                <a:gd name="connsiteY103" fmla="*/ 350044 h 1431131"/>
                <a:gd name="connsiteX104" fmla="*/ 616743 w 3876675"/>
                <a:gd name="connsiteY104" fmla="*/ 330994 h 1431131"/>
                <a:gd name="connsiteX105" fmla="*/ 576262 w 3876675"/>
                <a:gd name="connsiteY105" fmla="*/ 330994 h 1431131"/>
                <a:gd name="connsiteX106" fmla="*/ 576262 w 3876675"/>
                <a:gd name="connsiteY106" fmla="*/ 311944 h 1431131"/>
                <a:gd name="connsiteX107" fmla="*/ 561975 w 3876675"/>
                <a:gd name="connsiteY107" fmla="*/ 311944 h 1431131"/>
                <a:gd name="connsiteX108" fmla="*/ 561975 w 3876675"/>
                <a:gd name="connsiteY108" fmla="*/ 283369 h 1431131"/>
                <a:gd name="connsiteX109" fmla="*/ 545306 w 3876675"/>
                <a:gd name="connsiteY109" fmla="*/ 283369 h 1431131"/>
                <a:gd name="connsiteX110" fmla="*/ 545306 w 3876675"/>
                <a:gd name="connsiteY110" fmla="*/ 259556 h 1431131"/>
                <a:gd name="connsiteX111" fmla="*/ 528637 w 3876675"/>
                <a:gd name="connsiteY111" fmla="*/ 259556 h 1431131"/>
                <a:gd name="connsiteX112" fmla="*/ 528637 w 3876675"/>
                <a:gd name="connsiteY112" fmla="*/ 238125 h 1431131"/>
                <a:gd name="connsiteX113" fmla="*/ 464343 w 3876675"/>
                <a:gd name="connsiteY113" fmla="*/ 238125 h 1431131"/>
                <a:gd name="connsiteX114" fmla="*/ 464343 w 3876675"/>
                <a:gd name="connsiteY114" fmla="*/ 214312 h 1431131"/>
                <a:gd name="connsiteX115" fmla="*/ 450056 w 3876675"/>
                <a:gd name="connsiteY115" fmla="*/ 214312 h 1431131"/>
                <a:gd name="connsiteX116" fmla="*/ 450056 w 3876675"/>
                <a:gd name="connsiteY116" fmla="*/ 185737 h 1431131"/>
                <a:gd name="connsiteX117" fmla="*/ 400050 w 3876675"/>
                <a:gd name="connsiteY117" fmla="*/ 185737 h 1431131"/>
                <a:gd name="connsiteX118" fmla="*/ 400050 w 3876675"/>
                <a:gd name="connsiteY118" fmla="*/ 154781 h 1431131"/>
                <a:gd name="connsiteX119" fmla="*/ 378618 w 3876675"/>
                <a:gd name="connsiteY119" fmla="*/ 154781 h 1431131"/>
                <a:gd name="connsiteX120" fmla="*/ 378618 w 3876675"/>
                <a:gd name="connsiteY120" fmla="*/ 154781 h 1431131"/>
                <a:gd name="connsiteX121" fmla="*/ 359568 w 3876675"/>
                <a:gd name="connsiteY121" fmla="*/ 135731 h 1431131"/>
                <a:gd name="connsiteX122" fmla="*/ 345280 w 3876675"/>
                <a:gd name="connsiteY122" fmla="*/ 107156 h 1431131"/>
                <a:gd name="connsiteX123" fmla="*/ 288131 w 3876675"/>
                <a:gd name="connsiteY123" fmla="*/ 102394 h 1431131"/>
                <a:gd name="connsiteX124" fmla="*/ 288131 w 3876675"/>
                <a:gd name="connsiteY124" fmla="*/ 102394 h 1431131"/>
                <a:gd name="connsiteX125" fmla="*/ 273843 w 3876675"/>
                <a:gd name="connsiteY125" fmla="*/ 88106 h 1431131"/>
                <a:gd name="connsiteX126" fmla="*/ 257174 w 3876675"/>
                <a:gd name="connsiteY126" fmla="*/ 71437 h 1431131"/>
                <a:gd name="connsiteX127" fmla="*/ 216693 w 3876675"/>
                <a:gd name="connsiteY127" fmla="*/ 71437 h 1431131"/>
                <a:gd name="connsiteX128" fmla="*/ 216693 w 3876675"/>
                <a:gd name="connsiteY128" fmla="*/ 54769 h 1431131"/>
                <a:gd name="connsiteX129" fmla="*/ 202406 w 3876675"/>
                <a:gd name="connsiteY129" fmla="*/ 54769 h 1431131"/>
                <a:gd name="connsiteX130" fmla="*/ 202406 w 3876675"/>
                <a:gd name="connsiteY130" fmla="*/ 26194 h 1431131"/>
                <a:gd name="connsiteX131" fmla="*/ 128587 w 3876675"/>
                <a:gd name="connsiteY131" fmla="*/ 26194 h 1431131"/>
                <a:gd name="connsiteX132" fmla="*/ 128587 w 3876675"/>
                <a:gd name="connsiteY132" fmla="*/ 0 h 1431131"/>
                <a:gd name="connsiteX133" fmla="*/ 45243 w 3876675"/>
                <a:gd name="connsiteY133" fmla="*/ 0 h 1431131"/>
                <a:gd name="connsiteX134" fmla="*/ 0 w 3876675"/>
                <a:gd name="connsiteY134" fmla="*/ 0 h 1431131"/>
                <a:gd name="connsiteX0" fmla="*/ 3876675 w 3876675"/>
                <a:gd name="connsiteY0" fmla="*/ 1428750 h 1431131"/>
                <a:gd name="connsiteX1" fmla="*/ 3524250 w 3876675"/>
                <a:gd name="connsiteY1" fmla="*/ 1431131 h 1431131"/>
                <a:gd name="connsiteX2" fmla="*/ 3524251 w 3876675"/>
                <a:gd name="connsiteY2" fmla="*/ 1407319 h 1431131"/>
                <a:gd name="connsiteX3" fmla="*/ 3431381 w 3876675"/>
                <a:gd name="connsiteY3" fmla="*/ 1407319 h 1431131"/>
                <a:gd name="connsiteX4" fmla="*/ 3431381 w 3876675"/>
                <a:gd name="connsiteY4" fmla="*/ 1407319 h 1431131"/>
                <a:gd name="connsiteX5" fmla="*/ 3336131 w 3876675"/>
                <a:gd name="connsiteY5" fmla="*/ 1407319 h 1431131"/>
                <a:gd name="connsiteX6" fmla="*/ 3336131 w 3876675"/>
                <a:gd name="connsiteY6" fmla="*/ 1388269 h 1431131"/>
                <a:gd name="connsiteX7" fmla="*/ 3309937 w 3876675"/>
                <a:gd name="connsiteY7" fmla="*/ 1388269 h 1431131"/>
                <a:gd name="connsiteX8" fmla="*/ 3309937 w 3876675"/>
                <a:gd name="connsiteY8" fmla="*/ 1366837 h 1431131"/>
                <a:gd name="connsiteX9" fmla="*/ 3264693 w 3876675"/>
                <a:gd name="connsiteY9" fmla="*/ 1366837 h 1431131"/>
                <a:gd name="connsiteX10" fmla="*/ 3264693 w 3876675"/>
                <a:gd name="connsiteY10" fmla="*/ 1338262 h 1431131"/>
                <a:gd name="connsiteX11" fmla="*/ 3171825 w 3876675"/>
                <a:gd name="connsiteY11" fmla="*/ 1338262 h 1431131"/>
                <a:gd name="connsiteX12" fmla="*/ 3140868 w 3876675"/>
                <a:gd name="connsiteY12" fmla="*/ 1321594 h 1431131"/>
                <a:gd name="connsiteX13" fmla="*/ 3095625 w 3876675"/>
                <a:gd name="connsiteY13" fmla="*/ 1321594 h 1431131"/>
                <a:gd name="connsiteX14" fmla="*/ 3095625 w 3876675"/>
                <a:gd name="connsiteY14" fmla="*/ 1307306 h 1431131"/>
                <a:gd name="connsiteX15" fmla="*/ 3059906 w 3876675"/>
                <a:gd name="connsiteY15" fmla="*/ 1307306 h 1431131"/>
                <a:gd name="connsiteX16" fmla="*/ 3059906 w 3876675"/>
                <a:gd name="connsiteY16" fmla="*/ 1297781 h 1431131"/>
                <a:gd name="connsiteX17" fmla="*/ 3026568 w 3876675"/>
                <a:gd name="connsiteY17" fmla="*/ 1297781 h 1431131"/>
                <a:gd name="connsiteX18" fmla="*/ 3026568 w 3876675"/>
                <a:gd name="connsiteY18" fmla="*/ 1281112 h 1431131"/>
                <a:gd name="connsiteX19" fmla="*/ 2981325 w 3876675"/>
                <a:gd name="connsiteY19" fmla="*/ 1281112 h 1431131"/>
                <a:gd name="connsiteX20" fmla="*/ 2981325 w 3876675"/>
                <a:gd name="connsiteY20" fmla="*/ 1264444 h 1431131"/>
                <a:gd name="connsiteX21" fmla="*/ 2957512 w 3876675"/>
                <a:gd name="connsiteY21" fmla="*/ 1264444 h 1431131"/>
                <a:gd name="connsiteX22" fmla="*/ 2957512 w 3876675"/>
                <a:gd name="connsiteY22" fmla="*/ 1250156 h 1431131"/>
                <a:gd name="connsiteX23" fmla="*/ 2897981 w 3876675"/>
                <a:gd name="connsiteY23" fmla="*/ 1250156 h 1431131"/>
                <a:gd name="connsiteX24" fmla="*/ 2897981 w 3876675"/>
                <a:gd name="connsiteY24" fmla="*/ 1238250 h 1431131"/>
                <a:gd name="connsiteX25" fmla="*/ 2840831 w 3876675"/>
                <a:gd name="connsiteY25" fmla="*/ 1238250 h 1431131"/>
                <a:gd name="connsiteX26" fmla="*/ 2838450 w 3876675"/>
                <a:gd name="connsiteY26" fmla="*/ 1226344 h 1431131"/>
                <a:gd name="connsiteX27" fmla="*/ 2781300 w 3876675"/>
                <a:gd name="connsiteY27" fmla="*/ 1228725 h 1431131"/>
                <a:gd name="connsiteX28" fmla="*/ 2781300 w 3876675"/>
                <a:gd name="connsiteY28" fmla="*/ 1212056 h 1431131"/>
                <a:gd name="connsiteX29" fmla="*/ 2695575 w 3876675"/>
                <a:gd name="connsiteY29" fmla="*/ 1212056 h 1431131"/>
                <a:gd name="connsiteX30" fmla="*/ 2695575 w 3876675"/>
                <a:gd name="connsiteY30" fmla="*/ 1193006 h 1431131"/>
                <a:gd name="connsiteX31" fmla="*/ 2674143 w 3876675"/>
                <a:gd name="connsiteY31" fmla="*/ 1193006 h 1431131"/>
                <a:gd name="connsiteX32" fmla="*/ 2674143 w 3876675"/>
                <a:gd name="connsiteY32" fmla="*/ 1178719 h 1431131"/>
                <a:gd name="connsiteX33" fmla="*/ 2486025 w 3876675"/>
                <a:gd name="connsiteY33" fmla="*/ 1178719 h 1431131"/>
                <a:gd name="connsiteX34" fmla="*/ 2486025 w 3876675"/>
                <a:gd name="connsiteY34" fmla="*/ 1162050 h 1431131"/>
                <a:gd name="connsiteX35" fmla="*/ 2433637 w 3876675"/>
                <a:gd name="connsiteY35" fmla="*/ 1162050 h 1431131"/>
                <a:gd name="connsiteX36" fmla="*/ 2433637 w 3876675"/>
                <a:gd name="connsiteY36" fmla="*/ 1157287 h 1431131"/>
                <a:gd name="connsiteX37" fmla="*/ 2352675 w 3876675"/>
                <a:gd name="connsiteY37" fmla="*/ 1157287 h 1431131"/>
                <a:gd name="connsiteX38" fmla="*/ 2352675 w 3876675"/>
                <a:gd name="connsiteY38" fmla="*/ 1140619 h 1431131"/>
                <a:gd name="connsiteX39" fmla="*/ 2283618 w 3876675"/>
                <a:gd name="connsiteY39" fmla="*/ 1140619 h 1431131"/>
                <a:gd name="connsiteX40" fmla="*/ 2283618 w 3876675"/>
                <a:gd name="connsiteY40" fmla="*/ 1126331 h 1431131"/>
                <a:gd name="connsiteX41" fmla="*/ 2235993 w 3876675"/>
                <a:gd name="connsiteY41" fmla="*/ 1126331 h 1431131"/>
                <a:gd name="connsiteX42" fmla="*/ 2235993 w 3876675"/>
                <a:gd name="connsiteY42" fmla="*/ 1112044 h 1431131"/>
                <a:gd name="connsiteX43" fmla="*/ 2178843 w 3876675"/>
                <a:gd name="connsiteY43" fmla="*/ 1112044 h 1431131"/>
                <a:gd name="connsiteX44" fmla="*/ 2178843 w 3876675"/>
                <a:gd name="connsiteY44" fmla="*/ 1097756 h 1431131"/>
                <a:gd name="connsiteX45" fmla="*/ 2133600 w 3876675"/>
                <a:gd name="connsiteY45" fmla="*/ 1097756 h 1431131"/>
                <a:gd name="connsiteX46" fmla="*/ 2133600 w 3876675"/>
                <a:gd name="connsiteY46" fmla="*/ 1083469 h 1431131"/>
                <a:gd name="connsiteX47" fmla="*/ 2071687 w 3876675"/>
                <a:gd name="connsiteY47" fmla="*/ 1083469 h 1431131"/>
                <a:gd name="connsiteX48" fmla="*/ 2055018 w 3876675"/>
                <a:gd name="connsiteY48" fmla="*/ 1066800 h 1431131"/>
                <a:gd name="connsiteX49" fmla="*/ 2019300 w 3876675"/>
                <a:gd name="connsiteY49" fmla="*/ 1066800 h 1431131"/>
                <a:gd name="connsiteX50" fmla="*/ 2016918 w 3876675"/>
                <a:gd name="connsiteY50" fmla="*/ 1050131 h 1431131"/>
                <a:gd name="connsiteX51" fmla="*/ 1926431 w 3876675"/>
                <a:gd name="connsiteY51" fmla="*/ 1050131 h 1431131"/>
                <a:gd name="connsiteX52" fmla="*/ 1897856 w 3876675"/>
                <a:gd name="connsiteY52" fmla="*/ 1031081 h 1431131"/>
                <a:gd name="connsiteX53" fmla="*/ 1843087 w 3876675"/>
                <a:gd name="connsiteY53" fmla="*/ 1031081 h 1431131"/>
                <a:gd name="connsiteX54" fmla="*/ 1843087 w 3876675"/>
                <a:gd name="connsiteY54" fmla="*/ 997744 h 1431131"/>
                <a:gd name="connsiteX55" fmla="*/ 1721643 w 3876675"/>
                <a:gd name="connsiteY55" fmla="*/ 997744 h 1431131"/>
                <a:gd name="connsiteX56" fmla="*/ 1721643 w 3876675"/>
                <a:gd name="connsiteY56" fmla="*/ 971550 h 1431131"/>
                <a:gd name="connsiteX57" fmla="*/ 1697831 w 3876675"/>
                <a:gd name="connsiteY57" fmla="*/ 957262 h 1431131"/>
                <a:gd name="connsiteX58" fmla="*/ 1697831 w 3876675"/>
                <a:gd name="connsiteY58" fmla="*/ 938212 h 1431131"/>
                <a:gd name="connsiteX59" fmla="*/ 1669256 w 3876675"/>
                <a:gd name="connsiteY59" fmla="*/ 919162 h 1431131"/>
                <a:gd name="connsiteX60" fmla="*/ 1547812 w 3876675"/>
                <a:gd name="connsiteY60" fmla="*/ 919162 h 1431131"/>
                <a:gd name="connsiteX61" fmla="*/ 1543050 w 3876675"/>
                <a:gd name="connsiteY61" fmla="*/ 912018 h 1431131"/>
                <a:gd name="connsiteX62" fmla="*/ 1535906 w 3876675"/>
                <a:gd name="connsiteY62" fmla="*/ 912018 h 1431131"/>
                <a:gd name="connsiteX63" fmla="*/ 1535906 w 3876675"/>
                <a:gd name="connsiteY63" fmla="*/ 895350 h 1431131"/>
                <a:gd name="connsiteX64" fmla="*/ 1524000 w 3876675"/>
                <a:gd name="connsiteY64" fmla="*/ 895350 h 1431131"/>
                <a:gd name="connsiteX65" fmla="*/ 1524000 w 3876675"/>
                <a:gd name="connsiteY65" fmla="*/ 871537 h 1431131"/>
                <a:gd name="connsiteX66" fmla="*/ 1481137 w 3876675"/>
                <a:gd name="connsiteY66" fmla="*/ 871537 h 1431131"/>
                <a:gd name="connsiteX67" fmla="*/ 1447800 w 3876675"/>
                <a:gd name="connsiteY67" fmla="*/ 835819 h 1431131"/>
                <a:gd name="connsiteX68" fmla="*/ 1426368 w 3876675"/>
                <a:gd name="connsiteY68" fmla="*/ 835819 h 1431131"/>
                <a:gd name="connsiteX69" fmla="*/ 1426368 w 3876675"/>
                <a:gd name="connsiteY69" fmla="*/ 812006 h 1431131"/>
                <a:gd name="connsiteX70" fmla="*/ 1352550 w 3876675"/>
                <a:gd name="connsiteY70" fmla="*/ 812006 h 1431131"/>
                <a:gd name="connsiteX71" fmla="*/ 1352550 w 3876675"/>
                <a:gd name="connsiteY71" fmla="*/ 771525 h 1431131"/>
                <a:gd name="connsiteX72" fmla="*/ 1333500 w 3876675"/>
                <a:gd name="connsiteY72" fmla="*/ 771525 h 1431131"/>
                <a:gd name="connsiteX73" fmla="*/ 1319212 w 3876675"/>
                <a:gd name="connsiteY73" fmla="*/ 733425 h 1431131"/>
                <a:gd name="connsiteX74" fmla="*/ 1266825 w 3876675"/>
                <a:gd name="connsiteY74" fmla="*/ 733425 h 1431131"/>
                <a:gd name="connsiteX75" fmla="*/ 1266825 w 3876675"/>
                <a:gd name="connsiteY75" fmla="*/ 716756 h 1431131"/>
                <a:gd name="connsiteX76" fmla="*/ 1200150 w 3876675"/>
                <a:gd name="connsiteY76" fmla="*/ 716756 h 1431131"/>
                <a:gd name="connsiteX77" fmla="*/ 1200150 w 3876675"/>
                <a:gd name="connsiteY77" fmla="*/ 683419 h 1431131"/>
                <a:gd name="connsiteX78" fmla="*/ 1159668 w 3876675"/>
                <a:gd name="connsiteY78" fmla="*/ 683419 h 1431131"/>
                <a:gd name="connsiteX79" fmla="*/ 1152525 w 3876675"/>
                <a:gd name="connsiteY79" fmla="*/ 659606 h 1431131"/>
                <a:gd name="connsiteX80" fmla="*/ 1135856 w 3876675"/>
                <a:gd name="connsiteY80" fmla="*/ 659606 h 1431131"/>
                <a:gd name="connsiteX81" fmla="*/ 1135856 w 3876675"/>
                <a:gd name="connsiteY81" fmla="*/ 633412 h 1431131"/>
                <a:gd name="connsiteX82" fmla="*/ 1095375 w 3876675"/>
                <a:gd name="connsiteY82" fmla="*/ 633412 h 1431131"/>
                <a:gd name="connsiteX83" fmla="*/ 1095375 w 3876675"/>
                <a:gd name="connsiteY83" fmla="*/ 607219 h 1431131"/>
                <a:gd name="connsiteX84" fmla="*/ 1081087 w 3876675"/>
                <a:gd name="connsiteY84" fmla="*/ 607219 h 1431131"/>
                <a:gd name="connsiteX85" fmla="*/ 1081087 w 3876675"/>
                <a:gd name="connsiteY85" fmla="*/ 590550 h 1431131"/>
                <a:gd name="connsiteX86" fmla="*/ 1052512 w 3876675"/>
                <a:gd name="connsiteY86" fmla="*/ 590550 h 1431131"/>
                <a:gd name="connsiteX87" fmla="*/ 1052512 w 3876675"/>
                <a:gd name="connsiteY87" fmla="*/ 576262 h 1431131"/>
                <a:gd name="connsiteX88" fmla="*/ 1016793 w 3876675"/>
                <a:gd name="connsiteY88" fmla="*/ 576262 h 1431131"/>
                <a:gd name="connsiteX89" fmla="*/ 947737 w 3876675"/>
                <a:gd name="connsiteY89" fmla="*/ 528637 h 1431131"/>
                <a:gd name="connsiteX90" fmla="*/ 919162 w 3876675"/>
                <a:gd name="connsiteY90" fmla="*/ 528637 h 1431131"/>
                <a:gd name="connsiteX91" fmla="*/ 897731 w 3876675"/>
                <a:gd name="connsiteY91" fmla="*/ 492919 h 1431131"/>
                <a:gd name="connsiteX92" fmla="*/ 812006 w 3876675"/>
                <a:gd name="connsiteY92" fmla="*/ 492919 h 1431131"/>
                <a:gd name="connsiteX93" fmla="*/ 807243 w 3876675"/>
                <a:gd name="connsiteY93" fmla="*/ 459581 h 1431131"/>
                <a:gd name="connsiteX94" fmla="*/ 788193 w 3876675"/>
                <a:gd name="connsiteY94" fmla="*/ 459581 h 1431131"/>
                <a:gd name="connsiteX95" fmla="*/ 788193 w 3876675"/>
                <a:gd name="connsiteY95" fmla="*/ 423862 h 1431131"/>
                <a:gd name="connsiteX96" fmla="*/ 757237 w 3876675"/>
                <a:gd name="connsiteY96" fmla="*/ 423862 h 1431131"/>
                <a:gd name="connsiteX97" fmla="*/ 757237 w 3876675"/>
                <a:gd name="connsiteY97" fmla="*/ 402431 h 1431131"/>
                <a:gd name="connsiteX98" fmla="*/ 711993 w 3876675"/>
                <a:gd name="connsiteY98" fmla="*/ 402431 h 1431131"/>
                <a:gd name="connsiteX99" fmla="*/ 711993 w 3876675"/>
                <a:gd name="connsiteY99" fmla="*/ 378619 h 1431131"/>
                <a:gd name="connsiteX100" fmla="*/ 688181 w 3876675"/>
                <a:gd name="connsiteY100" fmla="*/ 378619 h 1431131"/>
                <a:gd name="connsiteX101" fmla="*/ 688181 w 3876675"/>
                <a:gd name="connsiteY101" fmla="*/ 350044 h 1431131"/>
                <a:gd name="connsiteX102" fmla="*/ 616743 w 3876675"/>
                <a:gd name="connsiteY102" fmla="*/ 350044 h 1431131"/>
                <a:gd name="connsiteX103" fmla="*/ 616743 w 3876675"/>
                <a:gd name="connsiteY103" fmla="*/ 350044 h 1431131"/>
                <a:gd name="connsiteX104" fmla="*/ 616743 w 3876675"/>
                <a:gd name="connsiteY104" fmla="*/ 330994 h 1431131"/>
                <a:gd name="connsiteX105" fmla="*/ 576262 w 3876675"/>
                <a:gd name="connsiteY105" fmla="*/ 330994 h 1431131"/>
                <a:gd name="connsiteX106" fmla="*/ 576262 w 3876675"/>
                <a:gd name="connsiteY106" fmla="*/ 311944 h 1431131"/>
                <a:gd name="connsiteX107" fmla="*/ 561975 w 3876675"/>
                <a:gd name="connsiteY107" fmla="*/ 311944 h 1431131"/>
                <a:gd name="connsiteX108" fmla="*/ 561975 w 3876675"/>
                <a:gd name="connsiteY108" fmla="*/ 283369 h 1431131"/>
                <a:gd name="connsiteX109" fmla="*/ 545306 w 3876675"/>
                <a:gd name="connsiteY109" fmla="*/ 283369 h 1431131"/>
                <a:gd name="connsiteX110" fmla="*/ 545306 w 3876675"/>
                <a:gd name="connsiteY110" fmla="*/ 259556 h 1431131"/>
                <a:gd name="connsiteX111" fmla="*/ 528637 w 3876675"/>
                <a:gd name="connsiteY111" fmla="*/ 259556 h 1431131"/>
                <a:gd name="connsiteX112" fmla="*/ 528637 w 3876675"/>
                <a:gd name="connsiteY112" fmla="*/ 238125 h 1431131"/>
                <a:gd name="connsiteX113" fmla="*/ 464343 w 3876675"/>
                <a:gd name="connsiteY113" fmla="*/ 238125 h 1431131"/>
                <a:gd name="connsiteX114" fmla="*/ 464343 w 3876675"/>
                <a:gd name="connsiteY114" fmla="*/ 214312 h 1431131"/>
                <a:gd name="connsiteX115" fmla="*/ 450056 w 3876675"/>
                <a:gd name="connsiteY115" fmla="*/ 214312 h 1431131"/>
                <a:gd name="connsiteX116" fmla="*/ 450056 w 3876675"/>
                <a:gd name="connsiteY116" fmla="*/ 185737 h 1431131"/>
                <a:gd name="connsiteX117" fmla="*/ 400050 w 3876675"/>
                <a:gd name="connsiteY117" fmla="*/ 185737 h 1431131"/>
                <a:gd name="connsiteX118" fmla="*/ 400050 w 3876675"/>
                <a:gd name="connsiteY118" fmla="*/ 154781 h 1431131"/>
                <a:gd name="connsiteX119" fmla="*/ 378618 w 3876675"/>
                <a:gd name="connsiteY119" fmla="*/ 154781 h 1431131"/>
                <a:gd name="connsiteX120" fmla="*/ 378618 w 3876675"/>
                <a:gd name="connsiteY120" fmla="*/ 154781 h 1431131"/>
                <a:gd name="connsiteX121" fmla="*/ 359568 w 3876675"/>
                <a:gd name="connsiteY121" fmla="*/ 135731 h 1431131"/>
                <a:gd name="connsiteX122" fmla="*/ 345280 w 3876675"/>
                <a:gd name="connsiteY122" fmla="*/ 107156 h 1431131"/>
                <a:gd name="connsiteX123" fmla="*/ 288131 w 3876675"/>
                <a:gd name="connsiteY123" fmla="*/ 102394 h 1431131"/>
                <a:gd name="connsiteX124" fmla="*/ 288131 w 3876675"/>
                <a:gd name="connsiteY124" fmla="*/ 102394 h 1431131"/>
                <a:gd name="connsiteX125" fmla="*/ 273843 w 3876675"/>
                <a:gd name="connsiteY125" fmla="*/ 88106 h 1431131"/>
                <a:gd name="connsiteX126" fmla="*/ 257174 w 3876675"/>
                <a:gd name="connsiteY126" fmla="*/ 71437 h 1431131"/>
                <a:gd name="connsiteX127" fmla="*/ 216693 w 3876675"/>
                <a:gd name="connsiteY127" fmla="*/ 71437 h 1431131"/>
                <a:gd name="connsiteX128" fmla="*/ 216693 w 3876675"/>
                <a:gd name="connsiteY128" fmla="*/ 54769 h 1431131"/>
                <a:gd name="connsiteX129" fmla="*/ 202406 w 3876675"/>
                <a:gd name="connsiteY129" fmla="*/ 54769 h 1431131"/>
                <a:gd name="connsiteX130" fmla="*/ 202406 w 3876675"/>
                <a:gd name="connsiteY130" fmla="*/ 26194 h 1431131"/>
                <a:gd name="connsiteX131" fmla="*/ 128587 w 3876675"/>
                <a:gd name="connsiteY131" fmla="*/ 26194 h 1431131"/>
                <a:gd name="connsiteX132" fmla="*/ 128587 w 3876675"/>
                <a:gd name="connsiteY132" fmla="*/ 0 h 1431131"/>
                <a:gd name="connsiteX133" fmla="*/ 45243 w 3876675"/>
                <a:gd name="connsiteY133" fmla="*/ 0 h 1431131"/>
                <a:gd name="connsiteX134" fmla="*/ 0 w 3876675"/>
                <a:gd name="connsiteY134" fmla="*/ 0 h 1431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876675" h="1431131">
                  <a:moveTo>
                    <a:pt x="3876675" y="1428750"/>
                  </a:moveTo>
                  <a:lnTo>
                    <a:pt x="3524250" y="1431131"/>
                  </a:lnTo>
                  <a:cubicBezTo>
                    <a:pt x="3524250" y="1423194"/>
                    <a:pt x="3524251" y="1415256"/>
                    <a:pt x="3524251" y="1407319"/>
                  </a:cubicBezTo>
                  <a:lnTo>
                    <a:pt x="3431381" y="1407319"/>
                  </a:lnTo>
                  <a:lnTo>
                    <a:pt x="3431381" y="1407319"/>
                  </a:lnTo>
                  <a:lnTo>
                    <a:pt x="3336131" y="1407319"/>
                  </a:lnTo>
                  <a:lnTo>
                    <a:pt x="3336131" y="1388269"/>
                  </a:lnTo>
                  <a:lnTo>
                    <a:pt x="3309937" y="1388269"/>
                  </a:lnTo>
                  <a:lnTo>
                    <a:pt x="3309937" y="1366837"/>
                  </a:lnTo>
                  <a:lnTo>
                    <a:pt x="3264693" y="1366837"/>
                  </a:lnTo>
                  <a:lnTo>
                    <a:pt x="3264693" y="1338262"/>
                  </a:lnTo>
                  <a:lnTo>
                    <a:pt x="3171825" y="1338262"/>
                  </a:lnTo>
                  <a:lnTo>
                    <a:pt x="3140868" y="1321594"/>
                  </a:lnTo>
                  <a:lnTo>
                    <a:pt x="3095625" y="1321594"/>
                  </a:lnTo>
                  <a:lnTo>
                    <a:pt x="3095625" y="1307306"/>
                  </a:lnTo>
                  <a:lnTo>
                    <a:pt x="3059906" y="1307306"/>
                  </a:lnTo>
                  <a:lnTo>
                    <a:pt x="3059906" y="1297781"/>
                  </a:lnTo>
                  <a:lnTo>
                    <a:pt x="3026568" y="1297781"/>
                  </a:lnTo>
                  <a:lnTo>
                    <a:pt x="3026568" y="1281112"/>
                  </a:lnTo>
                  <a:lnTo>
                    <a:pt x="2981325" y="1281112"/>
                  </a:lnTo>
                  <a:lnTo>
                    <a:pt x="2981325" y="1264444"/>
                  </a:lnTo>
                  <a:lnTo>
                    <a:pt x="2957512" y="1264444"/>
                  </a:lnTo>
                  <a:lnTo>
                    <a:pt x="2957512" y="1250156"/>
                  </a:lnTo>
                  <a:lnTo>
                    <a:pt x="2897981" y="1250156"/>
                  </a:lnTo>
                  <a:lnTo>
                    <a:pt x="2897981" y="1238250"/>
                  </a:lnTo>
                  <a:lnTo>
                    <a:pt x="2840831" y="1238250"/>
                  </a:lnTo>
                  <a:lnTo>
                    <a:pt x="2838450" y="1226344"/>
                  </a:lnTo>
                  <a:lnTo>
                    <a:pt x="2781300" y="1228725"/>
                  </a:lnTo>
                  <a:lnTo>
                    <a:pt x="2781300" y="1212056"/>
                  </a:lnTo>
                  <a:lnTo>
                    <a:pt x="2695575" y="1212056"/>
                  </a:lnTo>
                  <a:lnTo>
                    <a:pt x="2695575" y="1193006"/>
                  </a:lnTo>
                  <a:lnTo>
                    <a:pt x="2674143" y="1193006"/>
                  </a:lnTo>
                  <a:lnTo>
                    <a:pt x="2674143" y="1178719"/>
                  </a:lnTo>
                  <a:lnTo>
                    <a:pt x="2486025" y="1178719"/>
                  </a:lnTo>
                  <a:lnTo>
                    <a:pt x="2486025" y="1162050"/>
                  </a:lnTo>
                  <a:lnTo>
                    <a:pt x="2433637" y="1162050"/>
                  </a:lnTo>
                  <a:lnTo>
                    <a:pt x="2433637" y="1157287"/>
                  </a:lnTo>
                  <a:lnTo>
                    <a:pt x="2352675" y="1157287"/>
                  </a:lnTo>
                  <a:lnTo>
                    <a:pt x="2352675" y="1140619"/>
                  </a:lnTo>
                  <a:lnTo>
                    <a:pt x="2283618" y="1140619"/>
                  </a:lnTo>
                  <a:lnTo>
                    <a:pt x="2283618" y="1126331"/>
                  </a:lnTo>
                  <a:lnTo>
                    <a:pt x="2235993" y="1126331"/>
                  </a:lnTo>
                  <a:lnTo>
                    <a:pt x="2235993" y="1112044"/>
                  </a:lnTo>
                  <a:lnTo>
                    <a:pt x="2178843" y="1112044"/>
                  </a:lnTo>
                  <a:lnTo>
                    <a:pt x="2178843" y="1097756"/>
                  </a:lnTo>
                  <a:lnTo>
                    <a:pt x="2133600" y="1097756"/>
                  </a:lnTo>
                  <a:lnTo>
                    <a:pt x="2133600" y="1083469"/>
                  </a:lnTo>
                  <a:lnTo>
                    <a:pt x="2071687" y="1083469"/>
                  </a:lnTo>
                  <a:lnTo>
                    <a:pt x="2055018" y="1066800"/>
                  </a:lnTo>
                  <a:lnTo>
                    <a:pt x="2019300" y="1066800"/>
                  </a:lnTo>
                  <a:lnTo>
                    <a:pt x="2016918" y="1050131"/>
                  </a:lnTo>
                  <a:lnTo>
                    <a:pt x="1926431" y="1050131"/>
                  </a:lnTo>
                  <a:lnTo>
                    <a:pt x="1897856" y="1031081"/>
                  </a:lnTo>
                  <a:lnTo>
                    <a:pt x="1843087" y="1031081"/>
                  </a:lnTo>
                  <a:lnTo>
                    <a:pt x="1843087" y="997744"/>
                  </a:lnTo>
                  <a:lnTo>
                    <a:pt x="1721643" y="997744"/>
                  </a:lnTo>
                  <a:lnTo>
                    <a:pt x="1721643" y="971550"/>
                  </a:lnTo>
                  <a:lnTo>
                    <a:pt x="1697831" y="957262"/>
                  </a:lnTo>
                  <a:lnTo>
                    <a:pt x="1697831" y="938212"/>
                  </a:lnTo>
                  <a:lnTo>
                    <a:pt x="1669256" y="919162"/>
                  </a:lnTo>
                  <a:lnTo>
                    <a:pt x="1547812" y="919162"/>
                  </a:lnTo>
                  <a:lnTo>
                    <a:pt x="1543050" y="912018"/>
                  </a:lnTo>
                  <a:lnTo>
                    <a:pt x="1535906" y="912018"/>
                  </a:lnTo>
                  <a:lnTo>
                    <a:pt x="1535906" y="895350"/>
                  </a:lnTo>
                  <a:lnTo>
                    <a:pt x="1524000" y="895350"/>
                  </a:lnTo>
                  <a:lnTo>
                    <a:pt x="1524000" y="871537"/>
                  </a:lnTo>
                  <a:lnTo>
                    <a:pt x="1481137" y="871537"/>
                  </a:lnTo>
                  <a:lnTo>
                    <a:pt x="1447800" y="835819"/>
                  </a:lnTo>
                  <a:lnTo>
                    <a:pt x="1426368" y="835819"/>
                  </a:lnTo>
                  <a:lnTo>
                    <a:pt x="1426368" y="812006"/>
                  </a:lnTo>
                  <a:lnTo>
                    <a:pt x="1352550" y="812006"/>
                  </a:lnTo>
                  <a:lnTo>
                    <a:pt x="1352550" y="771525"/>
                  </a:lnTo>
                  <a:lnTo>
                    <a:pt x="1333500" y="771525"/>
                  </a:lnTo>
                  <a:lnTo>
                    <a:pt x="1319212" y="733425"/>
                  </a:lnTo>
                  <a:lnTo>
                    <a:pt x="1266825" y="733425"/>
                  </a:lnTo>
                  <a:lnTo>
                    <a:pt x="1266825" y="716756"/>
                  </a:lnTo>
                  <a:lnTo>
                    <a:pt x="1200150" y="716756"/>
                  </a:lnTo>
                  <a:lnTo>
                    <a:pt x="1200150" y="683419"/>
                  </a:lnTo>
                  <a:lnTo>
                    <a:pt x="1159668" y="683419"/>
                  </a:lnTo>
                  <a:lnTo>
                    <a:pt x="1152525" y="659606"/>
                  </a:lnTo>
                  <a:lnTo>
                    <a:pt x="1135856" y="659606"/>
                  </a:lnTo>
                  <a:lnTo>
                    <a:pt x="1135856" y="633412"/>
                  </a:lnTo>
                  <a:lnTo>
                    <a:pt x="1095375" y="633412"/>
                  </a:lnTo>
                  <a:lnTo>
                    <a:pt x="1095375" y="607219"/>
                  </a:lnTo>
                  <a:lnTo>
                    <a:pt x="1081087" y="607219"/>
                  </a:lnTo>
                  <a:lnTo>
                    <a:pt x="1081087" y="590550"/>
                  </a:lnTo>
                  <a:lnTo>
                    <a:pt x="1052512" y="590550"/>
                  </a:lnTo>
                  <a:lnTo>
                    <a:pt x="1052512" y="576262"/>
                  </a:lnTo>
                  <a:lnTo>
                    <a:pt x="1016793" y="576262"/>
                  </a:lnTo>
                  <a:lnTo>
                    <a:pt x="947737" y="528637"/>
                  </a:lnTo>
                  <a:lnTo>
                    <a:pt x="919162" y="528637"/>
                  </a:lnTo>
                  <a:lnTo>
                    <a:pt x="897731" y="492919"/>
                  </a:lnTo>
                  <a:lnTo>
                    <a:pt x="812006" y="492919"/>
                  </a:lnTo>
                  <a:lnTo>
                    <a:pt x="807243" y="459581"/>
                  </a:lnTo>
                  <a:lnTo>
                    <a:pt x="788193" y="459581"/>
                  </a:lnTo>
                  <a:lnTo>
                    <a:pt x="788193" y="423862"/>
                  </a:lnTo>
                  <a:lnTo>
                    <a:pt x="757237" y="423862"/>
                  </a:lnTo>
                  <a:lnTo>
                    <a:pt x="757237" y="402431"/>
                  </a:lnTo>
                  <a:lnTo>
                    <a:pt x="711993" y="402431"/>
                  </a:lnTo>
                  <a:lnTo>
                    <a:pt x="711993" y="378619"/>
                  </a:lnTo>
                  <a:lnTo>
                    <a:pt x="688181" y="378619"/>
                  </a:lnTo>
                  <a:lnTo>
                    <a:pt x="688181" y="350044"/>
                  </a:lnTo>
                  <a:lnTo>
                    <a:pt x="616743" y="350044"/>
                  </a:lnTo>
                  <a:lnTo>
                    <a:pt x="616743" y="350044"/>
                  </a:lnTo>
                  <a:lnTo>
                    <a:pt x="616743" y="330994"/>
                  </a:lnTo>
                  <a:lnTo>
                    <a:pt x="576262" y="330994"/>
                  </a:lnTo>
                  <a:lnTo>
                    <a:pt x="576262" y="311944"/>
                  </a:lnTo>
                  <a:lnTo>
                    <a:pt x="561975" y="311944"/>
                  </a:lnTo>
                  <a:lnTo>
                    <a:pt x="561975" y="283369"/>
                  </a:lnTo>
                  <a:lnTo>
                    <a:pt x="545306" y="283369"/>
                  </a:lnTo>
                  <a:lnTo>
                    <a:pt x="545306" y="259556"/>
                  </a:lnTo>
                  <a:lnTo>
                    <a:pt x="528637" y="259556"/>
                  </a:lnTo>
                  <a:lnTo>
                    <a:pt x="528637" y="238125"/>
                  </a:lnTo>
                  <a:lnTo>
                    <a:pt x="464343" y="238125"/>
                  </a:lnTo>
                  <a:lnTo>
                    <a:pt x="464343" y="214312"/>
                  </a:lnTo>
                  <a:lnTo>
                    <a:pt x="450056" y="214312"/>
                  </a:lnTo>
                  <a:lnTo>
                    <a:pt x="450056" y="185737"/>
                  </a:lnTo>
                  <a:lnTo>
                    <a:pt x="400050" y="185737"/>
                  </a:lnTo>
                  <a:lnTo>
                    <a:pt x="400050" y="154781"/>
                  </a:lnTo>
                  <a:lnTo>
                    <a:pt x="378618" y="154781"/>
                  </a:lnTo>
                  <a:lnTo>
                    <a:pt x="378618" y="154781"/>
                  </a:lnTo>
                  <a:lnTo>
                    <a:pt x="359568" y="135731"/>
                  </a:lnTo>
                  <a:lnTo>
                    <a:pt x="345280" y="107156"/>
                  </a:lnTo>
                  <a:lnTo>
                    <a:pt x="288131" y="102394"/>
                  </a:lnTo>
                  <a:lnTo>
                    <a:pt x="288131" y="102394"/>
                  </a:lnTo>
                  <a:lnTo>
                    <a:pt x="273843" y="88106"/>
                  </a:lnTo>
                  <a:lnTo>
                    <a:pt x="257174" y="71437"/>
                  </a:lnTo>
                  <a:lnTo>
                    <a:pt x="216693" y="71437"/>
                  </a:lnTo>
                  <a:lnTo>
                    <a:pt x="216693" y="54769"/>
                  </a:lnTo>
                  <a:lnTo>
                    <a:pt x="202406" y="54769"/>
                  </a:lnTo>
                  <a:lnTo>
                    <a:pt x="202406" y="26194"/>
                  </a:lnTo>
                  <a:lnTo>
                    <a:pt x="128587" y="26194"/>
                  </a:lnTo>
                  <a:lnTo>
                    <a:pt x="128587" y="0"/>
                  </a:lnTo>
                  <a:lnTo>
                    <a:pt x="45243"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9561" name="Straight Connector 19560">
              <a:extLst>
                <a:ext uri="{FF2B5EF4-FFF2-40B4-BE49-F238E27FC236}">
                  <a16:creationId xmlns:a16="http://schemas.microsoft.com/office/drawing/2014/main" id="{A898DB03-D4C4-98A8-F30F-C3861A2F54A2}"/>
                </a:ext>
              </a:extLst>
            </p:cNvPr>
            <p:cNvCxnSpPr>
              <a:cxnSpLocks/>
            </p:cNvCxnSpPr>
            <p:nvPr/>
          </p:nvCxnSpPr>
          <p:spPr bwMode="auto">
            <a:xfrm>
              <a:off x="1693069" y="194048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63" name="Straight Connector 19562">
              <a:extLst>
                <a:ext uri="{FF2B5EF4-FFF2-40B4-BE49-F238E27FC236}">
                  <a16:creationId xmlns:a16="http://schemas.microsoft.com/office/drawing/2014/main" id="{828AC947-81FF-A73F-F044-804515A5E0BA}"/>
                </a:ext>
              </a:extLst>
            </p:cNvPr>
            <p:cNvCxnSpPr>
              <a:cxnSpLocks/>
            </p:cNvCxnSpPr>
            <p:nvPr/>
          </p:nvCxnSpPr>
          <p:spPr bwMode="auto">
            <a:xfrm>
              <a:off x="2490788" y="243537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65" name="Straight Connector 19564">
              <a:extLst>
                <a:ext uri="{FF2B5EF4-FFF2-40B4-BE49-F238E27FC236}">
                  <a16:creationId xmlns:a16="http://schemas.microsoft.com/office/drawing/2014/main" id="{BF1885FB-4552-01E7-275A-3B70A0856E4F}"/>
                </a:ext>
              </a:extLst>
            </p:cNvPr>
            <p:cNvCxnSpPr>
              <a:cxnSpLocks/>
            </p:cNvCxnSpPr>
            <p:nvPr/>
          </p:nvCxnSpPr>
          <p:spPr bwMode="auto">
            <a:xfrm>
              <a:off x="2140744" y="217861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67" name="Straight Connector 19566">
              <a:extLst>
                <a:ext uri="{FF2B5EF4-FFF2-40B4-BE49-F238E27FC236}">
                  <a16:creationId xmlns:a16="http://schemas.microsoft.com/office/drawing/2014/main" id="{BC70C388-AE78-F8B0-F341-07B72EE69C50}"/>
                </a:ext>
              </a:extLst>
            </p:cNvPr>
            <p:cNvCxnSpPr>
              <a:cxnSpLocks/>
            </p:cNvCxnSpPr>
            <p:nvPr/>
          </p:nvCxnSpPr>
          <p:spPr bwMode="auto">
            <a:xfrm>
              <a:off x="2290762" y="2293779"/>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68" name="Straight Connector 19567">
              <a:extLst>
                <a:ext uri="{FF2B5EF4-FFF2-40B4-BE49-F238E27FC236}">
                  <a16:creationId xmlns:a16="http://schemas.microsoft.com/office/drawing/2014/main" id="{2D56BE8B-1793-B2CC-E5C7-DB3E3572C482}"/>
                </a:ext>
              </a:extLst>
            </p:cNvPr>
            <p:cNvCxnSpPr>
              <a:cxnSpLocks/>
            </p:cNvCxnSpPr>
            <p:nvPr/>
          </p:nvCxnSpPr>
          <p:spPr bwMode="auto">
            <a:xfrm>
              <a:off x="2869406" y="265770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69" name="Straight Connector 19568">
              <a:extLst>
                <a:ext uri="{FF2B5EF4-FFF2-40B4-BE49-F238E27FC236}">
                  <a16:creationId xmlns:a16="http://schemas.microsoft.com/office/drawing/2014/main" id="{D017B79B-2B5A-A010-1529-594CFE7F9CE0}"/>
                </a:ext>
              </a:extLst>
            </p:cNvPr>
            <p:cNvCxnSpPr>
              <a:cxnSpLocks/>
            </p:cNvCxnSpPr>
            <p:nvPr/>
          </p:nvCxnSpPr>
          <p:spPr bwMode="auto">
            <a:xfrm>
              <a:off x="3245644" y="2862491"/>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0" name="Straight Connector 19569">
              <a:extLst>
                <a:ext uri="{FF2B5EF4-FFF2-40B4-BE49-F238E27FC236}">
                  <a16:creationId xmlns:a16="http://schemas.microsoft.com/office/drawing/2014/main" id="{6C769F28-089B-723A-0BB7-4D7173C1CC0C}"/>
                </a:ext>
              </a:extLst>
            </p:cNvPr>
            <p:cNvCxnSpPr>
              <a:cxnSpLocks/>
            </p:cNvCxnSpPr>
            <p:nvPr/>
          </p:nvCxnSpPr>
          <p:spPr bwMode="auto">
            <a:xfrm>
              <a:off x="3417094" y="294053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1" name="Straight Connector 19570">
              <a:extLst>
                <a:ext uri="{FF2B5EF4-FFF2-40B4-BE49-F238E27FC236}">
                  <a16:creationId xmlns:a16="http://schemas.microsoft.com/office/drawing/2014/main" id="{4394CDB6-E473-6983-04E6-6C5D518BEEF7}"/>
                </a:ext>
              </a:extLst>
            </p:cNvPr>
            <p:cNvCxnSpPr>
              <a:cxnSpLocks/>
            </p:cNvCxnSpPr>
            <p:nvPr/>
          </p:nvCxnSpPr>
          <p:spPr bwMode="auto">
            <a:xfrm>
              <a:off x="3511171" y="297463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2" name="Straight Connector 19571">
              <a:extLst>
                <a:ext uri="{FF2B5EF4-FFF2-40B4-BE49-F238E27FC236}">
                  <a16:creationId xmlns:a16="http://schemas.microsoft.com/office/drawing/2014/main" id="{62DABDD1-5078-57D4-E77F-8A9F3D3C0B23}"/>
                </a:ext>
              </a:extLst>
            </p:cNvPr>
            <p:cNvCxnSpPr>
              <a:cxnSpLocks/>
            </p:cNvCxnSpPr>
            <p:nvPr/>
          </p:nvCxnSpPr>
          <p:spPr bwMode="auto">
            <a:xfrm>
              <a:off x="4516059" y="318421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3" name="Straight Connector 19572">
              <a:extLst>
                <a:ext uri="{FF2B5EF4-FFF2-40B4-BE49-F238E27FC236}">
                  <a16:creationId xmlns:a16="http://schemas.microsoft.com/office/drawing/2014/main" id="{1A69FAEA-A2B5-60EC-BCB1-96A0F1B4B4E9}"/>
                </a:ext>
              </a:extLst>
            </p:cNvPr>
            <p:cNvCxnSpPr>
              <a:cxnSpLocks/>
            </p:cNvCxnSpPr>
            <p:nvPr/>
          </p:nvCxnSpPr>
          <p:spPr bwMode="auto">
            <a:xfrm>
              <a:off x="4656445" y="323336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4" name="Straight Connector 19573">
              <a:extLst>
                <a:ext uri="{FF2B5EF4-FFF2-40B4-BE49-F238E27FC236}">
                  <a16:creationId xmlns:a16="http://schemas.microsoft.com/office/drawing/2014/main" id="{69BC478C-C87C-5D0F-6CBC-DF20517C679C}"/>
                </a:ext>
              </a:extLst>
            </p:cNvPr>
            <p:cNvCxnSpPr>
              <a:cxnSpLocks/>
            </p:cNvCxnSpPr>
            <p:nvPr/>
          </p:nvCxnSpPr>
          <p:spPr bwMode="auto">
            <a:xfrm>
              <a:off x="4820751" y="3287528"/>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5" name="Straight Connector 19574">
              <a:extLst>
                <a:ext uri="{FF2B5EF4-FFF2-40B4-BE49-F238E27FC236}">
                  <a16:creationId xmlns:a16="http://schemas.microsoft.com/office/drawing/2014/main" id="{947E2BF8-F336-6AD0-90DD-DEE19E3FF7CF}"/>
                </a:ext>
              </a:extLst>
            </p:cNvPr>
            <p:cNvCxnSpPr>
              <a:cxnSpLocks/>
            </p:cNvCxnSpPr>
            <p:nvPr/>
          </p:nvCxnSpPr>
          <p:spPr bwMode="auto">
            <a:xfrm>
              <a:off x="4856469" y="3289691"/>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6" name="Straight Connector 19575">
              <a:extLst>
                <a:ext uri="{FF2B5EF4-FFF2-40B4-BE49-F238E27FC236}">
                  <a16:creationId xmlns:a16="http://schemas.microsoft.com/office/drawing/2014/main" id="{D4E41FA3-4E9E-CB1F-D14E-DD36AD689B35}"/>
                </a:ext>
              </a:extLst>
            </p:cNvPr>
            <p:cNvCxnSpPr>
              <a:cxnSpLocks/>
            </p:cNvCxnSpPr>
            <p:nvPr/>
          </p:nvCxnSpPr>
          <p:spPr bwMode="auto">
            <a:xfrm>
              <a:off x="5068400" y="3350960"/>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7" name="Straight Connector 19576">
              <a:extLst>
                <a:ext uri="{FF2B5EF4-FFF2-40B4-BE49-F238E27FC236}">
                  <a16:creationId xmlns:a16="http://schemas.microsoft.com/office/drawing/2014/main" id="{1789301F-CFF4-D382-CC96-6BBA07FF2BC7}"/>
                </a:ext>
              </a:extLst>
            </p:cNvPr>
            <p:cNvCxnSpPr>
              <a:cxnSpLocks/>
            </p:cNvCxnSpPr>
            <p:nvPr/>
          </p:nvCxnSpPr>
          <p:spPr bwMode="auto">
            <a:xfrm>
              <a:off x="5123169" y="335464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8" name="Straight Connector 19577">
              <a:extLst>
                <a:ext uri="{FF2B5EF4-FFF2-40B4-BE49-F238E27FC236}">
                  <a16:creationId xmlns:a16="http://schemas.microsoft.com/office/drawing/2014/main" id="{F9418B88-F84B-4DEE-9792-2A1A5E9BC20E}"/>
                </a:ext>
              </a:extLst>
            </p:cNvPr>
            <p:cNvCxnSpPr>
              <a:cxnSpLocks/>
            </p:cNvCxnSpPr>
            <p:nvPr/>
          </p:nvCxnSpPr>
          <p:spPr bwMode="auto">
            <a:xfrm>
              <a:off x="5192225" y="337585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79" name="Straight Connector 19578">
              <a:extLst>
                <a:ext uri="{FF2B5EF4-FFF2-40B4-BE49-F238E27FC236}">
                  <a16:creationId xmlns:a16="http://schemas.microsoft.com/office/drawing/2014/main" id="{175826DD-73C7-5DA5-1367-D16B2EACFB89}"/>
                </a:ext>
              </a:extLst>
            </p:cNvPr>
            <p:cNvCxnSpPr>
              <a:cxnSpLocks/>
            </p:cNvCxnSpPr>
            <p:nvPr/>
          </p:nvCxnSpPr>
          <p:spPr bwMode="auto">
            <a:xfrm>
              <a:off x="5218418" y="337585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80" name="Straight Connector 19579">
              <a:extLst>
                <a:ext uri="{FF2B5EF4-FFF2-40B4-BE49-F238E27FC236}">
                  <a16:creationId xmlns:a16="http://schemas.microsoft.com/office/drawing/2014/main" id="{530C508C-1637-4F45-4C11-36A39416EC1C}"/>
                </a:ext>
              </a:extLst>
            </p:cNvPr>
            <p:cNvCxnSpPr>
              <a:cxnSpLocks/>
            </p:cNvCxnSpPr>
            <p:nvPr/>
          </p:nvCxnSpPr>
          <p:spPr bwMode="auto">
            <a:xfrm>
              <a:off x="5235087" y="337585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81" name="Straight Connector 19580">
              <a:extLst>
                <a:ext uri="{FF2B5EF4-FFF2-40B4-BE49-F238E27FC236}">
                  <a16:creationId xmlns:a16="http://schemas.microsoft.com/office/drawing/2014/main" id="{7DECD658-755E-3231-F5BA-D513D3079212}"/>
                </a:ext>
              </a:extLst>
            </p:cNvPr>
            <p:cNvCxnSpPr>
              <a:cxnSpLocks/>
            </p:cNvCxnSpPr>
            <p:nvPr/>
          </p:nvCxnSpPr>
          <p:spPr bwMode="auto">
            <a:xfrm>
              <a:off x="5263617" y="337585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82" name="Straight Connector 19581">
              <a:extLst>
                <a:ext uri="{FF2B5EF4-FFF2-40B4-BE49-F238E27FC236}">
                  <a16:creationId xmlns:a16="http://schemas.microsoft.com/office/drawing/2014/main" id="{6FAAB74B-4C68-9E21-DEA4-CFA97DCC4891}"/>
                </a:ext>
              </a:extLst>
            </p:cNvPr>
            <p:cNvCxnSpPr>
              <a:cxnSpLocks/>
            </p:cNvCxnSpPr>
            <p:nvPr/>
          </p:nvCxnSpPr>
          <p:spPr bwMode="auto">
            <a:xfrm>
              <a:off x="5306480" y="3371090"/>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583" name="Straight Connector 19582">
              <a:extLst>
                <a:ext uri="{FF2B5EF4-FFF2-40B4-BE49-F238E27FC236}">
                  <a16:creationId xmlns:a16="http://schemas.microsoft.com/office/drawing/2014/main" id="{D12379D6-5572-28FD-3793-AEAAF12E8B14}"/>
                </a:ext>
              </a:extLst>
            </p:cNvPr>
            <p:cNvCxnSpPr>
              <a:cxnSpLocks/>
            </p:cNvCxnSpPr>
            <p:nvPr/>
          </p:nvCxnSpPr>
          <p:spPr bwMode="auto">
            <a:xfrm>
              <a:off x="5480311" y="3371090"/>
              <a:ext cx="0" cy="6819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01" name="Group 19600">
            <a:extLst>
              <a:ext uri="{FF2B5EF4-FFF2-40B4-BE49-F238E27FC236}">
                <a16:creationId xmlns:a16="http://schemas.microsoft.com/office/drawing/2014/main" id="{BF5FBF8F-4C60-4AA0-5156-3853372B2724}"/>
              </a:ext>
            </a:extLst>
          </p:cNvPr>
          <p:cNvGrpSpPr/>
          <p:nvPr/>
        </p:nvGrpSpPr>
        <p:grpSpPr>
          <a:xfrm>
            <a:off x="1623717" y="1943940"/>
            <a:ext cx="3676946" cy="1623932"/>
            <a:chOff x="1623717" y="1943940"/>
            <a:chExt cx="3676946" cy="1623932"/>
          </a:xfrm>
        </p:grpSpPr>
        <p:sp>
          <p:nvSpPr>
            <p:cNvPr id="19585" name="Freeform: Shape 19584">
              <a:extLst>
                <a:ext uri="{FF2B5EF4-FFF2-40B4-BE49-F238E27FC236}">
                  <a16:creationId xmlns:a16="http://schemas.microsoft.com/office/drawing/2014/main" id="{F367767E-F94E-E665-A3E5-1FC24B06F318}"/>
                </a:ext>
              </a:extLst>
            </p:cNvPr>
            <p:cNvSpPr/>
            <p:nvPr/>
          </p:nvSpPr>
          <p:spPr bwMode="auto">
            <a:xfrm>
              <a:off x="1635919" y="1966913"/>
              <a:ext cx="3664744" cy="1566862"/>
            </a:xfrm>
            <a:custGeom>
              <a:avLst/>
              <a:gdLst>
                <a:gd name="connsiteX0" fmla="*/ 3664744 w 3664744"/>
                <a:gd name="connsiteY0" fmla="*/ 1566862 h 1566862"/>
                <a:gd name="connsiteX1" fmla="*/ 3457575 w 3664744"/>
                <a:gd name="connsiteY1" fmla="*/ 1566862 h 1566862"/>
                <a:gd name="connsiteX2" fmla="*/ 3457575 w 3664744"/>
                <a:gd name="connsiteY2" fmla="*/ 1540668 h 1566862"/>
                <a:gd name="connsiteX3" fmla="*/ 3426619 w 3664744"/>
                <a:gd name="connsiteY3" fmla="*/ 1540668 h 1566862"/>
                <a:gd name="connsiteX4" fmla="*/ 3426619 w 3664744"/>
                <a:gd name="connsiteY4" fmla="*/ 1512093 h 1566862"/>
                <a:gd name="connsiteX5" fmla="*/ 3057525 w 3664744"/>
                <a:gd name="connsiteY5" fmla="*/ 1512093 h 1566862"/>
                <a:gd name="connsiteX6" fmla="*/ 3057525 w 3664744"/>
                <a:gd name="connsiteY6" fmla="*/ 1493043 h 1566862"/>
                <a:gd name="connsiteX7" fmla="*/ 3017044 w 3664744"/>
                <a:gd name="connsiteY7" fmla="*/ 1493043 h 1566862"/>
                <a:gd name="connsiteX8" fmla="*/ 3017044 w 3664744"/>
                <a:gd name="connsiteY8" fmla="*/ 1483518 h 1566862"/>
                <a:gd name="connsiteX9" fmla="*/ 2936081 w 3664744"/>
                <a:gd name="connsiteY9" fmla="*/ 1483518 h 1566862"/>
                <a:gd name="connsiteX10" fmla="*/ 2936081 w 3664744"/>
                <a:gd name="connsiteY10" fmla="*/ 1471612 h 1566862"/>
                <a:gd name="connsiteX11" fmla="*/ 2731294 w 3664744"/>
                <a:gd name="connsiteY11" fmla="*/ 1471612 h 1566862"/>
                <a:gd name="connsiteX12" fmla="*/ 2731294 w 3664744"/>
                <a:gd name="connsiteY12" fmla="*/ 1459706 h 1566862"/>
                <a:gd name="connsiteX13" fmla="*/ 2636044 w 3664744"/>
                <a:gd name="connsiteY13" fmla="*/ 1459706 h 1566862"/>
                <a:gd name="connsiteX14" fmla="*/ 2636044 w 3664744"/>
                <a:gd name="connsiteY14" fmla="*/ 1443037 h 1566862"/>
                <a:gd name="connsiteX15" fmla="*/ 2555081 w 3664744"/>
                <a:gd name="connsiteY15" fmla="*/ 1443037 h 1566862"/>
                <a:gd name="connsiteX16" fmla="*/ 2536031 w 3664744"/>
                <a:gd name="connsiteY16" fmla="*/ 1423987 h 1566862"/>
                <a:gd name="connsiteX17" fmla="*/ 2433637 w 3664744"/>
                <a:gd name="connsiteY17" fmla="*/ 1423987 h 1566862"/>
                <a:gd name="connsiteX18" fmla="*/ 2433637 w 3664744"/>
                <a:gd name="connsiteY18" fmla="*/ 1407318 h 1566862"/>
                <a:gd name="connsiteX19" fmla="*/ 2386012 w 3664744"/>
                <a:gd name="connsiteY19" fmla="*/ 1407318 h 1566862"/>
                <a:gd name="connsiteX20" fmla="*/ 2386012 w 3664744"/>
                <a:gd name="connsiteY20" fmla="*/ 1373981 h 1566862"/>
                <a:gd name="connsiteX21" fmla="*/ 2233612 w 3664744"/>
                <a:gd name="connsiteY21" fmla="*/ 1373981 h 1566862"/>
                <a:gd name="connsiteX22" fmla="*/ 2233612 w 3664744"/>
                <a:gd name="connsiteY22" fmla="*/ 1366837 h 1566862"/>
                <a:gd name="connsiteX23" fmla="*/ 2205037 w 3664744"/>
                <a:gd name="connsiteY23" fmla="*/ 1366837 h 1566862"/>
                <a:gd name="connsiteX24" fmla="*/ 2205037 w 3664744"/>
                <a:gd name="connsiteY24" fmla="*/ 1350168 h 1566862"/>
                <a:gd name="connsiteX25" fmla="*/ 2126456 w 3664744"/>
                <a:gd name="connsiteY25" fmla="*/ 1350168 h 1566862"/>
                <a:gd name="connsiteX26" fmla="*/ 2131219 w 3664744"/>
                <a:gd name="connsiteY26" fmla="*/ 1345405 h 1566862"/>
                <a:gd name="connsiteX27" fmla="*/ 2038350 w 3664744"/>
                <a:gd name="connsiteY27" fmla="*/ 1345405 h 1566862"/>
                <a:gd name="connsiteX28" fmla="*/ 2038350 w 3664744"/>
                <a:gd name="connsiteY28" fmla="*/ 1326356 h 1566862"/>
                <a:gd name="connsiteX29" fmla="*/ 1876425 w 3664744"/>
                <a:gd name="connsiteY29" fmla="*/ 1326356 h 1566862"/>
                <a:gd name="connsiteX30" fmla="*/ 1876425 w 3664744"/>
                <a:gd name="connsiteY30" fmla="*/ 1302543 h 1566862"/>
                <a:gd name="connsiteX31" fmla="*/ 1816894 w 3664744"/>
                <a:gd name="connsiteY31" fmla="*/ 1302543 h 1566862"/>
                <a:gd name="connsiteX32" fmla="*/ 1816894 w 3664744"/>
                <a:gd name="connsiteY32" fmla="*/ 1285875 h 1566862"/>
                <a:gd name="connsiteX33" fmla="*/ 1771650 w 3664744"/>
                <a:gd name="connsiteY33" fmla="*/ 1285875 h 1566862"/>
                <a:gd name="connsiteX34" fmla="*/ 1771650 w 3664744"/>
                <a:gd name="connsiteY34" fmla="*/ 1276350 h 1566862"/>
                <a:gd name="connsiteX35" fmla="*/ 1704975 w 3664744"/>
                <a:gd name="connsiteY35" fmla="*/ 1276350 h 1566862"/>
                <a:gd name="connsiteX36" fmla="*/ 1657350 w 3664744"/>
                <a:gd name="connsiteY36" fmla="*/ 1276350 h 1566862"/>
                <a:gd name="connsiteX37" fmla="*/ 1657350 w 3664744"/>
                <a:gd name="connsiteY37" fmla="*/ 1245393 h 1566862"/>
                <a:gd name="connsiteX38" fmla="*/ 1614487 w 3664744"/>
                <a:gd name="connsiteY38" fmla="*/ 1245393 h 1566862"/>
                <a:gd name="connsiteX39" fmla="*/ 1614487 w 3664744"/>
                <a:gd name="connsiteY39" fmla="*/ 1219200 h 1566862"/>
                <a:gd name="connsiteX40" fmla="*/ 1588294 w 3664744"/>
                <a:gd name="connsiteY40" fmla="*/ 1219200 h 1566862"/>
                <a:gd name="connsiteX41" fmla="*/ 1574006 w 3664744"/>
                <a:gd name="connsiteY41" fmla="*/ 1193006 h 1566862"/>
                <a:gd name="connsiteX42" fmla="*/ 1476375 w 3664744"/>
                <a:gd name="connsiteY42" fmla="*/ 1193006 h 1566862"/>
                <a:gd name="connsiteX43" fmla="*/ 1476375 w 3664744"/>
                <a:gd name="connsiteY43" fmla="*/ 1169193 h 1566862"/>
                <a:gd name="connsiteX44" fmla="*/ 1447800 w 3664744"/>
                <a:gd name="connsiteY44" fmla="*/ 1169193 h 1566862"/>
                <a:gd name="connsiteX45" fmla="*/ 1447800 w 3664744"/>
                <a:gd name="connsiteY45" fmla="*/ 1138237 h 1566862"/>
                <a:gd name="connsiteX46" fmla="*/ 1414462 w 3664744"/>
                <a:gd name="connsiteY46" fmla="*/ 1138237 h 1566862"/>
                <a:gd name="connsiteX47" fmla="*/ 1414462 w 3664744"/>
                <a:gd name="connsiteY47" fmla="*/ 1116806 h 1566862"/>
                <a:gd name="connsiteX48" fmla="*/ 1376362 w 3664744"/>
                <a:gd name="connsiteY48" fmla="*/ 1116806 h 1566862"/>
                <a:gd name="connsiteX49" fmla="*/ 1376362 w 3664744"/>
                <a:gd name="connsiteY49" fmla="*/ 1097756 h 1566862"/>
                <a:gd name="connsiteX50" fmla="*/ 1343025 w 3664744"/>
                <a:gd name="connsiteY50" fmla="*/ 1097756 h 1566862"/>
                <a:gd name="connsiteX51" fmla="*/ 1343025 w 3664744"/>
                <a:gd name="connsiteY51" fmla="*/ 1083468 h 1566862"/>
                <a:gd name="connsiteX52" fmla="*/ 1297781 w 3664744"/>
                <a:gd name="connsiteY52" fmla="*/ 1083468 h 1566862"/>
                <a:gd name="connsiteX53" fmla="*/ 1297781 w 3664744"/>
                <a:gd name="connsiteY53" fmla="*/ 1066800 h 1566862"/>
                <a:gd name="connsiteX54" fmla="*/ 1271587 w 3664744"/>
                <a:gd name="connsiteY54" fmla="*/ 1066800 h 1566862"/>
                <a:gd name="connsiteX55" fmla="*/ 1271587 w 3664744"/>
                <a:gd name="connsiteY55" fmla="*/ 1066800 h 1566862"/>
                <a:gd name="connsiteX56" fmla="*/ 1250156 w 3664744"/>
                <a:gd name="connsiteY56" fmla="*/ 1066800 h 1566862"/>
                <a:gd name="connsiteX57" fmla="*/ 1250156 w 3664744"/>
                <a:gd name="connsiteY57" fmla="*/ 1035843 h 1566862"/>
                <a:gd name="connsiteX58" fmla="*/ 1240631 w 3664744"/>
                <a:gd name="connsiteY58" fmla="*/ 1035843 h 1566862"/>
                <a:gd name="connsiteX59" fmla="*/ 1240631 w 3664744"/>
                <a:gd name="connsiteY59" fmla="*/ 1014412 h 1566862"/>
                <a:gd name="connsiteX60" fmla="*/ 1193006 w 3664744"/>
                <a:gd name="connsiteY60" fmla="*/ 1014412 h 1566862"/>
                <a:gd name="connsiteX61" fmla="*/ 1193006 w 3664744"/>
                <a:gd name="connsiteY61" fmla="*/ 1007268 h 1566862"/>
                <a:gd name="connsiteX62" fmla="*/ 1162050 w 3664744"/>
                <a:gd name="connsiteY62" fmla="*/ 1007268 h 1566862"/>
                <a:gd name="connsiteX63" fmla="*/ 1162050 w 3664744"/>
                <a:gd name="connsiteY63" fmla="*/ 981075 h 1566862"/>
                <a:gd name="connsiteX64" fmla="*/ 1114425 w 3664744"/>
                <a:gd name="connsiteY64" fmla="*/ 981075 h 1566862"/>
                <a:gd name="connsiteX65" fmla="*/ 1114425 w 3664744"/>
                <a:gd name="connsiteY65" fmla="*/ 954881 h 1566862"/>
                <a:gd name="connsiteX66" fmla="*/ 1085850 w 3664744"/>
                <a:gd name="connsiteY66" fmla="*/ 954881 h 1566862"/>
                <a:gd name="connsiteX67" fmla="*/ 1085850 w 3664744"/>
                <a:gd name="connsiteY67" fmla="*/ 935831 h 1566862"/>
                <a:gd name="connsiteX68" fmla="*/ 1085850 w 3664744"/>
                <a:gd name="connsiteY68" fmla="*/ 935831 h 1566862"/>
                <a:gd name="connsiteX69" fmla="*/ 1066800 w 3664744"/>
                <a:gd name="connsiteY69" fmla="*/ 916781 h 1566862"/>
                <a:gd name="connsiteX70" fmla="*/ 1066800 w 3664744"/>
                <a:gd name="connsiteY70" fmla="*/ 916781 h 1566862"/>
                <a:gd name="connsiteX71" fmla="*/ 1045369 w 3664744"/>
                <a:gd name="connsiteY71" fmla="*/ 916781 h 1566862"/>
                <a:gd name="connsiteX72" fmla="*/ 1045369 w 3664744"/>
                <a:gd name="connsiteY72" fmla="*/ 897731 h 1566862"/>
                <a:gd name="connsiteX73" fmla="*/ 1000125 w 3664744"/>
                <a:gd name="connsiteY73" fmla="*/ 897731 h 1566862"/>
                <a:gd name="connsiteX74" fmla="*/ 1000125 w 3664744"/>
                <a:gd name="connsiteY74" fmla="*/ 883443 h 1566862"/>
                <a:gd name="connsiteX75" fmla="*/ 976312 w 3664744"/>
                <a:gd name="connsiteY75" fmla="*/ 883443 h 1566862"/>
                <a:gd name="connsiteX76" fmla="*/ 976312 w 3664744"/>
                <a:gd name="connsiteY76" fmla="*/ 859631 h 1566862"/>
                <a:gd name="connsiteX77" fmla="*/ 945356 w 3664744"/>
                <a:gd name="connsiteY77" fmla="*/ 859631 h 1566862"/>
                <a:gd name="connsiteX78" fmla="*/ 945356 w 3664744"/>
                <a:gd name="connsiteY78" fmla="*/ 828675 h 1566862"/>
                <a:gd name="connsiteX79" fmla="*/ 938213 w 3664744"/>
                <a:gd name="connsiteY79" fmla="*/ 835818 h 1566862"/>
                <a:gd name="connsiteX80" fmla="*/ 938213 w 3664744"/>
                <a:gd name="connsiteY80" fmla="*/ 790575 h 1566862"/>
                <a:gd name="connsiteX81" fmla="*/ 885825 w 3664744"/>
                <a:gd name="connsiteY81" fmla="*/ 790575 h 1566862"/>
                <a:gd name="connsiteX82" fmla="*/ 885825 w 3664744"/>
                <a:gd name="connsiteY82" fmla="*/ 759618 h 1566862"/>
                <a:gd name="connsiteX83" fmla="*/ 866775 w 3664744"/>
                <a:gd name="connsiteY83" fmla="*/ 759618 h 1566862"/>
                <a:gd name="connsiteX84" fmla="*/ 866775 w 3664744"/>
                <a:gd name="connsiteY84" fmla="*/ 735806 h 1566862"/>
                <a:gd name="connsiteX85" fmla="*/ 854869 w 3664744"/>
                <a:gd name="connsiteY85" fmla="*/ 735806 h 1566862"/>
                <a:gd name="connsiteX86" fmla="*/ 854869 w 3664744"/>
                <a:gd name="connsiteY86" fmla="*/ 709612 h 1566862"/>
                <a:gd name="connsiteX87" fmla="*/ 840581 w 3664744"/>
                <a:gd name="connsiteY87" fmla="*/ 695324 h 1566862"/>
                <a:gd name="connsiteX88" fmla="*/ 800100 w 3664744"/>
                <a:gd name="connsiteY88" fmla="*/ 695324 h 1566862"/>
                <a:gd name="connsiteX89" fmla="*/ 800100 w 3664744"/>
                <a:gd name="connsiteY89" fmla="*/ 666750 h 1566862"/>
                <a:gd name="connsiteX90" fmla="*/ 776287 w 3664744"/>
                <a:gd name="connsiteY90" fmla="*/ 666750 h 1566862"/>
                <a:gd name="connsiteX91" fmla="*/ 776287 w 3664744"/>
                <a:gd name="connsiteY91" fmla="*/ 645318 h 1566862"/>
                <a:gd name="connsiteX92" fmla="*/ 738187 w 3664744"/>
                <a:gd name="connsiteY92" fmla="*/ 645318 h 1566862"/>
                <a:gd name="connsiteX93" fmla="*/ 738187 w 3664744"/>
                <a:gd name="connsiteY93" fmla="*/ 619125 h 1566862"/>
                <a:gd name="connsiteX94" fmla="*/ 711994 w 3664744"/>
                <a:gd name="connsiteY94" fmla="*/ 619125 h 1566862"/>
                <a:gd name="connsiteX95" fmla="*/ 711994 w 3664744"/>
                <a:gd name="connsiteY95" fmla="*/ 600075 h 1566862"/>
                <a:gd name="connsiteX96" fmla="*/ 681037 w 3664744"/>
                <a:gd name="connsiteY96" fmla="*/ 600075 h 1566862"/>
                <a:gd name="connsiteX97" fmla="*/ 681037 w 3664744"/>
                <a:gd name="connsiteY97" fmla="*/ 581025 h 1566862"/>
                <a:gd name="connsiteX98" fmla="*/ 681037 w 3664744"/>
                <a:gd name="connsiteY98" fmla="*/ 581025 h 1566862"/>
                <a:gd name="connsiteX99" fmla="*/ 661987 w 3664744"/>
                <a:gd name="connsiteY99" fmla="*/ 561975 h 1566862"/>
                <a:gd name="connsiteX100" fmla="*/ 633412 w 3664744"/>
                <a:gd name="connsiteY100" fmla="*/ 561975 h 1566862"/>
                <a:gd name="connsiteX101" fmla="*/ 633412 w 3664744"/>
                <a:gd name="connsiteY101" fmla="*/ 540543 h 1566862"/>
                <a:gd name="connsiteX102" fmla="*/ 595312 w 3664744"/>
                <a:gd name="connsiteY102" fmla="*/ 540543 h 1566862"/>
                <a:gd name="connsiteX103" fmla="*/ 595312 w 3664744"/>
                <a:gd name="connsiteY103" fmla="*/ 516731 h 1566862"/>
                <a:gd name="connsiteX104" fmla="*/ 578644 w 3664744"/>
                <a:gd name="connsiteY104" fmla="*/ 516731 h 1566862"/>
                <a:gd name="connsiteX105" fmla="*/ 578644 w 3664744"/>
                <a:gd name="connsiteY105" fmla="*/ 490537 h 1566862"/>
                <a:gd name="connsiteX106" fmla="*/ 552450 w 3664744"/>
                <a:gd name="connsiteY106" fmla="*/ 490537 h 1566862"/>
                <a:gd name="connsiteX107" fmla="*/ 552450 w 3664744"/>
                <a:gd name="connsiteY107" fmla="*/ 469106 h 1566862"/>
                <a:gd name="connsiteX108" fmla="*/ 533400 w 3664744"/>
                <a:gd name="connsiteY108" fmla="*/ 469106 h 1566862"/>
                <a:gd name="connsiteX109" fmla="*/ 533400 w 3664744"/>
                <a:gd name="connsiteY109" fmla="*/ 450056 h 1566862"/>
                <a:gd name="connsiteX110" fmla="*/ 500062 w 3664744"/>
                <a:gd name="connsiteY110" fmla="*/ 450056 h 1566862"/>
                <a:gd name="connsiteX111" fmla="*/ 500062 w 3664744"/>
                <a:gd name="connsiteY111" fmla="*/ 423862 h 1566862"/>
                <a:gd name="connsiteX112" fmla="*/ 500062 w 3664744"/>
                <a:gd name="connsiteY112" fmla="*/ 423862 h 1566862"/>
                <a:gd name="connsiteX113" fmla="*/ 500062 w 3664744"/>
                <a:gd name="connsiteY113" fmla="*/ 397668 h 1566862"/>
                <a:gd name="connsiteX114" fmla="*/ 466725 w 3664744"/>
                <a:gd name="connsiteY114" fmla="*/ 397668 h 1566862"/>
                <a:gd name="connsiteX115" fmla="*/ 466725 w 3664744"/>
                <a:gd name="connsiteY115" fmla="*/ 371475 h 1566862"/>
                <a:gd name="connsiteX116" fmla="*/ 438150 w 3664744"/>
                <a:gd name="connsiteY116" fmla="*/ 371475 h 1566862"/>
                <a:gd name="connsiteX117" fmla="*/ 450056 w 3664744"/>
                <a:gd name="connsiteY117" fmla="*/ 359569 h 1566862"/>
                <a:gd name="connsiteX118" fmla="*/ 428625 w 3664744"/>
                <a:gd name="connsiteY118" fmla="*/ 359569 h 1566862"/>
                <a:gd name="connsiteX119" fmla="*/ 428625 w 3664744"/>
                <a:gd name="connsiteY119" fmla="*/ 328612 h 1566862"/>
                <a:gd name="connsiteX120" fmla="*/ 400050 w 3664744"/>
                <a:gd name="connsiteY120" fmla="*/ 328612 h 1566862"/>
                <a:gd name="connsiteX121" fmla="*/ 400050 w 3664744"/>
                <a:gd name="connsiteY121" fmla="*/ 297656 h 1566862"/>
                <a:gd name="connsiteX122" fmla="*/ 378619 w 3664744"/>
                <a:gd name="connsiteY122" fmla="*/ 297656 h 1566862"/>
                <a:gd name="connsiteX123" fmla="*/ 378619 w 3664744"/>
                <a:gd name="connsiteY123" fmla="*/ 266700 h 1566862"/>
                <a:gd name="connsiteX124" fmla="*/ 354806 w 3664744"/>
                <a:gd name="connsiteY124" fmla="*/ 266700 h 1566862"/>
                <a:gd name="connsiteX125" fmla="*/ 354806 w 3664744"/>
                <a:gd name="connsiteY125" fmla="*/ 247650 h 1566862"/>
                <a:gd name="connsiteX126" fmla="*/ 333375 w 3664744"/>
                <a:gd name="connsiteY126" fmla="*/ 247650 h 1566862"/>
                <a:gd name="connsiteX127" fmla="*/ 333375 w 3664744"/>
                <a:gd name="connsiteY127" fmla="*/ 221456 h 1566862"/>
                <a:gd name="connsiteX128" fmla="*/ 300037 w 3664744"/>
                <a:gd name="connsiteY128" fmla="*/ 221456 h 1566862"/>
                <a:gd name="connsiteX129" fmla="*/ 300037 w 3664744"/>
                <a:gd name="connsiteY129" fmla="*/ 202406 h 1566862"/>
                <a:gd name="connsiteX130" fmla="*/ 278606 w 3664744"/>
                <a:gd name="connsiteY130" fmla="*/ 202406 h 1566862"/>
                <a:gd name="connsiteX131" fmla="*/ 278606 w 3664744"/>
                <a:gd name="connsiteY131" fmla="*/ 180975 h 1566862"/>
                <a:gd name="connsiteX132" fmla="*/ 257175 w 3664744"/>
                <a:gd name="connsiteY132" fmla="*/ 180975 h 1566862"/>
                <a:gd name="connsiteX133" fmla="*/ 257175 w 3664744"/>
                <a:gd name="connsiteY133" fmla="*/ 140493 h 1566862"/>
                <a:gd name="connsiteX134" fmla="*/ 223837 w 3664744"/>
                <a:gd name="connsiteY134" fmla="*/ 140493 h 1566862"/>
                <a:gd name="connsiteX135" fmla="*/ 223837 w 3664744"/>
                <a:gd name="connsiteY135" fmla="*/ 90487 h 1566862"/>
                <a:gd name="connsiteX136" fmla="*/ 171450 w 3664744"/>
                <a:gd name="connsiteY136" fmla="*/ 90487 h 1566862"/>
                <a:gd name="connsiteX137" fmla="*/ 171450 w 3664744"/>
                <a:gd name="connsiteY137" fmla="*/ 69056 h 1566862"/>
                <a:gd name="connsiteX138" fmla="*/ 47625 w 3664744"/>
                <a:gd name="connsiteY138" fmla="*/ 69056 h 1566862"/>
                <a:gd name="connsiteX139" fmla="*/ 47625 w 3664744"/>
                <a:gd name="connsiteY139" fmla="*/ 47625 h 1566862"/>
                <a:gd name="connsiteX140" fmla="*/ 26194 w 3664744"/>
                <a:gd name="connsiteY140" fmla="*/ 47625 h 1566862"/>
                <a:gd name="connsiteX141" fmla="*/ 26194 w 3664744"/>
                <a:gd name="connsiteY141" fmla="*/ 23812 h 1566862"/>
                <a:gd name="connsiteX142" fmla="*/ 0 w 3664744"/>
                <a:gd name="connsiteY142" fmla="*/ 23812 h 1566862"/>
                <a:gd name="connsiteX143" fmla="*/ 0 w 3664744"/>
                <a:gd name="connsiteY143" fmla="*/ 0 h 1566862"/>
                <a:gd name="connsiteX0" fmla="*/ 3664744 w 3664744"/>
                <a:gd name="connsiteY0" fmla="*/ 1566862 h 1566862"/>
                <a:gd name="connsiteX1" fmla="*/ 3457575 w 3664744"/>
                <a:gd name="connsiteY1" fmla="*/ 1566862 h 1566862"/>
                <a:gd name="connsiteX2" fmla="*/ 3457575 w 3664744"/>
                <a:gd name="connsiteY2" fmla="*/ 1540668 h 1566862"/>
                <a:gd name="connsiteX3" fmla="*/ 3426619 w 3664744"/>
                <a:gd name="connsiteY3" fmla="*/ 1540668 h 1566862"/>
                <a:gd name="connsiteX4" fmla="*/ 3426619 w 3664744"/>
                <a:gd name="connsiteY4" fmla="*/ 1512093 h 1566862"/>
                <a:gd name="connsiteX5" fmla="*/ 3057525 w 3664744"/>
                <a:gd name="connsiteY5" fmla="*/ 1512093 h 1566862"/>
                <a:gd name="connsiteX6" fmla="*/ 3057525 w 3664744"/>
                <a:gd name="connsiteY6" fmla="*/ 1493043 h 1566862"/>
                <a:gd name="connsiteX7" fmla="*/ 3017044 w 3664744"/>
                <a:gd name="connsiteY7" fmla="*/ 1493043 h 1566862"/>
                <a:gd name="connsiteX8" fmla="*/ 3017044 w 3664744"/>
                <a:gd name="connsiteY8" fmla="*/ 1483518 h 1566862"/>
                <a:gd name="connsiteX9" fmla="*/ 2936081 w 3664744"/>
                <a:gd name="connsiteY9" fmla="*/ 1483518 h 1566862"/>
                <a:gd name="connsiteX10" fmla="*/ 2936081 w 3664744"/>
                <a:gd name="connsiteY10" fmla="*/ 1471612 h 1566862"/>
                <a:gd name="connsiteX11" fmla="*/ 2731294 w 3664744"/>
                <a:gd name="connsiteY11" fmla="*/ 1471612 h 1566862"/>
                <a:gd name="connsiteX12" fmla="*/ 2731294 w 3664744"/>
                <a:gd name="connsiteY12" fmla="*/ 1459706 h 1566862"/>
                <a:gd name="connsiteX13" fmla="*/ 2636044 w 3664744"/>
                <a:gd name="connsiteY13" fmla="*/ 1459706 h 1566862"/>
                <a:gd name="connsiteX14" fmla="*/ 2636044 w 3664744"/>
                <a:gd name="connsiteY14" fmla="*/ 1443037 h 1566862"/>
                <a:gd name="connsiteX15" fmla="*/ 2555081 w 3664744"/>
                <a:gd name="connsiteY15" fmla="*/ 1443037 h 1566862"/>
                <a:gd name="connsiteX16" fmla="*/ 2536031 w 3664744"/>
                <a:gd name="connsiteY16" fmla="*/ 1423987 h 1566862"/>
                <a:gd name="connsiteX17" fmla="*/ 2433637 w 3664744"/>
                <a:gd name="connsiteY17" fmla="*/ 1423987 h 1566862"/>
                <a:gd name="connsiteX18" fmla="*/ 2433637 w 3664744"/>
                <a:gd name="connsiteY18" fmla="*/ 1407318 h 1566862"/>
                <a:gd name="connsiteX19" fmla="*/ 2386012 w 3664744"/>
                <a:gd name="connsiteY19" fmla="*/ 1407318 h 1566862"/>
                <a:gd name="connsiteX20" fmla="*/ 2386012 w 3664744"/>
                <a:gd name="connsiteY20" fmla="*/ 1373981 h 1566862"/>
                <a:gd name="connsiteX21" fmla="*/ 2233612 w 3664744"/>
                <a:gd name="connsiteY21" fmla="*/ 1373981 h 1566862"/>
                <a:gd name="connsiteX22" fmla="*/ 2233612 w 3664744"/>
                <a:gd name="connsiteY22" fmla="*/ 1366837 h 1566862"/>
                <a:gd name="connsiteX23" fmla="*/ 2205037 w 3664744"/>
                <a:gd name="connsiteY23" fmla="*/ 1366837 h 1566862"/>
                <a:gd name="connsiteX24" fmla="*/ 2205037 w 3664744"/>
                <a:gd name="connsiteY24" fmla="*/ 1350168 h 1566862"/>
                <a:gd name="connsiteX25" fmla="*/ 2126456 w 3664744"/>
                <a:gd name="connsiteY25" fmla="*/ 1350168 h 1566862"/>
                <a:gd name="connsiteX26" fmla="*/ 2131219 w 3664744"/>
                <a:gd name="connsiteY26" fmla="*/ 1345405 h 1566862"/>
                <a:gd name="connsiteX27" fmla="*/ 2038350 w 3664744"/>
                <a:gd name="connsiteY27" fmla="*/ 1345405 h 1566862"/>
                <a:gd name="connsiteX28" fmla="*/ 2038350 w 3664744"/>
                <a:gd name="connsiteY28" fmla="*/ 1326356 h 1566862"/>
                <a:gd name="connsiteX29" fmla="*/ 1876425 w 3664744"/>
                <a:gd name="connsiteY29" fmla="*/ 1326356 h 1566862"/>
                <a:gd name="connsiteX30" fmla="*/ 1876425 w 3664744"/>
                <a:gd name="connsiteY30" fmla="*/ 1302543 h 1566862"/>
                <a:gd name="connsiteX31" fmla="*/ 1816894 w 3664744"/>
                <a:gd name="connsiteY31" fmla="*/ 1302543 h 1566862"/>
                <a:gd name="connsiteX32" fmla="*/ 1816894 w 3664744"/>
                <a:gd name="connsiteY32" fmla="*/ 1285875 h 1566862"/>
                <a:gd name="connsiteX33" fmla="*/ 1771650 w 3664744"/>
                <a:gd name="connsiteY33" fmla="*/ 1285875 h 1566862"/>
                <a:gd name="connsiteX34" fmla="*/ 1771650 w 3664744"/>
                <a:gd name="connsiteY34" fmla="*/ 1276350 h 1566862"/>
                <a:gd name="connsiteX35" fmla="*/ 1704975 w 3664744"/>
                <a:gd name="connsiteY35" fmla="*/ 1276350 h 1566862"/>
                <a:gd name="connsiteX36" fmla="*/ 1657350 w 3664744"/>
                <a:gd name="connsiteY36" fmla="*/ 1276350 h 1566862"/>
                <a:gd name="connsiteX37" fmla="*/ 1657350 w 3664744"/>
                <a:gd name="connsiteY37" fmla="*/ 1245393 h 1566862"/>
                <a:gd name="connsiteX38" fmla="*/ 1614487 w 3664744"/>
                <a:gd name="connsiteY38" fmla="*/ 1245393 h 1566862"/>
                <a:gd name="connsiteX39" fmla="*/ 1614487 w 3664744"/>
                <a:gd name="connsiteY39" fmla="*/ 1219200 h 1566862"/>
                <a:gd name="connsiteX40" fmla="*/ 1588294 w 3664744"/>
                <a:gd name="connsiteY40" fmla="*/ 1219200 h 1566862"/>
                <a:gd name="connsiteX41" fmla="*/ 1574006 w 3664744"/>
                <a:gd name="connsiteY41" fmla="*/ 1193006 h 1566862"/>
                <a:gd name="connsiteX42" fmla="*/ 1476375 w 3664744"/>
                <a:gd name="connsiteY42" fmla="*/ 1193006 h 1566862"/>
                <a:gd name="connsiteX43" fmla="*/ 1476375 w 3664744"/>
                <a:gd name="connsiteY43" fmla="*/ 1169193 h 1566862"/>
                <a:gd name="connsiteX44" fmla="*/ 1447800 w 3664744"/>
                <a:gd name="connsiteY44" fmla="*/ 1169193 h 1566862"/>
                <a:gd name="connsiteX45" fmla="*/ 1447800 w 3664744"/>
                <a:gd name="connsiteY45" fmla="*/ 1138237 h 1566862"/>
                <a:gd name="connsiteX46" fmla="*/ 1414462 w 3664744"/>
                <a:gd name="connsiteY46" fmla="*/ 1138237 h 1566862"/>
                <a:gd name="connsiteX47" fmla="*/ 1414462 w 3664744"/>
                <a:gd name="connsiteY47" fmla="*/ 1116806 h 1566862"/>
                <a:gd name="connsiteX48" fmla="*/ 1376362 w 3664744"/>
                <a:gd name="connsiteY48" fmla="*/ 1116806 h 1566862"/>
                <a:gd name="connsiteX49" fmla="*/ 1376362 w 3664744"/>
                <a:gd name="connsiteY49" fmla="*/ 1097756 h 1566862"/>
                <a:gd name="connsiteX50" fmla="*/ 1343025 w 3664744"/>
                <a:gd name="connsiteY50" fmla="*/ 1097756 h 1566862"/>
                <a:gd name="connsiteX51" fmla="*/ 1343025 w 3664744"/>
                <a:gd name="connsiteY51" fmla="*/ 1083468 h 1566862"/>
                <a:gd name="connsiteX52" fmla="*/ 1297781 w 3664744"/>
                <a:gd name="connsiteY52" fmla="*/ 1083468 h 1566862"/>
                <a:gd name="connsiteX53" fmla="*/ 1297781 w 3664744"/>
                <a:gd name="connsiteY53" fmla="*/ 1066800 h 1566862"/>
                <a:gd name="connsiteX54" fmla="*/ 1271587 w 3664744"/>
                <a:gd name="connsiteY54" fmla="*/ 1066800 h 1566862"/>
                <a:gd name="connsiteX55" fmla="*/ 1271587 w 3664744"/>
                <a:gd name="connsiteY55" fmla="*/ 1066800 h 1566862"/>
                <a:gd name="connsiteX56" fmla="*/ 1250156 w 3664744"/>
                <a:gd name="connsiteY56" fmla="*/ 1066800 h 1566862"/>
                <a:gd name="connsiteX57" fmla="*/ 1250156 w 3664744"/>
                <a:gd name="connsiteY57" fmla="*/ 1035843 h 1566862"/>
                <a:gd name="connsiteX58" fmla="*/ 1240631 w 3664744"/>
                <a:gd name="connsiteY58" fmla="*/ 1035843 h 1566862"/>
                <a:gd name="connsiteX59" fmla="*/ 1240631 w 3664744"/>
                <a:gd name="connsiteY59" fmla="*/ 1014412 h 1566862"/>
                <a:gd name="connsiteX60" fmla="*/ 1193006 w 3664744"/>
                <a:gd name="connsiteY60" fmla="*/ 1014412 h 1566862"/>
                <a:gd name="connsiteX61" fmla="*/ 1193006 w 3664744"/>
                <a:gd name="connsiteY61" fmla="*/ 1007268 h 1566862"/>
                <a:gd name="connsiteX62" fmla="*/ 1162050 w 3664744"/>
                <a:gd name="connsiteY62" fmla="*/ 1007268 h 1566862"/>
                <a:gd name="connsiteX63" fmla="*/ 1162050 w 3664744"/>
                <a:gd name="connsiteY63" fmla="*/ 981075 h 1566862"/>
                <a:gd name="connsiteX64" fmla="*/ 1114425 w 3664744"/>
                <a:gd name="connsiteY64" fmla="*/ 981075 h 1566862"/>
                <a:gd name="connsiteX65" fmla="*/ 1114425 w 3664744"/>
                <a:gd name="connsiteY65" fmla="*/ 954881 h 1566862"/>
                <a:gd name="connsiteX66" fmla="*/ 1085850 w 3664744"/>
                <a:gd name="connsiteY66" fmla="*/ 954881 h 1566862"/>
                <a:gd name="connsiteX67" fmla="*/ 1085850 w 3664744"/>
                <a:gd name="connsiteY67" fmla="*/ 935831 h 1566862"/>
                <a:gd name="connsiteX68" fmla="*/ 1085850 w 3664744"/>
                <a:gd name="connsiteY68" fmla="*/ 935831 h 1566862"/>
                <a:gd name="connsiteX69" fmla="*/ 1066800 w 3664744"/>
                <a:gd name="connsiteY69" fmla="*/ 916781 h 1566862"/>
                <a:gd name="connsiteX70" fmla="*/ 1066800 w 3664744"/>
                <a:gd name="connsiteY70" fmla="*/ 916781 h 1566862"/>
                <a:gd name="connsiteX71" fmla="*/ 1045369 w 3664744"/>
                <a:gd name="connsiteY71" fmla="*/ 916781 h 1566862"/>
                <a:gd name="connsiteX72" fmla="*/ 1045369 w 3664744"/>
                <a:gd name="connsiteY72" fmla="*/ 897731 h 1566862"/>
                <a:gd name="connsiteX73" fmla="*/ 1000125 w 3664744"/>
                <a:gd name="connsiteY73" fmla="*/ 897731 h 1566862"/>
                <a:gd name="connsiteX74" fmla="*/ 1000125 w 3664744"/>
                <a:gd name="connsiteY74" fmla="*/ 883443 h 1566862"/>
                <a:gd name="connsiteX75" fmla="*/ 976312 w 3664744"/>
                <a:gd name="connsiteY75" fmla="*/ 883443 h 1566862"/>
                <a:gd name="connsiteX76" fmla="*/ 976312 w 3664744"/>
                <a:gd name="connsiteY76" fmla="*/ 859631 h 1566862"/>
                <a:gd name="connsiteX77" fmla="*/ 945356 w 3664744"/>
                <a:gd name="connsiteY77" fmla="*/ 859631 h 1566862"/>
                <a:gd name="connsiteX78" fmla="*/ 945356 w 3664744"/>
                <a:gd name="connsiteY78" fmla="*/ 828675 h 1566862"/>
                <a:gd name="connsiteX79" fmla="*/ 940594 w 3664744"/>
                <a:gd name="connsiteY79" fmla="*/ 819149 h 1566862"/>
                <a:gd name="connsiteX80" fmla="*/ 938213 w 3664744"/>
                <a:gd name="connsiteY80" fmla="*/ 790575 h 1566862"/>
                <a:gd name="connsiteX81" fmla="*/ 885825 w 3664744"/>
                <a:gd name="connsiteY81" fmla="*/ 790575 h 1566862"/>
                <a:gd name="connsiteX82" fmla="*/ 885825 w 3664744"/>
                <a:gd name="connsiteY82" fmla="*/ 759618 h 1566862"/>
                <a:gd name="connsiteX83" fmla="*/ 866775 w 3664744"/>
                <a:gd name="connsiteY83" fmla="*/ 759618 h 1566862"/>
                <a:gd name="connsiteX84" fmla="*/ 866775 w 3664744"/>
                <a:gd name="connsiteY84" fmla="*/ 735806 h 1566862"/>
                <a:gd name="connsiteX85" fmla="*/ 854869 w 3664744"/>
                <a:gd name="connsiteY85" fmla="*/ 735806 h 1566862"/>
                <a:gd name="connsiteX86" fmla="*/ 854869 w 3664744"/>
                <a:gd name="connsiteY86" fmla="*/ 709612 h 1566862"/>
                <a:gd name="connsiteX87" fmla="*/ 840581 w 3664744"/>
                <a:gd name="connsiteY87" fmla="*/ 695324 h 1566862"/>
                <a:gd name="connsiteX88" fmla="*/ 800100 w 3664744"/>
                <a:gd name="connsiteY88" fmla="*/ 695324 h 1566862"/>
                <a:gd name="connsiteX89" fmla="*/ 800100 w 3664744"/>
                <a:gd name="connsiteY89" fmla="*/ 666750 h 1566862"/>
                <a:gd name="connsiteX90" fmla="*/ 776287 w 3664744"/>
                <a:gd name="connsiteY90" fmla="*/ 666750 h 1566862"/>
                <a:gd name="connsiteX91" fmla="*/ 776287 w 3664744"/>
                <a:gd name="connsiteY91" fmla="*/ 645318 h 1566862"/>
                <a:gd name="connsiteX92" fmla="*/ 738187 w 3664744"/>
                <a:gd name="connsiteY92" fmla="*/ 645318 h 1566862"/>
                <a:gd name="connsiteX93" fmla="*/ 738187 w 3664744"/>
                <a:gd name="connsiteY93" fmla="*/ 619125 h 1566862"/>
                <a:gd name="connsiteX94" fmla="*/ 711994 w 3664744"/>
                <a:gd name="connsiteY94" fmla="*/ 619125 h 1566862"/>
                <a:gd name="connsiteX95" fmla="*/ 711994 w 3664744"/>
                <a:gd name="connsiteY95" fmla="*/ 600075 h 1566862"/>
                <a:gd name="connsiteX96" fmla="*/ 681037 w 3664744"/>
                <a:gd name="connsiteY96" fmla="*/ 600075 h 1566862"/>
                <a:gd name="connsiteX97" fmla="*/ 681037 w 3664744"/>
                <a:gd name="connsiteY97" fmla="*/ 581025 h 1566862"/>
                <a:gd name="connsiteX98" fmla="*/ 681037 w 3664744"/>
                <a:gd name="connsiteY98" fmla="*/ 581025 h 1566862"/>
                <a:gd name="connsiteX99" fmla="*/ 661987 w 3664744"/>
                <a:gd name="connsiteY99" fmla="*/ 561975 h 1566862"/>
                <a:gd name="connsiteX100" fmla="*/ 633412 w 3664744"/>
                <a:gd name="connsiteY100" fmla="*/ 561975 h 1566862"/>
                <a:gd name="connsiteX101" fmla="*/ 633412 w 3664744"/>
                <a:gd name="connsiteY101" fmla="*/ 540543 h 1566862"/>
                <a:gd name="connsiteX102" fmla="*/ 595312 w 3664744"/>
                <a:gd name="connsiteY102" fmla="*/ 540543 h 1566862"/>
                <a:gd name="connsiteX103" fmla="*/ 595312 w 3664744"/>
                <a:gd name="connsiteY103" fmla="*/ 516731 h 1566862"/>
                <a:gd name="connsiteX104" fmla="*/ 578644 w 3664744"/>
                <a:gd name="connsiteY104" fmla="*/ 516731 h 1566862"/>
                <a:gd name="connsiteX105" fmla="*/ 578644 w 3664744"/>
                <a:gd name="connsiteY105" fmla="*/ 490537 h 1566862"/>
                <a:gd name="connsiteX106" fmla="*/ 552450 w 3664744"/>
                <a:gd name="connsiteY106" fmla="*/ 490537 h 1566862"/>
                <a:gd name="connsiteX107" fmla="*/ 552450 w 3664744"/>
                <a:gd name="connsiteY107" fmla="*/ 469106 h 1566862"/>
                <a:gd name="connsiteX108" fmla="*/ 533400 w 3664744"/>
                <a:gd name="connsiteY108" fmla="*/ 469106 h 1566862"/>
                <a:gd name="connsiteX109" fmla="*/ 533400 w 3664744"/>
                <a:gd name="connsiteY109" fmla="*/ 450056 h 1566862"/>
                <a:gd name="connsiteX110" fmla="*/ 500062 w 3664744"/>
                <a:gd name="connsiteY110" fmla="*/ 450056 h 1566862"/>
                <a:gd name="connsiteX111" fmla="*/ 500062 w 3664744"/>
                <a:gd name="connsiteY111" fmla="*/ 423862 h 1566862"/>
                <a:gd name="connsiteX112" fmla="*/ 500062 w 3664744"/>
                <a:gd name="connsiteY112" fmla="*/ 423862 h 1566862"/>
                <a:gd name="connsiteX113" fmla="*/ 500062 w 3664744"/>
                <a:gd name="connsiteY113" fmla="*/ 397668 h 1566862"/>
                <a:gd name="connsiteX114" fmla="*/ 466725 w 3664744"/>
                <a:gd name="connsiteY114" fmla="*/ 397668 h 1566862"/>
                <a:gd name="connsiteX115" fmla="*/ 466725 w 3664744"/>
                <a:gd name="connsiteY115" fmla="*/ 371475 h 1566862"/>
                <a:gd name="connsiteX116" fmla="*/ 438150 w 3664744"/>
                <a:gd name="connsiteY116" fmla="*/ 371475 h 1566862"/>
                <a:gd name="connsiteX117" fmla="*/ 450056 w 3664744"/>
                <a:gd name="connsiteY117" fmla="*/ 359569 h 1566862"/>
                <a:gd name="connsiteX118" fmla="*/ 428625 w 3664744"/>
                <a:gd name="connsiteY118" fmla="*/ 359569 h 1566862"/>
                <a:gd name="connsiteX119" fmla="*/ 428625 w 3664744"/>
                <a:gd name="connsiteY119" fmla="*/ 328612 h 1566862"/>
                <a:gd name="connsiteX120" fmla="*/ 400050 w 3664744"/>
                <a:gd name="connsiteY120" fmla="*/ 328612 h 1566862"/>
                <a:gd name="connsiteX121" fmla="*/ 400050 w 3664744"/>
                <a:gd name="connsiteY121" fmla="*/ 297656 h 1566862"/>
                <a:gd name="connsiteX122" fmla="*/ 378619 w 3664744"/>
                <a:gd name="connsiteY122" fmla="*/ 297656 h 1566862"/>
                <a:gd name="connsiteX123" fmla="*/ 378619 w 3664744"/>
                <a:gd name="connsiteY123" fmla="*/ 266700 h 1566862"/>
                <a:gd name="connsiteX124" fmla="*/ 354806 w 3664744"/>
                <a:gd name="connsiteY124" fmla="*/ 266700 h 1566862"/>
                <a:gd name="connsiteX125" fmla="*/ 354806 w 3664744"/>
                <a:gd name="connsiteY125" fmla="*/ 247650 h 1566862"/>
                <a:gd name="connsiteX126" fmla="*/ 333375 w 3664744"/>
                <a:gd name="connsiteY126" fmla="*/ 247650 h 1566862"/>
                <a:gd name="connsiteX127" fmla="*/ 333375 w 3664744"/>
                <a:gd name="connsiteY127" fmla="*/ 221456 h 1566862"/>
                <a:gd name="connsiteX128" fmla="*/ 300037 w 3664744"/>
                <a:gd name="connsiteY128" fmla="*/ 221456 h 1566862"/>
                <a:gd name="connsiteX129" fmla="*/ 300037 w 3664744"/>
                <a:gd name="connsiteY129" fmla="*/ 202406 h 1566862"/>
                <a:gd name="connsiteX130" fmla="*/ 278606 w 3664744"/>
                <a:gd name="connsiteY130" fmla="*/ 202406 h 1566862"/>
                <a:gd name="connsiteX131" fmla="*/ 278606 w 3664744"/>
                <a:gd name="connsiteY131" fmla="*/ 180975 h 1566862"/>
                <a:gd name="connsiteX132" fmla="*/ 257175 w 3664744"/>
                <a:gd name="connsiteY132" fmla="*/ 180975 h 1566862"/>
                <a:gd name="connsiteX133" fmla="*/ 257175 w 3664744"/>
                <a:gd name="connsiteY133" fmla="*/ 140493 h 1566862"/>
                <a:gd name="connsiteX134" fmla="*/ 223837 w 3664744"/>
                <a:gd name="connsiteY134" fmla="*/ 140493 h 1566862"/>
                <a:gd name="connsiteX135" fmla="*/ 223837 w 3664744"/>
                <a:gd name="connsiteY135" fmla="*/ 90487 h 1566862"/>
                <a:gd name="connsiteX136" fmla="*/ 171450 w 3664744"/>
                <a:gd name="connsiteY136" fmla="*/ 90487 h 1566862"/>
                <a:gd name="connsiteX137" fmla="*/ 171450 w 3664744"/>
                <a:gd name="connsiteY137" fmla="*/ 69056 h 1566862"/>
                <a:gd name="connsiteX138" fmla="*/ 47625 w 3664744"/>
                <a:gd name="connsiteY138" fmla="*/ 69056 h 1566862"/>
                <a:gd name="connsiteX139" fmla="*/ 47625 w 3664744"/>
                <a:gd name="connsiteY139" fmla="*/ 47625 h 1566862"/>
                <a:gd name="connsiteX140" fmla="*/ 26194 w 3664744"/>
                <a:gd name="connsiteY140" fmla="*/ 47625 h 1566862"/>
                <a:gd name="connsiteX141" fmla="*/ 26194 w 3664744"/>
                <a:gd name="connsiteY141" fmla="*/ 23812 h 1566862"/>
                <a:gd name="connsiteX142" fmla="*/ 0 w 3664744"/>
                <a:gd name="connsiteY142" fmla="*/ 23812 h 1566862"/>
                <a:gd name="connsiteX143" fmla="*/ 0 w 3664744"/>
                <a:gd name="connsiteY143" fmla="*/ 0 h 1566862"/>
                <a:gd name="connsiteX0" fmla="*/ 3664744 w 3664744"/>
                <a:gd name="connsiteY0" fmla="*/ 1566862 h 1566862"/>
                <a:gd name="connsiteX1" fmla="*/ 3457575 w 3664744"/>
                <a:gd name="connsiteY1" fmla="*/ 1566862 h 1566862"/>
                <a:gd name="connsiteX2" fmla="*/ 3457575 w 3664744"/>
                <a:gd name="connsiteY2" fmla="*/ 1540668 h 1566862"/>
                <a:gd name="connsiteX3" fmla="*/ 3426619 w 3664744"/>
                <a:gd name="connsiteY3" fmla="*/ 1540668 h 1566862"/>
                <a:gd name="connsiteX4" fmla="*/ 3426619 w 3664744"/>
                <a:gd name="connsiteY4" fmla="*/ 1512093 h 1566862"/>
                <a:gd name="connsiteX5" fmla="*/ 3057525 w 3664744"/>
                <a:gd name="connsiteY5" fmla="*/ 1512093 h 1566862"/>
                <a:gd name="connsiteX6" fmla="*/ 3057525 w 3664744"/>
                <a:gd name="connsiteY6" fmla="*/ 1493043 h 1566862"/>
                <a:gd name="connsiteX7" fmla="*/ 3017044 w 3664744"/>
                <a:gd name="connsiteY7" fmla="*/ 1493043 h 1566862"/>
                <a:gd name="connsiteX8" fmla="*/ 3017044 w 3664744"/>
                <a:gd name="connsiteY8" fmla="*/ 1483518 h 1566862"/>
                <a:gd name="connsiteX9" fmla="*/ 2936081 w 3664744"/>
                <a:gd name="connsiteY9" fmla="*/ 1483518 h 1566862"/>
                <a:gd name="connsiteX10" fmla="*/ 2936081 w 3664744"/>
                <a:gd name="connsiteY10" fmla="*/ 1471612 h 1566862"/>
                <a:gd name="connsiteX11" fmla="*/ 2731294 w 3664744"/>
                <a:gd name="connsiteY11" fmla="*/ 1471612 h 1566862"/>
                <a:gd name="connsiteX12" fmla="*/ 2731294 w 3664744"/>
                <a:gd name="connsiteY12" fmla="*/ 1459706 h 1566862"/>
                <a:gd name="connsiteX13" fmla="*/ 2636044 w 3664744"/>
                <a:gd name="connsiteY13" fmla="*/ 1459706 h 1566862"/>
                <a:gd name="connsiteX14" fmla="*/ 2636044 w 3664744"/>
                <a:gd name="connsiteY14" fmla="*/ 1443037 h 1566862"/>
                <a:gd name="connsiteX15" fmla="*/ 2555081 w 3664744"/>
                <a:gd name="connsiteY15" fmla="*/ 1443037 h 1566862"/>
                <a:gd name="connsiteX16" fmla="*/ 2536031 w 3664744"/>
                <a:gd name="connsiteY16" fmla="*/ 1423987 h 1566862"/>
                <a:gd name="connsiteX17" fmla="*/ 2433637 w 3664744"/>
                <a:gd name="connsiteY17" fmla="*/ 1423987 h 1566862"/>
                <a:gd name="connsiteX18" fmla="*/ 2433637 w 3664744"/>
                <a:gd name="connsiteY18" fmla="*/ 1407318 h 1566862"/>
                <a:gd name="connsiteX19" fmla="*/ 2386012 w 3664744"/>
                <a:gd name="connsiteY19" fmla="*/ 1407318 h 1566862"/>
                <a:gd name="connsiteX20" fmla="*/ 2386012 w 3664744"/>
                <a:gd name="connsiteY20" fmla="*/ 1373981 h 1566862"/>
                <a:gd name="connsiteX21" fmla="*/ 2233612 w 3664744"/>
                <a:gd name="connsiteY21" fmla="*/ 1373981 h 1566862"/>
                <a:gd name="connsiteX22" fmla="*/ 2233612 w 3664744"/>
                <a:gd name="connsiteY22" fmla="*/ 1366837 h 1566862"/>
                <a:gd name="connsiteX23" fmla="*/ 2205037 w 3664744"/>
                <a:gd name="connsiteY23" fmla="*/ 1366837 h 1566862"/>
                <a:gd name="connsiteX24" fmla="*/ 2205037 w 3664744"/>
                <a:gd name="connsiteY24" fmla="*/ 1350168 h 1566862"/>
                <a:gd name="connsiteX25" fmla="*/ 2126456 w 3664744"/>
                <a:gd name="connsiteY25" fmla="*/ 1350168 h 1566862"/>
                <a:gd name="connsiteX26" fmla="*/ 2131219 w 3664744"/>
                <a:gd name="connsiteY26" fmla="*/ 1345405 h 1566862"/>
                <a:gd name="connsiteX27" fmla="*/ 2038350 w 3664744"/>
                <a:gd name="connsiteY27" fmla="*/ 1345405 h 1566862"/>
                <a:gd name="connsiteX28" fmla="*/ 2038350 w 3664744"/>
                <a:gd name="connsiteY28" fmla="*/ 1326356 h 1566862"/>
                <a:gd name="connsiteX29" fmla="*/ 1876425 w 3664744"/>
                <a:gd name="connsiteY29" fmla="*/ 1326356 h 1566862"/>
                <a:gd name="connsiteX30" fmla="*/ 1876425 w 3664744"/>
                <a:gd name="connsiteY30" fmla="*/ 1302543 h 1566862"/>
                <a:gd name="connsiteX31" fmla="*/ 1816894 w 3664744"/>
                <a:gd name="connsiteY31" fmla="*/ 1302543 h 1566862"/>
                <a:gd name="connsiteX32" fmla="*/ 1816894 w 3664744"/>
                <a:gd name="connsiteY32" fmla="*/ 1285875 h 1566862"/>
                <a:gd name="connsiteX33" fmla="*/ 1771650 w 3664744"/>
                <a:gd name="connsiteY33" fmla="*/ 1285875 h 1566862"/>
                <a:gd name="connsiteX34" fmla="*/ 1771650 w 3664744"/>
                <a:gd name="connsiteY34" fmla="*/ 1276350 h 1566862"/>
                <a:gd name="connsiteX35" fmla="*/ 1704975 w 3664744"/>
                <a:gd name="connsiteY35" fmla="*/ 1276350 h 1566862"/>
                <a:gd name="connsiteX36" fmla="*/ 1657350 w 3664744"/>
                <a:gd name="connsiteY36" fmla="*/ 1276350 h 1566862"/>
                <a:gd name="connsiteX37" fmla="*/ 1657350 w 3664744"/>
                <a:gd name="connsiteY37" fmla="*/ 1245393 h 1566862"/>
                <a:gd name="connsiteX38" fmla="*/ 1614487 w 3664744"/>
                <a:gd name="connsiteY38" fmla="*/ 1245393 h 1566862"/>
                <a:gd name="connsiteX39" fmla="*/ 1614487 w 3664744"/>
                <a:gd name="connsiteY39" fmla="*/ 1219200 h 1566862"/>
                <a:gd name="connsiteX40" fmla="*/ 1588294 w 3664744"/>
                <a:gd name="connsiteY40" fmla="*/ 1219200 h 1566862"/>
                <a:gd name="connsiteX41" fmla="*/ 1574006 w 3664744"/>
                <a:gd name="connsiteY41" fmla="*/ 1193006 h 1566862"/>
                <a:gd name="connsiteX42" fmla="*/ 1476375 w 3664744"/>
                <a:gd name="connsiteY42" fmla="*/ 1193006 h 1566862"/>
                <a:gd name="connsiteX43" fmla="*/ 1476375 w 3664744"/>
                <a:gd name="connsiteY43" fmla="*/ 1169193 h 1566862"/>
                <a:gd name="connsiteX44" fmla="*/ 1447800 w 3664744"/>
                <a:gd name="connsiteY44" fmla="*/ 1169193 h 1566862"/>
                <a:gd name="connsiteX45" fmla="*/ 1447800 w 3664744"/>
                <a:gd name="connsiteY45" fmla="*/ 1138237 h 1566862"/>
                <a:gd name="connsiteX46" fmla="*/ 1414462 w 3664744"/>
                <a:gd name="connsiteY46" fmla="*/ 1138237 h 1566862"/>
                <a:gd name="connsiteX47" fmla="*/ 1414462 w 3664744"/>
                <a:gd name="connsiteY47" fmla="*/ 1116806 h 1566862"/>
                <a:gd name="connsiteX48" fmla="*/ 1376362 w 3664744"/>
                <a:gd name="connsiteY48" fmla="*/ 1116806 h 1566862"/>
                <a:gd name="connsiteX49" fmla="*/ 1376362 w 3664744"/>
                <a:gd name="connsiteY49" fmla="*/ 1097756 h 1566862"/>
                <a:gd name="connsiteX50" fmla="*/ 1343025 w 3664744"/>
                <a:gd name="connsiteY50" fmla="*/ 1097756 h 1566862"/>
                <a:gd name="connsiteX51" fmla="*/ 1343025 w 3664744"/>
                <a:gd name="connsiteY51" fmla="*/ 1083468 h 1566862"/>
                <a:gd name="connsiteX52" fmla="*/ 1297781 w 3664744"/>
                <a:gd name="connsiteY52" fmla="*/ 1083468 h 1566862"/>
                <a:gd name="connsiteX53" fmla="*/ 1297781 w 3664744"/>
                <a:gd name="connsiteY53" fmla="*/ 1066800 h 1566862"/>
                <a:gd name="connsiteX54" fmla="*/ 1271587 w 3664744"/>
                <a:gd name="connsiteY54" fmla="*/ 1066800 h 1566862"/>
                <a:gd name="connsiteX55" fmla="*/ 1271587 w 3664744"/>
                <a:gd name="connsiteY55" fmla="*/ 1066800 h 1566862"/>
                <a:gd name="connsiteX56" fmla="*/ 1250156 w 3664744"/>
                <a:gd name="connsiteY56" fmla="*/ 1066800 h 1566862"/>
                <a:gd name="connsiteX57" fmla="*/ 1250156 w 3664744"/>
                <a:gd name="connsiteY57" fmla="*/ 1035843 h 1566862"/>
                <a:gd name="connsiteX58" fmla="*/ 1240631 w 3664744"/>
                <a:gd name="connsiteY58" fmla="*/ 1035843 h 1566862"/>
                <a:gd name="connsiteX59" fmla="*/ 1240631 w 3664744"/>
                <a:gd name="connsiteY59" fmla="*/ 1014412 h 1566862"/>
                <a:gd name="connsiteX60" fmla="*/ 1193006 w 3664744"/>
                <a:gd name="connsiteY60" fmla="*/ 1014412 h 1566862"/>
                <a:gd name="connsiteX61" fmla="*/ 1193006 w 3664744"/>
                <a:gd name="connsiteY61" fmla="*/ 1007268 h 1566862"/>
                <a:gd name="connsiteX62" fmla="*/ 1162050 w 3664744"/>
                <a:gd name="connsiteY62" fmla="*/ 1007268 h 1566862"/>
                <a:gd name="connsiteX63" fmla="*/ 1162050 w 3664744"/>
                <a:gd name="connsiteY63" fmla="*/ 981075 h 1566862"/>
                <a:gd name="connsiteX64" fmla="*/ 1114425 w 3664744"/>
                <a:gd name="connsiteY64" fmla="*/ 981075 h 1566862"/>
                <a:gd name="connsiteX65" fmla="*/ 1114425 w 3664744"/>
                <a:gd name="connsiteY65" fmla="*/ 954881 h 1566862"/>
                <a:gd name="connsiteX66" fmla="*/ 1085850 w 3664744"/>
                <a:gd name="connsiteY66" fmla="*/ 954881 h 1566862"/>
                <a:gd name="connsiteX67" fmla="*/ 1085850 w 3664744"/>
                <a:gd name="connsiteY67" fmla="*/ 935831 h 1566862"/>
                <a:gd name="connsiteX68" fmla="*/ 1085850 w 3664744"/>
                <a:gd name="connsiteY68" fmla="*/ 935831 h 1566862"/>
                <a:gd name="connsiteX69" fmla="*/ 1066800 w 3664744"/>
                <a:gd name="connsiteY69" fmla="*/ 916781 h 1566862"/>
                <a:gd name="connsiteX70" fmla="*/ 1066800 w 3664744"/>
                <a:gd name="connsiteY70" fmla="*/ 916781 h 1566862"/>
                <a:gd name="connsiteX71" fmla="*/ 1045369 w 3664744"/>
                <a:gd name="connsiteY71" fmla="*/ 916781 h 1566862"/>
                <a:gd name="connsiteX72" fmla="*/ 1045369 w 3664744"/>
                <a:gd name="connsiteY72" fmla="*/ 897731 h 1566862"/>
                <a:gd name="connsiteX73" fmla="*/ 1000125 w 3664744"/>
                <a:gd name="connsiteY73" fmla="*/ 897731 h 1566862"/>
                <a:gd name="connsiteX74" fmla="*/ 1000125 w 3664744"/>
                <a:gd name="connsiteY74" fmla="*/ 883443 h 1566862"/>
                <a:gd name="connsiteX75" fmla="*/ 976312 w 3664744"/>
                <a:gd name="connsiteY75" fmla="*/ 883443 h 1566862"/>
                <a:gd name="connsiteX76" fmla="*/ 976312 w 3664744"/>
                <a:gd name="connsiteY76" fmla="*/ 859631 h 1566862"/>
                <a:gd name="connsiteX77" fmla="*/ 945356 w 3664744"/>
                <a:gd name="connsiteY77" fmla="*/ 859631 h 1566862"/>
                <a:gd name="connsiteX78" fmla="*/ 945356 w 3664744"/>
                <a:gd name="connsiteY78" fmla="*/ 828675 h 1566862"/>
                <a:gd name="connsiteX79" fmla="*/ 940594 w 3664744"/>
                <a:gd name="connsiteY79" fmla="*/ 819149 h 1566862"/>
                <a:gd name="connsiteX80" fmla="*/ 938213 w 3664744"/>
                <a:gd name="connsiteY80" fmla="*/ 790575 h 1566862"/>
                <a:gd name="connsiteX81" fmla="*/ 885825 w 3664744"/>
                <a:gd name="connsiteY81" fmla="*/ 790575 h 1566862"/>
                <a:gd name="connsiteX82" fmla="*/ 885825 w 3664744"/>
                <a:gd name="connsiteY82" fmla="*/ 759618 h 1566862"/>
                <a:gd name="connsiteX83" fmla="*/ 866775 w 3664744"/>
                <a:gd name="connsiteY83" fmla="*/ 759618 h 1566862"/>
                <a:gd name="connsiteX84" fmla="*/ 866775 w 3664744"/>
                <a:gd name="connsiteY84" fmla="*/ 735806 h 1566862"/>
                <a:gd name="connsiteX85" fmla="*/ 854869 w 3664744"/>
                <a:gd name="connsiteY85" fmla="*/ 735806 h 1566862"/>
                <a:gd name="connsiteX86" fmla="*/ 854869 w 3664744"/>
                <a:gd name="connsiteY86" fmla="*/ 709612 h 1566862"/>
                <a:gd name="connsiteX87" fmla="*/ 840581 w 3664744"/>
                <a:gd name="connsiteY87" fmla="*/ 695324 h 1566862"/>
                <a:gd name="connsiteX88" fmla="*/ 800100 w 3664744"/>
                <a:gd name="connsiteY88" fmla="*/ 695324 h 1566862"/>
                <a:gd name="connsiteX89" fmla="*/ 800100 w 3664744"/>
                <a:gd name="connsiteY89" fmla="*/ 666750 h 1566862"/>
                <a:gd name="connsiteX90" fmla="*/ 776287 w 3664744"/>
                <a:gd name="connsiteY90" fmla="*/ 666750 h 1566862"/>
                <a:gd name="connsiteX91" fmla="*/ 776287 w 3664744"/>
                <a:gd name="connsiteY91" fmla="*/ 645318 h 1566862"/>
                <a:gd name="connsiteX92" fmla="*/ 738187 w 3664744"/>
                <a:gd name="connsiteY92" fmla="*/ 645318 h 1566862"/>
                <a:gd name="connsiteX93" fmla="*/ 738187 w 3664744"/>
                <a:gd name="connsiteY93" fmla="*/ 619125 h 1566862"/>
                <a:gd name="connsiteX94" fmla="*/ 711994 w 3664744"/>
                <a:gd name="connsiteY94" fmla="*/ 619125 h 1566862"/>
                <a:gd name="connsiteX95" fmla="*/ 711994 w 3664744"/>
                <a:gd name="connsiteY95" fmla="*/ 600075 h 1566862"/>
                <a:gd name="connsiteX96" fmla="*/ 681037 w 3664744"/>
                <a:gd name="connsiteY96" fmla="*/ 600075 h 1566862"/>
                <a:gd name="connsiteX97" fmla="*/ 681037 w 3664744"/>
                <a:gd name="connsiteY97" fmla="*/ 581025 h 1566862"/>
                <a:gd name="connsiteX98" fmla="*/ 681037 w 3664744"/>
                <a:gd name="connsiteY98" fmla="*/ 581025 h 1566862"/>
                <a:gd name="connsiteX99" fmla="*/ 661987 w 3664744"/>
                <a:gd name="connsiteY99" fmla="*/ 561975 h 1566862"/>
                <a:gd name="connsiteX100" fmla="*/ 633412 w 3664744"/>
                <a:gd name="connsiteY100" fmla="*/ 561975 h 1566862"/>
                <a:gd name="connsiteX101" fmla="*/ 633412 w 3664744"/>
                <a:gd name="connsiteY101" fmla="*/ 540543 h 1566862"/>
                <a:gd name="connsiteX102" fmla="*/ 595312 w 3664744"/>
                <a:gd name="connsiteY102" fmla="*/ 540543 h 1566862"/>
                <a:gd name="connsiteX103" fmla="*/ 595312 w 3664744"/>
                <a:gd name="connsiteY103" fmla="*/ 516731 h 1566862"/>
                <a:gd name="connsiteX104" fmla="*/ 578644 w 3664744"/>
                <a:gd name="connsiteY104" fmla="*/ 516731 h 1566862"/>
                <a:gd name="connsiteX105" fmla="*/ 578644 w 3664744"/>
                <a:gd name="connsiteY105" fmla="*/ 490537 h 1566862"/>
                <a:gd name="connsiteX106" fmla="*/ 552450 w 3664744"/>
                <a:gd name="connsiteY106" fmla="*/ 490537 h 1566862"/>
                <a:gd name="connsiteX107" fmla="*/ 552450 w 3664744"/>
                <a:gd name="connsiteY107" fmla="*/ 469106 h 1566862"/>
                <a:gd name="connsiteX108" fmla="*/ 533400 w 3664744"/>
                <a:gd name="connsiteY108" fmla="*/ 469106 h 1566862"/>
                <a:gd name="connsiteX109" fmla="*/ 533400 w 3664744"/>
                <a:gd name="connsiteY109" fmla="*/ 450056 h 1566862"/>
                <a:gd name="connsiteX110" fmla="*/ 500062 w 3664744"/>
                <a:gd name="connsiteY110" fmla="*/ 450056 h 1566862"/>
                <a:gd name="connsiteX111" fmla="*/ 500062 w 3664744"/>
                <a:gd name="connsiteY111" fmla="*/ 423862 h 1566862"/>
                <a:gd name="connsiteX112" fmla="*/ 500062 w 3664744"/>
                <a:gd name="connsiteY112" fmla="*/ 423862 h 1566862"/>
                <a:gd name="connsiteX113" fmla="*/ 500062 w 3664744"/>
                <a:gd name="connsiteY113" fmla="*/ 397668 h 1566862"/>
                <a:gd name="connsiteX114" fmla="*/ 466725 w 3664744"/>
                <a:gd name="connsiteY114" fmla="*/ 397668 h 1566862"/>
                <a:gd name="connsiteX115" fmla="*/ 466725 w 3664744"/>
                <a:gd name="connsiteY115" fmla="*/ 371475 h 1566862"/>
                <a:gd name="connsiteX116" fmla="*/ 452438 w 3664744"/>
                <a:gd name="connsiteY116" fmla="*/ 371475 h 1566862"/>
                <a:gd name="connsiteX117" fmla="*/ 450056 w 3664744"/>
                <a:gd name="connsiteY117" fmla="*/ 359569 h 1566862"/>
                <a:gd name="connsiteX118" fmla="*/ 428625 w 3664744"/>
                <a:gd name="connsiteY118" fmla="*/ 359569 h 1566862"/>
                <a:gd name="connsiteX119" fmla="*/ 428625 w 3664744"/>
                <a:gd name="connsiteY119" fmla="*/ 328612 h 1566862"/>
                <a:gd name="connsiteX120" fmla="*/ 400050 w 3664744"/>
                <a:gd name="connsiteY120" fmla="*/ 328612 h 1566862"/>
                <a:gd name="connsiteX121" fmla="*/ 400050 w 3664744"/>
                <a:gd name="connsiteY121" fmla="*/ 297656 h 1566862"/>
                <a:gd name="connsiteX122" fmla="*/ 378619 w 3664744"/>
                <a:gd name="connsiteY122" fmla="*/ 297656 h 1566862"/>
                <a:gd name="connsiteX123" fmla="*/ 378619 w 3664744"/>
                <a:gd name="connsiteY123" fmla="*/ 266700 h 1566862"/>
                <a:gd name="connsiteX124" fmla="*/ 354806 w 3664744"/>
                <a:gd name="connsiteY124" fmla="*/ 266700 h 1566862"/>
                <a:gd name="connsiteX125" fmla="*/ 354806 w 3664744"/>
                <a:gd name="connsiteY125" fmla="*/ 247650 h 1566862"/>
                <a:gd name="connsiteX126" fmla="*/ 333375 w 3664744"/>
                <a:gd name="connsiteY126" fmla="*/ 247650 h 1566862"/>
                <a:gd name="connsiteX127" fmla="*/ 333375 w 3664744"/>
                <a:gd name="connsiteY127" fmla="*/ 221456 h 1566862"/>
                <a:gd name="connsiteX128" fmla="*/ 300037 w 3664744"/>
                <a:gd name="connsiteY128" fmla="*/ 221456 h 1566862"/>
                <a:gd name="connsiteX129" fmla="*/ 300037 w 3664744"/>
                <a:gd name="connsiteY129" fmla="*/ 202406 h 1566862"/>
                <a:gd name="connsiteX130" fmla="*/ 278606 w 3664744"/>
                <a:gd name="connsiteY130" fmla="*/ 202406 h 1566862"/>
                <a:gd name="connsiteX131" fmla="*/ 278606 w 3664744"/>
                <a:gd name="connsiteY131" fmla="*/ 180975 h 1566862"/>
                <a:gd name="connsiteX132" fmla="*/ 257175 w 3664744"/>
                <a:gd name="connsiteY132" fmla="*/ 180975 h 1566862"/>
                <a:gd name="connsiteX133" fmla="*/ 257175 w 3664744"/>
                <a:gd name="connsiteY133" fmla="*/ 140493 h 1566862"/>
                <a:gd name="connsiteX134" fmla="*/ 223837 w 3664744"/>
                <a:gd name="connsiteY134" fmla="*/ 140493 h 1566862"/>
                <a:gd name="connsiteX135" fmla="*/ 223837 w 3664744"/>
                <a:gd name="connsiteY135" fmla="*/ 90487 h 1566862"/>
                <a:gd name="connsiteX136" fmla="*/ 171450 w 3664744"/>
                <a:gd name="connsiteY136" fmla="*/ 90487 h 1566862"/>
                <a:gd name="connsiteX137" fmla="*/ 171450 w 3664744"/>
                <a:gd name="connsiteY137" fmla="*/ 69056 h 1566862"/>
                <a:gd name="connsiteX138" fmla="*/ 47625 w 3664744"/>
                <a:gd name="connsiteY138" fmla="*/ 69056 h 1566862"/>
                <a:gd name="connsiteX139" fmla="*/ 47625 w 3664744"/>
                <a:gd name="connsiteY139" fmla="*/ 47625 h 1566862"/>
                <a:gd name="connsiteX140" fmla="*/ 26194 w 3664744"/>
                <a:gd name="connsiteY140" fmla="*/ 47625 h 1566862"/>
                <a:gd name="connsiteX141" fmla="*/ 26194 w 3664744"/>
                <a:gd name="connsiteY141" fmla="*/ 23812 h 1566862"/>
                <a:gd name="connsiteX142" fmla="*/ 0 w 3664744"/>
                <a:gd name="connsiteY142" fmla="*/ 23812 h 1566862"/>
                <a:gd name="connsiteX143" fmla="*/ 0 w 3664744"/>
                <a:gd name="connsiteY143" fmla="*/ 0 h 1566862"/>
                <a:gd name="connsiteX0" fmla="*/ 3664744 w 3664744"/>
                <a:gd name="connsiteY0" fmla="*/ 1566862 h 1566862"/>
                <a:gd name="connsiteX1" fmla="*/ 3457575 w 3664744"/>
                <a:gd name="connsiteY1" fmla="*/ 1566862 h 1566862"/>
                <a:gd name="connsiteX2" fmla="*/ 3457575 w 3664744"/>
                <a:gd name="connsiteY2" fmla="*/ 1540668 h 1566862"/>
                <a:gd name="connsiteX3" fmla="*/ 3426619 w 3664744"/>
                <a:gd name="connsiteY3" fmla="*/ 1540668 h 1566862"/>
                <a:gd name="connsiteX4" fmla="*/ 3426619 w 3664744"/>
                <a:gd name="connsiteY4" fmla="*/ 1512093 h 1566862"/>
                <a:gd name="connsiteX5" fmla="*/ 3057525 w 3664744"/>
                <a:gd name="connsiteY5" fmla="*/ 1512093 h 1566862"/>
                <a:gd name="connsiteX6" fmla="*/ 3057525 w 3664744"/>
                <a:gd name="connsiteY6" fmla="*/ 1493043 h 1566862"/>
                <a:gd name="connsiteX7" fmla="*/ 3017044 w 3664744"/>
                <a:gd name="connsiteY7" fmla="*/ 1493043 h 1566862"/>
                <a:gd name="connsiteX8" fmla="*/ 3017044 w 3664744"/>
                <a:gd name="connsiteY8" fmla="*/ 1483518 h 1566862"/>
                <a:gd name="connsiteX9" fmla="*/ 2936081 w 3664744"/>
                <a:gd name="connsiteY9" fmla="*/ 1483518 h 1566862"/>
                <a:gd name="connsiteX10" fmla="*/ 2936081 w 3664744"/>
                <a:gd name="connsiteY10" fmla="*/ 1471612 h 1566862"/>
                <a:gd name="connsiteX11" fmla="*/ 2731294 w 3664744"/>
                <a:gd name="connsiteY11" fmla="*/ 1471612 h 1566862"/>
                <a:gd name="connsiteX12" fmla="*/ 2731294 w 3664744"/>
                <a:gd name="connsiteY12" fmla="*/ 1459706 h 1566862"/>
                <a:gd name="connsiteX13" fmla="*/ 2636044 w 3664744"/>
                <a:gd name="connsiteY13" fmla="*/ 1459706 h 1566862"/>
                <a:gd name="connsiteX14" fmla="*/ 2636044 w 3664744"/>
                <a:gd name="connsiteY14" fmla="*/ 1443037 h 1566862"/>
                <a:gd name="connsiteX15" fmla="*/ 2555081 w 3664744"/>
                <a:gd name="connsiteY15" fmla="*/ 1443037 h 1566862"/>
                <a:gd name="connsiteX16" fmla="*/ 2536031 w 3664744"/>
                <a:gd name="connsiteY16" fmla="*/ 1423987 h 1566862"/>
                <a:gd name="connsiteX17" fmla="*/ 2433637 w 3664744"/>
                <a:gd name="connsiteY17" fmla="*/ 1423987 h 1566862"/>
                <a:gd name="connsiteX18" fmla="*/ 2433637 w 3664744"/>
                <a:gd name="connsiteY18" fmla="*/ 1407318 h 1566862"/>
                <a:gd name="connsiteX19" fmla="*/ 2386012 w 3664744"/>
                <a:gd name="connsiteY19" fmla="*/ 1407318 h 1566862"/>
                <a:gd name="connsiteX20" fmla="*/ 2386012 w 3664744"/>
                <a:gd name="connsiteY20" fmla="*/ 1373981 h 1566862"/>
                <a:gd name="connsiteX21" fmla="*/ 2233612 w 3664744"/>
                <a:gd name="connsiteY21" fmla="*/ 1373981 h 1566862"/>
                <a:gd name="connsiteX22" fmla="*/ 2233612 w 3664744"/>
                <a:gd name="connsiteY22" fmla="*/ 1366837 h 1566862"/>
                <a:gd name="connsiteX23" fmla="*/ 2205037 w 3664744"/>
                <a:gd name="connsiteY23" fmla="*/ 1366837 h 1566862"/>
                <a:gd name="connsiteX24" fmla="*/ 2205037 w 3664744"/>
                <a:gd name="connsiteY24" fmla="*/ 1350168 h 1566862"/>
                <a:gd name="connsiteX25" fmla="*/ 2126456 w 3664744"/>
                <a:gd name="connsiteY25" fmla="*/ 1350168 h 1566862"/>
                <a:gd name="connsiteX26" fmla="*/ 2131219 w 3664744"/>
                <a:gd name="connsiteY26" fmla="*/ 1345405 h 1566862"/>
                <a:gd name="connsiteX27" fmla="*/ 2038350 w 3664744"/>
                <a:gd name="connsiteY27" fmla="*/ 1345405 h 1566862"/>
                <a:gd name="connsiteX28" fmla="*/ 2038350 w 3664744"/>
                <a:gd name="connsiteY28" fmla="*/ 1326356 h 1566862"/>
                <a:gd name="connsiteX29" fmla="*/ 1876425 w 3664744"/>
                <a:gd name="connsiteY29" fmla="*/ 1326356 h 1566862"/>
                <a:gd name="connsiteX30" fmla="*/ 1876425 w 3664744"/>
                <a:gd name="connsiteY30" fmla="*/ 1302543 h 1566862"/>
                <a:gd name="connsiteX31" fmla="*/ 1816894 w 3664744"/>
                <a:gd name="connsiteY31" fmla="*/ 1302543 h 1566862"/>
                <a:gd name="connsiteX32" fmla="*/ 1816894 w 3664744"/>
                <a:gd name="connsiteY32" fmla="*/ 1285875 h 1566862"/>
                <a:gd name="connsiteX33" fmla="*/ 1771650 w 3664744"/>
                <a:gd name="connsiteY33" fmla="*/ 1285875 h 1566862"/>
                <a:gd name="connsiteX34" fmla="*/ 1771650 w 3664744"/>
                <a:gd name="connsiteY34" fmla="*/ 1276350 h 1566862"/>
                <a:gd name="connsiteX35" fmla="*/ 1704975 w 3664744"/>
                <a:gd name="connsiteY35" fmla="*/ 1276350 h 1566862"/>
                <a:gd name="connsiteX36" fmla="*/ 1657350 w 3664744"/>
                <a:gd name="connsiteY36" fmla="*/ 1276350 h 1566862"/>
                <a:gd name="connsiteX37" fmla="*/ 1657350 w 3664744"/>
                <a:gd name="connsiteY37" fmla="*/ 1245393 h 1566862"/>
                <a:gd name="connsiteX38" fmla="*/ 1614487 w 3664744"/>
                <a:gd name="connsiteY38" fmla="*/ 1245393 h 1566862"/>
                <a:gd name="connsiteX39" fmla="*/ 1614487 w 3664744"/>
                <a:gd name="connsiteY39" fmla="*/ 1219200 h 1566862"/>
                <a:gd name="connsiteX40" fmla="*/ 1588294 w 3664744"/>
                <a:gd name="connsiteY40" fmla="*/ 1219200 h 1566862"/>
                <a:gd name="connsiteX41" fmla="*/ 1574006 w 3664744"/>
                <a:gd name="connsiteY41" fmla="*/ 1193006 h 1566862"/>
                <a:gd name="connsiteX42" fmla="*/ 1476375 w 3664744"/>
                <a:gd name="connsiteY42" fmla="*/ 1193006 h 1566862"/>
                <a:gd name="connsiteX43" fmla="*/ 1476375 w 3664744"/>
                <a:gd name="connsiteY43" fmla="*/ 1169193 h 1566862"/>
                <a:gd name="connsiteX44" fmla="*/ 1447800 w 3664744"/>
                <a:gd name="connsiteY44" fmla="*/ 1169193 h 1566862"/>
                <a:gd name="connsiteX45" fmla="*/ 1447800 w 3664744"/>
                <a:gd name="connsiteY45" fmla="*/ 1138237 h 1566862"/>
                <a:gd name="connsiteX46" fmla="*/ 1414462 w 3664744"/>
                <a:gd name="connsiteY46" fmla="*/ 1138237 h 1566862"/>
                <a:gd name="connsiteX47" fmla="*/ 1414462 w 3664744"/>
                <a:gd name="connsiteY47" fmla="*/ 1116806 h 1566862"/>
                <a:gd name="connsiteX48" fmla="*/ 1376362 w 3664744"/>
                <a:gd name="connsiteY48" fmla="*/ 1116806 h 1566862"/>
                <a:gd name="connsiteX49" fmla="*/ 1376362 w 3664744"/>
                <a:gd name="connsiteY49" fmla="*/ 1097756 h 1566862"/>
                <a:gd name="connsiteX50" fmla="*/ 1343025 w 3664744"/>
                <a:gd name="connsiteY50" fmla="*/ 1097756 h 1566862"/>
                <a:gd name="connsiteX51" fmla="*/ 1343025 w 3664744"/>
                <a:gd name="connsiteY51" fmla="*/ 1083468 h 1566862"/>
                <a:gd name="connsiteX52" fmla="*/ 1297781 w 3664744"/>
                <a:gd name="connsiteY52" fmla="*/ 1083468 h 1566862"/>
                <a:gd name="connsiteX53" fmla="*/ 1297781 w 3664744"/>
                <a:gd name="connsiteY53" fmla="*/ 1066800 h 1566862"/>
                <a:gd name="connsiteX54" fmla="*/ 1271587 w 3664744"/>
                <a:gd name="connsiteY54" fmla="*/ 1066800 h 1566862"/>
                <a:gd name="connsiteX55" fmla="*/ 1271587 w 3664744"/>
                <a:gd name="connsiteY55" fmla="*/ 1066800 h 1566862"/>
                <a:gd name="connsiteX56" fmla="*/ 1250156 w 3664744"/>
                <a:gd name="connsiteY56" fmla="*/ 1066800 h 1566862"/>
                <a:gd name="connsiteX57" fmla="*/ 1250156 w 3664744"/>
                <a:gd name="connsiteY57" fmla="*/ 1035843 h 1566862"/>
                <a:gd name="connsiteX58" fmla="*/ 1240631 w 3664744"/>
                <a:gd name="connsiteY58" fmla="*/ 1035843 h 1566862"/>
                <a:gd name="connsiteX59" fmla="*/ 1240631 w 3664744"/>
                <a:gd name="connsiteY59" fmla="*/ 1014412 h 1566862"/>
                <a:gd name="connsiteX60" fmla="*/ 1193006 w 3664744"/>
                <a:gd name="connsiteY60" fmla="*/ 1014412 h 1566862"/>
                <a:gd name="connsiteX61" fmla="*/ 1193006 w 3664744"/>
                <a:gd name="connsiteY61" fmla="*/ 1007268 h 1566862"/>
                <a:gd name="connsiteX62" fmla="*/ 1162050 w 3664744"/>
                <a:gd name="connsiteY62" fmla="*/ 1007268 h 1566862"/>
                <a:gd name="connsiteX63" fmla="*/ 1162050 w 3664744"/>
                <a:gd name="connsiteY63" fmla="*/ 981075 h 1566862"/>
                <a:gd name="connsiteX64" fmla="*/ 1114425 w 3664744"/>
                <a:gd name="connsiteY64" fmla="*/ 981075 h 1566862"/>
                <a:gd name="connsiteX65" fmla="*/ 1114425 w 3664744"/>
                <a:gd name="connsiteY65" fmla="*/ 954881 h 1566862"/>
                <a:gd name="connsiteX66" fmla="*/ 1085850 w 3664744"/>
                <a:gd name="connsiteY66" fmla="*/ 954881 h 1566862"/>
                <a:gd name="connsiteX67" fmla="*/ 1085850 w 3664744"/>
                <a:gd name="connsiteY67" fmla="*/ 935831 h 1566862"/>
                <a:gd name="connsiteX68" fmla="*/ 1085850 w 3664744"/>
                <a:gd name="connsiteY68" fmla="*/ 935831 h 1566862"/>
                <a:gd name="connsiteX69" fmla="*/ 1066800 w 3664744"/>
                <a:gd name="connsiteY69" fmla="*/ 916781 h 1566862"/>
                <a:gd name="connsiteX70" fmla="*/ 1066800 w 3664744"/>
                <a:gd name="connsiteY70" fmla="*/ 916781 h 1566862"/>
                <a:gd name="connsiteX71" fmla="*/ 1045369 w 3664744"/>
                <a:gd name="connsiteY71" fmla="*/ 916781 h 1566862"/>
                <a:gd name="connsiteX72" fmla="*/ 1045369 w 3664744"/>
                <a:gd name="connsiteY72" fmla="*/ 897731 h 1566862"/>
                <a:gd name="connsiteX73" fmla="*/ 1000125 w 3664744"/>
                <a:gd name="connsiteY73" fmla="*/ 897731 h 1566862"/>
                <a:gd name="connsiteX74" fmla="*/ 1000125 w 3664744"/>
                <a:gd name="connsiteY74" fmla="*/ 883443 h 1566862"/>
                <a:gd name="connsiteX75" fmla="*/ 976312 w 3664744"/>
                <a:gd name="connsiteY75" fmla="*/ 883443 h 1566862"/>
                <a:gd name="connsiteX76" fmla="*/ 976312 w 3664744"/>
                <a:gd name="connsiteY76" fmla="*/ 859631 h 1566862"/>
                <a:gd name="connsiteX77" fmla="*/ 945356 w 3664744"/>
                <a:gd name="connsiteY77" fmla="*/ 859631 h 1566862"/>
                <a:gd name="connsiteX78" fmla="*/ 945356 w 3664744"/>
                <a:gd name="connsiteY78" fmla="*/ 828675 h 1566862"/>
                <a:gd name="connsiteX79" fmla="*/ 940594 w 3664744"/>
                <a:gd name="connsiteY79" fmla="*/ 819149 h 1566862"/>
                <a:gd name="connsiteX80" fmla="*/ 938213 w 3664744"/>
                <a:gd name="connsiteY80" fmla="*/ 790575 h 1566862"/>
                <a:gd name="connsiteX81" fmla="*/ 885825 w 3664744"/>
                <a:gd name="connsiteY81" fmla="*/ 790575 h 1566862"/>
                <a:gd name="connsiteX82" fmla="*/ 885825 w 3664744"/>
                <a:gd name="connsiteY82" fmla="*/ 759618 h 1566862"/>
                <a:gd name="connsiteX83" fmla="*/ 866775 w 3664744"/>
                <a:gd name="connsiteY83" fmla="*/ 759618 h 1566862"/>
                <a:gd name="connsiteX84" fmla="*/ 866775 w 3664744"/>
                <a:gd name="connsiteY84" fmla="*/ 735806 h 1566862"/>
                <a:gd name="connsiteX85" fmla="*/ 854869 w 3664744"/>
                <a:gd name="connsiteY85" fmla="*/ 735806 h 1566862"/>
                <a:gd name="connsiteX86" fmla="*/ 854869 w 3664744"/>
                <a:gd name="connsiteY86" fmla="*/ 709612 h 1566862"/>
                <a:gd name="connsiteX87" fmla="*/ 840581 w 3664744"/>
                <a:gd name="connsiteY87" fmla="*/ 695324 h 1566862"/>
                <a:gd name="connsiteX88" fmla="*/ 800100 w 3664744"/>
                <a:gd name="connsiteY88" fmla="*/ 695324 h 1566862"/>
                <a:gd name="connsiteX89" fmla="*/ 800100 w 3664744"/>
                <a:gd name="connsiteY89" fmla="*/ 666750 h 1566862"/>
                <a:gd name="connsiteX90" fmla="*/ 776287 w 3664744"/>
                <a:gd name="connsiteY90" fmla="*/ 666750 h 1566862"/>
                <a:gd name="connsiteX91" fmla="*/ 776287 w 3664744"/>
                <a:gd name="connsiteY91" fmla="*/ 645318 h 1566862"/>
                <a:gd name="connsiteX92" fmla="*/ 738187 w 3664744"/>
                <a:gd name="connsiteY92" fmla="*/ 645318 h 1566862"/>
                <a:gd name="connsiteX93" fmla="*/ 738187 w 3664744"/>
                <a:gd name="connsiteY93" fmla="*/ 619125 h 1566862"/>
                <a:gd name="connsiteX94" fmla="*/ 711994 w 3664744"/>
                <a:gd name="connsiteY94" fmla="*/ 619125 h 1566862"/>
                <a:gd name="connsiteX95" fmla="*/ 711994 w 3664744"/>
                <a:gd name="connsiteY95" fmla="*/ 600075 h 1566862"/>
                <a:gd name="connsiteX96" fmla="*/ 681037 w 3664744"/>
                <a:gd name="connsiteY96" fmla="*/ 600075 h 1566862"/>
                <a:gd name="connsiteX97" fmla="*/ 681037 w 3664744"/>
                <a:gd name="connsiteY97" fmla="*/ 581025 h 1566862"/>
                <a:gd name="connsiteX98" fmla="*/ 681037 w 3664744"/>
                <a:gd name="connsiteY98" fmla="*/ 581025 h 1566862"/>
                <a:gd name="connsiteX99" fmla="*/ 661987 w 3664744"/>
                <a:gd name="connsiteY99" fmla="*/ 561975 h 1566862"/>
                <a:gd name="connsiteX100" fmla="*/ 633412 w 3664744"/>
                <a:gd name="connsiteY100" fmla="*/ 561975 h 1566862"/>
                <a:gd name="connsiteX101" fmla="*/ 633412 w 3664744"/>
                <a:gd name="connsiteY101" fmla="*/ 540543 h 1566862"/>
                <a:gd name="connsiteX102" fmla="*/ 595312 w 3664744"/>
                <a:gd name="connsiteY102" fmla="*/ 540543 h 1566862"/>
                <a:gd name="connsiteX103" fmla="*/ 595312 w 3664744"/>
                <a:gd name="connsiteY103" fmla="*/ 516731 h 1566862"/>
                <a:gd name="connsiteX104" fmla="*/ 578644 w 3664744"/>
                <a:gd name="connsiteY104" fmla="*/ 516731 h 1566862"/>
                <a:gd name="connsiteX105" fmla="*/ 578644 w 3664744"/>
                <a:gd name="connsiteY105" fmla="*/ 490537 h 1566862"/>
                <a:gd name="connsiteX106" fmla="*/ 552450 w 3664744"/>
                <a:gd name="connsiteY106" fmla="*/ 490537 h 1566862"/>
                <a:gd name="connsiteX107" fmla="*/ 552450 w 3664744"/>
                <a:gd name="connsiteY107" fmla="*/ 469106 h 1566862"/>
                <a:gd name="connsiteX108" fmla="*/ 533400 w 3664744"/>
                <a:gd name="connsiteY108" fmla="*/ 469106 h 1566862"/>
                <a:gd name="connsiteX109" fmla="*/ 533400 w 3664744"/>
                <a:gd name="connsiteY109" fmla="*/ 450056 h 1566862"/>
                <a:gd name="connsiteX110" fmla="*/ 500062 w 3664744"/>
                <a:gd name="connsiteY110" fmla="*/ 450056 h 1566862"/>
                <a:gd name="connsiteX111" fmla="*/ 500062 w 3664744"/>
                <a:gd name="connsiteY111" fmla="*/ 423862 h 1566862"/>
                <a:gd name="connsiteX112" fmla="*/ 500062 w 3664744"/>
                <a:gd name="connsiteY112" fmla="*/ 423862 h 1566862"/>
                <a:gd name="connsiteX113" fmla="*/ 500062 w 3664744"/>
                <a:gd name="connsiteY113" fmla="*/ 397668 h 1566862"/>
                <a:gd name="connsiteX114" fmla="*/ 466725 w 3664744"/>
                <a:gd name="connsiteY114" fmla="*/ 397668 h 1566862"/>
                <a:gd name="connsiteX115" fmla="*/ 466725 w 3664744"/>
                <a:gd name="connsiteY115" fmla="*/ 371475 h 1566862"/>
                <a:gd name="connsiteX116" fmla="*/ 445294 w 3664744"/>
                <a:gd name="connsiteY116" fmla="*/ 371475 h 1566862"/>
                <a:gd name="connsiteX117" fmla="*/ 450056 w 3664744"/>
                <a:gd name="connsiteY117" fmla="*/ 359569 h 1566862"/>
                <a:gd name="connsiteX118" fmla="*/ 428625 w 3664744"/>
                <a:gd name="connsiteY118" fmla="*/ 359569 h 1566862"/>
                <a:gd name="connsiteX119" fmla="*/ 428625 w 3664744"/>
                <a:gd name="connsiteY119" fmla="*/ 328612 h 1566862"/>
                <a:gd name="connsiteX120" fmla="*/ 400050 w 3664744"/>
                <a:gd name="connsiteY120" fmla="*/ 328612 h 1566862"/>
                <a:gd name="connsiteX121" fmla="*/ 400050 w 3664744"/>
                <a:gd name="connsiteY121" fmla="*/ 297656 h 1566862"/>
                <a:gd name="connsiteX122" fmla="*/ 378619 w 3664744"/>
                <a:gd name="connsiteY122" fmla="*/ 297656 h 1566862"/>
                <a:gd name="connsiteX123" fmla="*/ 378619 w 3664744"/>
                <a:gd name="connsiteY123" fmla="*/ 266700 h 1566862"/>
                <a:gd name="connsiteX124" fmla="*/ 354806 w 3664744"/>
                <a:gd name="connsiteY124" fmla="*/ 266700 h 1566862"/>
                <a:gd name="connsiteX125" fmla="*/ 354806 w 3664744"/>
                <a:gd name="connsiteY125" fmla="*/ 247650 h 1566862"/>
                <a:gd name="connsiteX126" fmla="*/ 333375 w 3664744"/>
                <a:gd name="connsiteY126" fmla="*/ 247650 h 1566862"/>
                <a:gd name="connsiteX127" fmla="*/ 333375 w 3664744"/>
                <a:gd name="connsiteY127" fmla="*/ 221456 h 1566862"/>
                <a:gd name="connsiteX128" fmla="*/ 300037 w 3664744"/>
                <a:gd name="connsiteY128" fmla="*/ 221456 h 1566862"/>
                <a:gd name="connsiteX129" fmla="*/ 300037 w 3664744"/>
                <a:gd name="connsiteY129" fmla="*/ 202406 h 1566862"/>
                <a:gd name="connsiteX130" fmla="*/ 278606 w 3664744"/>
                <a:gd name="connsiteY130" fmla="*/ 202406 h 1566862"/>
                <a:gd name="connsiteX131" fmla="*/ 278606 w 3664744"/>
                <a:gd name="connsiteY131" fmla="*/ 180975 h 1566862"/>
                <a:gd name="connsiteX132" fmla="*/ 257175 w 3664744"/>
                <a:gd name="connsiteY132" fmla="*/ 180975 h 1566862"/>
                <a:gd name="connsiteX133" fmla="*/ 257175 w 3664744"/>
                <a:gd name="connsiteY133" fmla="*/ 140493 h 1566862"/>
                <a:gd name="connsiteX134" fmla="*/ 223837 w 3664744"/>
                <a:gd name="connsiteY134" fmla="*/ 140493 h 1566862"/>
                <a:gd name="connsiteX135" fmla="*/ 223837 w 3664744"/>
                <a:gd name="connsiteY135" fmla="*/ 90487 h 1566862"/>
                <a:gd name="connsiteX136" fmla="*/ 171450 w 3664744"/>
                <a:gd name="connsiteY136" fmla="*/ 90487 h 1566862"/>
                <a:gd name="connsiteX137" fmla="*/ 171450 w 3664744"/>
                <a:gd name="connsiteY137" fmla="*/ 69056 h 1566862"/>
                <a:gd name="connsiteX138" fmla="*/ 47625 w 3664744"/>
                <a:gd name="connsiteY138" fmla="*/ 69056 h 1566862"/>
                <a:gd name="connsiteX139" fmla="*/ 47625 w 3664744"/>
                <a:gd name="connsiteY139" fmla="*/ 47625 h 1566862"/>
                <a:gd name="connsiteX140" fmla="*/ 26194 w 3664744"/>
                <a:gd name="connsiteY140" fmla="*/ 47625 h 1566862"/>
                <a:gd name="connsiteX141" fmla="*/ 26194 w 3664744"/>
                <a:gd name="connsiteY141" fmla="*/ 23812 h 1566862"/>
                <a:gd name="connsiteX142" fmla="*/ 0 w 3664744"/>
                <a:gd name="connsiteY142" fmla="*/ 23812 h 1566862"/>
                <a:gd name="connsiteX143" fmla="*/ 0 w 3664744"/>
                <a:gd name="connsiteY143" fmla="*/ 0 h 1566862"/>
                <a:gd name="connsiteX0" fmla="*/ 3664744 w 3664744"/>
                <a:gd name="connsiteY0" fmla="*/ 1566862 h 1566862"/>
                <a:gd name="connsiteX1" fmla="*/ 3457575 w 3664744"/>
                <a:gd name="connsiteY1" fmla="*/ 1566862 h 1566862"/>
                <a:gd name="connsiteX2" fmla="*/ 3457575 w 3664744"/>
                <a:gd name="connsiteY2" fmla="*/ 1540668 h 1566862"/>
                <a:gd name="connsiteX3" fmla="*/ 3426619 w 3664744"/>
                <a:gd name="connsiteY3" fmla="*/ 1540668 h 1566862"/>
                <a:gd name="connsiteX4" fmla="*/ 3426619 w 3664744"/>
                <a:gd name="connsiteY4" fmla="*/ 1512093 h 1566862"/>
                <a:gd name="connsiteX5" fmla="*/ 3057525 w 3664744"/>
                <a:gd name="connsiteY5" fmla="*/ 1512093 h 1566862"/>
                <a:gd name="connsiteX6" fmla="*/ 3057525 w 3664744"/>
                <a:gd name="connsiteY6" fmla="*/ 1493043 h 1566862"/>
                <a:gd name="connsiteX7" fmla="*/ 3017044 w 3664744"/>
                <a:gd name="connsiteY7" fmla="*/ 1493043 h 1566862"/>
                <a:gd name="connsiteX8" fmla="*/ 3017044 w 3664744"/>
                <a:gd name="connsiteY8" fmla="*/ 1483518 h 1566862"/>
                <a:gd name="connsiteX9" fmla="*/ 2936081 w 3664744"/>
                <a:gd name="connsiteY9" fmla="*/ 1483518 h 1566862"/>
                <a:gd name="connsiteX10" fmla="*/ 2936081 w 3664744"/>
                <a:gd name="connsiteY10" fmla="*/ 1471612 h 1566862"/>
                <a:gd name="connsiteX11" fmla="*/ 2731294 w 3664744"/>
                <a:gd name="connsiteY11" fmla="*/ 1471612 h 1566862"/>
                <a:gd name="connsiteX12" fmla="*/ 2731294 w 3664744"/>
                <a:gd name="connsiteY12" fmla="*/ 1459706 h 1566862"/>
                <a:gd name="connsiteX13" fmla="*/ 2636044 w 3664744"/>
                <a:gd name="connsiteY13" fmla="*/ 1459706 h 1566862"/>
                <a:gd name="connsiteX14" fmla="*/ 2636044 w 3664744"/>
                <a:gd name="connsiteY14" fmla="*/ 1443037 h 1566862"/>
                <a:gd name="connsiteX15" fmla="*/ 2555081 w 3664744"/>
                <a:gd name="connsiteY15" fmla="*/ 1443037 h 1566862"/>
                <a:gd name="connsiteX16" fmla="*/ 2536031 w 3664744"/>
                <a:gd name="connsiteY16" fmla="*/ 1423987 h 1566862"/>
                <a:gd name="connsiteX17" fmla="*/ 2433637 w 3664744"/>
                <a:gd name="connsiteY17" fmla="*/ 1423987 h 1566862"/>
                <a:gd name="connsiteX18" fmla="*/ 2433637 w 3664744"/>
                <a:gd name="connsiteY18" fmla="*/ 1407318 h 1566862"/>
                <a:gd name="connsiteX19" fmla="*/ 2386012 w 3664744"/>
                <a:gd name="connsiteY19" fmla="*/ 1407318 h 1566862"/>
                <a:gd name="connsiteX20" fmla="*/ 2386012 w 3664744"/>
                <a:gd name="connsiteY20" fmla="*/ 1373981 h 1566862"/>
                <a:gd name="connsiteX21" fmla="*/ 2233612 w 3664744"/>
                <a:gd name="connsiteY21" fmla="*/ 1373981 h 1566862"/>
                <a:gd name="connsiteX22" fmla="*/ 2233612 w 3664744"/>
                <a:gd name="connsiteY22" fmla="*/ 1366837 h 1566862"/>
                <a:gd name="connsiteX23" fmla="*/ 2205037 w 3664744"/>
                <a:gd name="connsiteY23" fmla="*/ 1366837 h 1566862"/>
                <a:gd name="connsiteX24" fmla="*/ 2205037 w 3664744"/>
                <a:gd name="connsiteY24" fmla="*/ 1350168 h 1566862"/>
                <a:gd name="connsiteX25" fmla="*/ 2126456 w 3664744"/>
                <a:gd name="connsiteY25" fmla="*/ 1350168 h 1566862"/>
                <a:gd name="connsiteX26" fmla="*/ 2131219 w 3664744"/>
                <a:gd name="connsiteY26" fmla="*/ 1345405 h 1566862"/>
                <a:gd name="connsiteX27" fmla="*/ 2038350 w 3664744"/>
                <a:gd name="connsiteY27" fmla="*/ 1345405 h 1566862"/>
                <a:gd name="connsiteX28" fmla="*/ 2038350 w 3664744"/>
                <a:gd name="connsiteY28" fmla="*/ 1326356 h 1566862"/>
                <a:gd name="connsiteX29" fmla="*/ 1876425 w 3664744"/>
                <a:gd name="connsiteY29" fmla="*/ 1326356 h 1566862"/>
                <a:gd name="connsiteX30" fmla="*/ 1876425 w 3664744"/>
                <a:gd name="connsiteY30" fmla="*/ 1302543 h 1566862"/>
                <a:gd name="connsiteX31" fmla="*/ 1816894 w 3664744"/>
                <a:gd name="connsiteY31" fmla="*/ 1302543 h 1566862"/>
                <a:gd name="connsiteX32" fmla="*/ 1816894 w 3664744"/>
                <a:gd name="connsiteY32" fmla="*/ 1285875 h 1566862"/>
                <a:gd name="connsiteX33" fmla="*/ 1771650 w 3664744"/>
                <a:gd name="connsiteY33" fmla="*/ 1285875 h 1566862"/>
                <a:gd name="connsiteX34" fmla="*/ 1771650 w 3664744"/>
                <a:gd name="connsiteY34" fmla="*/ 1276350 h 1566862"/>
                <a:gd name="connsiteX35" fmla="*/ 1704975 w 3664744"/>
                <a:gd name="connsiteY35" fmla="*/ 1276350 h 1566862"/>
                <a:gd name="connsiteX36" fmla="*/ 1657350 w 3664744"/>
                <a:gd name="connsiteY36" fmla="*/ 1276350 h 1566862"/>
                <a:gd name="connsiteX37" fmla="*/ 1657350 w 3664744"/>
                <a:gd name="connsiteY37" fmla="*/ 1245393 h 1566862"/>
                <a:gd name="connsiteX38" fmla="*/ 1614487 w 3664744"/>
                <a:gd name="connsiteY38" fmla="*/ 1245393 h 1566862"/>
                <a:gd name="connsiteX39" fmla="*/ 1614487 w 3664744"/>
                <a:gd name="connsiteY39" fmla="*/ 1219200 h 1566862"/>
                <a:gd name="connsiteX40" fmla="*/ 1588294 w 3664744"/>
                <a:gd name="connsiteY40" fmla="*/ 1219200 h 1566862"/>
                <a:gd name="connsiteX41" fmla="*/ 1574006 w 3664744"/>
                <a:gd name="connsiteY41" fmla="*/ 1193006 h 1566862"/>
                <a:gd name="connsiteX42" fmla="*/ 1476375 w 3664744"/>
                <a:gd name="connsiteY42" fmla="*/ 1193006 h 1566862"/>
                <a:gd name="connsiteX43" fmla="*/ 1476375 w 3664744"/>
                <a:gd name="connsiteY43" fmla="*/ 1169193 h 1566862"/>
                <a:gd name="connsiteX44" fmla="*/ 1447800 w 3664744"/>
                <a:gd name="connsiteY44" fmla="*/ 1169193 h 1566862"/>
                <a:gd name="connsiteX45" fmla="*/ 1447800 w 3664744"/>
                <a:gd name="connsiteY45" fmla="*/ 1138237 h 1566862"/>
                <a:gd name="connsiteX46" fmla="*/ 1414462 w 3664744"/>
                <a:gd name="connsiteY46" fmla="*/ 1138237 h 1566862"/>
                <a:gd name="connsiteX47" fmla="*/ 1414462 w 3664744"/>
                <a:gd name="connsiteY47" fmla="*/ 1116806 h 1566862"/>
                <a:gd name="connsiteX48" fmla="*/ 1376362 w 3664744"/>
                <a:gd name="connsiteY48" fmla="*/ 1116806 h 1566862"/>
                <a:gd name="connsiteX49" fmla="*/ 1376362 w 3664744"/>
                <a:gd name="connsiteY49" fmla="*/ 1097756 h 1566862"/>
                <a:gd name="connsiteX50" fmla="*/ 1343025 w 3664744"/>
                <a:gd name="connsiteY50" fmla="*/ 1097756 h 1566862"/>
                <a:gd name="connsiteX51" fmla="*/ 1343025 w 3664744"/>
                <a:gd name="connsiteY51" fmla="*/ 1083468 h 1566862"/>
                <a:gd name="connsiteX52" fmla="*/ 1297781 w 3664744"/>
                <a:gd name="connsiteY52" fmla="*/ 1083468 h 1566862"/>
                <a:gd name="connsiteX53" fmla="*/ 1297781 w 3664744"/>
                <a:gd name="connsiteY53" fmla="*/ 1066800 h 1566862"/>
                <a:gd name="connsiteX54" fmla="*/ 1271587 w 3664744"/>
                <a:gd name="connsiteY54" fmla="*/ 1066800 h 1566862"/>
                <a:gd name="connsiteX55" fmla="*/ 1271587 w 3664744"/>
                <a:gd name="connsiteY55" fmla="*/ 1066800 h 1566862"/>
                <a:gd name="connsiteX56" fmla="*/ 1250156 w 3664744"/>
                <a:gd name="connsiteY56" fmla="*/ 1066800 h 1566862"/>
                <a:gd name="connsiteX57" fmla="*/ 1250156 w 3664744"/>
                <a:gd name="connsiteY57" fmla="*/ 1035843 h 1566862"/>
                <a:gd name="connsiteX58" fmla="*/ 1240631 w 3664744"/>
                <a:gd name="connsiteY58" fmla="*/ 1035843 h 1566862"/>
                <a:gd name="connsiteX59" fmla="*/ 1240631 w 3664744"/>
                <a:gd name="connsiteY59" fmla="*/ 1014412 h 1566862"/>
                <a:gd name="connsiteX60" fmla="*/ 1193006 w 3664744"/>
                <a:gd name="connsiteY60" fmla="*/ 1014412 h 1566862"/>
                <a:gd name="connsiteX61" fmla="*/ 1193006 w 3664744"/>
                <a:gd name="connsiteY61" fmla="*/ 1007268 h 1566862"/>
                <a:gd name="connsiteX62" fmla="*/ 1162050 w 3664744"/>
                <a:gd name="connsiteY62" fmla="*/ 1007268 h 1566862"/>
                <a:gd name="connsiteX63" fmla="*/ 1162050 w 3664744"/>
                <a:gd name="connsiteY63" fmla="*/ 981075 h 1566862"/>
                <a:gd name="connsiteX64" fmla="*/ 1114425 w 3664744"/>
                <a:gd name="connsiteY64" fmla="*/ 981075 h 1566862"/>
                <a:gd name="connsiteX65" fmla="*/ 1114425 w 3664744"/>
                <a:gd name="connsiteY65" fmla="*/ 954881 h 1566862"/>
                <a:gd name="connsiteX66" fmla="*/ 1085850 w 3664744"/>
                <a:gd name="connsiteY66" fmla="*/ 954881 h 1566862"/>
                <a:gd name="connsiteX67" fmla="*/ 1085850 w 3664744"/>
                <a:gd name="connsiteY67" fmla="*/ 935831 h 1566862"/>
                <a:gd name="connsiteX68" fmla="*/ 1085850 w 3664744"/>
                <a:gd name="connsiteY68" fmla="*/ 935831 h 1566862"/>
                <a:gd name="connsiteX69" fmla="*/ 1066800 w 3664744"/>
                <a:gd name="connsiteY69" fmla="*/ 916781 h 1566862"/>
                <a:gd name="connsiteX70" fmla="*/ 1066800 w 3664744"/>
                <a:gd name="connsiteY70" fmla="*/ 916781 h 1566862"/>
                <a:gd name="connsiteX71" fmla="*/ 1045369 w 3664744"/>
                <a:gd name="connsiteY71" fmla="*/ 916781 h 1566862"/>
                <a:gd name="connsiteX72" fmla="*/ 1045369 w 3664744"/>
                <a:gd name="connsiteY72" fmla="*/ 897731 h 1566862"/>
                <a:gd name="connsiteX73" fmla="*/ 1000125 w 3664744"/>
                <a:gd name="connsiteY73" fmla="*/ 897731 h 1566862"/>
                <a:gd name="connsiteX74" fmla="*/ 1000125 w 3664744"/>
                <a:gd name="connsiteY74" fmla="*/ 883443 h 1566862"/>
                <a:gd name="connsiteX75" fmla="*/ 976312 w 3664744"/>
                <a:gd name="connsiteY75" fmla="*/ 883443 h 1566862"/>
                <a:gd name="connsiteX76" fmla="*/ 976312 w 3664744"/>
                <a:gd name="connsiteY76" fmla="*/ 859631 h 1566862"/>
                <a:gd name="connsiteX77" fmla="*/ 945356 w 3664744"/>
                <a:gd name="connsiteY77" fmla="*/ 859631 h 1566862"/>
                <a:gd name="connsiteX78" fmla="*/ 945356 w 3664744"/>
                <a:gd name="connsiteY78" fmla="*/ 828675 h 1566862"/>
                <a:gd name="connsiteX79" fmla="*/ 940594 w 3664744"/>
                <a:gd name="connsiteY79" fmla="*/ 819149 h 1566862"/>
                <a:gd name="connsiteX80" fmla="*/ 938213 w 3664744"/>
                <a:gd name="connsiteY80" fmla="*/ 790575 h 1566862"/>
                <a:gd name="connsiteX81" fmla="*/ 885825 w 3664744"/>
                <a:gd name="connsiteY81" fmla="*/ 790575 h 1566862"/>
                <a:gd name="connsiteX82" fmla="*/ 885825 w 3664744"/>
                <a:gd name="connsiteY82" fmla="*/ 759618 h 1566862"/>
                <a:gd name="connsiteX83" fmla="*/ 866775 w 3664744"/>
                <a:gd name="connsiteY83" fmla="*/ 759618 h 1566862"/>
                <a:gd name="connsiteX84" fmla="*/ 866775 w 3664744"/>
                <a:gd name="connsiteY84" fmla="*/ 735806 h 1566862"/>
                <a:gd name="connsiteX85" fmla="*/ 854869 w 3664744"/>
                <a:gd name="connsiteY85" fmla="*/ 735806 h 1566862"/>
                <a:gd name="connsiteX86" fmla="*/ 854869 w 3664744"/>
                <a:gd name="connsiteY86" fmla="*/ 709612 h 1566862"/>
                <a:gd name="connsiteX87" fmla="*/ 840581 w 3664744"/>
                <a:gd name="connsiteY87" fmla="*/ 695324 h 1566862"/>
                <a:gd name="connsiteX88" fmla="*/ 800100 w 3664744"/>
                <a:gd name="connsiteY88" fmla="*/ 695324 h 1566862"/>
                <a:gd name="connsiteX89" fmla="*/ 800100 w 3664744"/>
                <a:gd name="connsiteY89" fmla="*/ 666750 h 1566862"/>
                <a:gd name="connsiteX90" fmla="*/ 776287 w 3664744"/>
                <a:gd name="connsiteY90" fmla="*/ 666750 h 1566862"/>
                <a:gd name="connsiteX91" fmla="*/ 776287 w 3664744"/>
                <a:gd name="connsiteY91" fmla="*/ 645318 h 1566862"/>
                <a:gd name="connsiteX92" fmla="*/ 738187 w 3664744"/>
                <a:gd name="connsiteY92" fmla="*/ 645318 h 1566862"/>
                <a:gd name="connsiteX93" fmla="*/ 738187 w 3664744"/>
                <a:gd name="connsiteY93" fmla="*/ 619125 h 1566862"/>
                <a:gd name="connsiteX94" fmla="*/ 711994 w 3664744"/>
                <a:gd name="connsiteY94" fmla="*/ 619125 h 1566862"/>
                <a:gd name="connsiteX95" fmla="*/ 711994 w 3664744"/>
                <a:gd name="connsiteY95" fmla="*/ 600075 h 1566862"/>
                <a:gd name="connsiteX96" fmla="*/ 681037 w 3664744"/>
                <a:gd name="connsiteY96" fmla="*/ 600075 h 1566862"/>
                <a:gd name="connsiteX97" fmla="*/ 681037 w 3664744"/>
                <a:gd name="connsiteY97" fmla="*/ 581025 h 1566862"/>
                <a:gd name="connsiteX98" fmla="*/ 681037 w 3664744"/>
                <a:gd name="connsiteY98" fmla="*/ 581025 h 1566862"/>
                <a:gd name="connsiteX99" fmla="*/ 661987 w 3664744"/>
                <a:gd name="connsiteY99" fmla="*/ 561975 h 1566862"/>
                <a:gd name="connsiteX100" fmla="*/ 633412 w 3664744"/>
                <a:gd name="connsiteY100" fmla="*/ 561975 h 1566862"/>
                <a:gd name="connsiteX101" fmla="*/ 633412 w 3664744"/>
                <a:gd name="connsiteY101" fmla="*/ 540543 h 1566862"/>
                <a:gd name="connsiteX102" fmla="*/ 595312 w 3664744"/>
                <a:gd name="connsiteY102" fmla="*/ 540543 h 1566862"/>
                <a:gd name="connsiteX103" fmla="*/ 595312 w 3664744"/>
                <a:gd name="connsiteY103" fmla="*/ 516731 h 1566862"/>
                <a:gd name="connsiteX104" fmla="*/ 578644 w 3664744"/>
                <a:gd name="connsiteY104" fmla="*/ 516731 h 1566862"/>
                <a:gd name="connsiteX105" fmla="*/ 578644 w 3664744"/>
                <a:gd name="connsiteY105" fmla="*/ 490537 h 1566862"/>
                <a:gd name="connsiteX106" fmla="*/ 552450 w 3664744"/>
                <a:gd name="connsiteY106" fmla="*/ 490537 h 1566862"/>
                <a:gd name="connsiteX107" fmla="*/ 552450 w 3664744"/>
                <a:gd name="connsiteY107" fmla="*/ 469106 h 1566862"/>
                <a:gd name="connsiteX108" fmla="*/ 533400 w 3664744"/>
                <a:gd name="connsiteY108" fmla="*/ 469106 h 1566862"/>
                <a:gd name="connsiteX109" fmla="*/ 533400 w 3664744"/>
                <a:gd name="connsiteY109" fmla="*/ 450056 h 1566862"/>
                <a:gd name="connsiteX110" fmla="*/ 500062 w 3664744"/>
                <a:gd name="connsiteY110" fmla="*/ 450056 h 1566862"/>
                <a:gd name="connsiteX111" fmla="*/ 500062 w 3664744"/>
                <a:gd name="connsiteY111" fmla="*/ 423862 h 1566862"/>
                <a:gd name="connsiteX112" fmla="*/ 500062 w 3664744"/>
                <a:gd name="connsiteY112" fmla="*/ 423862 h 1566862"/>
                <a:gd name="connsiteX113" fmla="*/ 500062 w 3664744"/>
                <a:gd name="connsiteY113" fmla="*/ 397668 h 1566862"/>
                <a:gd name="connsiteX114" fmla="*/ 466725 w 3664744"/>
                <a:gd name="connsiteY114" fmla="*/ 397668 h 1566862"/>
                <a:gd name="connsiteX115" fmla="*/ 466725 w 3664744"/>
                <a:gd name="connsiteY115" fmla="*/ 371475 h 1566862"/>
                <a:gd name="connsiteX116" fmla="*/ 452438 w 3664744"/>
                <a:gd name="connsiteY116" fmla="*/ 373856 h 1566862"/>
                <a:gd name="connsiteX117" fmla="*/ 450056 w 3664744"/>
                <a:gd name="connsiteY117" fmla="*/ 359569 h 1566862"/>
                <a:gd name="connsiteX118" fmla="*/ 428625 w 3664744"/>
                <a:gd name="connsiteY118" fmla="*/ 359569 h 1566862"/>
                <a:gd name="connsiteX119" fmla="*/ 428625 w 3664744"/>
                <a:gd name="connsiteY119" fmla="*/ 328612 h 1566862"/>
                <a:gd name="connsiteX120" fmla="*/ 400050 w 3664744"/>
                <a:gd name="connsiteY120" fmla="*/ 328612 h 1566862"/>
                <a:gd name="connsiteX121" fmla="*/ 400050 w 3664744"/>
                <a:gd name="connsiteY121" fmla="*/ 297656 h 1566862"/>
                <a:gd name="connsiteX122" fmla="*/ 378619 w 3664744"/>
                <a:gd name="connsiteY122" fmla="*/ 297656 h 1566862"/>
                <a:gd name="connsiteX123" fmla="*/ 378619 w 3664744"/>
                <a:gd name="connsiteY123" fmla="*/ 266700 h 1566862"/>
                <a:gd name="connsiteX124" fmla="*/ 354806 w 3664744"/>
                <a:gd name="connsiteY124" fmla="*/ 266700 h 1566862"/>
                <a:gd name="connsiteX125" fmla="*/ 354806 w 3664744"/>
                <a:gd name="connsiteY125" fmla="*/ 247650 h 1566862"/>
                <a:gd name="connsiteX126" fmla="*/ 333375 w 3664744"/>
                <a:gd name="connsiteY126" fmla="*/ 247650 h 1566862"/>
                <a:gd name="connsiteX127" fmla="*/ 333375 w 3664744"/>
                <a:gd name="connsiteY127" fmla="*/ 221456 h 1566862"/>
                <a:gd name="connsiteX128" fmla="*/ 300037 w 3664744"/>
                <a:gd name="connsiteY128" fmla="*/ 221456 h 1566862"/>
                <a:gd name="connsiteX129" fmla="*/ 300037 w 3664744"/>
                <a:gd name="connsiteY129" fmla="*/ 202406 h 1566862"/>
                <a:gd name="connsiteX130" fmla="*/ 278606 w 3664744"/>
                <a:gd name="connsiteY130" fmla="*/ 202406 h 1566862"/>
                <a:gd name="connsiteX131" fmla="*/ 278606 w 3664744"/>
                <a:gd name="connsiteY131" fmla="*/ 180975 h 1566862"/>
                <a:gd name="connsiteX132" fmla="*/ 257175 w 3664744"/>
                <a:gd name="connsiteY132" fmla="*/ 180975 h 1566862"/>
                <a:gd name="connsiteX133" fmla="*/ 257175 w 3664744"/>
                <a:gd name="connsiteY133" fmla="*/ 140493 h 1566862"/>
                <a:gd name="connsiteX134" fmla="*/ 223837 w 3664744"/>
                <a:gd name="connsiteY134" fmla="*/ 140493 h 1566862"/>
                <a:gd name="connsiteX135" fmla="*/ 223837 w 3664744"/>
                <a:gd name="connsiteY135" fmla="*/ 90487 h 1566862"/>
                <a:gd name="connsiteX136" fmla="*/ 171450 w 3664744"/>
                <a:gd name="connsiteY136" fmla="*/ 90487 h 1566862"/>
                <a:gd name="connsiteX137" fmla="*/ 171450 w 3664744"/>
                <a:gd name="connsiteY137" fmla="*/ 69056 h 1566862"/>
                <a:gd name="connsiteX138" fmla="*/ 47625 w 3664744"/>
                <a:gd name="connsiteY138" fmla="*/ 69056 h 1566862"/>
                <a:gd name="connsiteX139" fmla="*/ 47625 w 3664744"/>
                <a:gd name="connsiteY139" fmla="*/ 47625 h 1566862"/>
                <a:gd name="connsiteX140" fmla="*/ 26194 w 3664744"/>
                <a:gd name="connsiteY140" fmla="*/ 47625 h 1566862"/>
                <a:gd name="connsiteX141" fmla="*/ 26194 w 3664744"/>
                <a:gd name="connsiteY141" fmla="*/ 23812 h 1566862"/>
                <a:gd name="connsiteX142" fmla="*/ 0 w 3664744"/>
                <a:gd name="connsiteY142" fmla="*/ 23812 h 1566862"/>
                <a:gd name="connsiteX143" fmla="*/ 0 w 3664744"/>
                <a:gd name="connsiteY143" fmla="*/ 0 h 1566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664744" h="1566862">
                  <a:moveTo>
                    <a:pt x="3664744" y="1566862"/>
                  </a:moveTo>
                  <a:lnTo>
                    <a:pt x="3457575" y="1566862"/>
                  </a:lnTo>
                  <a:lnTo>
                    <a:pt x="3457575" y="1540668"/>
                  </a:lnTo>
                  <a:lnTo>
                    <a:pt x="3426619" y="1540668"/>
                  </a:lnTo>
                  <a:lnTo>
                    <a:pt x="3426619" y="1512093"/>
                  </a:lnTo>
                  <a:lnTo>
                    <a:pt x="3057525" y="1512093"/>
                  </a:lnTo>
                  <a:lnTo>
                    <a:pt x="3057525" y="1493043"/>
                  </a:lnTo>
                  <a:lnTo>
                    <a:pt x="3017044" y="1493043"/>
                  </a:lnTo>
                  <a:lnTo>
                    <a:pt x="3017044" y="1483518"/>
                  </a:lnTo>
                  <a:lnTo>
                    <a:pt x="2936081" y="1483518"/>
                  </a:lnTo>
                  <a:lnTo>
                    <a:pt x="2936081" y="1471612"/>
                  </a:lnTo>
                  <a:lnTo>
                    <a:pt x="2731294" y="1471612"/>
                  </a:lnTo>
                  <a:lnTo>
                    <a:pt x="2731294" y="1459706"/>
                  </a:lnTo>
                  <a:lnTo>
                    <a:pt x="2636044" y="1459706"/>
                  </a:lnTo>
                  <a:lnTo>
                    <a:pt x="2636044" y="1443037"/>
                  </a:lnTo>
                  <a:lnTo>
                    <a:pt x="2555081" y="1443037"/>
                  </a:lnTo>
                  <a:lnTo>
                    <a:pt x="2536031" y="1423987"/>
                  </a:lnTo>
                  <a:lnTo>
                    <a:pt x="2433637" y="1423987"/>
                  </a:lnTo>
                  <a:lnTo>
                    <a:pt x="2433637" y="1407318"/>
                  </a:lnTo>
                  <a:lnTo>
                    <a:pt x="2386012" y="1407318"/>
                  </a:lnTo>
                  <a:lnTo>
                    <a:pt x="2386012" y="1373981"/>
                  </a:lnTo>
                  <a:lnTo>
                    <a:pt x="2233612" y="1373981"/>
                  </a:lnTo>
                  <a:lnTo>
                    <a:pt x="2233612" y="1366837"/>
                  </a:lnTo>
                  <a:lnTo>
                    <a:pt x="2205037" y="1366837"/>
                  </a:lnTo>
                  <a:lnTo>
                    <a:pt x="2205037" y="1350168"/>
                  </a:lnTo>
                  <a:lnTo>
                    <a:pt x="2126456" y="1350168"/>
                  </a:lnTo>
                  <a:lnTo>
                    <a:pt x="2131219" y="1345405"/>
                  </a:lnTo>
                  <a:lnTo>
                    <a:pt x="2038350" y="1345405"/>
                  </a:lnTo>
                  <a:lnTo>
                    <a:pt x="2038350" y="1326356"/>
                  </a:lnTo>
                  <a:lnTo>
                    <a:pt x="1876425" y="1326356"/>
                  </a:lnTo>
                  <a:lnTo>
                    <a:pt x="1876425" y="1302543"/>
                  </a:lnTo>
                  <a:lnTo>
                    <a:pt x="1816894" y="1302543"/>
                  </a:lnTo>
                  <a:lnTo>
                    <a:pt x="1816894" y="1285875"/>
                  </a:lnTo>
                  <a:lnTo>
                    <a:pt x="1771650" y="1285875"/>
                  </a:lnTo>
                  <a:lnTo>
                    <a:pt x="1771650" y="1276350"/>
                  </a:lnTo>
                  <a:lnTo>
                    <a:pt x="1704975" y="1276350"/>
                  </a:lnTo>
                  <a:lnTo>
                    <a:pt x="1657350" y="1276350"/>
                  </a:lnTo>
                  <a:lnTo>
                    <a:pt x="1657350" y="1245393"/>
                  </a:lnTo>
                  <a:lnTo>
                    <a:pt x="1614487" y="1245393"/>
                  </a:lnTo>
                  <a:lnTo>
                    <a:pt x="1614487" y="1219200"/>
                  </a:lnTo>
                  <a:lnTo>
                    <a:pt x="1588294" y="1219200"/>
                  </a:lnTo>
                  <a:lnTo>
                    <a:pt x="1574006" y="1193006"/>
                  </a:lnTo>
                  <a:lnTo>
                    <a:pt x="1476375" y="1193006"/>
                  </a:lnTo>
                  <a:lnTo>
                    <a:pt x="1476375" y="1169193"/>
                  </a:lnTo>
                  <a:lnTo>
                    <a:pt x="1447800" y="1169193"/>
                  </a:lnTo>
                  <a:lnTo>
                    <a:pt x="1447800" y="1138237"/>
                  </a:lnTo>
                  <a:lnTo>
                    <a:pt x="1414462" y="1138237"/>
                  </a:lnTo>
                  <a:lnTo>
                    <a:pt x="1414462" y="1116806"/>
                  </a:lnTo>
                  <a:lnTo>
                    <a:pt x="1376362" y="1116806"/>
                  </a:lnTo>
                  <a:lnTo>
                    <a:pt x="1376362" y="1097756"/>
                  </a:lnTo>
                  <a:lnTo>
                    <a:pt x="1343025" y="1097756"/>
                  </a:lnTo>
                  <a:lnTo>
                    <a:pt x="1343025" y="1083468"/>
                  </a:lnTo>
                  <a:lnTo>
                    <a:pt x="1297781" y="1083468"/>
                  </a:lnTo>
                  <a:lnTo>
                    <a:pt x="1297781" y="1066800"/>
                  </a:lnTo>
                  <a:lnTo>
                    <a:pt x="1271587" y="1066800"/>
                  </a:lnTo>
                  <a:lnTo>
                    <a:pt x="1271587" y="1066800"/>
                  </a:lnTo>
                  <a:lnTo>
                    <a:pt x="1250156" y="1066800"/>
                  </a:lnTo>
                  <a:lnTo>
                    <a:pt x="1250156" y="1035843"/>
                  </a:lnTo>
                  <a:lnTo>
                    <a:pt x="1240631" y="1035843"/>
                  </a:lnTo>
                  <a:lnTo>
                    <a:pt x="1240631" y="1014412"/>
                  </a:lnTo>
                  <a:lnTo>
                    <a:pt x="1193006" y="1014412"/>
                  </a:lnTo>
                  <a:lnTo>
                    <a:pt x="1193006" y="1007268"/>
                  </a:lnTo>
                  <a:lnTo>
                    <a:pt x="1162050" y="1007268"/>
                  </a:lnTo>
                  <a:lnTo>
                    <a:pt x="1162050" y="981075"/>
                  </a:lnTo>
                  <a:lnTo>
                    <a:pt x="1114425" y="981075"/>
                  </a:lnTo>
                  <a:lnTo>
                    <a:pt x="1114425" y="954881"/>
                  </a:lnTo>
                  <a:lnTo>
                    <a:pt x="1085850" y="954881"/>
                  </a:lnTo>
                  <a:lnTo>
                    <a:pt x="1085850" y="935831"/>
                  </a:lnTo>
                  <a:lnTo>
                    <a:pt x="1085850" y="935831"/>
                  </a:lnTo>
                  <a:lnTo>
                    <a:pt x="1066800" y="916781"/>
                  </a:lnTo>
                  <a:lnTo>
                    <a:pt x="1066800" y="916781"/>
                  </a:lnTo>
                  <a:lnTo>
                    <a:pt x="1045369" y="916781"/>
                  </a:lnTo>
                  <a:lnTo>
                    <a:pt x="1045369" y="897731"/>
                  </a:lnTo>
                  <a:lnTo>
                    <a:pt x="1000125" y="897731"/>
                  </a:lnTo>
                  <a:lnTo>
                    <a:pt x="1000125" y="883443"/>
                  </a:lnTo>
                  <a:lnTo>
                    <a:pt x="976312" y="883443"/>
                  </a:lnTo>
                  <a:lnTo>
                    <a:pt x="976312" y="859631"/>
                  </a:lnTo>
                  <a:lnTo>
                    <a:pt x="945356" y="859631"/>
                  </a:lnTo>
                  <a:lnTo>
                    <a:pt x="945356" y="828675"/>
                  </a:lnTo>
                  <a:lnTo>
                    <a:pt x="940594" y="819149"/>
                  </a:lnTo>
                  <a:lnTo>
                    <a:pt x="938213" y="790575"/>
                  </a:lnTo>
                  <a:lnTo>
                    <a:pt x="885825" y="790575"/>
                  </a:lnTo>
                  <a:lnTo>
                    <a:pt x="885825" y="759618"/>
                  </a:lnTo>
                  <a:lnTo>
                    <a:pt x="866775" y="759618"/>
                  </a:lnTo>
                  <a:lnTo>
                    <a:pt x="866775" y="735806"/>
                  </a:lnTo>
                  <a:lnTo>
                    <a:pt x="854869" y="735806"/>
                  </a:lnTo>
                  <a:lnTo>
                    <a:pt x="854869" y="709612"/>
                  </a:lnTo>
                  <a:lnTo>
                    <a:pt x="840581" y="695324"/>
                  </a:lnTo>
                  <a:lnTo>
                    <a:pt x="800100" y="695324"/>
                  </a:lnTo>
                  <a:lnTo>
                    <a:pt x="800100" y="666750"/>
                  </a:lnTo>
                  <a:lnTo>
                    <a:pt x="776287" y="666750"/>
                  </a:lnTo>
                  <a:lnTo>
                    <a:pt x="776287" y="645318"/>
                  </a:lnTo>
                  <a:lnTo>
                    <a:pt x="738187" y="645318"/>
                  </a:lnTo>
                  <a:lnTo>
                    <a:pt x="738187" y="619125"/>
                  </a:lnTo>
                  <a:lnTo>
                    <a:pt x="711994" y="619125"/>
                  </a:lnTo>
                  <a:lnTo>
                    <a:pt x="711994" y="600075"/>
                  </a:lnTo>
                  <a:lnTo>
                    <a:pt x="681037" y="600075"/>
                  </a:lnTo>
                  <a:lnTo>
                    <a:pt x="681037" y="581025"/>
                  </a:lnTo>
                  <a:lnTo>
                    <a:pt x="681037" y="581025"/>
                  </a:lnTo>
                  <a:lnTo>
                    <a:pt x="661987" y="561975"/>
                  </a:lnTo>
                  <a:lnTo>
                    <a:pt x="633412" y="561975"/>
                  </a:lnTo>
                  <a:lnTo>
                    <a:pt x="633412" y="540543"/>
                  </a:lnTo>
                  <a:lnTo>
                    <a:pt x="595312" y="540543"/>
                  </a:lnTo>
                  <a:lnTo>
                    <a:pt x="595312" y="516731"/>
                  </a:lnTo>
                  <a:lnTo>
                    <a:pt x="578644" y="516731"/>
                  </a:lnTo>
                  <a:lnTo>
                    <a:pt x="578644" y="490537"/>
                  </a:lnTo>
                  <a:lnTo>
                    <a:pt x="552450" y="490537"/>
                  </a:lnTo>
                  <a:lnTo>
                    <a:pt x="552450" y="469106"/>
                  </a:lnTo>
                  <a:lnTo>
                    <a:pt x="533400" y="469106"/>
                  </a:lnTo>
                  <a:lnTo>
                    <a:pt x="533400" y="450056"/>
                  </a:lnTo>
                  <a:lnTo>
                    <a:pt x="500062" y="450056"/>
                  </a:lnTo>
                  <a:lnTo>
                    <a:pt x="500062" y="423862"/>
                  </a:lnTo>
                  <a:lnTo>
                    <a:pt x="500062" y="423862"/>
                  </a:lnTo>
                  <a:lnTo>
                    <a:pt x="500062" y="397668"/>
                  </a:lnTo>
                  <a:lnTo>
                    <a:pt x="466725" y="397668"/>
                  </a:lnTo>
                  <a:lnTo>
                    <a:pt x="466725" y="371475"/>
                  </a:lnTo>
                  <a:lnTo>
                    <a:pt x="452438" y="373856"/>
                  </a:lnTo>
                  <a:lnTo>
                    <a:pt x="450056" y="359569"/>
                  </a:lnTo>
                  <a:lnTo>
                    <a:pt x="428625" y="359569"/>
                  </a:lnTo>
                  <a:lnTo>
                    <a:pt x="428625" y="328612"/>
                  </a:lnTo>
                  <a:lnTo>
                    <a:pt x="400050" y="328612"/>
                  </a:lnTo>
                  <a:lnTo>
                    <a:pt x="400050" y="297656"/>
                  </a:lnTo>
                  <a:lnTo>
                    <a:pt x="378619" y="297656"/>
                  </a:lnTo>
                  <a:lnTo>
                    <a:pt x="378619" y="266700"/>
                  </a:lnTo>
                  <a:lnTo>
                    <a:pt x="354806" y="266700"/>
                  </a:lnTo>
                  <a:lnTo>
                    <a:pt x="354806" y="247650"/>
                  </a:lnTo>
                  <a:lnTo>
                    <a:pt x="333375" y="247650"/>
                  </a:lnTo>
                  <a:lnTo>
                    <a:pt x="333375" y="221456"/>
                  </a:lnTo>
                  <a:lnTo>
                    <a:pt x="300037" y="221456"/>
                  </a:lnTo>
                  <a:lnTo>
                    <a:pt x="300037" y="202406"/>
                  </a:lnTo>
                  <a:lnTo>
                    <a:pt x="278606" y="202406"/>
                  </a:lnTo>
                  <a:lnTo>
                    <a:pt x="278606" y="180975"/>
                  </a:lnTo>
                  <a:lnTo>
                    <a:pt x="257175" y="180975"/>
                  </a:lnTo>
                  <a:lnTo>
                    <a:pt x="257175" y="140493"/>
                  </a:lnTo>
                  <a:lnTo>
                    <a:pt x="223837" y="140493"/>
                  </a:lnTo>
                  <a:lnTo>
                    <a:pt x="223837" y="90487"/>
                  </a:lnTo>
                  <a:lnTo>
                    <a:pt x="171450" y="90487"/>
                  </a:lnTo>
                  <a:lnTo>
                    <a:pt x="171450" y="69056"/>
                  </a:lnTo>
                  <a:lnTo>
                    <a:pt x="47625" y="69056"/>
                  </a:lnTo>
                  <a:lnTo>
                    <a:pt x="47625" y="47625"/>
                  </a:lnTo>
                  <a:lnTo>
                    <a:pt x="26194" y="47625"/>
                  </a:lnTo>
                  <a:lnTo>
                    <a:pt x="26194" y="23812"/>
                  </a:lnTo>
                  <a:lnTo>
                    <a:pt x="0" y="23812"/>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9586" name="Straight Connector 19585">
              <a:extLst>
                <a:ext uri="{FF2B5EF4-FFF2-40B4-BE49-F238E27FC236}">
                  <a16:creationId xmlns:a16="http://schemas.microsoft.com/office/drawing/2014/main" id="{DE9E5753-4CC4-B170-BD5C-DE41F99AB995}"/>
                </a:ext>
              </a:extLst>
            </p:cNvPr>
            <p:cNvCxnSpPr>
              <a:cxnSpLocks/>
            </p:cNvCxnSpPr>
            <p:nvPr/>
          </p:nvCxnSpPr>
          <p:spPr bwMode="auto">
            <a:xfrm>
              <a:off x="5293520"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87" name="Straight Connector 19586">
              <a:extLst>
                <a:ext uri="{FF2B5EF4-FFF2-40B4-BE49-F238E27FC236}">
                  <a16:creationId xmlns:a16="http://schemas.microsoft.com/office/drawing/2014/main" id="{CB5660DC-FF21-22F2-7417-475BAD09C68A}"/>
                </a:ext>
              </a:extLst>
            </p:cNvPr>
            <p:cNvCxnSpPr>
              <a:cxnSpLocks/>
            </p:cNvCxnSpPr>
            <p:nvPr/>
          </p:nvCxnSpPr>
          <p:spPr bwMode="auto">
            <a:xfrm>
              <a:off x="5263617"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88" name="Straight Connector 19587">
              <a:extLst>
                <a:ext uri="{FF2B5EF4-FFF2-40B4-BE49-F238E27FC236}">
                  <a16:creationId xmlns:a16="http://schemas.microsoft.com/office/drawing/2014/main" id="{99723BF8-E33D-00A2-063F-F379CE042804}"/>
                </a:ext>
              </a:extLst>
            </p:cNvPr>
            <p:cNvCxnSpPr>
              <a:cxnSpLocks/>
            </p:cNvCxnSpPr>
            <p:nvPr/>
          </p:nvCxnSpPr>
          <p:spPr bwMode="auto">
            <a:xfrm>
              <a:off x="5245666"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89" name="Straight Connector 19588">
              <a:extLst>
                <a:ext uri="{FF2B5EF4-FFF2-40B4-BE49-F238E27FC236}">
                  <a16:creationId xmlns:a16="http://schemas.microsoft.com/office/drawing/2014/main" id="{7F685B70-1B9C-364C-3B31-E9E6EF06DC2C}"/>
                </a:ext>
              </a:extLst>
            </p:cNvPr>
            <p:cNvCxnSpPr>
              <a:cxnSpLocks/>
            </p:cNvCxnSpPr>
            <p:nvPr/>
          </p:nvCxnSpPr>
          <p:spPr bwMode="auto">
            <a:xfrm>
              <a:off x="5212147"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0" name="Straight Connector 19589">
              <a:extLst>
                <a:ext uri="{FF2B5EF4-FFF2-40B4-BE49-F238E27FC236}">
                  <a16:creationId xmlns:a16="http://schemas.microsoft.com/office/drawing/2014/main" id="{EC0A6874-1CBB-E523-757C-B6F79346326D}"/>
                </a:ext>
              </a:extLst>
            </p:cNvPr>
            <p:cNvCxnSpPr>
              <a:cxnSpLocks/>
            </p:cNvCxnSpPr>
            <p:nvPr/>
          </p:nvCxnSpPr>
          <p:spPr bwMode="auto">
            <a:xfrm>
              <a:off x="5167311"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1" name="Straight Connector 19590">
              <a:extLst>
                <a:ext uri="{FF2B5EF4-FFF2-40B4-BE49-F238E27FC236}">
                  <a16:creationId xmlns:a16="http://schemas.microsoft.com/office/drawing/2014/main" id="{51F148F3-4963-818F-2822-A91A6303C6AC}"/>
                </a:ext>
              </a:extLst>
            </p:cNvPr>
            <p:cNvCxnSpPr>
              <a:cxnSpLocks/>
            </p:cNvCxnSpPr>
            <p:nvPr/>
          </p:nvCxnSpPr>
          <p:spPr bwMode="auto">
            <a:xfrm>
              <a:off x="5144597" y="349967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2" name="Straight Connector 19591">
              <a:extLst>
                <a:ext uri="{FF2B5EF4-FFF2-40B4-BE49-F238E27FC236}">
                  <a16:creationId xmlns:a16="http://schemas.microsoft.com/office/drawing/2014/main" id="{A977A3F2-82F5-D9B2-74AE-F610DD3046E5}"/>
                </a:ext>
              </a:extLst>
            </p:cNvPr>
            <p:cNvCxnSpPr>
              <a:cxnSpLocks/>
            </p:cNvCxnSpPr>
            <p:nvPr/>
          </p:nvCxnSpPr>
          <p:spPr bwMode="auto">
            <a:xfrm>
              <a:off x="4930284" y="344397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3" name="Straight Connector 19592">
              <a:extLst>
                <a:ext uri="{FF2B5EF4-FFF2-40B4-BE49-F238E27FC236}">
                  <a16:creationId xmlns:a16="http://schemas.microsoft.com/office/drawing/2014/main" id="{CE295053-A1AF-89AD-F1BE-D6D2FCB2D574}"/>
                </a:ext>
              </a:extLst>
            </p:cNvPr>
            <p:cNvCxnSpPr>
              <a:cxnSpLocks/>
            </p:cNvCxnSpPr>
            <p:nvPr/>
          </p:nvCxnSpPr>
          <p:spPr bwMode="auto">
            <a:xfrm>
              <a:off x="4899327" y="344397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4" name="Straight Connector 19593">
              <a:extLst>
                <a:ext uri="{FF2B5EF4-FFF2-40B4-BE49-F238E27FC236}">
                  <a16:creationId xmlns:a16="http://schemas.microsoft.com/office/drawing/2014/main" id="{258482BD-7D7F-E95F-6781-B51614FA0F3B}"/>
                </a:ext>
              </a:extLst>
            </p:cNvPr>
            <p:cNvCxnSpPr>
              <a:cxnSpLocks/>
            </p:cNvCxnSpPr>
            <p:nvPr/>
          </p:nvCxnSpPr>
          <p:spPr bwMode="auto">
            <a:xfrm>
              <a:off x="4874114" y="344397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5" name="Straight Connector 19594">
              <a:extLst>
                <a:ext uri="{FF2B5EF4-FFF2-40B4-BE49-F238E27FC236}">
                  <a16:creationId xmlns:a16="http://schemas.microsoft.com/office/drawing/2014/main" id="{BD1D4B5B-5F7C-E33E-38A7-1F8DFA51567E}"/>
                </a:ext>
              </a:extLst>
            </p:cNvPr>
            <p:cNvCxnSpPr>
              <a:cxnSpLocks/>
            </p:cNvCxnSpPr>
            <p:nvPr/>
          </p:nvCxnSpPr>
          <p:spPr bwMode="auto">
            <a:xfrm>
              <a:off x="4820751" y="344397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6" name="Straight Connector 19595">
              <a:extLst>
                <a:ext uri="{FF2B5EF4-FFF2-40B4-BE49-F238E27FC236}">
                  <a16:creationId xmlns:a16="http://schemas.microsoft.com/office/drawing/2014/main" id="{698B57F5-F28B-A1A6-A78E-4F3A21CD40CD}"/>
                </a:ext>
              </a:extLst>
            </p:cNvPr>
            <p:cNvCxnSpPr>
              <a:cxnSpLocks/>
            </p:cNvCxnSpPr>
            <p:nvPr/>
          </p:nvCxnSpPr>
          <p:spPr bwMode="auto">
            <a:xfrm>
              <a:off x="4152240" y="335788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7" name="Straight Connector 19596">
              <a:extLst>
                <a:ext uri="{FF2B5EF4-FFF2-40B4-BE49-F238E27FC236}">
                  <a16:creationId xmlns:a16="http://schemas.microsoft.com/office/drawing/2014/main" id="{348C3E9A-D531-2EAA-902D-8C4391BA65C1}"/>
                </a:ext>
              </a:extLst>
            </p:cNvPr>
            <p:cNvCxnSpPr>
              <a:cxnSpLocks/>
            </p:cNvCxnSpPr>
            <p:nvPr/>
          </p:nvCxnSpPr>
          <p:spPr bwMode="auto">
            <a:xfrm>
              <a:off x="2456790" y="2623606"/>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8" name="Straight Connector 19597">
              <a:extLst>
                <a:ext uri="{FF2B5EF4-FFF2-40B4-BE49-F238E27FC236}">
                  <a16:creationId xmlns:a16="http://schemas.microsoft.com/office/drawing/2014/main" id="{24AD2E8B-8744-083D-4E18-F1B663EB308D}"/>
                </a:ext>
              </a:extLst>
            </p:cNvPr>
            <p:cNvCxnSpPr>
              <a:cxnSpLocks/>
            </p:cNvCxnSpPr>
            <p:nvPr/>
          </p:nvCxnSpPr>
          <p:spPr bwMode="auto">
            <a:xfrm>
              <a:off x="1725746" y="2000514"/>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599" name="Straight Connector 19598">
              <a:extLst>
                <a:ext uri="{FF2B5EF4-FFF2-40B4-BE49-F238E27FC236}">
                  <a16:creationId xmlns:a16="http://schemas.microsoft.com/office/drawing/2014/main" id="{A87E5AA1-B38D-1D03-8D9B-AADF0F086882}"/>
                </a:ext>
              </a:extLst>
            </p:cNvPr>
            <p:cNvCxnSpPr>
              <a:cxnSpLocks/>
            </p:cNvCxnSpPr>
            <p:nvPr/>
          </p:nvCxnSpPr>
          <p:spPr bwMode="auto">
            <a:xfrm>
              <a:off x="1623717" y="1943940"/>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00" name="Straight Connector 19599">
              <a:extLst>
                <a:ext uri="{FF2B5EF4-FFF2-40B4-BE49-F238E27FC236}">
                  <a16:creationId xmlns:a16="http://schemas.microsoft.com/office/drawing/2014/main" id="{80DD69CD-7C7A-D89E-08B8-34F21B51DB71}"/>
                </a:ext>
              </a:extLst>
            </p:cNvPr>
            <p:cNvCxnSpPr>
              <a:cxnSpLocks/>
            </p:cNvCxnSpPr>
            <p:nvPr/>
          </p:nvCxnSpPr>
          <p:spPr bwMode="auto">
            <a:xfrm>
              <a:off x="2021385" y="2205456"/>
              <a:ext cx="0" cy="6819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19" name="Group 19618">
            <a:extLst>
              <a:ext uri="{FF2B5EF4-FFF2-40B4-BE49-F238E27FC236}">
                <a16:creationId xmlns:a16="http://schemas.microsoft.com/office/drawing/2014/main" id="{7C0CF8FD-6C24-7C79-D13C-FC26CE901A1F}"/>
              </a:ext>
            </a:extLst>
          </p:cNvPr>
          <p:cNvGrpSpPr/>
          <p:nvPr/>
        </p:nvGrpSpPr>
        <p:grpSpPr>
          <a:xfrm>
            <a:off x="7396163" y="1940486"/>
            <a:ext cx="3617118" cy="1058393"/>
            <a:chOff x="7396163" y="1940486"/>
            <a:chExt cx="3617118" cy="1058393"/>
          </a:xfrm>
        </p:grpSpPr>
        <p:sp>
          <p:nvSpPr>
            <p:cNvPr id="19602" name="Freeform: Shape 19601">
              <a:extLst>
                <a:ext uri="{FF2B5EF4-FFF2-40B4-BE49-F238E27FC236}">
                  <a16:creationId xmlns:a16="http://schemas.microsoft.com/office/drawing/2014/main" id="{710AC70D-CA85-5BBD-9A5A-427B0C27DC15}"/>
                </a:ext>
              </a:extLst>
            </p:cNvPr>
            <p:cNvSpPr/>
            <p:nvPr/>
          </p:nvSpPr>
          <p:spPr bwMode="auto">
            <a:xfrm>
              <a:off x="7396163" y="1976438"/>
              <a:ext cx="3617118" cy="988218"/>
            </a:xfrm>
            <a:custGeom>
              <a:avLst/>
              <a:gdLst>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83443 w 3617118"/>
                <a:gd name="connsiteY43" fmla="*/ 440531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90550 w 3617118"/>
                <a:gd name="connsiteY57" fmla="*/ 309562 h 988218"/>
                <a:gd name="connsiteX58" fmla="*/ 590550 w 3617118"/>
                <a:gd name="connsiteY58" fmla="*/ 295275 h 988218"/>
                <a:gd name="connsiteX59" fmla="*/ 492918 w 3617118"/>
                <a:gd name="connsiteY59" fmla="*/ 295275 h 988218"/>
                <a:gd name="connsiteX60" fmla="*/ 492918 w 3617118"/>
                <a:gd name="connsiteY60" fmla="*/ 238125 h 988218"/>
                <a:gd name="connsiteX61" fmla="*/ 461962 w 3617118"/>
                <a:gd name="connsiteY61" fmla="*/ 238125 h 988218"/>
                <a:gd name="connsiteX62" fmla="*/ 461962 w 3617118"/>
                <a:gd name="connsiteY62" fmla="*/ 195262 h 988218"/>
                <a:gd name="connsiteX63" fmla="*/ 359568 w 3617118"/>
                <a:gd name="connsiteY63" fmla="*/ 195262 h 988218"/>
                <a:gd name="connsiteX64" fmla="*/ 359568 w 3617118"/>
                <a:gd name="connsiteY64" fmla="*/ 166687 h 988218"/>
                <a:gd name="connsiteX65" fmla="*/ 321468 w 3617118"/>
                <a:gd name="connsiteY65" fmla="*/ 166687 h 988218"/>
                <a:gd name="connsiteX66" fmla="*/ 321468 w 3617118"/>
                <a:gd name="connsiteY66" fmla="*/ 140493 h 988218"/>
                <a:gd name="connsiteX67" fmla="*/ 288131 w 3617118"/>
                <a:gd name="connsiteY67" fmla="*/ 140493 h 988218"/>
                <a:gd name="connsiteX68" fmla="*/ 288131 w 3617118"/>
                <a:gd name="connsiteY68" fmla="*/ 119062 h 988218"/>
                <a:gd name="connsiteX69" fmla="*/ 288131 w 3617118"/>
                <a:gd name="connsiteY69" fmla="*/ 119062 h 988218"/>
                <a:gd name="connsiteX70" fmla="*/ 288131 w 3617118"/>
                <a:gd name="connsiteY70" fmla="*/ 95250 h 988218"/>
                <a:gd name="connsiteX71" fmla="*/ 254793 w 3617118"/>
                <a:gd name="connsiteY71" fmla="*/ 95250 h 988218"/>
                <a:gd name="connsiteX72" fmla="*/ 254793 w 3617118"/>
                <a:gd name="connsiteY72" fmla="*/ 71437 h 988218"/>
                <a:gd name="connsiteX73" fmla="*/ 209550 w 3617118"/>
                <a:gd name="connsiteY73" fmla="*/ 71437 h 988218"/>
                <a:gd name="connsiteX74" fmla="*/ 209550 w 3617118"/>
                <a:gd name="connsiteY74" fmla="*/ 52387 h 988218"/>
                <a:gd name="connsiteX75" fmla="*/ 142875 w 3617118"/>
                <a:gd name="connsiteY75" fmla="*/ 52387 h 988218"/>
                <a:gd name="connsiteX76" fmla="*/ 142875 w 3617118"/>
                <a:gd name="connsiteY76" fmla="*/ 33337 h 988218"/>
                <a:gd name="connsiteX77" fmla="*/ 59531 w 3617118"/>
                <a:gd name="connsiteY77" fmla="*/ 33337 h 988218"/>
                <a:gd name="connsiteX78" fmla="*/ 59531 w 3617118"/>
                <a:gd name="connsiteY78" fmla="*/ 0 h 988218"/>
                <a:gd name="connsiteX79" fmla="*/ 0 w 3617118"/>
                <a:gd name="connsiteY79"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90550 w 3617118"/>
                <a:gd name="connsiteY57" fmla="*/ 309562 h 988218"/>
                <a:gd name="connsiteX58" fmla="*/ 590550 w 3617118"/>
                <a:gd name="connsiteY58" fmla="*/ 295275 h 988218"/>
                <a:gd name="connsiteX59" fmla="*/ 492918 w 3617118"/>
                <a:gd name="connsiteY59" fmla="*/ 295275 h 988218"/>
                <a:gd name="connsiteX60" fmla="*/ 492918 w 3617118"/>
                <a:gd name="connsiteY60" fmla="*/ 238125 h 988218"/>
                <a:gd name="connsiteX61" fmla="*/ 461962 w 3617118"/>
                <a:gd name="connsiteY61" fmla="*/ 238125 h 988218"/>
                <a:gd name="connsiteX62" fmla="*/ 461962 w 3617118"/>
                <a:gd name="connsiteY62" fmla="*/ 195262 h 988218"/>
                <a:gd name="connsiteX63" fmla="*/ 359568 w 3617118"/>
                <a:gd name="connsiteY63" fmla="*/ 195262 h 988218"/>
                <a:gd name="connsiteX64" fmla="*/ 359568 w 3617118"/>
                <a:gd name="connsiteY64" fmla="*/ 166687 h 988218"/>
                <a:gd name="connsiteX65" fmla="*/ 321468 w 3617118"/>
                <a:gd name="connsiteY65" fmla="*/ 166687 h 988218"/>
                <a:gd name="connsiteX66" fmla="*/ 321468 w 3617118"/>
                <a:gd name="connsiteY66" fmla="*/ 140493 h 988218"/>
                <a:gd name="connsiteX67" fmla="*/ 288131 w 3617118"/>
                <a:gd name="connsiteY67" fmla="*/ 140493 h 988218"/>
                <a:gd name="connsiteX68" fmla="*/ 288131 w 3617118"/>
                <a:gd name="connsiteY68" fmla="*/ 119062 h 988218"/>
                <a:gd name="connsiteX69" fmla="*/ 288131 w 3617118"/>
                <a:gd name="connsiteY69" fmla="*/ 119062 h 988218"/>
                <a:gd name="connsiteX70" fmla="*/ 288131 w 3617118"/>
                <a:gd name="connsiteY70" fmla="*/ 95250 h 988218"/>
                <a:gd name="connsiteX71" fmla="*/ 254793 w 3617118"/>
                <a:gd name="connsiteY71" fmla="*/ 95250 h 988218"/>
                <a:gd name="connsiteX72" fmla="*/ 254793 w 3617118"/>
                <a:gd name="connsiteY72" fmla="*/ 71437 h 988218"/>
                <a:gd name="connsiteX73" fmla="*/ 209550 w 3617118"/>
                <a:gd name="connsiteY73" fmla="*/ 71437 h 988218"/>
                <a:gd name="connsiteX74" fmla="*/ 209550 w 3617118"/>
                <a:gd name="connsiteY74" fmla="*/ 52387 h 988218"/>
                <a:gd name="connsiteX75" fmla="*/ 142875 w 3617118"/>
                <a:gd name="connsiteY75" fmla="*/ 52387 h 988218"/>
                <a:gd name="connsiteX76" fmla="*/ 142875 w 3617118"/>
                <a:gd name="connsiteY76" fmla="*/ 33337 h 988218"/>
                <a:gd name="connsiteX77" fmla="*/ 59531 w 3617118"/>
                <a:gd name="connsiteY77" fmla="*/ 33337 h 988218"/>
                <a:gd name="connsiteX78" fmla="*/ 59531 w 3617118"/>
                <a:gd name="connsiteY78" fmla="*/ 0 h 988218"/>
                <a:gd name="connsiteX79" fmla="*/ 0 w 3617118"/>
                <a:gd name="connsiteY79"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90550 w 3617118"/>
                <a:gd name="connsiteY57" fmla="*/ 309562 h 988218"/>
                <a:gd name="connsiteX58" fmla="*/ 590550 w 3617118"/>
                <a:gd name="connsiteY58" fmla="*/ 295275 h 988218"/>
                <a:gd name="connsiteX59" fmla="*/ 492918 w 3617118"/>
                <a:gd name="connsiteY59" fmla="*/ 295275 h 988218"/>
                <a:gd name="connsiteX60" fmla="*/ 492918 w 3617118"/>
                <a:gd name="connsiteY60" fmla="*/ 238125 h 988218"/>
                <a:gd name="connsiteX61" fmla="*/ 461962 w 3617118"/>
                <a:gd name="connsiteY61" fmla="*/ 238125 h 988218"/>
                <a:gd name="connsiteX62" fmla="*/ 461962 w 3617118"/>
                <a:gd name="connsiteY62" fmla="*/ 195262 h 988218"/>
                <a:gd name="connsiteX63" fmla="*/ 359568 w 3617118"/>
                <a:gd name="connsiteY63" fmla="*/ 195262 h 988218"/>
                <a:gd name="connsiteX64" fmla="*/ 359568 w 3617118"/>
                <a:gd name="connsiteY64" fmla="*/ 166687 h 988218"/>
                <a:gd name="connsiteX65" fmla="*/ 321468 w 3617118"/>
                <a:gd name="connsiteY65" fmla="*/ 166687 h 988218"/>
                <a:gd name="connsiteX66" fmla="*/ 321468 w 3617118"/>
                <a:gd name="connsiteY66" fmla="*/ 140493 h 988218"/>
                <a:gd name="connsiteX67" fmla="*/ 288131 w 3617118"/>
                <a:gd name="connsiteY67" fmla="*/ 140493 h 988218"/>
                <a:gd name="connsiteX68" fmla="*/ 288131 w 3617118"/>
                <a:gd name="connsiteY68" fmla="*/ 119062 h 988218"/>
                <a:gd name="connsiteX69" fmla="*/ 288131 w 3617118"/>
                <a:gd name="connsiteY69" fmla="*/ 119062 h 988218"/>
                <a:gd name="connsiteX70" fmla="*/ 288131 w 3617118"/>
                <a:gd name="connsiteY70" fmla="*/ 95250 h 988218"/>
                <a:gd name="connsiteX71" fmla="*/ 254793 w 3617118"/>
                <a:gd name="connsiteY71" fmla="*/ 95250 h 988218"/>
                <a:gd name="connsiteX72" fmla="*/ 254793 w 3617118"/>
                <a:gd name="connsiteY72" fmla="*/ 71437 h 988218"/>
                <a:gd name="connsiteX73" fmla="*/ 209550 w 3617118"/>
                <a:gd name="connsiteY73" fmla="*/ 71437 h 988218"/>
                <a:gd name="connsiteX74" fmla="*/ 209550 w 3617118"/>
                <a:gd name="connsiteY74" fmla="*/ 52387 h 988218"/>
                <a:gd name="connsiteX75" fmla="*/ 142875 w 3617118"/>
                <a:gd name="connsiteY75" fmla="*/ 52387 h 988218"/>
                <a:gd name="connsiteX76" fmla="*/ 142875 w 3617118"/>
                <a:gd name="connsiteY76" fmla="*/ 33337 h 988218"/>
                <a:gd name="connsiteX77" fmla="*/ 59531 w 3617118"/>
                <a:gd name="connsiteY77" fmla="*/ 33337 h 988218"/>
                <a:gd name="connsiteX78" fmla="*/ 76200 w 3617118"/>
                <a:gd name="connsiteY78" fmla="*/ 0 h 988218"/>
                <a:gd name="connsiteX79" fmla="*/ 0 w 3617118"/>
                <a:gd name="connsiteY79"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90550 w 3617118"/>
                <a:gd name="connsiteY57" fmla="*/ 309562 h 988218"/>
                <a:gd name="connsiteX58" fmla="*/ 590550 w 3617118"/>
                <a:gd name="connsiteY58" fmla="*/ 295275 h 988218"/>
                <a:gd name="connsiteX59" fmla="*/ 492918 w 3617118"/>
                <a:gd name="connsiteY59" fmla="*/ 295275 h 988218"/>
                <a:gd name="connsiteX60" fmla="*/ 492918 w 3617118"/>
                <a:gd name="connsiteY60" fmla="*/ 238125 h 988218"/>
                <a:gd name="connsiteX61" fmla="*/ 461962 w 3617118"/>
                <a:gd name="connsiteY61" fmla="*/ 238125 h 988218"/>
                <a:gd name="connsiteX62" fmla="*/ 461962 w 3617118"/>
                <a:gd name="connsiteY62" fmla="*/ 195262 h 988218"/>
                <a:gd name="connsiteX63" fmla="*/ 359568 w 3617118"/>
                <a:gd name="connsiteY63" fmla="*/ 195262 h 988218"/>
                <a:gd name="connsiteX64" fmla="*/ 359568 w 3617118"/>
                <a:gd name="connsiteY64" fmla="*/ 166687 h 988218"/>
                <a:gd name="connsiteX65" fmla="*/ 321468 w 3617118"/>
                <a:gd name="connsiteY65" fmla="*/ 166687 h 988218"/>
                <a:gd name="connsiteX66" fmla="*/ 321468 w 3617118"/>
                <a:gd name="connsiteY66" fmla="*/ 140493 h 988218"/>
                <a:gd name="connsiteX67" fmla="*/ 288131 w 3617118"/>
                <a:gd name="connsiteY67" fmla="*/ 140493 h 988218"/>
                <a:gd name="connsiteX68" fmla="*/ 288131 w 3617118"/>
                <a:gd name="connsiteY68" fmla="*/ 119062 h 988218"/>
                <a:gd name="connsiteX69" fmla="*/ 288131 w 3617118"/>
                <a:gd name="connsiteY69" fmla="*/ 119062 h 988218"/>
                <a:gd name="connsiteX70" fmla="*/ 288131 w 3617118"/>
                <a:gd name="connsiteY70" fmla="*/ 95250 h 988218"/>
                <a:gd name="connsiteX71" fmla="*/ 254793 w 3617118"/>
                <a:gd name="connsiteY71" fmla="*/ 95250 h 988218"/>
                <a:gd name="connsiteX72" fmla="*/ 254793 w 3617118"/>
                <a:gd name="connsiteY72" fmla="*/ 71437 h 988218"/>
                <a:gd name="connsiteX73" fmla="*/ 209550 w 3617118"/>
                <a:gd name="connsiteY73" fmla="*/ 71437 h 988218"/>
                <a:gd name="connsiteX74" fmla="*/ 209550 w 3617118"/>
                <a:gd name="connsiteY74" fmla="*/ 52387 h 988218"/>
                <a:gd name="connsiteX75" fmla="*/ 142875 w 3617118"/>
                <a:gd name="connsiteY75" fmla="*/ 52387 h 988218"/>
                <a:gd name="connsiteX76" fmla="*/ 142875 w 3617118"/>
                <a:gd name="connsiteY76" fmla="*/ 33337 h 988218"/>
                <a:gd name="connsiteX77" fmla="*/ 78581 w 3617118"/>
                <a:gd name="connsiteY77" fmla="*/ 33337 h 988218"/>
                <a:gd name="connsiteX78" fmla="*/ 76200 w 3617118"/>
                <a:gd name="connsiteY78" fmla="*/ 0 h 988218"/>
                <a:gd name="connsiteX79" fmla="*/ 0 w 3617118"/>
                <a:gd name="connsiteY79"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45307 w 3617118"/>
                <a:gd name="connsiteY57" fmla="*/ 369093 h 988218"/>
                <a:gd name="connsiteX58" fmla="*/ 590550 w 3617118"/>
                <a:gd name="connsiteY58" fmla="*/ 295275 h 988218"/>
                <a:gd name="connsiteX59" fmla="*/ 492918 w 3617118"/>
                <a:gd name="connsiteY59" fmla="*/ 295275 h 988218"/>
                <a:gd name="connsiteX60" fmla="*/ 492918 w 3617118"/>
                <a:gd name="connsiteY60" fmla="*/ 238125 h 988218"/>
                <a:gd name="connsiteX61" fmla="*/ 461962 w 3617118"/>
                <a:gd name="connsiteY61" fmla="*/ 238125 h 988218"/>
                <a:gd name="connsiteX62" fmla="*/ 461962 w 3617118"/>
                <a:gd name="connsiteY62" fmla="*/ 195262 h 988218"/>
                <a:gd name="connsiteX63" fmla="*/ 359568 w 3617118"/>
                <a:gd name="connsiteY63" fmla="*/ 195262 h 988218"/>
                <a:gd name="connsiteX64" fmla="*/ 359568 w 3617118"/>
                <a:gd name="connsiteY64" fmla="*/ 166687 h 988218"/>
                <a:gd name="connsiteX65" fmla="*/ 321468 w 3617118"/>
                <a:gd name="connsiteY65" fmla="*/ 166687 h 988218"/>
                <a:gd name="connsiteX66" fmla="*/ 321468 w 3617118"/>
                <a:gd name="connsiteY66" fmla="*/ 140493 h 988218"/>
                <a:gd name="connsiteX67" fmla="*/ 288131 w 3617118"/>
                <a:gd name="connsiteY67" fmla="*/ 140493 h 988218"/>
                <a:gd name="connsiteX68" fmla="*/ 288131 w 3617118"/>
                <a:gd name="connsiteY68" fmla="*/ 119062 h 988218"/>
                <a:gd name="connsiteX69" fmla="*/ 288131 w 3617118"/>
                <a:gd name="connsiteY69" fmla="*/ 119062 h 988218"/>
                <a:gd name="connsiteX70" fmla="*/ 288131 w 3617118"/>
                <a:gd name="connsiteY70" fmla="*/ 95250 h 988218"/>
                <a:gd name="connsiteX71" fmla="*/ 254793 w 3617118"/>
                <a:gd name="connsiteY71" fmla="*/ 95250 h 988218"/>
                <a:gd name="connsiteX72" fmla="*/ 254793 w 3617118"/>
                <a:gd name="connsiteY72" fmla="*/ 71437 h 988218"/>
                <a:gd name="connsiteX73" fmla="*/ 209550 w 3617118"/>
                <a:gd name="connsiteY73" fmla="*/ 71437 h 988218"/>
                <a:gd name="connsiteX74" fmla="*/ 209550 w 3617118"/>
                <a:gd name="connsiteY74" fmla="*/ 52387 h 988218"/>
                <a:gd name="connsiteX75" fmla="*/ 142875 w 3617118"/>
                <a:gd name="connsiteY75" fmla="*/ 52387 h 988218"/>
                <a:gd name="connsiteX76" fmla="*/ 142875 w 3617118"/>
                <a:gd name="connsiteY76" fmla="*/ 33337 h 988218"/>
                <a:gd name="connsiteX77" fmla="*/ 78581 w 3617118"/>
                <a:gd name="connsiteY77" fmla="*/ 33337 h 988218"/>
                <a:gd name="connsiteX78" fmla="*/ 76200 w 3617118"/>
                <a:gd name="connsiteY78" fmla="*/ 0 h 988218"/>
                <a:gd name="connsiteX79" fmla="*/ 0 w 3617118"/>
                <a:gd name="connsiteY79"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78618 h 988218"/>
                <a:gd name="connsiteX51" fmla="*/ 797718 w 3617118"/>
                <a:gd name="connsiteY51" fmla="*/ 357187 h 988218"/>
                <a:gd name="connsiteX52" fmla="*/ 657225 w 3617118"/>
                <a:gd name="connsiteY52" fmla="*/ 357187 h 988218"/>
                <a:gd name="connsiteX53" fmla="*/ 657225 w 3617118"/>
                <a:gd name="connsiteY53" fmla="*/ 338137 h 988218"/>
                <a:gd name="connsiteX54" fmla="*/ 616743 w 3617118"/>
                <a:gd name="connsiteY54" fmla="*/ 338137 h 988218"/>
                <a:gd name="connsiteX55" fmla="*/ 616743 w 3617118"/>
                <a:gd name="connsiteY55" fmla="*/ 309562 h 988218"/>
                <a:gd name="connsiteX56" fmla="*/ 590550 w 3617118"/>
                <a:gd name="connsiteY56" fmla="*/ 309562 h 988218"/>
                <a:gd name="connsiteX57" fmla="*/ 590550 w 3617118"/>
                <a:gd name="connsiteY57" fmla="*/ 295275 h 988218"/>
                <a:gd name="connsiteX58" fmla="*/ 492918 w 3617118"/>
                <a:gd name="connsiteY58" fmla="*/ 295275 h 988218"/>
                <a:gd name="connsiteX59" fmla="*/ 492918 w 3617118"/>
                <a:gd name="connsiteY59" fmla="*/ 238125 h 988218"/>
                <a:gd name="connsiteX60" fmla="*/ 461962 w 3617118"/>
                <a:gd name="connsiteY60" fmla="*/ 238125 h 988218"/>
                <a:gd name="connsiteX61" fmla="*/ 461962 w 3617118"/>
                <a:gd name="connsiteY61" fmla="*/ 195262 h 988218"/>
                <a:gd name="connsiteX62" fmla="*/ 359568 w 3617118"/>
                <a:gd name="connsiteY62" fmla="*/ 195262 h 988218"/>
                <a:gd name="connsiteX63" fmla="*/ 359568 w 3617118"/>
                <a:gd name="connsiteY63" fmla="*/ 166687 h 988218"/>
                <a:gd name="connsiteX64" fmla="*/ 321468 w 3617118"/>
                <a:gd name="connsiteY64" fmla="*/ 166687 h 988218"/>
                <a:gd name="connsiteX65" fmla="*/ 321468 w 3617118"/>
                <a:gd name="connsiteY65" fmla="*/ 140493 h 988218"/>
                <a:gd name="connsiteX66" fmla="*/ 288131 w 3617118"/>
                <a:gd name="connsiteY66" fmla="*/ 140493 h 988218"/>
                <a:gd name="connsiteX67" fmla="*/ 288131 w 3617118"/>
                <a:gd name="connsiteY67" fmla="*/ 119062 h 988218"/>
                <a:gd name="connsiteX68" fmla="*/ 288131 w 3617118"/>
                <a:gd name="connsiteY68" fmla="*/ 119062 h 988218"/>
                <a:gd name="connsiteX69" fmla="*/ 288131 w 3617118"/>
                <a:gd name="connsiteY69" fmla="*/ 95250 h 988218"/>
                <a:gd name="connsiteX70" fmla="*/ 254793 w 3617118"/>
                <a:gd name="connsiteY70" fmla="*/ 95250 h 988218"/>
                <a:gd name="connsiteX71" fmla="*/ 254793 w 3617118"/>
                <a:gd name="connsiteY71" fmla="*/ 71437 h 988218"/>
                <a:gd name="connsiteX72" fmla="*/ 209550 w 3617118"/>
                <a:gd name="connsiteY72" fmla="*/ 71437 h 988218"/>
                <a:gd name="connsiteX73" fmla="*/ 209550 w 3617118"/>
                <a:gd name="connsiteY73" fmla="*/ 52387 h 988218"/>
                <a:gd name="connsiteX74" fmla="*/ 142875 w 3617118"/>
                <a:gd name="connsiteY74" fmla="*/ 52387 h 988218"/>
                <a:gd name="connsiteX75" fmla="*/ 142875 w 3617118"/>
                <a:gd name="connsiteY75" fmla="*/ 33337 h 988218"/>
                <a:gd name="connsiteX76" fmla="*/ 78581 w 3617118"/>
                <a:gd name="connsiteY76" fmla="*/ 33337 h 988218"/>
                <a:gd name="connsiteX77" fmla="*/ 76200 w 3617118"/>
                <a:gd name="connsiteY77" fmla="*/ 0 h 988218"/>
                <a:gd name="connsiteX78" fmla="*/ 0 w 3617118"/>
                <a:gd name="connsiteY78" fmla="*/ 0 h 988218"/>
                <a:gd name="connsiteX0" fmla="*/ 3617118 w 3617118"/>
                <a:gd name="connsiteY0" fmla="*/ 988218 h 988218"/>
                <a:gd name="connsiteX1" fmla="*/ 2986087 w 3617118"/>
                <a:gd name="connsiteY1" fmla="*/ 988218 h 988218"/>
                <a:gd name="connsiteX2" fmla="*/ 2986087 w 3617118"/>
                <a:gd name="connsiteY2" fmla="*/ 950118 h 988218"/>
                <a:gd name="connsiteX3" fmla="*/ 2755106 w 3617118"/>
                <a:gd name="connsiteY3" fmla="*/ 950118 h 988218"/>
                <a:gd name="connsiteX4" fmla="*/ 2755106 w 3617118"/>
                <a:gd name="connsiteY4" fmla="*/ 931068 h 988218"/>
                <a:gd name="connsiteX5" fmla="*/ 2647950 w 3617118"/>
                <a:gd name="connsiteY5" fmla="*/ 931068 h 988218"/>
                <a:gd name="connsiteX6" fmla="*/ 2647950 w 3617118"/>
                <a:gd name="connsiteY6" fmla="*/ 912018 h 988218"/>
                <a:gd name="connsiteX7" fmla="*/ 2578893 w 3617118"/>
                <a:gd name="connsiteY7" fmla="*/ 912018 h 988218"/>
                <a:gd name="connsiteX8" fmla="*/ 2578893 w 3617118"/>
                <a:gd name="connsiteY8" fmla="*/ 883443 h 988218"/>
                <a:gd name="connsiteX9" fmla="*/ 2140743 w 3617118"/>
                <a:gd name="connsiteY9" fmla="*/ 883443 h 988218"/>
                <a:gd name="connsiteX10" fmla="*/ 2140743 w 3617118"/>
                <a:gd name="connsiteY10" fmla="*/ 862012 h 988218"/>
                <a:gd name="connsiteX11" fmla="*/ 2116931 w 3617118"/>
                <a:gd name="connsiteY11" fmla="*/ 862012 h 988218"/>
                <a:gd name="connsiteX12" fmla="*/ 2116931 w 3617118"/>
                <a:gd name="connsiteY12" fmla="*/ 828675 h 988218"/>
                <a:gd name="connsiteX13" fmla="*/ 2057400 w 3617118"/>
                <a:gd name="connsiteY13" fmla="*/ 828675 h 988218"/>
                <a:gd name="connsiteX14" fmla="*/ 2057400 w 3617118"/>
                <a:gd name="connsiteY14" fmla="*/ 809625 h 988218"/>
                <a:gd name="connsiteX15" fmla="*/ 1854993 w 3617118"/>
                <a:gd name="connsiteY15" fmla="*/ 809625 h 988218"/>
                <a:gd name="connsiteX16" fmla="*/ 1854993 w 3617118"/>
                <a:gd name="connsiteY16" fmla="*/ 785812 h 988218"/>
                <a:gd name="connsiteX17" fmla="*/ 1590675 w 3617118"/>
                <a:gd name="connsiteY17" fmla="*/ 785812 h 988218"/>
                <a:gd name="connsiteX18" fmla="*/ 1590675 w 3617118"/>
                <a:gd name="connsiteY18" fmla="*/ 759618 h 988218"/>
                <a:gd name="connsiteX19" fmla="*/ 1562100 w 3617118"/>
                <a:gd name="connsiteY19" fmla="*/ 759618 h 988218"/>
                <a:gd name="connsiteX20" fmla="*/ 1562100 w 3617118"/>
                <a:gd name="connsiteY20" fmla="*/ 733425 h 988218"/>
                <a:gd name="connsiteX21" fmla="*/ 1550193 w 3617118"/>
                <a:gd name="connsiteY21" fmla="*/ 733425 h 988218"/>
                <a:gd name="connsiteX22" fmla="*/ 1550193 w 3617118"/>
                <a:gd name="connsiteY22" fmla="*/ 714375 h 988218"/>
                <a:gd name="connsiteX23" fmla="*/ 1502568 w 3617118"/>
                <a:gd name="connsiteY23" fmla="*/ 714375 h 988218"/>
                <a:gd name="connsiteX24" fmla="*/ 1502568 w 3617118"/>
                <a:gd name="connsiteY24" fmla="*/ 695325 h 988218"/>
                <a:gd name="connsiteX25" fmla="*/ 1473993 w 3617118"/>
                <a:gd name="connsiteY25" fmla="*/ 695325 h 988218"/>
                <a:gd name="connsiteX26" fmla="*/ 1473993 w 3617118"/>
                <a:gd name="connsiteY26" fmla="*/ 661987 h 988218"/>
                <a:gd name="connsiteX27" fmla="*/ 1369218 w 3617118"/>
                <a:gd name="connsiteY27" fmla="*/ 661987 h 988218"/>
                <a:gd name="connsiteX28" fmla="*/ 1369218 w 3617118"/>
                <a:gd name="connsiteY28" fmla="*/ 616743 h 988218"/>
                <a:gd name="connsiteX29" fmla="*/ 1352550 w 3617118"/>
                <a:gd name="connsiteY29" fmla="*/ 616743 h 988218"/>
                <a:gd name="connsiteX30" fmla="*/ 1352550 w 3617118"/>
                <a:gd name="connsiteY30" fmla="*/ 595312 h 988218"/>
                <a:gd name="connsiteX31" fmla="*/ 1304925 w 3617118"/>
                <a:gd name="connsiteY31" fmla="*/ 595312 h 988218"/>
                <a:gd name="connsiteX32" fmla="*/ 1304925 w 3617118"/>
                <a:gd name="connsiteY32" fmla="*/ 564356 h 988218"/>
                <a:gd name="connsiteX33" fmla="*/ 1285875 w 3617118"/>
                <a:gd name="connsiteY33" fmla="*/ 564356 h 988218"/>
                <a:gd name="connsiteX34" fmla="*/ 1285875 w 3617118"/>
                <a:gd name="connsiteY34" fmla="*/ 545306 h 988218"/>
                <a:gd name="connsiteX35" fmla="*/ 1073943 w 3617118"/>
                <a:gd name="connsiteY35" fmla="*/ 545306 h 988218"/>
                <a:gd name="connsiteX36" fmla="*/ 1073943 w 3617118"/>
                <a:gd name="connsiteY36" fmla="*/ 526256 h 988218"/>
                <a:gd name="connsiteX37" fmla="*/ 1057275 w 3617118"/>
                <a:gd name="connsiteY37" fmla="*/ 526256 h 988218"/>
                <a:gd name="connsiteX38" fmla="*/ 1057275 w 3617118"/>
                <a:gd name="connsiteY38" fmla="*/ 495300 h 988218"/>
                <a:gd name="connsiteX39" fmla="*/ 1042987 w 3617118"/>
                <a:gd name="connsiteY39" fmla="*/ 495300 h 988218"/>
                <a:gd name="connsiteX40" fmla="*/ 1042987 w 3617118"/>
                <a:gd name="connsiteY40" fmla="*/ 478631 h 988218"/>
                <a:gd name="connsiteX41" fmla="*/ 935831 w 3617118"/>
                <a:gd name="connsiteY41" fmla="*/ 478631 h 988218"/>
                <a:gd name="connsiteX42" fmla="*/ 935831 w 3617118"/>
                <a:gd name="connsiteY42" fmla="*/ 440531 h 988218"/>
                <a:gd name="connsiteX43" fmla="*/ 892968 w 3617118"/>
                <a:gd name="connsiteY43" fmla="*/ 442913 h 988218"/>
                <a:gd name="connsiteX44" fmla="*/ 892968 w 3617118"/>
                <a:gd name="connsiteY44" fmla="*/ 431006 h 988218"/>
                <a:gd name="connsiteX45" fmla="*/ 864393 w 3617118"/>
                <a:gd name="connsiteY45" fmla="*/ 431006 h 988218"/>
                <a:gd name="connsiteX46" fmla="*/ 864393 w 3617118"/>
                <a:gd name="connsiteY46" fmla="*/ 400050 h 988218"/>
                <a:gd name="connsiteX47" fmla="*/ 847725 w 3617118"/>
                <a:gd name="connsiteY47" fmla="*/ 400050 h 988218"/>
                <a:gd name="connsiteX48" fmla="*/ 847725 w 3617118"/>
                <a:gd name="connsiteY48" fmla="*/ 378618 h 988218"/>
                <a:gd name="connsiteX49" fmla="*/ 797718 w 3617118"/>
                <a:gd name="connsiteY49" fmla="*/ 378618 h 988218"/>
                <a:gd name="connsiteX50" fmla="*/ 797718 w 3617118"/>
                <a:gd name="connsiteY50" fmla="*/ 357187 h 988218"/>
                <a:gd name="connsiteX51" fmla="*/ 657225 w 3617118"/>
                <a:gd name="connsiteY51" fmla="*/ 357187 h 988218"/>
                <a:gd name="connsiteX52" fmla="*/ 657225 w 3617118"/>
                <a:gd name="connsiteY52" fmla="*/ 338137 h 988218"/>
                <a:gd name="connsiteX53" fmla="*/ 616743 w 3617118"/>
                <a:gd name="connsiteY53" fmla="*/ 338137 h 988218"/>
                <a:gd name="connsiteX54" fmla="*/ 616743 w 3617118"/>
                <a:gd name="connsiteY54" fmla="*/ 309562 h 988218"/>
                <a:gd name="connsiteX55" fmla="*/ 590550 w 3617118"/>
                <a:gd name="connsiteY55" fmla="*/ 309562 h 988218"/>
                <a:gd name="connsiteX56" fmla="*/ 590550 w 3617118"/>
                <a:gd name="connsiteY56" fmla="*/ 295275 h 988218"/>
                <a:gd name="connsiteX57" fmla="*/ 492918 w 3617118"/>
                <a:gd name="connsiteY57" fmla="*/ 295275 h 988218"/>
                <a:gd name="connsiteX58" fmla="*/ 492918 w 3617118"/>
                <a:gd name="connsiteY58" fmla="*/ 238125 h 988218"/>
                <a:gd name="connsiteX59" fmla="*/ 461962 w 3617118"/>
                <a:gd name="connsiteY59" fmla="*/ 238125 h 988218"/>
                <a:gd name="connsiteX60" fmla="*/ 461962 w 3617118"/>
                <a:gd name="connsiteY60" fmla="*/ 195262 h 988218"/>
                <a:gd name="connsiteX61" fmla="*/ 359568 w 3617118"/>
                <a:gd name="connsiteY61" fmla="*/ 195262 h 988218"/>
                <a:gd name="connsiteX62" fmla="*/ 359568 w 3617118"/>
                <a:gd name="connsiteY62" fmla="*/ 166687 h 988218"/>
                <a:gd name="connsiteX63" fmla="*/ 321468 w 3617118"/>
                <a:gd name="connsiteY63" fmla="*/ 166687 h 988218"/>
                <a:gd name="connsiteX64" fmla="*/ 321468 w 3617118"/>
                <a:gd name="connsiteY64" fmla="*/ 140493 h 988218"/>
                <a:gd name="connsiteX65" fmla="*/ 288131 w 3617118"/>
                <a:gd name="connsiteY65" fmla="*/ 140493 h 988218"/>
                <a:gd name="connsiteX66" fmla="*/ 288131 w 3617118"/>
                <a:gd name="connsiteY66" fmla="*/ 119062 h 988218"/>
                <a:gd name="connsiteX67" fmla="*/ 288131 w 3617118"/>
                <a:gd name="connsiteY67" fmla="*/ 119062 h 988218"/>
                <a:gd name="connsiteX68" fmla="*/ 288131 w 3617118"/>
                <a:gd name="connsiteY68" fmla="*/ 95250 h 988218"/>
                <a:gd name="connsiteX69" fmla="*/ 254793 w 3617118"/>
                <a:gd name="connsiteY69" fmla="*/ 95250 h 988218"/>
                <a:gd name="connsiteX70" fmla="*/ 254793 w 3617118"/>
                <a:gd name="connsiteY70" fmla="*/ 71437 h 988218"/>
                <a:gd name="connsiteX71" fmla="*/ 209550 w 3617118"/>
                <a:gd name="connsiteY71" fmla="*/ 71437 h 988218"/>
                <a:gd name="connsiteX72" fmla="*/ 209550 w 3617118"/>
                <a:gd name="connsiteY72" fmla="*/ 52387 h 988218"/>
                <a:gd name="connsiteX73" fmla="*/ 142875 w 3617118"/>
                <a:gd name="connsiteY73" fmla="*/ 52387 h 988218"/>
                <a:gd name="connsiteX74" fmla="*/ 142875 w 3617118"/>
                <a:gd name="connsiteY74" fmla="*/ 33337 h 988218"/>
                <a:gd name="connsiteX75" fmla="*/ 78581 w 3617118"/>
                <a:gd name="connsiteY75" fmla="*/ 33337 h 988218"/>
                <a:gd name="connsiteX76" fmla="*/ 76200 w 3617118"/>
                <a:gd name="connsiteY76" fmla="*/ 0 h 988218"/>
                <a:gd name="connsiteX77" fmla="*/ 0 w 3617118"/>
                <a:gd name="connsiteY77" fmla="*/ 0 h 9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617118" h="988218">
                  <a:moveTo>
                    <a:pt x="3617118" y="988218"/>
                  </a:moveTo>
                  <a:lnTo>
                    <a:pt x="2986087" y="988218"/>
                  </a:lnTo>
                  <a:lnTo>
                    <a:pt x="2986087" y="950118"/>
                  </a:lnTo>
                  <a:lnTo>
                    <a:pt x="2755106" y="950118"/>
                  </a:lnTo>
                  <a:lnTo>
                    <a:pt x="2755106" y="931068"/>
                  </a:lnTo>
                  <a:lnTo>
                    <a:pt x="2647950" y="931068"/>
                  </a:lnTo>
                  <a:lnTo>
                    <a:pt x="2647950" y="912018"/>
                  </a:lnTo>
                  <a:lnTo>
                    <a:pt x="2578893" y="912018"/>
                  </a:lnTo>
                  <a:lnTo>
                    <a:pt x="2578893" y="883443"/>
                  </a:lnTo>
                  <a:lnTo>
                    <a:pt x="2140743" y="883443"/>
                  </a:lnTo>
                  <a:lnTo>
                    <a:pt x="2140743" y="862012"/>
                  </a:lnTo>
                  <a:lnTo>
                    <a:pt x="2116931" y="862012"/>
                  </a:lnTo>
                  <a:lnTo>
                    <a:pt x="2116931" y="828675"/>
                  </a:lnTo>
                  <a:lnTo>
                    <a:pt x="2057400" y="828675"/>
                  </a:lnTo>
                  <a:lnTo>
                    <a:pt x="2057400" y="809625"/>
                  </a:lnTo>
                  <a:lnTo>
                    <a:pt x="1854993" y="809625"/>
                  </a:lnTo>
                  <a:lnTo>
                    <a:pt x="1854993" y="785812"/>
                  </a:lnTo>
                  <a:lnTo>
                    <a:pt x="1590675" y="785812"/>
                  </a:lnTo>
                  <a:lnTo>
                    <a:pt x="1590675" y="759618"/>
                  </a:lnTo>
                  <a:lnTo>
                    <a:pt x="1562100" y="759618"/>
                  </a:lnTo>
                  <a:lnTo>
                    <a:pt x="1562100" y="733425"/>
                  </a:lnTo>
                  <a:lnTo>
                    <a:pt x="1550193" y="733425"/>
                  </a:lnTo>
                  <a:lnTo>
                    <a:pt x="1550193" y="714375"/>
                  </a:lnTo>
                  <a:lnTo>
                    <a:pt x="1502568" y="714375"/>
                  </a:lnTo>
                  <a:lnTo>
                    <a:pt x="1502568" y="695325"/>
                  </a:lnTo>
                  <a:lnTo>
                    <a:pt x="1473993" y="695325"/>
                  </a:lnTo>
                  <a:lnTo>
                    <a:pt x="1473993" y="661987"/>
                  </a:lnTo>
                  <a:lnTo>
                    <a:pt x="1369218" y="661987"/>
                  </a:lnTo>
                  <a:lnTo>
                    <a:pt x="1369218" y="616743"/>
                  </a:lnTo>
                  <a:lnTo>
                    <a:pt x="1352550" y="616743"/>
                  </a:lnTo>
                  <a:lnTo>
                    <a:pt x="1352550" y="595312"/>
                  </a:lnTo>
                  <a:lnTo>
                    <a:pt x="1304925" y="595312"/>
                  </a:lnTo>
                  <a:lnTo>
                    <a:pt x="1304925" y="564356"/>
                  </a:lnTo>
                  <a:lnTo>
                    <a:pt x="1285875" y="564356"/>
                  </a:lnTo>
                  <a:lnTo>
                    <a:pt x="1285875" y="545306"/>
                  </a:lnTo>
                  <a:lnTo>
                    <a:pt x="1073943" y="545306"/>
                  </a:lnTo>
                  <a:lnTo>
                    <a:pt x="1073943" y="526256"/>
                  </a:lnTo>
                  <a:lnTo>
                    <a:pt x="1057275" y="526256"/>
                  </a:lnTo>
                  <a:lnTo>
                    <a:pt x="1057275" y="495300"/>
                  </a:lnTo>
                  <a:lnTo>
                    <a:pt x="1042987" y="495300"/>
                  </a:lnTo>
                  <a:lnTo>
                    <a:pt x="1042987" y="478631"/>
                  </a:lnTo>
                  <a:lnTo>
                    <a:pt x="935831" y="478631"/>
                  </a:lnTo>
                  <a:lnTo>
                    <a:pt x="935831" y="440531"/>
                  </a:lnTo>
                  <a:lnTo>
                    <a:pt x="892968" y="442913"/>
                  </a:lnTo>
                  <a:lnTo>
                    <a:pt x="892968" y="431006"/>
                  </a:lnTo>
                  <a:lnTo>
                    <a:pt x="864393" y="431006"/>
                  </a:lnTo>
                  <a:lnTo>
                    <a:pt x="864393" y="400050"/>
                  </a:lnTo>
                  <a:lnTo>
                    <a:pt x="847725" y="400050"/>
                  </a:lnTo>
                  <a:lnTo>
                    <a:pt x="847725" y="378618"/>
                  </a:lnTo>
                  <a:lnTo>
                    <a:pt x="797718" y="378618"/>
                  </a:lnTo>
                  <a:lnTo>
                    <a:pt x="797718" y="357187"/>
                  </a:lnTo>
                  <a:lnTo>
                    <a:pt x="657225" y="357187"/>
                  </a:lnTo>
                  <a:lnTo>
                    <a:pt x="657225" y="338137"/>
                  </a:lnTo>
                  <a:lnTo>
                    <a:pt x="616743" y="338137"/>
                  </a:lnTo>
                  <a:lnTo>
                    <a:pt x="616743" y="309562"/>
                  </a:lnTo>
                  <a:lnTo>
                    <a:pt x="590550" y="309562"/>
                  </a:lnTo>
                  <a:lnTo>
                    <a:pt x="590550" y="295275"/>
                  </a:lnTo>
                  <a:lnTo>
                    <a:pt x="492918" y="295275"/>
                  </a:lnTo>
                  <a:lnTo>
                    <a:pt x="492918" y="238125"/>
                  </a:lnTo>
                  <a:lnTo>
                    <a:pt x="461962" y="238125"/>
                  </a:lnTo>
                  <a:lnTo>
                    <a:pt x="461962" y="195262"/>
                  </a:lnTo>
                  <a:lnTo>
                    <a:pt x="359568" y="195262"/>
                  </a:lnTo>
                  <a:lnTo>
                    <a:pt x="359568" y="166687"/>
                  </a:lnTo>
                  <a:lnTo>
                    <a:pt x="321468" y="166687"/>
                  </a:lnTo>
                  <a:lnTo>
                    <a:pt x="321468" y="140493"/>
                  </a:lnTo>
                  <a:lnTo>
                    <a:pt x="288131" y="140493"/>
                  </a:lnTo>
                  <a:lnTo>
                    <a:pt x="288131" y="119062"/>
                  </a:lnTo>
                  <a:lnTo>
                    <a:pt x="288131" y="119062"/>
                  </a:lnTo>
                  <a:lnTo>
                    <a:pt x="288131" y="95250"/>
                  </a:lnTo>
                  <a:lnTo>
                    <a:pt x="254793" y="95250"/>
                  </a:lnTo>
                  <a:lnTo>
                    <a:pt x="254793" y="71437"/>
                  </a:lnTo>
                  <a:lnTo>
                    <a:pt x="209550" y="71437"/>
                  </a:lnTo>
                  <a:lnTo>
                    <a:pt x="209550" y="52387"/>
                  </a:lnTo>
                  <a:lnTo>
                    <a:pt x="142875" y="52387"/>
                  </a:lnTo>
                  <a:lnTo>
                    <a:pt x="142875" y="33337"/>
                  </a:lnTo>
                  <a:lnTo>
                    <a:pt x="78581" y="33337"/>
                  </a:lnTo>
                  <a:lnTo>
                    <a:pt x="762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9605" name="Straight Connector 19604">
              <a:extLst>
                <a:ext uri="{FF2B5EF4-FFF2-40B4-BE49-F238E27FC236}">
                  <a16:creationId xmlns:a16="http://schemas.microsoft.com/office/drawing/2014/main" id="{F0C6A4A6-5223-84F3-2258-0A49F05B418D}"/>
                </a:ext>
              </a:extLst>
            </p:cNvPr>
            <p:cNvCxnSpPr>
              <a:cxnSpLocks/>
            </p:cNvCxnSpPr>
            <p:nvPr/>
          </p:nvCxnSpPr>
          <p:spPr bwMode="auto">
            <a:xfrm>
              <a:off x="7440040" y="194048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06" name="Straight Connector 19605">
              <a:extLst>
                <a:ext uri="{FF2B5EF4-FFF2-40B4-BE49-F238E27FC236}">
                  <a16:creationId xmlns:a16="http://schemas.microsoft.com/office/drawing/2014/main" id="{F35C8AC3-0AB0-D46D-BEBE-E8B31D6F8995}"/>
                </a:ext>
              </a:extLst>
            </p:cNvPr>
            <p:cNvCxnSpPr>
              <a:cxnSpLocks/>
            </p:cNvCxnSpPr>
            <p:nvPr/>
          </p:nvCxnSpPr>
          <p:spPr bwMode="auto">
            <a:xfrm>
              <a:off x="8563424" y="248516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07" name="Straight Connector 19606">
              <a:extLst>
                <a:ext uri="{FF2B5EF4-FFF2-40B4-BE49-F238E27FC236}">
                  <a16:creationId xmlns:a16="http://schemas.microsoft.com/office/drawing/2014/main" id="{88001D5D-2760-FD67-EF03-3CB8C9C34E85}"/>
                </a:ext>
              </a:extLst>
            </p:cNvPr>
            <p:cNvCxnSpPr>
              <a:cxnSpLocks/>
            </p:cNvCxnSpPr>
            <p:nvPr/>
          </p:nvCxnSpPr>
          <p:spPr bwMode="auto">
            <a:xfrm>
              <a:off x="9301612" y="275292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08" name="Straight Connector 19607">
              <a:extLst>
                <a:ext uri="{FF2B5EF4-FFF2-40B4-BE49-F238E27FC236}">
                  <a16:creationId xmlns:a16="http://schemas.microsoft.com/office/drawing/2014/main" id="{D69645AC-EBF5-FB53-8FD8-9B75B4A7C9C8}"/>
                </a:ext>
              </a:extLst>
            </p:cNvPr>
            <p:cNvCxnSpPr>
              <a:cxnSpLocks/>
            </p:cNvCxnSpPr>
            <p:nvPr/>
          </p:nvCxnSpPr>
          <p:spPr bwMode="auto">
            <a:xfrm>
              <a:off x="10232681" y="2883949"/>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09" name="Straight Connector 19608">
              <a:extLst>
                <a:ext uri="{FF2B5EF4-FFF2-40B4-BE49-F238E27FC236}">
                  <a16:creationId xmlns:a16="http://schemas.microsoft.com/office/drawing/2014/main" id="{112EE30E-AD2D-8634-ACDF-9B3234276010}"/>
                </a:ext>
              </a:extLst>
            </p:cNvPr>
            <p:cNvCxnSpPr>
              <a:cxnSpLocks/>
            </p:cNvCxnSpPr>
            <p:nvPr/>
          </p:nvCxnSpPr>
          <p:spPr bwMode="auto">
            <a:xfrm>
              <a:off x="10143030" y="2889726"/>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0" name="Straight Connector 19609">
              <a:extLst>
                <a:ext uri="{FF2B5EF4-FFF2-40B4-BE49-F238E27FC236}">
                  <a16:creationId xmlns:a16="http://schemas.microsoft.com/office/drawing/2014/main" id="{39C07BC4-8553-7EF4-FAA5-0D3C8D63527F}"/>
                </a:ext>
              </a:extLst>
            </p:cNvPr>
            <p:cNvCxnSpPr>
              <a:cxnSpLocks/>
            </p:cNvCxnSpPr>
            <p:nvPr/>
          </p:nvCxnSpPr>
          <p:spPr bwMode="auto">
            <a:xfrm>
              <a:off x="10415700"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1" name="Straight Connector 19610">
              <a:extLst>
                <a:ext uri="{FF2B5EF4-FFF2-40B4-BE49-F238E27FC236}">
                  <a16:creationId xmlns:a16="http://schemas.microsoft.com/office/drawing/2014/main" id="{D75F0F9D-E3BE-E019-53B3-01C4CE16C009}"/>
                </a:ext>
              </a:extLst>
            </p:cNvPr>
            <p:cNvCxnSpPr>
              <a:cxnSpLocks/>
            </p:cNvCxnSpPr>
            <p:nvPr/>
          </p:nvCxnSpPr>
          <p:spPr bwMode="auto">
            <a:xfrm>
              <a:off x="10463325"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2" name="Straight Connector 19611">
              <a:extLst>
                <a:ext uri="{FF2B5EF4-FFF2-40B4-BE49-F238E27FC236}">
                  <a16:creationId xmlns:a16="http://schemas.microsoft.com/office/drawing/2014/main" id="{834E73D8-20CF-4455-6AD5-E7BB982A3C2A}"/>
                </a:ext>
              </a:extLst>
            </p:cNvPr>
            <p:cNvCxnSpPr>
              <a:cxnSpLocks/>
            </p:cNvCxnSpPr>
            <p:nvPr/>
          </p:nvCxnSpPr>
          <p:spPr bwMode="auto">
            <a:xfrm>
              <a:off x="10632394"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3" name="Straight Connector 19612">
              <a:extLst>
                <a:ext uri="{FF2B5EF4-FFF2-40B4-BE49-F238E27FC236}">
                  <a16:creationId xmlns:a16="http://schemas.microsoft.com/office/drawing/2014/main" id="{C95303AC-B1B4-4E76-4CAB-6781ED0BBD20}"/>
                </a:ext>
              </a:extLst>
            </p:cNvPr>
            <p:cNvCxnSpPr>
              <a:cxnSpLocks/>
            </p:cNvCxnSpPr>
            <p:nvPr/>
          </p:nvCxnSpPr>
          <p:spPr bwMode="auto">
            <a:xfrm>
              <a:off x="10687742"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4" name="Straight Connector 19613">
              <a:extLst>
                <a:ext uri="{FF2B5EF4-FFF2-40B4-BE49-F238E27FC236}">
                  <a16:creationId xmlns:a16="http://schemas.microsoft.com/office/drawing/2014/main" id="{03F55075-793E-0A38-2751-E8B7B7C44758}"/>
                </a:ext>
              </a:extLst>
            </p:cNvPr>
            <p:cNvCxnSpPr>
              <a:cxnSpLocks/>
            </p:cNvCxnSpPr>
            <p:nvPr/>
          </p:nvCxnSpPr>
          <p:spPr bwMode="auto">
            <a:xfrm>
              <a:off x="10713662"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5" name="Straight Connector 19614">
              <a:extLst>
                <a:ext uri="{FF2B5EF4-FFF2-40B4-BE49-F238E27FC236}">
                  <a16:creationId xmlns:a16="http://schemas.microsoft.com/office/drawing/2014/main" id="{755B466F-C637-D2BD-77B7-561A437D7D7F}"/>
                </a:ext>
              </a:extLst>
            </p:cNvPr>
            <p:cNvCxnSpPr>
              <a:cxnSpLocks/>
            </p:cNvCxnSpPr>
            <p:nvPr/>
          </p:nvCxnSpPr>
          <p:spPr bwMode="auto">
            <a:xfrm>
              <a:off x="10773193"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6" name="Straight Connector 19615">
              <a:extLst>
                <a:ext uri="{FF2B5EF4-FFF2-40B4-BE49-F238E27FC236}">
                  <a16:creationId xmlns:a16="http://schemas.microsoft.com/office/drawing/2014/main" id="{264629AC-7621-8EBF-6D05-A1C9DEEEFE82}"/>
                </a:ext>
              </a:extLst>
            </p:cNvPr>
            <p:cNvCxnSpPr>
              <a:cxnSpLocks/>
            </p:cNvCxnSpPr>
            <p:nvPr/>
          </p:nvCxnSpPr>
          <p:spPr bwMode="auto">
            <a:xfrm>
              <a:off x="10799387"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7" name="Straight Connector 19616">
              <a:extLst>
                <a:ext uri="{FF2B5EF4-FFF2-40B4-BE49-F238E27FC236}">
                  <a16:creationId xmlns:a16="http://schemas.microsoft.com/office/drawing/2014/main" id="{81CC5A5F-64D8-16F1-835C-B6FB9B2B5A37}"/>
                </a:ext>
              </a:extLst>
            </p:cNvPr>
            <p:cNvCxnSpPr>
              <a:cxnSpLocks/>
            </p:cNvCxnSpPr>
            <p:nvPr/>
          </p:nvCxnSpPr>
          <p:spPr bwMode="auto">
            <a:xfrm>
              <a:off x="10943373" y="293068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18" name="Straight Connector 19617">
              <a:extLst>
                <a:ext uri="{FF2B5EF4-FFF2-40B4-BE49-F238E27FC236}">
                  <a16:creationId xmlns:a16="http://schemas.microsoft.com/office/drawing/2014/main" id="{1603BEC3-5518-C6FD-0DC3-4B23D80AB8EE}"/>
                </a:ext>
              </a:extLst>
            </p:cNvPr>
            <p:cNvCxnSpPr>
              <a:cxnSpLocks/>
            </p:cNvCxnSpPr>
            <p:nvPr/>
          </p:nvCxnSpPr>
          <p:spPr bwMode="auto">
            <a:xfrm>
              <a:off x="10986897" y="2930685"/>
              <a:ext cx="0" cy="6819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36" name="Group 19635">
            <a:extLst>
              <a:ext uri="{FF2B5EF4-FFF2-40B4-BE49-F238E27FC236}">
                <a16:creationId xmlns:a16="http://schemas.microsoft.com/office/drawing/2014/main" id="{F934693E-E017-BB0C-04B6-049864191514}"/>
              </a:ext>
            </a:extLst>
          </p:cNvPr>
          <p:cNvGrpSpPr/>
          <p:nvPr/>
        </p:nvGrpSpPr>
        <p:grpSpPr>
          <a:xfrm>
            <a:off x="7117556" y="1920577"/>
            <a:ext cx="3810000" cy="1557567"/>
            <a:chOff x="7117556" y="1920577"/>
            <a:chExt cx="3810000" cy="1557567"/>
          </a:xfrm>
        </p:grpSpPr>
        <p:sp>
          <p:nvSpPr>
            <p:cNvPr id="19620" name="Freeform: Shape 19619">
              <a:extLst>
                <a:ext uri="{FF2B5EF4-FFF2-40B4-BE49-F238E27FC236}">
                  <a16:creationId xmlns:a16="http://schemas.microsoft.com/office/drawing/2014/main" id="{481409DA-BDBA-A276-4774-E6B65DE6B8FD}"/>
                </a:ext>
              </a:extLst>
            </p:cNvPr>
            <p:cNvSpPr/>
            <p:nvPr/>
          </p:nvSpPr>
          <p:spPr bwMode="auto">
            <a:xfrm>
              <a:off x="7117556" y="1964531"/>
              <a:ext cx="3810000" cy="1478757"/>
            </a:xfrm>
            <a:custGeom>
              <a:avLst/>
              <a:gdLst>
                <a:gd name="connsiteX0" fmla="*/ 0 w 3810000"/>
                <a:gd name="connsiteY0" fmla="*/ 0 h 1478757"/>
                <a:gd name="connsiteX1" fmla="*/ 280988 w 3810000"/>
                <a:gd name="connsiteY1" fmla="*/ 0 h 1478757"/>
                <a:gd name="connsiteX2" fmla="*/ 280988 w 3810000"/>
                <a:gd name="connsiteY2" fmla="*/ 47625 h 1478757"/>
                <a:gd name="connsiteX3" fmla="*/ 361950 w 3810000"/>
                <a:gd name="connsiteY3" fmla="*/ 47625 h 1478757"/>
                <a:gd name="connsiteX4" fmla="*/ 361950 w 3810000"/>
                <a:gd name="connsiteY4" fmla="*/ 76200 h 1478757"/>
                <a:gd name="connsiteX5" fmla="*/ 445294 w 3810000"/>
                <a:gd name="connsiteY5" fmla="*/ 76200 h 1478757"/>
                <a:gd name="connsiteX6" fmla="*/ 445294 w 3810000"/>
                <a:gd name="connsiteY6" fmla="*/ 90488 h 1478757"/>
                <a:gd name="connsiteX7" fmla="*/ 476250 w 3810000"/>
                <a:gd name="connsiteY7" fmla="*/ 90488 h 1478757"/>
                <a:gd name="connsiteX8" fmla="*/ 476250 w 3810000"/>
                <a:gd name="connsiteY8" fmla="*/ 102394 h 1478757"/>
                <a:gd name="connsiteX9" fmla="*/ 495300 w 3810000"/>
                <a:gd name="connsiteY9" fmla="*/ 102394 h 1478757"/>
                <a:gd name="connsiteX10" fmla="*/ 495300 w 3810000"/>
                <a:gd name="connsiteY10" fmla="*/ 133350 h 1478757"/>
                <a:gd name="connsiteX11" fmla="*/ 519113 w 3810000"/>
                <a:gd name="connsiteY11" fmla="*/ 133350 h 1478757"/>
                <a:gd name="connsiteX12" fmla="*/ 519113 w 3810000"/>
                <a:gd name="connsiteY12" fmla="*/ 150019 h 1478757"/>
                <a:gd name="connsiteX13" fmla="*/ 542925 w 3810000"/>
                <a:gd name="connsiteY13" fmla="*/ 150019 h 1478757"/>
                <a:gd name="connsiteX14" fmla="*/ 542925 w 3810000"/>
                <a:gd name="connsiteY14" fmla="*/ 171450 h 1478757"/>
                <a:gd name="connsiteX15" fmla="*/ 576263 w 3810000"/>
                <a:gd name="connsiteY15" fmla="*/ 171450 h 1478757"/>
                <a:gd name="connsiteX16" fmla="*/ 576263 w 3810000"/>
                <a:gd name="connsiteY16" fmla="*/ 195263 h 1478757"/>
                <a:gd name="connsiteX17" fmla="*/ 600075 w 3810000"/>
                <a:gd name="connsiteY17" fmla="*/ 195263 h 1478757"/>
                <a:gd name="connsiteX18" fmla="*/ 600075 w 3810000"/>
                <a:gd name="connsiteY18" fmla="*/ 240507 h 1478757"/>
                <a:gd name="connsiteX19" fmla="*/ 666750 w 3810000"/>
                <a:gd name="connsiteY19" fmla="*/ 240507 h 1478757"/>
                <a:gd name="connsiteX20" fmla="*/ 666750 w 3810000"/>
                <a:gd name="connsiteY20" fmla="*/ 269082 h 1478757"/>
                <a:gd name="connsiteX21" fmla="*/ 697707 w 3810000"/>
                <a:gd name="connsiteY21" fmla="*/ 269082 h 1478757"/>
                <a:gd name="connsiteX22" fmla="*/ 697707 w 3810000"/>
                <a:gd name="connsiteY22" fmla="*/ 278607 h 1478757"/>
                <a:gd name="connsiteX23" fmla="*/ 723900 w 3810000"/>
                <a:gd name="connsiteY23" fmla="*/ 278607 h 1478757"/>
                <a:gd name="connsiteX24" fmla="*/ 723900 w 3810000"/>
                <a:gd name="connsiteY24" fmla="*/ 316707 h 1478757"/>
                <a:gd name="connsiteX25" fmla="*/ 771525 w 3810000"/>
                <a:gd name="connsiteY25" fmla="*/ 316707 h 1478757"/>
                <a:gd name="connsiteX26" fmla="*/ 771525 w 3810000"/>
                <a:gd name="connsiteY26" fmla="*/ 333375 h 1478757"/>
                <a:gd name="connsiteX27" fmla="*/ 814388 w 3810000"/>
                <a:gd name="connsiteY27" fmla="*/ 333375 h 1478757"/>
                <a:gd name="connsiteX28" fmla="*/ 814388 w 3810000"/>
                <a:gd name="connsiteY28" fmla="*/ 366713 h 1478757"/>
                <a:gd name="connsiteX29" fmla="*/ 838200 w 3810000"/>
                <a:gd name="connsiteY29" fmla="*/ 366713 h 1478757"/>
                <a:gd name="connsiteX30" fmla="*/ 838200 w 3810000"/>
                <a:gd name="connsiteY30" fmla="*/ 376238 h 1478757"/>
                <a:gd name="connsiteX31" fmla="*/ 857250 w 3810000"/>
                <a:gd name="connsiteY31" fmla="*/ 376238 h 1478757"/>
                <a:gd name="connsiteX32" fmla="*/ 857250 w 3810000"/>
                <a:gd name="connsiteY32" fmla="*/ 397669 h 1478757"/>
                <a:gd name="connsiteX33" fmla="*/ 876300 w 3810000"/>
                <a:gd name="connsiteY33" fmla="*/ 397669 h 1478757"/>
                <a:gd name="connsiteX34" fmla="*/ 876300 w 3810000"/>
                <a:gd name="connsiteY34" fmla="*/ 423863 h 1478757"/>
                <a:gd name="connsiteX35" fmla="*/ 895350 w 3810000"/>
                <a:gd name="connsiteY35" fmla="*/ 423863 h 1478757"/>
                <a:gd name="connsiteX36" fmla="*/ 895350 w 3810000"/>
                <a:gd name="connsiteY36" fmla="*/ 461963 h 1478757"/>
                <a:gd name="connsiteX37" fmla="*/ 916782 w 3810000"/>
                <a:gd name="connsiteY37" fmla="*/ 461963 h 1478757"/>
                <a:gd name="connsiteX38" fmla="*/ 916782 w 3810000"/>
                <a:gd name="connsiteY38" fmla="*/ 485775 h 1478757"/>
                <a:gd name="connsiteX39" fmla="*/ 978694 w 3810000"/>
                <a:gd name="connsiteY39" fmla="*/ 485775 h 1478757"/>
                <a:gd name="connsiteX40" fmla="*/ 978694 w 3810000"/>
                <a:gd name="connsiteY40" fmla="*/ 521494 h 1478757"/>
                <a:gd name="connsiteX41" fmla="*/ 1095375 w 3810000"/>
                <a:gd name="connsiteY41" fmla="*/ 521494 h 1478757"/>
                <a:gd name="connsiteX42" fmla="*/ 1095375 w 3810000"/>
                <a:gd name="connsiteY42" fmla="*/ 538163 h 1478757"/>
                <a:gd name="connsiteX43" fmla="*/ 1288257 w 3810000"/>
                <a:gd name="connsiteY43" fmla="*/ 538163 h 1478757"/>
                <a:gd name="connsiteX44" fmla="*/ 1288257 w 3810000"/>
                <a:gd name="connsiteY44" fmla="*/ 561975 h 1478757"/>
                <a:gd name="connsiteX45" fmla="*/ 1326357 w 3810000"/>
                <a:gd name="connsiteY45" fmla="*/ 561975 h 1478757"/>
                <a:gd name="connsiteX46" fmla="*/ 1326357 w 3810000"/>
                <a:gd name="connsiteY46" fmla="*/ 581025 h 1478757"/>
                <a:gd name="connsiteX47" fmla="*/ 1335882 w 3810000"/>
                <a:gd name="connsiteY47" fmla="*/ 581025 h 1478757"/>
                <a:gd name="connsiteX48" fmla="*/ 1335882 w 3810000"/>
                <a:gd name="connsiteY48" fmla="*/ 607219 h 1478757"/>
                <a:gd name="connsiteX49" fmla="*/ 1390650 w 3810000"/>
                <a:gd name="connsiteY49" fmla="*/ 607219 h 1478757"/>
                <a:gd name="connsiteX50" fmla="*/ 1390650 w 3810000"/>
                <a:gd name="connsiteY50" fmla="*/ 631032 h 1478757"/>
                <a:gd name="connsiteX51" fmla="*/ 1433513 w 3810000"/>
                <a:gd name="connsiteY51" fmla="*/ 631032 h 1478757"/>
                <a:gd name="connsiteX52" fmla="*/ 1433513 w 3810000"/>
                <a:gd name="connsiteY52" fmla="*/ 654844 h 1478757"/>
                <a:gd name="connsiteX53" fmla="*/ 1493044 w 3810000"/>
                <a:gd name="connsiteY53" fmla="*/ 654844 h 1478757"/>
                <a:gd name="connsiteX54" fmla="*/ 1493044 w 3810000"/>
                <a:gd name="connsiteY54" fmla="*/ 669132 h 1478757"/>
                <a:gd name="connsiteX55" fmla="*/ 1507332 w 3810000"/>
                <a:gd name="connsiteY55" fmla="*/ 669132 h 1478757"/>
                <a:gd name="connsiteX56" fmla="*/ 1507332 w 3810000"/>
                <a:gd name="connsiteY56" fmla="*/ 695325 h 1478757"/>
                <a:gd name="connsiteX57" fmla="*/ 1538288 w 3810000"/>
                <a:gd name="connsiteY57" fmla="*/ 695325 h 1478757"/>
                <a:gd name="connsiteX58" fmla="*/ 1538288 w 3810000"/>
                <a:gd name="connsiteY58" fmla="*/ 716757 h 1478757"/>
                <a:gd name="connsiteX59" fmla="*/ 1566863 w 3810000"/>
                <a:gd name="connsiteY59" fmla="*/ 716757 h 1478757"/>
                <a:gd name="connsiteX60" fmla="*/ 1566863 w 3810000"/>
                <a:gd name="connsiteY60" fmla="*/ 738188 h 1478757"/>
                <a:gd name="connsiteX61" fmla="*/ 1585913 w 3810000"/>
                <a:gd name="connsiteY61" fmla="*/ 738188 h 1478757"/>
                <a:gd name="connsiteX62" fmla="*/ 1585913 w 3810000"/>
                <a:gd name="connsiteY62" fmla="*/ 764382 h 1478757"/>
                <a:gd name="connsiteX63" fmla="*/ 1626394 w 3810000"/>
                <a:gd name="connsiteY63" fmla="*/ 764382 h 1478757"/>
                <a:gd name="connsiteX64" fmla="*/ 1626394 w 3810000"/>
                <a:gd name="connsiteY64" fmla="*/ 792957 h 1478757"/>
                <a:gd name="connsiteX65" fmla="*/ 1674019 w 3810000"/>
                <a:gd name="connsiteY65" fmla="*/ 792957 h 1478757"/>
                <a:gd name="connsiteX66" fmla="*/ 1674019 w 3810000"/>
                <a:gd name="connsiteY66" fmla="*/ 812007 h 1478757"/>
                <a:gd name="connsiteX67" fmla="*/ 1754982 w 3810000"/>
                <a:gd name="connsiteY67" fmla="*/ 812007 h 1478757"/>
                <a:gd name="connsiteX68" fmla="*/ 1754982 w 3810000"/>
                <a:gd name="connsiteY68" fmla="*/ 833438 h 1478757"/>
                <a:gd name="connsiteX69" fmla="*/ 1812132 w 3810000"/>
                <a:gd name="connsiteY69" fmla="*/ 833438 h 1478757"/>
                <a:gd name="connsiteX70" fmla="*/ 1812132 w 3810000"/>
                <a:gd name="connsiteY70" fmla="*/ 852488 h 1478757"/>
                <a:gd name="connsiteX71" fmla="*/ 1952625 w 3810000"/>
                <a:gd name="connsiteY71" fmla="*/ 852488 h 1478757"/>
                <a:gd name="connsiteX72" fmla="*/ 1952625 w 3810000"/>
                <a:gd name="connsiteY72" fmla="*/ 881063 h 1478757"/>
                <a:gd name="connsiteX73" fmla="*/ 2074069 w 3810000"/>
                <a:gd name="connsiteY73" fmla="*/ 881063 h 1478757"/>
                <a:gd name="connsiteX74" fmla="*/ 2074069 w 3810000"/>
                <a:gd name="connsiteY74" fmla="*/ 909638 h 1478757"/>
                <a:gd name="connsiteX75" fmla="*/ 2193132 w 3810000"/>
                <a:gd name="connsiteY75" fmla="*/ 909638 h 1478757"/>
                <a:gd name="connsiteX76" fmla="*/ 2193132 w 3810000"/>
                <a:gd name="connsiteY76" fmla="*/ 928688 h 1478757"/>
                <a:gd name="connsiteX77" fmla="*/ 2293144 w 3810000"/>
                <a:gd name="connsiteY77" fmla="*/ 928688 h 1478757"/>
                <a:gd name="connsiteX78" fmla="*/ 2293144 w 3810000"/>
                <a:gd name="connsiteY78" fmla="*/ 940594 h 1478757"/>
                <a:gd name="connsiteX79" fmla="*/ 2293144 w 3810000"/>
                <a:gd name="connsiteY79" fmla="*/ 959644 h 1478757"/>
                <a:gd name="connsiteX80" fmla="*/ 2688432 w 3810000"/>
                <a:gd name="connsiteY80" fmla="*/ 959644 h 1478757"/>
                <a:gd name="connsiteX81" fmla="*/ 2688432 w 3810000"/>
                <a:gd name="connsiteY81" fmla="*/ 976313 h 1478757"/>
                <a:gd name="connsiteX82" fmla="*/ 2712244 w 3810000"/>
                <a:gd name="connsiteY82" fmla="*/ 976313 h 1478757"/>
                <a:gd name="connsiteX83" fmla="*/ 2712244 w 3810000"/>
                <a:gd name="connsiteY83" fmla="*/ 1012032 h 1478757"/>
                <a:gd name="connsiteX84" fmla="*/ 2988469 w 3810000"/>
                <a:gd name="connsiteY84" fmla="*/ 1012032 h 1478757"/>
                <a:gd name="connsiteX85" fmla="*/ 2988469 w 3810000"/>
                <a:gd name="connsiteY85" fmla="*/ 1033463 h 1478757"/>
                <a:gd name="connsiteX86" fmla="*/ 3131344 w 3810000"/>
                <a:gd name="connsiteY86" fmla="*/ 1033463 h 1478757"/>
                <a:gd name="connsiteX87" fmla="*/ 3131344 w 3810000"/>
                <a:gd name="connsiteY87" fmla="*/ 1059657 h 1478757"/>
                <a:gd name="connsiteX88" fmla="*/ 3176588 w 3810000"/>
                <a:gd name="connsiteY88" fmla="*/ 1059657 h 1478757"/>
                <a:gd name="connsiteX89" fmla="*/ 3176588 w 3810000"/>
                <a:gd name="connsiteY89" fmla="*/ 1092994 h 1478757"/>
                <a:gd name="connsiteX90" fmla="*/ 3550444 w 3810000"/>
                <a:gd name="connsiteY90" fmla="*/ 1092994 h 1478757"/>
                <a:gd name="connsiteX91" fmla="*/ 3557588 w 3810000"/>
                <a:gd name="connsiteY91" fmla="*/ 1100138 h 1478757"/>
                <a:gd name="connsiteX92" fmla="*/ 3574257 w 3810000"/>
                <a:gd name="connsiteY92" fmla="*/ 1100138 h 1478757"/>
                <a:gd name="connsiteX93" fmla="*/ 3574257 w 3810000"/>
                <a:gd name="connsiteY93" fmla="*/ 1135857 h 1478757"/>
                <a:gd name="connsiteX94" fmla="*/ 3588544 w 3810000"/>
                <a:gd name="connsiteY94" fmla="*/ 1135857 h 1478757"/>
                <a:gd name="connsiteX95" fmla="*/ 3588544 w 3810000"/>
                <a:gd name="connsiteY95" fmla="*/ 1164432 h 1478757"/>
                <a:gd name="connsiteX96" fmla="*/ 3598069 w 3810000"/>
                <a:gd name="connsiteY96" fmla="*/ 1164432 h 1478757"/>
                <a:gd name="connsiteX97" fmla="*/ 3598069 w 3810000"/>
                <a:gd name="connsiteY97" fmla="*/ 1200150 h 1478757"/>
                <a:gd name="connsiteX98" fmla="*/ 3655219 w 3810000"/>
                <a:gd name="connsiteY98" fmla="*/ 1200150 h 1478757"/>
                <a:gd name="connsiteX99" fmla="*/ 3655219 w 3810000"/>
                <a:gd name="connsiteY99" fmla="*/ 1259682 h 1478757"/>
                <a:gd name="connsiteX100" fmla="*/ 3767138 w 3810000"/>
                <a:gd name="connsiteY100" fmla="*/ 1259682 h 1478757"/>
                <a:gd name="connsiteX101" fmla="*/ 3767138 w 3810000"/>
                <a:gd name="connsiteY101" fmla="*/ 1478757 h 1478757"/>
                <a:gd name="connsiteX102" fmla="*/ 3810000 w 3810000"/>
                <a:gd name="connsiteY102" fmla="*/ 1478757 h 1478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3810000" h="1478757">
                  <a:moveTo>
                    <a:pt x="0" y="0"/>
                  </a:moveTo>
                  <a:lnTo>
                    <a:pt x="280988" y="0"/>
                  </a:lnTo>
                  <a:lnTo>
                    <a:pt x="280988" y="47625"/>
                  </a:lnTo>
                  <a:lnTo>
                    <a:pt x="361950" y="47625"/>
                  </a:lnTo>
                  <a:lnTo>
                    <a:pt x="361950" y="76200"/>
                  </a:lnTo>
                  <a:lnTo>
                    <a:pt x="445294" y="76200"/>
                  </a:lnTo>
                  <a:lnTo>
                    <a:pt x="445294" y="90488"/>
                  </a:lnTo>
                  <a:lnTo>
                    <a:pt x="476250" y="90488"/>
                  </a:lnTo>
                  <a:lnTo>
                    <a:pt x="476250" y="102394"/>
                  </a:lnTo>
                  <a:lnTo>
                    <a:pt x="495300" y="102394"/>
                  </a:lnTo>
                  <a:lnTo>
                    <a:pt x="495300" y="133350"/>
                  </a:lnTo>
                  <a:lnTo>
                    <a:pt x="519113" y="133350"/>
                  </a:lnTo>
                  <a:lnTo>
                    <a:pt x="519113" y="150019"/>
                  </a:lnTo>
                  <a:lnTo>
                    <a:pt x="542925" y="150019"/>
                  </a:lnTo>
                  <a:lnTo>
                    <a:pt x="542925" y="171450"/>
                  </a:lnTo>
                  <a:lnTo>
                    <a:pt x="576263" y="171450"/>
                  </a:lnTo>
                  <a:lnTo>
                    <a:pt x="576263" y="195263"/>
                  </a:lnTo>
                  <a:lnTo>
                    <a:pt x="600075" y="195263"/>
                  </a:lnTo>
                  <a:lnTo>
                    <a:pt x="600075" y="240507"/>
                  </a:lnTo>
                  <a:lnTo>
                    <a:pt x="666750" y="240507"/>
                  </a:lnTo>
                  <a:lnTo>
                    <a:pt x="666750" y="269082"/>
                  </a:lnTo>
                  <a:lnTo>
                    <a:pt x="697707" y="269082"/>
                  </a:lnTo>
                  <a:lnTo>
                    <a:pt x="697707" y="278607"/>
                  </a:lnTo>
                  <a:lnTo>
                    <a:pt x="723900" y="278607"/>
                  </a:lnTo>
                  <a:lnTo>
                    <a:pt x="723900" y="316707"/>
                  </a:lnTo>
                  <a:lnTo>
                    <a:pt x="771525" y="316707"/>
                  </a:lnTo>
                  <a:lnTo>
                    <a:pt x="771525" y="333375"/>
                  </a:lnTo>
                  <a:lnTo>
                    <a:pt x="814388" y="333375"/>
                  </a:lnTo>
                  <a:lnTo>
                    <a:pt x="814388" y="366713"/>
                  </a:lnTo>
                  <a:lnTo>
                    <a:pt x="838200" y="366713"/>
                  </a:lnTo>
                  <a:lnTo>
                    <a:pt x="838200" y="376238"/>
                  </a:lnTo>
                  <a:lnTo>
                    <a:pt x="857250" y="376238"/>
                  </a:lnTo>
                  <a:lnTo>
                    <a:pt x="857250" y="397669"/>
                  </a:lnTo>
                  <a:lnTo>
                    <a:pt x="876300" y="397669"/>
                  </a:lnTo>
                  <a:lnTo>
                    <a:pt x="876300" y="423863"/>
                  </a:lnTo>
                  <a:lnTo>
                    <a:pt x="895350" y="423863"/>
                  </a:lnTo>
                  <a:lnTo>
                    <a:pt x="895350" y="461963"/>
                  </a:lnTo>
                  <a:lnTo>
                    <a:pt x="916782" y="461963"/>
                  </a:lnTo>
                  <a:lnTo>
                    <a:pt x="916782" y="485775"/>
                  </a:lnTo>
                  <a:lnTo>
                    <a:pt x="978694" y="485775"/>
                  </a:lnTo>
                  <a:lnTo>
                    <a:pt x="978694" y="521494"/>
                  </a:lnTo>
                  <a:lnTo>
                    <a:pt x="1095375" y="521494"/>
                  </a:lnTo>
                  <a:lnTo>
                    <a:pt x="1095375" y="538163"/>
                  </a:lnTo>
                  <a:lnTo>
                    <a:pt x="1288257" y="538163"/>
                  </a:lnTo>
                  <a:lnTo>
                    <a:pt x="1288257" y="561975"/>
                  </a:lnTo>
                  <a:lnTo>
                    <a:pt x="1326357" y="561975"/>
                  </a:lnTo>
                  <a:lnTo>
                    <a:pt x="1326357" y="581025"/>
                  </a:lnTo>
                  <a:lnTo>
                    <a:pt x="1335882" y="581025"/>
                  </a:lnTo>
                  <a:lnTo>
                    <a:pt x="1335882" y="607219"/>
                  </a:lnTo>
                  <a:lnTo>
                    <a:pt x="1390650" y="607219"/>
                  </a:lnTo>
                  <a:lnTo>
                    <a:pt x="1390650" y="631032"/>
                  </a:lnTo>
                  <a:lnTo>
                    <a:pt x="1433513" y="631032"/>
                  </a:lnTo>
                  <a:lnTo>
                    <a:pt x="1433513" y="654844"/>
                  </a:lnTo>
                  <a:lnTo>
                    <a:pt x="1493044" y="654844"/>
                  </a:lnTo>
                  <a:lnTo>
                    <a:pt x="1493044" y="669132"/>
                  </a:lnTo>
                  <a:lnTo>
                    <a:pt x="1507332" y="669132"/>
                  </a:lnTo>
                  <a:lnTo>
                    <a:pt x="1507332" y="695325"/>
                  </a:lnTo>
                  <a:lnTo>
                    <a:pt x="1538288" y="695325"/>
                  </a:lnTo>
                  <a:lnTo>
                    <a:pt x="1538288" y="716757"/>
                  </a:lnTo>
                  <a:lnTo>
                    <a:pt x="1566863" y="716757"/>
                  </a:lnTo>
                  <a:lnTo>
                    <a:pt x="1566863" y="738188"/>
                  </a:lnTo>
                  <a:lnTo>
                    <a:pt x="1585913" y="738188"/>
                  </a:lnTo>
                  <a:lnTo>
                    <a:pt x="1585913" y="764382"/>
                  </a:lnTo>
                  <a:lnTo>
                    <a:pt x="1626394" y="764382"/>
                  </a:lnTo>
                  <a:lnTo>
                    <a:pt x="1626394" y="792957"/>
                  </a:lnTo>
                  <a:lnTo>
                    <a:pt x="1674019" y="792957"/>
                  </a:lnTo>
                  <a:lnTo>
                    <a:pt x="1674019" y="812007"/>
                  </a:lnTo>
                  <a:lnTo>
                    <a:pt x="1754982" y="812007"/>
                  </a:lnTo>
                  <a:lnTo>
                    <a:pt x="1754982" y="833438"/>
                  </a:lnTo>
                  <a:lnTo>
                    <a:pt x="1812132" y="833438"/>
                  </a:lnTo>
                  <a:lnTo>
                    <a:pt x="1812132" y="852488"/>
                  </a:lnTo>
                  <a:lnTo>
                    <a:pt x="1952625" y="852488"/>
                  </a:lnTo>
                  <a:lnTo>
                    <a:pt x="1952625" y="881063"/>
                  </a:lnTo>
                  <a:lnTo>
                    <a:pt x="2074069" y="881063"/>
                  </a:lnTo>
                  <a:lnTo>
                    <a:pt x="2074069" y="909638"/>
                  </a:lnTo>
                  <a:lnTo>
                    <a:pt x="2193132" y="909638"/>
                  </a:lnTo>
                  <a:lnTo>
                    <a:pt x="2193132" y="928688"/>
                  </a:lnTo>
                  <a:lnTo>
                    <a:pt x="2293144" y="928688"/>
                  </a:lnTo>
                  <a:lnTo>
                    <a:pt x="2293144" y="940594"/>
                  </a:lnTo>
                  <a:lnTo>
                    <a:pt x="2293144" y="959644"/>
                  </a:lnTo>
                  <a:lnTo>
                    <a:pt x="2688432" y="959644"/>
                  </a:lnTo>
                  <a:lnTo>
                    <a:pt x="2688432" y="976313"/>
                  </a:lnTo>
                  <a:lnTo>
                    <a:pt x="2712244" y="976313"/>
                  </a:lnTo>
                  <a:lnTo>
                    <a:pt x="2712244" y="1012032"/>
                  </a:lnTo>
                  <a:lnTo>
                    <a:pt x="2988469" y="1012032"/>
                  </a:lnTo>
                  <a:lnTo>
                    <a:pt x="2988469" y="1033463"/>
                  </a:lnTo>
                  <a:lnTo>
                    <a:pt x="3131344" y="1033463"/>
                  </a:lnTo>
                  <a:lnTo>
                    <a:pt x="3131344" y="1059657"/>
                  </a:lnTo>
                  <a:lnTo>
                    <a:pt x="3176588" y="1059657"/>
                  </a:lnTo>
                  <a:lnTo>
                    <a:pt x="3176588" y="1092994"/>
                  </a:lnTo>
                  <a:lnTo>
                    <a:pt x="3550444" y="1092994"/>
                  </a:lnTo>
                  <a:lnTo>
                    <a:pt x="3557588" y="1100138"/>
                  </a:lnTo>
                  <a:lnTo>
                    <a:pt x="3574257" y="1100138"/>
                  </a:lnTo>
                  <a:lnTo>
                    <a:pt x="3574257" y="1135857"/>
                  </a:lnTo>
                  <a:lnTo>
                    <a:pt x="3588544" y="1135857"/>
                  </a:lnTo>
                  <a:lnTo>
                    <a:pt x="3588544" y="1164432"/>
                  </a:lnTo>
                  <a:lnTo>
                    <a:pt x="3598069" y="1164432"/>
                  </a:lnTo>
                  <a:lnTo>
                    <a:pt x="3598069" y="1200150"/>
                  </a:lnTo>
                  <a:lnTo>
                    <a:pt x="3655219" y="1200150"/>
                  </a:lnTo>
                  <a:lnTo>
                    <a:pt x="3655219" y="1259682"/>
                  </a:lnTo>
                  <a:lnTo>
                    <a:pt x="3767138" y="1259682"/>
                  </a:lnTo>
                  <a:lnTo>
                    <a:pt x="3767138" y="1478757"/>
                  </a:lnTo>
                  <a:lnTo>
                    <a:pt x="3810000" y="1478757"/>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9621" name="Straight Connector 19620">
              <a:extLst>
                <a:ext uri="{FF2B5EF4-FFF2-40B4-BE49-F238E27FC236}">
                  <a16:creationId xmlns:a16="http://schemas.microsoft.com/office/drawing/2014/main" id="{96039E6C-3D22-887A-DF64-EC4C37DBB78E}"/>
                </a:ext>
              </a:extLst>
            </p:cNvPr>
            <p:cNvCxnSpPr>
              <a:cxnSpLocks/>
            </p:cNvCxnSpPr>
            <p:nvPr/>
          </p:nvCxnSpPr>
          <p:spPr bwMode="auto">
            <a:xfrm>
              <a:off x="7277549" y="1920577"/>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2" name="Straight Connector 19621">
              <a:extLst>
                <a:ext uri="{FF2B5EF4-FFF2-40B4-BE49-F238E27FC236}">
                  <a16:creationId xmlns:a16="http://schemas.microsoft.com/office/drawing/2014/main" id="{6F71515A-5164-262A-AA63-DFC7D7CB341E}"/>
                </a:ext>
              </a:extLst>
            </p:cNvPr>
            <p:cNvCxnSpPr>
              <a:cxnSpLocks/>
            </p:cNvCxnSpPr>
            <p:nvPr/>
          </p:nvCxnSpPr>
          <p:spPr bwMode="auto">
            <a:xfrm>
              <a:off x="7356130" y="1920577"/>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3" name="Straight Connector 19622">
              <a:extLst>
                <a:ext uri="{FF2B5EF4-FFF2-40B4-BE49-F238E27FC236}">
                  <a16:creationId xmlns:a16="http://schemas.microsoft.com/office/drawing/2014/main" id="{0FAFFC32-EA59-7646-1686-E9C608E78302}"/>
                </a:ext>
              </a:extLst>
            </p:cNvPr>
            <p:cNvCxnSpPr>
              <a:cxnSpLocks/>
            </p:cNvCxnSpPr>
            <p:nvPr/>
          </p:nvCxnSpPr>
          <p:spPr bwMode="auto">
            <a:xfrm>
              <a:off x="9244645" y="2828394"/>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4" name="Straight Connector 19623">
              <a:extLst>
                <a:ext uri="{FF2B5EF4-FFF2-40B4-BE49-F238E27FC236}">
                  <a16:creationId xmlns:a16="http://schemas.microsoft.com/office/drawing/2014/main" id="{1306C8F5-3A14-D80F-D570-B43D1879BB76}"/>
                </a:ext>
              </a:extLst>
            </p:cNvPr>
            <p:cNvCxnSpPr>
              <a:cxnSpLocks/>
            </p:cNvCxnSpPr>
            <p:nvPr/>
          </p:nvCxnSpPr>
          <p:spPr bwMode="auto">
            <a:xfrm>
              <a:off x="9226238" y="2828394"/>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5" name="Straight Connector 19624">
              <a:extLst>
                <a:ext uri="{FF2B5EF4-FFF2-40B4-BE49-F238E27FC236}">
                  <a16:creationId xmlns:a16="http://schemas.microsoft.com/office/drawing/2014/main" id="{D81424E2-8DF3-0EE5-3973-B7D7AB9FF976}"/>
                </a:ext>
              </a:extLst>
            </p:cNvPr>
            <p:cNvCxnSpPr>
              <a:cxnSpLocks/>
            </p:cNvCxnSpPr>
            <p:nvPr/>
          </p:nvCxnSpPr>
          <p:spPr bwMode="auto">
            <a:xfrm>
              <a:off x="9484215" y="2891321"/>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6" name="Straight Connector 19625">
              <a:extLst>
                <a:ext uri="{FF2B5EF4-FFF2-40B4-BE49-F238E27FC236}">
                  <a16:creationId xmlns:a16="http://schemas.microsoft.com/office/drawing/2014/main" id="{9DCADFE3-5D58-8296-67B5-7F839641974C}"/>
                </a:ext>
              </a:extLst>
            </p:cNvPr>
            <p:cNvCxnSpPr>
              <a:cxnSpLocks/>
            </p:cNvCxnSpPr>
            <p:nvPr/>
          </p:nvCxnSpPr>
          <p:spPr bwMode="auto">
            <a:xfrm>
              <a:off x="9588990" y="2891321"/>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7" name="Straight Connector 19626">
              <a:extLst>
                <a:ext uri="{FF2B5EF4-FFF2-40B4-BE49-F238E27FC236}">
                  <a16:creationId xmlns:a16="http://schemas.microsoft.com/office/drawing/2014/main" id="{8A5FE45C-8DFA-952E-23D3-F834CD4C0867}"/>
                </a:ext>
              </a:extLst>
            </p:cNvPr>
            <p:cNvCxnSpPr>
              <a:cxnSpLocks/>
            </p:cNvCxnSpPr>
            <p:nvPr/>
          </p:nvCxnSpPr>
          <p:spPr bwMode="auto">
            <a:xfrm>
              <a:off x="10003593" y="294177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8" name="Straight Connector 19627">
              <a:extLst>
                <a:ext uri="{FF2B5EF4-FFF2-40B4-BE49-F238E27FC236}">
                  <a16:creationId xmlns:a16="http://schemas.microsoft.com/office/drawing/2014/main" id="{810123F6-474E-4E64-FB21-8EFA0D9F0B11}"/>
                </a:ext>
              </a:extLst>
            </p:cNvPr>
            <p:cNvCxnSpPr>
              <a:cxnSpLocks/>
            </p:cNvCxnSpPr>
            <p:nvPr/>
          </p:nvCxnSpPr>
          <p:spPr bwMode="auto">
            <a:xfrm>
              <a:off x="10387087" y="302191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29" name="Straight Connector 19628">
              <a:extLst>
                <a:ext uri="{FF2B5EF4-FFF2-40B4-BE49-F238E27FC236}">
                  <a16:creationId xmlns:a16="http://schemas.microsoft.com/office/drawing/2014/main" id="{F090813D-D457-6A49-A422-90AC0E5F4FAD}"/>
                </a:ext>
              </a:extLst>
            </p:cNvPr>
            <p:cNvCxnSpPr>
              <a:cxnSpLocks/>
            </p:cNvCxnSpPr>
            <p:nvPr/>
          </p:nvCxnSpPr>
          <p:spPr bwMode="auto">
            <a:xfrm>
              <a:off x="10475306" y="302191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0" name="Straight Connector 19629">
              <a:extLst>
                <a:ext uri="{FF2B5EF4-FFF2-40B4-BE49-F238E27FC236}">
                  <a16:creationId xmlns:a16="http://schemas.microsoft.com/office/drawing/2014/main" id="{88DF006C-20D2-51C8-E754-83FB5967880E}"/>
                </a:ext>
              </a:extLst>
            </p:cNvPr>
            <p:cNvCxnSpPr>
              <a:cxnSpLocks/>
            </p:cNvCxnSpPr>
            <p:nvPr/>
          </p:nvCxnSpPr>
          <p:spPr bwMode="auto">
            <a:xfrm>
              <a:off x="10565794" y="302191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1" name="Straight Connector 19630">
              <a:extLst>
                <a:ext uri="{FF2B5EF4-FFF2-40B4-BE49-F238E27FC236}">
                  <a16:creationId xmlns:a16="http://schemas.microsoft.com/office/drawing/2014/main" id="{8D8E73C3-719A-9214-6AE4-0517C4AC81E2}"/>
                </a:ext>
              </a:extLst>
            </p:cNvPr>
            <p:cNvCxnSpPr>
              <a:cxnSpLocks/>
            </p:cNvCxnSpPr>
            <p:nvPr/>
          </p:nvCxnSpPr>
          <p:spPr bwMode="auto">
            <a:xfrm>
              <a:off x="10680673" y="302191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3" name="Straight Connector 19632">
              <a:extLst>
                <a:ext uri="{FF2B5EF4-FFF2-40B4-BE49-F238E27FC236}">
                  <a16:creationId xmlns:a16="http://schemas.microsoft.com/office/drawing/2014/main" id="{C2750E1F-A881-18B9-EF30-389B036C15CE}"/>
                </a:ext>
              </a:extLst>
            </p:cNvPr>
            <p:cNvCxnSpPr>
              <a:cxnSpLocks/>
            </p:cNvCxnSpPr>
            <p:nvPr/>
          </p:nvCxnSpPr>
          <p:spPr bwMode="auto">
            <a:xfrm>
              <a:off x="10927556" y="3409950"/>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4" name="Straight Connector 19633">
              <a:extLst>
                <a:ext uri="{FF2B5EF4-FFF2-40B4-BE49-F238E27FC236}">
                  <a16:creationId xmlns:a16="http://schemas.microsoft.com/office/drawing/2014/main" id="{73D69B2A-11C0-A648-ADFE-6CF7AE5E8169}"/>
                </a:ext>
              </a:extLst>
            </p:cNvPr>
            <p:cNvCxnSpPr>
              <a:cxnSpLocks/>
            </p:cNvCxnSpPr>
            <p:nvPr/>
          </p:nvCxnSpPr>
          <p:spPr bwMode="auto">
            <a:xfrm>
              <a:off x="10773193" y="3125257"/>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5" name="Straight Connector 19634">
              <a:extLst>
                <a:ext uri="{FF2B5EF4-FFF2-40B4-BE49-F238E27FC236}">
                  <a16:creationId xmlns:a16="http://schemas.microsoft.com/office/drawing/2014/main" id="{E3E44570-E217-C6D8-07DD-7CB321D90AAC}"/>
                </a:ext>
              </a:extLst>
            </p:cNvPr>
            <p:cNvCxnSpPr>
              <a:cxnSpLocks/>
            </p:cNvCxnSpPr>
            <p:nvPr/>
          </p:nvCxnSpPr>
          <p:spPr bwMode="auto">
            <a:xfrm>
              <a:off x="10799387" y="3191557"/>
              <a:ext cx="0" cy="6819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58" name="Group 19657">
            <a:extLst>
              <a:ext uri="{FF2B5EF4-FFF2-40B4-BE49-F238E27FC236}">
                <a16:creationId xmlns:a16="http://schemas.microsoft.com/office/drawing/2014/main" id="{E93B3562-C8EF-6FEB-1229-066FD64CCD37}"/>
              </a:ext>
            </a:extLst>
          </p:cNvPr>
          <p:cNvGrpSpPr/>
          <p:nvPr/>
        </p:nvGrpSpPr>
        <p:grpSpPr>
          <a:xfrm>
            <a:off x="7334223" y="4340450"/>
            <a:ext cx="2950846" cy="701643"/>
            <a:chOff x="7334223" y="4340450"/>
            <a:chExt cx="2950846" cy="701643"/>
          </a:xfrm>
        </p:grpSpPr>
        <p:cxnSp>
          <p:nvCxnSpPr>
            <p:cNvPr id="19637" name="Straight Connector 19636">
              <a:extLst>
                <a:ext uri="{FF2B5EF4-FFF2-40B4-BE49-F238E27FC236}">
                  <a16:creationId xmlns:a16="http://schemas.microsoft.com/office/drawing/2014/main" id="{4AC2FB28-AD70-DF95-1ED5-976276B9B332}"/>
                </a:ext>
              </a:extLst>
            </p:cNvPr>
            <p:cNvCxnSpPr>
              <a:cxnSpLocks/>
            </p:cNvCxnSpPr>
            <p:nvPr/>
          </p:nvCxnSpPr>
          <p:spPr bwMode="auto">
            <a:xfrm>
              <a:off x="7334223" y="4340450"/>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8" name="Straight Connector 19637">
              <a:extLst>
                <a:ext uri="{FF2B5EF4-FFF2-40B4-BE49-F238E27FC236}">
                  <a16:creationId xmlns:a16="http://schemas.microsoft.com/office/drawing/2014/main" id="{17C6E395-F74C-B10C-4C61-0FCA7471BE21}"/>
                </a:ext>
              </a:extLst>
            </p:cNvPr>
            <p:cNvCxnSpPr>
              <a:cxnSpLocks/>
            </p:cNvCxnSpPr>
            <p:nvPr/>
          </p:nvCxnSpPr>
          <p:spPr bwMode="auto">
            <a:xfrm>
              <a:off x="7384258" y="43433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39" name="Straight Connector 19638">
              <a:extLst>
                <a:ext uri="{FF2B5EF4-FFF2-40B4-BE49-F238E27FC236}">
                  <a16:creationId xmlns:a16="http://schemas.microsoft.com/office/drawing/2014/main" id="{C4D09FC1-9030-C65C-0285-F4A476626C4B}"/>
                </a:ext>
              </a:extLst>
            </p:cNvPr>
            <p:cNvCxnSpPr>
              <a:cxnSpLocks/>
            </p:cNvCxnSpPr>
            <p:nvPr/>
          </p:nvCxnSpPr>
          <p:spPr bwMode="auto">
            <a:xfrm>
              <a:off x="8752478" y="4804747"/>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0" name="Straight Connector 19639">
              <a:extLst>
                <a:ext uri="{FF2B5EF4-FFF2-40B4-BE49-F238E27FC236}">
                  <a16:creationId xmlns:a16="http://schemas.microsoft.com/office/drawing/2014/main" id="{134ED294-51FE-17F3-50F2-C744808A46C4}"/>
                </a:ext>
              </a:extLst>
            </p:cNvPr>
            <p:cNvCxnSpPr>
              <a:cxnSpLocks/>
            </p:cNvCxnSpPr>
            <p:nvPr/>
          </p:nvCxnSpPr>
          <p:spPr bwMode="auto">
            <a:xfrm>
              <a:off x="9121686" y="4886306"/>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1" name="Straight Connector 19640">
              <a:extLst>
                <a:ext uri="{FF2B5EF4-FFF2-40B4-BE49-F238E27FC236}">
                  <a16:creationId xmlns:a16="http://schemas.microsoft.com/office/drawing/2014/main" id="{7398C3CF-AD6F-EEF5-E69B-9E1A85FDA20C}"/>
                </a:ext>
              </a:extLst>
            </p:cNvPr>
            <p:cNvCxnSpPr>
              <a:cxnSpLocks/>
            </p:cNvCxnSpPr>
            <p:nvPr/>
          </p:nvCxnSpPr>
          <p:spPr bwMode="auto">
            <a:xfrm>
              <a:off x="9289707" y="4913115"/>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2" name="Straight Connector 19641">
              <a:extLst>
                <a:ext uri="{FF2B5EF4-FFF2-40B4-BE49-F238E27FC236}">
                  <a16:creationId xmlns:a16="http://schemas.microsoft.com/office/drawing/2014/main" id="{27E81557-2BA1-C5BE-C5B2-18C3D6469A81}"/>
                </a:ext>
              </a:extLst>
            </p:cNvPr>
            <p:cNvCxnSpPr>
              <a:cxnSpLocks/>
            </p:cNvCxnSpPr>
            <p:nvPr/>
          </p:nvCxnSpPr>
          <p:spPr bwMode="auto">
            <a:xfrm>
              <a:off x="9484215" y="4947212"/>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3" name="Straight Connector 19642">
              <a:extLst>
                <a:ext uri="{FF2B5EF4-FFF2-40B4-BE49-F238E27FC236}">
                  <a16:creationId xmlns:a16="http://schemas.microsoft.com/office/drawing/2014/main" id="{C935A3AD-3813-AE74-A8D4-8FAC035E0088}"/>
                </a:ext>
              </a:extLst>
            </p:cNvPr>
            <p:cNvCxnSpPr>
              <a:cxnSpLocks/>
            </p:cNvCxnSpPr>
            <p:nvPr/>
          </p:nvCxnSpPr>
          <p:spPr bwMode="auto">
            <a:xfrm>
              <a:off x="9836640"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4" name="Straight Connector 19643">
              <a:extLst>
                <a:ext uri="{FF2B5EF4-FFF2-40B4-BE49-F238E27FC236}">
                  <a16:creationId xmlns:a16="http://schemas.microsoft.com/office/drawing/2014/main" id="{29D32C5A-3801-9B8E-87BE-A72AC77E9FD8}"/>
                </a:ext>
              </a:extLst>
            </p:cNvPr>
            <p:cNvCxnSpPr>
              <a:cxnSpLocks/>
            </p:cNvCxnSpPr>
            <p:nvPr/>
          </p:nvCxnSpPr>
          <p:spPr bwMode="auto">
            <a:xfrm>
              <a:off x="9878533"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5" name="Straight Connector 19644">
              <a:extLst>
                <a:ext uri="{FF2B5EF4-FFF2-40B4-BE49-F238E27FC236}">
                  <a16:creationId xmlns:a16="http://schemas.microsoft.com/office/drawing/2014/main" id="{2C07965A-45DB-CD6E-17B3-B03D26CC2CF3}"/>
                </a:ext>
              </a:extLst>
            </p:cNvPr>
            <p:cNvCxnSpPr>
              <a:cxnSpLocks/>
            </p:cNvCxnSpPr>
            <p:nvPr/>
          </p:nvCxnSpPr>
          <p:spPr bwMode="auto">
            <a:xfrm>
              <a:off x="9889166"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6" name="Straight Connector 19645">
              <a:extLst>
                <a:ext uri="{FF2B5EF4-FFF2-40B4-BE49-F238E27FC236}">
                  <a16:creationId xmlns:a16="http://schemas.microsoft.com/office/drawing/2014/main" id="{26BC0DEF-AF5F-FCF6-7DC1-D30F845D2861}"/>
                </a:ext>
              </a:extLst>
            </p:cNvPr>
            <p:cNvCxnSpPr>
              <a:cxnSpLocks/>
            </p:cNvCxnSpPr>
            <p:nvPr/>
          </p:nvCxnSpPr>
          <p:spPr bwMode="auto">
            <a:xfrm>
              <a:off x="9910597"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7" name="Straight Connector 19646">
              <a:extLst>
                <a:ext uri="{FF2B5EF4-FFF2-40B4-BE49-F238E27FC236}">
                  <a16:creationId xmlns:a16="http://schemas.microsoft.com/office/drawing/2014/main" id="{6F76109D-007A-CE65-02D9-BFA454144E04}"/>
                </a:ext>
              </a:extLst>
            </p:cNvPr>
            <p:cNvCxnSpPr>
              <a:cxnSpLocks/>
            </p:cNvCxnSpPr>
            <p:nvPr/>
          </p:nvCxnSpPr>
          <p:spPr bwMode="auto">
            <a:xfrm>
              <a:off x="9948701"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8" name="Straight Connector 19647">
              <a:extLst>
                <a:ext uri="{FF2B5EF4-FFF2-40B4-BE49-F238E27FC236}">
                  <a16:creationId xmlns:a16="http://schemas.microsoft.com/office/drawing/2014/main" id="{3509656D-27F3-6BE3-EE6A-1FB555550881}"/>
                </a:ext>
              </a:extLst>
            </p:cNvPr>
            <p:cNvCxnSpPr>
              <a:cxnSpLocks/>
            </p:cNvCxnSpPr>
            <p:nvPr/>
          </p:nvCxnSpPr>
          <p:spPr bwMode="auto">
            <a:xfrm>
              <a:off x="9984418"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49" name="Straight Connector 19648">
              <a:extLst>
                <a:ext uri="{FF2B5EF4-FFF2-40B4-BE49-F238E27FC236}">
                  <a16:creationId xmlns:a16="http://schemas.microsoft.com/office/drawing/2014/main" id="{4B4D6F59-CAAA-F15F-B468-3D95F19ADE8D}"/>
                </a:ext>
              </a:extLst>
            </p:cNvPr>
            <p:cNvCxnSpPr>
              <a:cxnSpLocks/>
            </p:cNvCxnSpPr>
            <p:nvPr/>
          </p:nvCxnSpPr>
          <p:spPr bwMode="auto">
            <a:xfrm>
              <a:off x="10039187"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0" name="Straight Connector 19649">
              <a:extLst>
                <a:ext uri="{FF2B5EF4-FFF2-40B4-BE49-F238E27FC236}">
                  <a16:creationId xmlns:a16="http://schemas.microsoft.com/office/drawing/2014/main" id="{6BD80FF4-7EA0-3261-C45C-1B5DB57F7B25}"/>
                </a:ext>
              </a:extLst>
            </p:cNvPr>
            <p:cNvCxnSpPr>
              <a:cxnSpLocks/>
            </p:cNvCxnSpPr>
            <p:nvPr/>
          </p:nvCxnSpPr>
          <p:spPr bwMode="auto">
            <a:xfrm>
              <a:off x="10079668"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1" name="Straight Connector 19650">
              <a:extLst>
                <a:ext uri="{FF2B5EF4-FFF2-40B4-BE49-F238E27FC236}">
                  <a16:creationId xmlns:a16="http://schemas.microsoft.com/office/drawing/2014/main" id="{F0F74DD8-D26C-3595-50CD-D02C7029661E}"/>
                </a:ext>
              </a:extLst>
            </p:cNvPr>
            <p:cNvCxnSpPr>
              <a:cxnSpLocks/>
            </p:cNvCxnSpPr>
            <p:nvPr/>
          </p:nvCxnSpPr>
          <p:spPr bwMode="auto">
            <a:xfrm>
              <a:off x="10115386"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2" name="Straight Connector 19651">
              <a:extLst>
                <a:ext uri="{FF2B5EF4-FFF2-40B4-BE49-F238E27FC236}">
                  <a16:creationId xmlns:a16="http://schemas.microsoft.com/office/drawing/2014/main" id="{29404741-05EA-D9C8-60FE-0DC2A352E7AE}"/>
                </a:ext>
              </a:extLst>
            </p:cNvPr>
            <p:cNvCxnSpPr>
              <a:cxnSpLocks/>
            </p:cNvCxnSpPr>
            <p:nvPr/>
          </p:nvCxnSpPr>
          <p:spPr bwMode="auto">
            <a:xfrm>
              <a:off x="10143030"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3" name="Straight Connector 19652">
              <a:extLst>
                <a:ext uri="{FF2B5EF4-FFF2-40B4-BE49-F238E27FC236}">
                  <a16:creationId xmlns:a16="http://schemas.microsoft.com/office/drawing/2014/main" id="{9F7B76A8-F175-E682-851E-A29CD7BE924C}"/>
                </a:ext>
              </a:extLst>
            </p:cNvPr>
            <p:cNvCxnSpPr>
              <a:cxnSpLocks/>
            </p:cNvCxnSpPr>
            <p:nvPr/>
          </p:nvCxnSpPr>
          <p:spPr bwMode="auto">
            <a:xfrm>
              <a:off x="10175603"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4" name="Straight Connector 19653">
              <a:extLst>
                <a:ext uri="{FF2B5EF4-FFF2-40B4-BE49-F238E27FC236}">
                  <a16:creationId xmlns:a16="http://schemas.microsoft.com/office/drawing/2014/main" id="{2F12A364-932E-74BC-6398-E5B94B5D4743}"/>
                </a:ext>
              </a:extLst>
            </p:cNvPr>
            <p:cNvCxnSpPr>
              <a:cxnSpLocks/>
            </p:cNvCxnSpPr>
            <p:nvPr/>
          </p:nvCxnSpPr>
          <p:spPr bwMode="auto">
            <a:xfrm>
              <a:off x="10191601"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5" name="Straight Connector 19654">
              <a:extLst>
                <a:ext uri="{FF2B5EF4-FFF2-40B4-BE49-F238E27FC236}">
                  <a16:creationId xmlns:a16="http://schemas.microsoft.com/office/drawing/2014/main" id="{06E90E5E-2712-4F85-2C8B-293CD6826FCC}"/>
                </a:ext>
              </a:extLst>
            </p:cNvPr>
            <p:cNvCxnSpPr>
              <a:cxnSpLocks/>
            </p:cNvCxnSpPr>
            <p:nvPr/>
          </p:nvCxnSpPr>
          <p:spPr bwMode="auto">
            <a:xfrm>
              <a:off x="10210161"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6" name="Straight Connector 19655">
              <a:extLst>
                <a:ext uri="{FF2B5EF4-FFF2-40B4-BE49-F238E27FC236}">
                  <a16:creationId xmlns:a16="http://schemas.microsoft.com/office/drawing/2014/main" id="{7D3BD746-E483-438D-4BA6-EB9CC32DEF21}"/>
                </a:ext>
              </a:extLst>
            </p:cNvPr>
            <p:cNvCxnSpPr>
              <a:cxnSpLocks/>
            </p:cNvCxnSpPr>
            <p:nvPr/>
          </p:nvCxnSpPr>
          <p:spPr bwMode="auto">
            <a:xfrm>
              <a:off x="10232681" y="4973899"/>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57" name="Straight Connector 19656">
              <a:extLst>
                <a:ext uri="{FF2B5EF4-FFF2-40B4-BE49-F238E27FC236}">
                  <a16:creationId xmlns:a16="http://schemas.microsoft.com/office/drawing/2014/main" id="{1C72DA30-3406-7B95-4B90-2067D9CCEDDE}"/>
                </a:ext>
              </a:extLst>
            </p:cNvPr>
            <p:cNvCxnSpPr>
              <a:cxnSpLocks/>
            </p:cNvCxnSpPr>
            <p:nvPr/>
          </p:nvCxnSpPr>
          <p:spPr bwMode="auto">
            <a:xfrm>
              <a:off x="10285069" y="4973899"/>
              <a:ext cx="0" cy="6819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74" name="Group 19673">
            <a:extLst>
              <a:ext uri="{FF2B5EF4-FFF2-40B4-BE49-F238E27FC236}">
                <a16:creationId xmlns:a16="http://schemas.microsoft.com/office/drawing/2014/main" id="{4609592D-94F5-A129-CF2A-38B5FEA6F7F4}"/>
              </a:ext>
            </a:extLst>
          </p:cNvPr>
          <p:cNvGrpSpPr/>
          <p:nvPr/>
        </p:nvGrpSpPr>
        <p:grpSpPr>
          <a:xfrm>
            <a:off x="7117556" y="4347454"/>
            <a:ext cx="3091043" cy="1166015"/>
            <a:chOff x="7117556" y="4347454"/>
            <a:chExt cx="3091043" cy="1166015"/>
          </a:xfrm>
        </p:grpSpPr>
        <p:cxnSp>
          <p:nvCxnSpPr>
            <p:cNvPr id="19659" name="Straight Connector 19658">
              <a:extLst>
                <a:ext uri="{FF2B5EF4-FFF2-40B4-BE49-F238E27FC236}">
                  <a16:creationId xmlns:a16="http://schemas.microsoft.com/office/drawing/2014/main" id="{24242E0D-D5D5-8451-2848-C0423067AEB4}"/>
                </a:ext>
              </a:extLst>
            </p:cNvPr>
            <p:cNvCxnSpPr>
              <a:cxnSpLocks/>
            </p:cNvCxnSpPr>
            <p:nvPr/>
          </p:nvCxnSpPr>
          <p:spPr bwMode="auto">
            <a:xfrm>
              <a:off x="7117556" y="4347454"/>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0" name="Straight Connector 19659">
              <a:extLst>
                <a:ext uri="{FF2B5EF4-FFF2-40B4-BE49-F238E27FC236}">
                  <a16:creationId xmlns:a16="http://schemas.microsoft.com/office/drawing/2014/main" id="{5DB2E0BA-041E-3F60-4742-0D22023739FA}"/>
                </a:ext>
              </a:extLst>
            </p:cNvPr>
            <p:cNvCxnSpPr>
              <a:cxnSpLocks/>
            </p:cNvCxnSpPr>
            <p:nvPr/>
          </p:nvCxnSpPr>
          <p:spPr bwMode="auto">
            <a:xfrm>
              <a:off x="7165181" y="437454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1" name="Straight Connector 19660">
              <a:extLst>
                <a:ext uri="{FF2B5EF4-FFF2-40B4-BE49-F238E27FC236}">
                  <a16:creationId xmlns:a16="http://schemas.microsoft.com/office/drawing/2014/main" id="{DF34F21E-3C0D-BDB7-17BF-6D7B4A31D98B}"/>
                </a:ext>
              </a:extLst>
            </p:cNvPr>
            <p:cNvCxnSpPr>
              <a:cxnSpLocks/>
            </p:cNvCxnSpPr>
            <p:nvPr/>
          </p:nvCxnSpPr>
          <p:spPr bwMode="auto">
            <a:xfrm>
              <a:off x="7590509" y="441156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2" name="Straight Connector 19661">
              <a:extLst>
                <a:ext uri="{FF2B5EF4-FFF2-40B4-BE49-F238E27FC236}">
                  <a16:creationId xmlns:a16="http://schemas.microsoft.com/office/drawing/2014/main" id="{75F0B055-56D1-1498-53E0-BF7A71A8E975}"/>
                </a:ext>
              </a:extLst>
            </p:cNvPr>
            <p:cNvCxnSpPr>
              <a:cxnSpLocks/>
            </p:cNvCxnSpPr>
            <p:nvPr/>
          </p:nvCxnSpPr>
          <p:spPr bwMode="auto">
            <a:xfrm>
              <a:off x="9157372" y="5135660"/>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3" name="Straight Connector 19662">
              <a:extLst>
                <a:ext uri="{FF2B5EF4-FFF2-40B4-BE49-F238E27FC236}">
                  <a16:creationId xmlns:a16="http://schemas.microsoft.com/office/drawing/2014/main" id="{1736EFD8-A5D1-4D7B-DBF3-4C2E55CD6A0D}"/>
                </a:ext>
              </a:extLst>
            </p:cNvPr>
            <p:cNvCxnSpPr>
              <a:cxnSpLocks/>
            </p:cNvCxnSpPr>
            <p:nvPr/>
          </p:nvCxnSpPr>
          <p:spPr bwMode="auto">
            <a:xfrm>
              <a:off x="9608661" y="5291618"/>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4" name="Straight Connector 19663">
              <a:extLst>
                <a:ext uri="{FF2B5EF4-FFF2-40B4-BE49-F238E27FC236}">
                  <a16:creationId xmlns:a16="http://schemas.microsoft.com/office/drawing/2014/main" id="{948F6343-FBAE-979D-C7AE-792BD5A4C472}"/>
                </a:ext>
              </a:extLst>
            </p:cNvPr>
            <p:cNvCxnSpPr>
              <a:cxnSpLocks/>
            </p:cNvCxnSpPr>
            <p:nvPr/>
          </p:nvCxnSpPr>
          <p:spPr bwMode="auto">
            <a:xfrm>
              <a:off x="9906152" y="5397160"/>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5" name="Straight Connector 19664">
              <a:extLst>
                <a:ext uri="{FF2B5EF4-FFF2-40B4-BE49-F238E27FC236}">
                  <a16:creationId xmlns:a16="http://schemas.microsoft.com/office/drawing/2014/main" id="{D6263458-90A6-5205-4538-C8E7D4FD7A17}"/>
                </a:ext>
              </a:extLst>
            </p:cNvPr>
            <p:cNvCxnSpPr>
              <a:cxnSpLocks/>
            </p:cNvCxnSpPr>
            <p:nvPr/>
          </p:nvCxnSpPr>
          <p:spPr bwMode="auto">
            <a:xfrm>
              <a:off x="9948701" y="5397160"/>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6" name="Straight Connector 19665">
              <a:extLst>
                <a:ext uri="{FF2B5EF4-FFF2-40B4-BE49-F238E27FC236}">
                  <a16:creationId xmlns:a16="http://schemas.microsoft.com/office/drawing/2014/main" id="{19E6A278-73EE-BA7E-FDE5-14D778850CEE}"/>
                </a:ext>
              </a:extLst>
            </p:cNvPr>
            <p:cNvCxnSpPr>
              <a:cxnSpLocks/>
            </p:cNvCxnSpPr>
            <p:nvPr/>
          </p:nvCxnSpPr>
          <p:spPr bwMode="auto">
            <a:xfrm>
              <a:off x="10001354" y="544316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67" name="Straight Connector 19666">
              <a:extLst>
                <a:ext uri="{FF2B5EF4-FFF2-40B4-BE49-F238E27FC236}">
                  <a16:creationId xmlns:a16="http://schemas.microsoft.com/office/drawing/2014/main" id="{EDFB9F36-CAD9-8F1A-C8FD-DADA01169302}"/>
                </a:ext>
              </a:extLst>
            </p:cNvPr>
            <p:cNvCxnSpPr>
              <a:cxnSpLocks/>
            </p:cNvCxnSpPr>
            <p:nvPr/>
          </p:nvCxnSpPr>
          <p:spPr bwMode="auto">
            <a:xfrm>
              <a:off x="10060885" y="544316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70" name="Straight Connector 19669">
              <a:extLst>
                <a:ext uri="{FF2B5EF4-FFF2-40B4-BE49-F238E27FC236}">
                  <a16:creationId xmlns:a16="http://schemas.microsoft.com/office/drawing/2014/main" id="{D69F6122-D87E-E9D7-B763-F24BE4061371}"/>
                </a:ext>
              </a:extLst>
            </p:cNvPr>
            <p:cNvCxnSpPr>
              <a:cxnSpLocks/>
            </p:cNvCxnSpPr>
            <p:nvPr/>
          </p:nvCxnSpPr>
          <p:spPr bwMode="auto">
            <a:xfrm>
              <a:off x="10103481" y="5445275"/>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71" name="Straight Connector 19670">
              <a:extLst>
                <a:ext uri="{FF2B5EF4-FFF2-40B4-BE49-F238E27FC236}">
                  <a16:creationId xmlns:a16="http://schemas.microsoft.com/office/drawing/2014/main" id="{5FFAC557-84A7-6341-7215-AB449209DBA4}"/>
                </a:ext>
              </a:extLst>
            </p:cNvPr>
            <p:cNvCxnSpPr>
              <a:cxnSpLocks/>
            </p:cNvCxnSpPr>
            <p:nvPr/>
          </p:nvCxnSpPr>
          <p:spPr bwMode="auto">
            <a:xfrm>
              <a:off x="10145093" y="544316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72" name="Straight Connector 19671">
              <a:extLst>
                <a:ext uri="{FF2B5EF4-FFF2-40B4-BE49-F238E27FC236}">
                  <a16:creationId xmlns:a16="http://schemas.microsoft.com/office/drawing/2014/main" id="{73BEFA5A-BDB3-3FBA-6FF4-F1E14DC2FD55}"/>
                </a:ext>
              </a:extLst>
            </p:cNvPr>
            <p:cNvCxnSpPr>
              <a:cxnSpLocks/>
            </p:cNvCxnSpPr>
            <p:nvPr/>
          </p:nvCxnSpPr>
          <p:spPr bwMode="auto">
            <a:xfrm>
              <a:off x="10190188" y="5443162"/>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73" name="Straight Connector 19672">
              <a:extLst>
                <a:ext uri="{FF2B5EF4-FFF2-40B4-BE49-F238E27FC236}">
                  <a16:creationId xmlns:a16="http://schemas.microsoft.com/office/drawing/2014/main" id="{FBC22709-89C5-9EF8-4821-1609C5CBF4D3}"/>
                </a:ext>
              </a:extLst>
            </p:cNvPr>
            <p:cNvCxnSpPr>
              <a:cxnSpLocks/>
            </p:cNvCxnSpPr>
            <p:nvPr/>
          </p:nvCxnSpPr>
          <p:spPr bwMode="auto">
            <a:xfrm>
              <a:off x="10208599" y="5443162"/>
              <a:ext cx="0" cy="68194"/>
            </a:xfrm>
            <a:prstGeom prst="line">
              <a:avLst/>
            </a:prstGeom>
            <a:noFill/>
            <a:ln w="28575" cap="flat" cmpd="sng" algn="ctr">
              <a:solidFill>
                <a:schemeClr val="accent1"/>
              </a:solidFill>
              <a:prstDash val="solid"/>
              <a:round/>
              <a:headEnd type="none" w="med" len="med"/>
              <a:tailEnd type="none" w="med" len="med"/>
            </a:ln>
            <a:effectLst/>
          </p:spPr>
        </p:cxnSp>
      </p:grpSp>
      <p:sp>
        <p:nvSpPr>
          <p:cNvPr id="19676" name="Freeform: Shape 19675">
            <a:extLst>
              <a:ext uri="{FF2B5EF4-FFF2-40B4-BE49-F238E27FC236}">
                <a16:creationId xmlns:a16="http://schemas.microsoft.com/office/drawing/2014/main" id="{79FEB7FC-2BF6-B5E3-A8E5-03D662F9A92C}"/>
              </a:ext>
            </a:extLst>
          </p:cNvPr>
          <p:cNvSpPr/>
          <p:nvPr/>
        </p:nvSpPr>
        <p:spPr bwMode="auto">
          <a:xfrm>
            <a:off x="7119938" y="4386263"/>
            <a:ext cx="3788568" cy="1645443"/>
          </a:xfrm>
          <a:custGeom>
            <a:avLst/>
            <a:gdLst>
              <a:gd name="connsiteX0" fmla="*/ 0 w 3788568"/>
              <a:gd name="connsiteY0" fmla="*/ 0 h 1645443"/>
              <a:gd name="connsiteX1" fmla="*/ 345281 w 3788568"/>
              <a:gd name="connsiteY1" fmla="*/ 0 h 1645443"/>
              <a:gd name="connsiteX2" fmla="*/ 345281 w 3788568"/>
              <a:gd name="connsiteY2" fmla="*/ 23812 h 1645443"/>
              <a:gd name="connsiteX3" fmla="*/ 557212 w 3788568"/>
              <a:gd name="connsiteY3" fmla="*/ 23812 h 1645443"/>
              <a:gd name="connsiteX4" fmla="*/ 557212 w 3788568"/>
              <a:gd name="connsiteY4" fmla="*/ 42862 h 1645443"/>
              <a:gd name="connsiteX5" fmla="*/ 616743 w 3788568"/>
              <a:gd name="connsiteY5" fmla="*/ 42862 h 1645443"/>
              <a:gd name="connsiteX6" fmla="*/ 616743 w 3788568"/>
              <a:gd name="connsiteY6" fmla="*/ 100012 h 1645443"/>
              <a:gd name="connsiteX7" fmla="*/ 692943 w 3788568"/>
              <a:gd name="connsiteY7" fmla="*/ 100012 h 1645443"/>
              <a:gd name="connsiteX8" fmla="*/ 692943 w 3788568"/>
              <a:gd name="connsiteY8" fmla="*/ 135731 h 1645443"/>
              <a:gd name="connsiteX9" fmla="*/ 714375 w 3788568"/>
              <a:gd name="connsiteY9" fmla="*/ 135731 h 1645443"/>
              <a:gd name="connsiteX10" fmla="*/ 714375 w 3788568"/>
              <a:gd name="connsiteY10" fmla="*/ 188118 h 1645443"/>
              <a:gd name="connsiteX11" fmla="*/ 769143 w 3788568"/>
              <a:gd name="connsiteY11" fmla="*/ 188118 h 1645443"/>
              <a:gd name="connsiteX12" fmla="*/ 769143 w 3788568"/>
              <a:gd name="connsiteY12" fmla="*/ 216693 h 1645443"/>
              <a:gd name="connsiteX13" fmla="*/ 790575 w 3788568"/>
              <a:gd name="connsiteY13" fmla="*/ 216693 h 1645443"/>
              <a:gd name="connsiteX14" fmla="*/ 790575 w 3788568"/>
              <a:gd name="connsiteY14" fmla="*/ 245268 h 1645443"/>
              <a:gd name="connsiteX15" fmla="*/ 871537 w 3788568"/>
              <a:gd name="connsiteY15" fmla="*/ 245268 h 1645443"/>
              <a:gd name="connsiteX16" fmla="*/ 871537 w 3788568"/>
              <a:gd name="connsiteY16" fmla="*/ 264318 h 1645443"/>
              <a:gd name="connsiteX17" fmla="*/ 981075 w 3788568"/>
              <a:gd name="connsiteY17" fmla="*/ 264318 h 1645443"/>
              <a:gd name="connsiteX18" fmla="*/ 981075 w 3788568"/>
              <a:gd name="connsiteY18" fmla="*/ 295275 h 1645443"/>
              <a:gd name="connsiteX19" fmla="*/ 1114425 w 3788568"/>
              <a:gd name="connsiteY19" fmla="*/ 295275 h 1645443"/>
              <a:gd name="connsiteX20" fmla="*/ 1114425 w 3788568"/>
              <a:gd name="connsiteY20" fmla="*/ 321468 h 1645443"/>
              <a:gd name="connsiteX21" fmla="*/ 1219200 w 3788568"/>
              <a:gd name="connsiteY21" fmla="*/ 321468 h 1645443"/>
              <a:gd name="connsiteX22" fmla="*/ 1219200 w 3788568"/>
              <a:gd name="connsiteY22" fmla="*/ 354806 h 1645443"/>
              <a:gd name="connsiteX23" fmla="*/ 1257300 w 3788568"/>
              <a:gd name="connsiteY23" fmla="*/ 354806 h 1645443"/>
              <a:gd name="connsiteX24" fmla="*/ 1257300 w 3788568"/>
              <a:gd name="connsiteY24" fmla="*/ 371475 h 1645443"/>
              <a:gd name="connsiteX25" fmla="*/ 1328737 w 3788568"/>
              <a:gd name="connsiteY25" fmla="*/ 371475 h 1645443"/>
              <a:gd name="connsiteX26" fmla="*/ 1328737 w 3788568"/>
              <a:gd name="connsiteY26" fmla="*/ 402431 h 1645443"/>
              <a:gd name="connsiteX27" fmla="*/ 1385887 w 3788568"/>
              <a:gd name="connsiteY27" fmla="*/ 402431 h 1645443"/>
              <a:gd name="connsiteX28" fmla="*/ 1385887 w 3788568"/>
              <a:gd name="connsiteY28" fmla="*/ 431006 h 1645443"/>
              <a:gd name="connsiteX29" fmla="*/ 1478756 w 3788568"/>
              <a:gd name="connsiteY29" fmla="*/ 431006 h 1645443"/>
              <a:gd name="connsiteX30" fmla="*/ 1478756 w 3788568"/>
              <a:gd name="connsiteY30" fmla="*/ 454818 h 1645443"/>
              <a:gd name="connsiteX31" fmla="*/ 1674018 w 3788568"/>
              <a:gd name="connsiteY31" fmla="*/ 454818 h 1645443"/>
              <a:gd name="connsiteX32" fmla="*/ 1674018 w 3788568"/>
              <a:gd name="connsiteY32" fmla="*/ 481012 h 1645443"/>
              <a:gd name="connsiteX33" fmla="*/ 1852612 w 3788568"/>
              <a:gd name="connsiteY33" fmla="*/ 481012 h 1645443"/>
              <a:gd name="connsiteX34" fmla="*/ 1852612 w 3788568"/>
              <a:gd name="connsiteY34" fmla="*/ 507206 h 1645443"/>
              <a:gd name="connsiteX35" fmla="*/ 1924050 w 3788568"/>
              <a:gd name="connsiteY35" fmla="*/ 507206 h 1645443"/>
              <a:gd name="connsiteX36" fmla="*/ 1924050 w 3788568"/>
              <a:gd name="connsiteY36" fmla="*/ 535781 h 1645443"/>
              <a:gd name="connsiteX37" fmla="*/ 2133600 w 3788568"/>
              <a:gd name="connsiteY37" fmla="*/ 535781 h 1645443"/>
              <a:gd name="connsiteX38" fmla="*/ 2133600 w 3788568"/>
              <a:gd name="connsiteY38" fmla="*/ 559593 h 1645443"/>
              <a:gd name="connsiteX39" fmla="*/ 2314575 w 3788568"/>
              <a:gd name="connsiteY39" fmla="*/ 559593 h 1645443"/>
              <a:gd name="connsiteX40" fmla="*/ 2314575 w 3788568"/>
              <a:gd name="connsiteY40" fmla="*/ 588168 h 1645443"/>
              <a:gd name="connsiteX41" fmla="*/ 2457450 w 3788568"/>
              <a:gd name="connsiteY41" fmla="*/ 588168 h 1645443"/>
              <a:gd name="connsiteX42" fmla="*/ 2457450 w 3788568"/>
              <a:gd name="connsiteY42" fmla="*/ 616743 h 1645443"/>
              <a:gd name="connsiteX43" fmla="*/ 3324225 w 3788568"/>
              <a:gd name="connsiteY43" fmla="*/ 616743 h 1645443"/>
              <a:gd name="connsiteX44" fmla="*/ 3324225 w 3788568"/>
              <a:gd name="connsiteY44" fmla="*/ 1133475 h 1645443"/>
              <a:gd name="connsiteX45" fmla="*/ 3788568 w 3788568"/>
              <a:gd name="connsiteY45" fmla="*/ 1133475 h 1645443"/>
              <a:gd name="connsiteX46" fmla="*/ 3788568 w 3788568"/>
              <a:gd name="connsiteY46" fmla="*/ 1645443 h 164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88568" h="1645443">
                <a:moveTo>
                  <a:pt x="0" y="0"/>
                </a:moveTo>
                <a:lnTo>
                  <a:pt x="345281" y="0"/>
                </a:lnTo>
                <a:lnTo>
                  <a:pt x="345281" y="23812"/>
                </a:lnTo>
                <a:lnTo>
                  <a:pt x="557212" y="23812"/>
                </a:lnTo>
                <a:lnTo>
                  <a:pt x="557212" y="42862"/>
                </a:lnTo>
                <a:lnTo>
                  <a:pt x="616743" y="42862"/>
                </a:lnTo>
                <a:lnTo>
                  <a:pt x="616743" y="100012"/>
                </a:lnTo>
                <a:lnTo>
                  <a:pt x="692943" y="100012"/>
                </a:lnTo>
                <a:lnTo>
                  <a:pt x="692943" y="135731"/>
                </a:lnTo>
                <a:lnTo>
                  <a:pt x="714375" y="135731"/>
                </a:lnTo>
                <a:lnTo>
                  <a:pt x="714375" y="188118"/>
                </a:lnTo>
                <a:lnTo>
                  <a:pt x="769143" y="188118"/>
                </a:lnTo>
                <a:lnTo>
                  <a:pt x="769143" y="216693"/>
                </a:lnTo>
                <a:lnTo>
                  <a:pt x="790575" y="216693"/>
                </a:lnTo>
                <a:lnTo>
                  <a:pt x="790575" y="245268"/>
                </a:lnTo>
                <a:lnTo>
                  <a:pt x="871537" y="245268"/>
                </a:lnTo>
                <a:lnTo>
                  <a:pt x="871537" y="264318"/>
                </a:lnTo>
                <a:lnTo>
                  <a:pt x="981075" y="264318"/>
                </a:lnTo>
                <a:lnTo>
                  <a:pt x="981075" y="295275"/>
                </a:lnTo>
                <a:lnTo>
                  <a:pt x="1114425" y="295275"/>
                </a:lnTo>
                <a:lnTo>
                  <a:pt x="1114425" y="321468"/>
                </a:lnTo>
                <a:lnTo>
                  <a:pt x="1219200" y="321468"/>
                </a:lnTo>
                <a:lnTo>
                  <a:pt x="1219200" y="354806"/>
                </a:lnTo>
                <a:lnTo>
                  <a:pt x="1257300" y="354806"/>
                </a:lnTo>
                <a:lnTo>
                  <a:pt x="1257300" y="371475"/>
                </a:lnTo>
                <a:lnTo>
                  <a:pt x="1328737" y="371475"/>
                </a:lnTo>
                <a:lnTo>
                  <a:pt x="1328737" y="402431"/>
                </a:lnTo>
                <a:lnTo>
                  <a:pt x="1385887" y="402431"/>
                </a:lnTo>
                <a:lnTo>
                  <a:pt x="1385887" y="431006"/>
                </a:lnTo>
                <a:lnTo>
                  <a:pt x="1478756" y="431006"/>
                </a:lnTo>
                <a:lnTo>
                  <a:pt x="1478756" y="454818"/>
                </a:lnTo>
                <a:lnTo>
                  <a:pt x="1674018" y="454818"/>
                </a:lnTo>
                <a:lnTo>
                  <a:pt x="1674018" y="481012"/>
                </a:lnTo>
                <a:lnTo>
                  <a:pt x="1852612" y="481012"/>
                </a:lnTo>
                <a:lnTo>
                  <a:pt x="1852612" y="507206"/>
                </a:lnTo>
                <a:lnTo>
                  <a:pt x="1924050" y="507206"/>
                </a:lnTo>
                <a:lnTo>
                  <a:pt x="1924050" y="535781"/>
                </a:lnTo>
                <a:lnTo>
                  <a:pt x="2133600" y="535781"/>
                </a:lnTo>
                <a:lnTo>
                  <a:pt x="2133600" y="559593"/>
                </a:lnTo>
                <a:lnTo>
                  <a:pt x="2314575" y="559593"/>
                </a:lnTo>
                <a:lnTo>
                  <a:pt x="2314575" y="588168"/>
                </a:lnTo>
                <a:lnTo>
                  <a:pt x="2457450" y="588168"/>
                </a:lnTo>
                <a:lnTo>
                  <a:pt x="2457450" y="616743"/>
                </a:lnTo>
                <a:lnTo>
                  <a:pt x="3324225" y="616743"/>
                </a:lnTo>
                <a:lnTo>
                  <a:pt x="3324225" y="1133475"/>
                </a:lnTo>
                <a:lnTo>
                  <a:pt x="3788568" y="1133475"/>
                </a:lnTo>
                <a:lnTo>
                  <a:pt x="3788568" y="164544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677" name="Freeform: Shape 19676">
            <a:extLst>
              <a:ext uri="{FF2B5EF4-FFF2-40B4-BE49-F238E27FC236}">
                <a16:creationId xmlns:a16="http://schemas.microsoft.com/office/drawing/2014/main" id="{6C995FA5-D6F1-5591-AF1A-67804C04078C}"/>
              </a:ext>
            </a:extLst>
          </p:cNvPr>
          <p:cNvSpPr/>
          <p:nvPr/>
        </p:nvSpPr>
        <p:spPr bwMode="auto">
          <a:xfrm>
            <a:off x="7110413" y="4386263"/>
            <a:ext cx="3117056" cy="1083468"/>
          </a:xfrm>
          <a:custGeom>
            <a:avLst/>
            <a:gdLst>
              <a:gd name="connsiteX0" fmla="*/ 3117056 w 3117056"/>
              <a:gd name="connsiteY0" fmla="*/ 1083468 h 1083468"/>
              <a:gd name="connsiteX1" fmla="*/ 2878931 w 3117056"/>
              <a:gd name="connsiteY1" fmla="*/ 1083468 h 1083468"/>
              <a:gd name="connsiteX2" fmla="*/ 2878931 w 3117056"/>
              <a:gd name="connsiteY2" fmla="*/ 1033462 h 1083468"/>
              <a:gd name="connsiteX3" fmla="*/ 2759868 w 3117056"/>
              <a:gd name="connsiteY3" fmla="*/ 1033462 h 1083468"/>
              <a:gd name="connsiteX4" fmla="*/ 2759868 w 3117056"/>
              <a:gd name="connsiteY4" fmla="*/ 1004887 h 1083468"/>
              <a:gd name="connsiteX5" fmla="*/ 2705100 w 3117056"/>
              <a:gd name="connsiteY5" fmla="*/ 1004887 h 1083468"/>
              <a:gd name="connsiteX6" fmla="*/ 2705100 w 3117056"/>
              <a:gd name="connsiteY6" fmla="*/ 935831 h 1083468"/>
              <a:gd name="connsiteX7" fmla="*/ 2371725 w 3117056"/>
              <a:gd name="connsiteY7" fmla="*/ 935831 h 1083468"/>
              <a:gd name="connsiteX8" fmla="*/ 2371725 w 3117056"/>
              <a:gd name="connsiteY8" fmla="*/ 900112 h 1083468"/>
              <a:gd name="connsiteX9" fmla="*/ 2352675 w 3117056"/>
              <a:gd name="connsiteY9" fmla="*/ 900112 h 1083468"/>
              <a:gd name="connsiteX10" fmla="*/ 2352675 w 3117056"/>
              <a:gd name="connsiteY10" fmla="*/ 873918 h 1083468"/>
              <a:gd name="connsiteX11" fmla="*/ 2319337 w 3117056"/>
              <a:gd name="connsiteY11" fmla="*/ 873918 h 1083468"/>
              <a:gd name="connsiteX12" fmla="*/ 2319337 w 3117056"/>
              <a:gd name="connsiteY12" fmla="*/ 840581 h 1083468"/>
              <a:gd name="connsiteX13" fmla="*/ 2290762 w 3117056"/>
              <a:gd name="connsiteY13" fmla="*/ 840581 h 1083468"/>
              <a:gd name="connsiteX14" fmla="*/ 2290762 w 3117056"/>
              <a:gd name="connsiteY14" fmla="*/ 812006 h 1083468"/>
              <a:gd name="connsiteX15" fmla="*/ 2207418 w 3117056"/>
              <a:gd name="connsiteY15" fmla="*/ 812006 h 1083468"/>
              <a:gd name="connsiteX16" fmla="*/ 2207418 w 3117056"/>
              <a:gd name="connsiteY16" fmla="*/ 781050 h 1083468"/>
              <a:gd name="connsiteX17" fmla="*/ 1854993 w 3117056"/>
              <a:gd name="connsiteY17" fmla="*/ 781050 h 1083468"/>
              <a:gd name="connsiteX18" fmla="*/ 1854993 w 3117056"/>
              <a:gd name="connsiteY18" fmla="*/ 747712 h 1083468"/>
              <a:gd name="connsiteX19" fmla="*/ 1831181 w 3117056"/>
              <a:gd name="connsiteY19" fmla="*/ 747712 h 1083468"/>
              <a:gd name="connsiteX20" fmla="*/ 1831181 w 3117056"/>
              <a:gd name="connsiteY20" fmla="*/ 692943 h 1083468"/>
              <a:gd name="connsiteX21" fmla="*/ 1785937 w 3117056"/>
              <a:gd name="connsiteY21" fmla="*/ 692943 h 1083468"/>
              <a:gd name="connsiteX22" fmla="*/ 1785937 w 3117056"/>
              <a:gd name="connsiteY22" fmla="*/ 664368 h 1083468"/>
              <a:gd name="connsiteX23" fmla="*/ 1716881 w 3117056"/>
              <a:gd name="connsiteY23" fmla="*/ 664368 h 1083468"/>
              <a:gd name="connsiteX24" fmla="*/ 1716881 w 3117056"/>
              <a:gd name="connsiteY24" fmla="*/ 638175 h 1083468"/>
              <a:gd name="connsiteX25" fmla="*/ 1650206 w 3117056"/>
              <a:gd name="connsiteY25" fmla="*/ 638175 h 1083468"/>
              <a:gd name="connsiteX26" fmla="*/ 1650206 w 3117056"/>
              <a:gd name="connsiteY26" fmla="*/ 602456 h 1083468"/>
              <a:gd name="connsiteX27" fmla="*/ 1631156 w 3117056"/>
              <a:gd name="connsiteY27" fmla="*/ 602456 h 1083468"/>
              <a:gd name="connsiteX28" fmla="*/ 1631156 w 3117056"/>
              <a:gd name="connsiteY28" fmla="*/ 569118 h 1083468"/>
              <a:gd name="connsiteX29" fmla="*/ 1616868 w 3117056"/>
              <a:gd name="connsiteY29" fmla="*/ 569118 h 1083468"/>
              <a:gd name="connsiteX30" fmla="*/ 1616868 w 3117056"/>
              <a:gd name="connsiteY30" fmla="*/ 542925 h 1083468"/>
              <a:gd name="connsiteX31" fmla="*/ 1524000 w 3117056"/>
              <a:gd name="connsiteY31" fmla="*/ 542925 h 1083468"/>
              <a:gd name="connsiteX32" fmla="*/ 1524000 w 3117056"/>
              <a:gd name="connsiteY32" fmla="*/ 507206 h 1083468"/>
              <a:gd name="connsiteX33" fmla="*/ 1524000 w 3117056"/>
              <a:gd name="connsiteY33" fmla="*/ 507206 h 1083468"/>
              <a:gd name="connsiteX34" fmla="*/ 1502568 w 3117056"/>
              <a:gd name="connsiteY34" fmla="*/ 507206 h 1083468"/>
              <a:gd name="connsiteX35" fmla="*/ 1502568 w 3117056"/>
              <a:gd name="connsiteY35" fmla="*/ 483393 h 1083468"/>
              <a:gd name="connsiteX36" fmla="*/ 1473993 w 3117056"/>
              <a:gd name="connsiteY36" fmla="*/ 483393 h 1083468"/>
              <a:gd name="connsiteX37" fmla="*/ 1473993 w 3117056"/>
              <a:gd name="connsiteY37" fmla="*/ 428625 h 1083468"/>
              <a:gd name="connsiteX38" fmla="*/ 1421606 w 3117056"/>
              <a:gd name="connsiteY38" fmla="*/ 428625 h 1083468"/>
              <a:gd name="connsiteX39" fmla="*/ 1421606 w 3117056"/>
              <a:gd name="connsiteY39" fmla="*/ 390525 h 1083468"/>
              <a:gd name="connsiteX40" fmla="*/ 1390650 w 3117056"/>
              <a:gd name="connsiteY40" fmla="*/ 390525 h 1083468"/>
              <a:gd name="connsiteX41" fmla="*/ 1390650 w 3117056"/>
              <a:gd name="connsiteY41" fmla="*/ 361950 h 1083468"/>
              <a:gd name="connsiteX42" fmla="*/ 1362075 w 3117056"/>
              <a:gd name="connsiteY42" fmla="*/ 361950 h 1083468"/>
              <a:gd name="connsiteX43" fmla="*/ 1362075 w 3117056"/>
              <a:gd name="connsiteY43" fmla="*/ 330993 h 1083468"/>
              <a:gd name="connsiteX44" fmla="*/ 1264443 w 3117056"/>
              <a:gd name="connsiteY44" fmla="*/ 330993 h 1083468"/>
              <a:gd name="connsiteX45" fmla="*/ 1264443 w 3117056"/>
              <a:gd name="connsiteY45" fmla="*/ 295275 h 1083468"/>
              <a:gd name="connsiteX46" fmla="*/ 1173956 w 3117056"/>
              <a:gd name="connsiteY46" fmla="*/ 295275 h 1083468"/>
              <a:gd name="connsiteX47" fmla="*/ 1173956 w 3117056"/>
              <a:gd name="connsiteY47" fmla="*/ 278606 h 1083468"/>
              <a:gd name="connsiteX48" fmla="*/ 1128712 w 3117056"/>
              <a:gd name="connsiteY48" fmla="*/ 278606 h 1083468"/>
              <a:gd name="connsiteX49" fmla="*/ 1128712 w 3117056"/>
              <a:gd name="connsiteY49" fmla="*/ 233362 h 1083468"/>
              <a:gd name="connsiteX50" fmla="*/ 964406 w 3117056"/>
              <a:gd name="connsiteY50" fmla="*/ 233362 h 1083468"/>
              <a:gd name="connsiteX51" fmla="*/ 964406 w 3117056"/>
              <a:gd name="connsiteY51" fmla="*/ 202406 h 1083468"/>
              <a:gd name="connsiteX52" fmla="*/ 850106 w 3117056"/>
              <a:gd name="connsiteY52" fmla="*/ 202406 h 1083468"/>
              <a:gd name="connsiteX53" fmla="*/ 850106 w 3117056"/>
              <a:gd name="connsiteY53" fmla="*/ 180975 h 1083468"/>
              <a:gd name="connsiteX54" fmla="*/ 781050 w 3117056"/>
              <a:gd name="connsiteY54" fmla="*/ 180975 h 1083468"/>
              <a:gd name="connsiteX55" fmla="*/ 781050 w 3117056"/>
              <a:gd name="connsiteY55" fmla="*/ 145256 h 1083468"/>
              <a:gd name="connsiteX56" fmla="*/ 704850 w 3117056"/>
              <a:gd name="connsiteY56" fmla="*/ 145256 h 1083468"/>
              <a:gd name="connsiteX57" fmla="*/ 704850 w 3117056"/>
              <a:gd name="connsiteY57" fmla="*/ 78581 h 1083468"/>
              <a:gd name="connsiteX58" fmla="*/ 583406 w 3117056"/>
              <a:gd name="connsiteY58" fmla="*/ 78581 h 1083468"/>
              <a:gd name="connsiteX59" fmla="*/ 583406 w 3117056"/>
              <a:gd name="connsiteY59" fmla="*/ 59531 h 1083468"/>
              <a:gd name="connsiteX60" fmla="*/ 414337 w 3117056"/>
              <a:gd name="connsiteY60" fmla="*/ 59531 h 1083468"/>
              <a:gd name="connsiteX61" fmla="*/ 414337 w 3117056"/>
              <a:gd name="connsiteY61" fmla="*/ 26193 h 1083468"/>
              <a:gd name="connsiteX62" fmla="*/ 35718 w 3117056"/>
              <a:gd name="connsiteY62" fmla="*/ 26193 h 1083468"/>
              <a:gd name="connsiteX63" fmla="*/ 35718 w 3117056"/>
              <a:gd name="connsiteY63" fmla="*/ 0 h 1083468"/>
              <a:gd name="connsiteX64" fmla="*/ 0 w 3117056"/>
              <a:gd name="connsiteY64" fmla="*/ 0 h 108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117056" h="1083468">
                <a:moveTo>
                  <a:pt x="3117056" y="1083468"/>
                </a:moveTo>
                <a:lnTo>
                  <a:pt x="2878931" y="1083468"/>
                </a:lnTo>
                <a:lnTo>
                  <a:pt x="2878931" y="1033462"/>
                </a:lnTo>
                <a:lnTo>
                  <a:pt x="2759868" y="1033462"/>
                </a:lnTo>
                <a:lnTo>
                  <a:pt x="2759868" y="1004887"/>
                </a:lnTo>
                <a:lnTo>
                  <a:pt x="2705100" y="1004887"/>
                </a:lnTo>
                <a:lnTo>
                  <a:pt x="2705100" y="935831"/>
                </a:lnTo>
                <a:lnTo>
                  <a:pt x="2371725" y="935831"/>
                </a:lnTo>
                <a:lnTo>
                  <a:pt x="2371725" y="900112"/>
                </a:lnTo>
                <a:lnTo>
                  <a:pt x="2352675" y="900112"/>
                </a:lnTo>
                <a:lnTo>
                  <a:pt x="2352675" y="873918"/>
                </a:lnTo>
                <a:lnTo>
                  <a:pt x="2319337" y="873918"/>
                </a:lnTo>
                <a:lnTo>
                  <a:pt x="2319337" y="840581"/>
                </a:lnTo>
                <a:lnTo>
                  <a:pt x="2290762" y="840581"/>
                </a:lnTo>
                <a:lnTo>
                  <a:pt x="2290762" y="812006"/>
                </a:lnTo>
                <a:lnTo>
                  <a:pt x="2207418" y="812006"/>
                </a:lnTo>
                <a:lnTo>
                  <a:pt x="2207418" y="781050"/>
                </a:lnTo>
                <a:lnTo>
                  <a:pt x="1854993" y="781050"/>
                </a:lnTo>
                <a:lnTo>
                  <a:pt x="1854993" y="747712"/>
                </a:lnTo>
                <a:lnTo>
                  <a:pt x="1831181" y="747712"/>
                </a:lnTo>
                <a:lnTo>
                  <a:pt x="1831181" y="692943"/>
                </a:lnTo>
                <a:lnTo>
                  <a:pt x="1785937" y="692943"/>
                </a:lnTo>
                <a:lnTo>
                  <a:pt x="1785937" y="664368"/>
                </a:lnTo>
                <a:lnTo>
                  <a:pt x="1716881" y="664368"/>
                </a:lnTo>
                <a:lnTo>
                  <a:pt x="1716881" y="638175"/>
                </a:lnTo>
                <a:lnTo>
                  <a:pt x="1650206" y="638175"/>
                </a:lnTo>
                <a:lnTo>
                  <a:pt x="1650206" y="602456"/>
                </a:lnTo>
                <a:lnTo>
                  <a:pt x="1631156" y="602456"/>
                </a:lnTo>
                <a:lnTo>
                  <a:pt x="1631156" y="569118"/>
                </a:lnTo>
                <a:lnTo>
                  <a:pt x="1616868" y="569118"/>
                </a:lnTo>
                <a:lnTo>
                  <a:pt x="1616868" y="542925"/>
                </a:lnTo>
                <a:lnTo>
                  <a:pt x="1524000" y="542925"/>
                </a:lnTo>
                <a:lnTo>
                  <a:pt x="1524000" y="507206"/>
                </a:lnTo>
                <a:lnTo>
                  <a:pt x="1524000" y="507206"/>
                </a:lnTo>
                <a:lnTo>
                  <a:pt x="1502568" y="507206"/>
                </a:lnTo>
                <a:lnTo>
                  <a:pt x="1502568" y="483393"/>
                </a:lnTo>
                <a:lnTo>
                  <a:pt x="1473993" y="483393"/>
                </a:lnTo>
                <a:lnTo>
                  <a:pt x="1473993" y="428625"/>
                </a:lnTo>
                <a:lnTo>
                  <a:pt x="1421606" y="428625"/>
                </a:lnTo>
                <a:lnTo>
                  <a:pt x="1421606" y="390525"/>
                </a:lnTo>
                <a:lnTo>
                  <a:pt x="1390650" y="390525"/>
                </a:lnTo>
                <a:lnTo>
                  <a:pt x="1390650" y="361950"/>
                </a:lnTo>
                <a:lnTo>
                  <a:pt x="1362075" y="361950"/>
                </a:lnTo>
                <a:lnTo>
                  <a:pt x="1362075" y="330993"/>
                </a:lnTo>
                <a:lnTo>
                  <a:pt x="1264443" y="330993"/>
                </a:lnTo>
                <a:lnTo>
                  <a:pt x="1264443" y="295275"/>
                </a:lnTo>
                <a:lnTo>
                  <a:pt x="1173956" y="295275"/>
                </a:lnTo>
                <a:lnTo>
                  <a:pt x="1173956" y="278606"/>
                </a:lnTo>
                <a:lnTo>
                  <a:pt x="1128712" y="278606"/>
                </a:lnTo>
                <a:lnTo>
                  <a:pt x="1128712" y="233362"/>
                </a:lnTo>
                <a:lnTo>
                  <a:pt x="964406" y="233362"/>
                </a:lnTo>
                <a:lnTo>
                  <a:pt x="964406" y="202406"/>
                </a:lnTo>
                <a:lnTo>
                  <a:pt x="850106" y="202406"/>
                </a:lnTo>
                <a:lnTo>
                  <a:pt x="850106" y="180975"/>
                </a:lnTo>
                <a:lnTo>
                  <a:pt x="781050" y="180975"/>
                </a:lnTo>
                <a:lnTo>
                  <a:pt x="781050" y="145256"/>
                </a:lnTo>
                <a:lnTo>
                  <a:pt x="704850" y="145256"/>
                </a:lnTo>
                <a:lnTo>
                  <a:pt x="704850" y="78581"/>
                </a:lnTo>
                <a:lnTo>
                  <a:pt x="583406" y="78581"/>
                </a:lnTo>
                <a:lnTo>
                  <a:pt x="583406" y="59531"/>
                </a:lnTo>
                <a:lnTo>
                  <a:pt x="414337" y="59531"/>
                </a:lnTo>
                <a:lnTo>
                  <a:pt x="414337" y="26193"/>
                </a:lnTo>
                <a:lnTo>
                  <a:pt x="35718" y="26193"/>
                </a:lnTo>
                <a:lnTo>
                  <a:pt x="35718"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687" name="Group 19686">
            <a:extLst>
              <a:ext uri="{FF2B5EF4-FFF2-40B4-BE49-F238E27FC236}">
                <a16:creationId xmlns:a16="http://schemas.microsoft.com/office/drawing/2014/main" id="{C055AD1A-41A1-A74E-A7F7-31EAB28E81DB}"/>
              </a:ext>
            </a:extLst>
          </p:cNvPr>
          <p:cNvGrpSpPr/>
          <p:nvPr/>
        </p:nvGrpSpPr>
        <p:grpSpPr>
          <a:xfrm>
            <a:off x="2396946" y="4930628"/>
            <a:ext cx="2935773" cy="846739"/>
            <a:chOff x="2396946" y="4930628"/>
            <a:chExt cx="2935773" cy="846739"/>
          </a:xfrm>
        </p:grpSpPr>
        <p:cxnSp>
          <p:nvCxnSpPr>
            <p:cNvPr id="19678" name="Straight Connector 19677">
              <a:extLst>
                <a:ext uri="{FF2B5EF4-FFF2-40B4-BE49-F238E27FC236}">
                  <a16:creationId xmlns:a16="http://schemas.microsoft.com/office/drawing/2014/main" id="{A622BE39-EBAD-083D-61B3-B6FDA16B7FDA}"/>
                </a:ext>
              </a:extLst>
            </p:cNvPr>
            <p:cNvCxnSpPr>
              <a:cxnSpLocks/>
            </p:cNvCxnSpPr>
            <p:nvPr/>
          </p:nvCxnSpPr>
          <p:spPr bwMode="auto">
            <a:xfrm>
              <a:off x="2396946" y="4930628"/>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0" name="Straight Connector 19679">
              <a:extLst>
                <a:ext uri="{FF2B5EF4-FFF2-40B4-BE49-F238E27FC236}">
                  <a16:creationId xmlns:a16="http://schemas.microsoft.com/office/drawing/2014/main" id="{2498F9F9-F0D8-3F5A-2B8E-663F656DA479}"/>
                </a:ext>
              </a:extLst>
            </p:cNvPr>
            <p:cNvCxnSpPr>
              <a:cxnSpLocks/>
            </p:cNvCxnSpPr>
            <p:nvPr/>
          </p:nvCxnSpPr>
          <p:spPr bwMode="auto">
            <a:xfrm>
              <a:off x="4766290" y="57091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1" name="Straight Connector 19680">
              <a:extLst>
                <a:ext uri="{FF2B5EF4-FFF2-40B4-BE49-F238E27FC236}">
                  <a16:creationId xmlns:a16="http://schemas.microsoft.com/office/drawing/2014/main" id="{0D89C128-2C03-4AF1-D944-18982C415E77}"/>
                </a:ext>
              </a:extLst>
            </p:cNvPr>
            <p:cNvCxnSpPr>
              <a:cxnSpLocks/>
            </p:cNvCxnSpPr>
            <p:nvPr/>
          </p:nvCxnSpPr>
          <p:spPr bwMode="auto">
            <a:xfrm>
              <a:off x="4903117" y="57091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2" name="Straight Connector 19681">
              <a:extLst>
                <a:ext uri="{FF2B5EF4-FFF2-40B4-BE49-F238E27FC236}">
                  <a16:creationId xmlns:a16="http://schemas.microsoft.com/office/drawing/2014/main" id="{D2AD4BC6-4A5B-51BC-5E77-E97A8161EBB9}"/>
                </a:ext>
              </a:extLst>
            </p:cNvPr>
            <p:cNvCxnSpPr>
              <a:cxnSpLocks/>
            </p:cNvCxnSpPr>
            <p:nvPr/>
          </p:nvCxnSpPr>
          <p:spPr bwMode="auto">
            <a:xfrm>
              <a:off x="4952328" y="57091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3" name="Straight Connector 19682">
              <a:extLst>
                <a:ext uri="{FF2B5EF4-FFF2-40B4-BE49-F238E27FC236}">
                  <a16:creationId xmlns:a16="http://schemas.microsoft.com/office/drawing/2014/main" id="{43E50C43-9F2E-9D17-5FFE-9B963F3E17E1}"/>
                </a:ext>
              </a:extLst>
            </p:cNvPr>
            <p:cNvCxnSpPr>
              <a:cxnSpLocks/>
            </p:cNvCxnSpPr>
            <p:nvPr/>
          </p:nvCxnSpPr>
          <p:spPr bwMode="auto">
            <a:xfrm>
              <a:off x="4980903" y="57091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4" name="Straight Connector 19683">
              <a:extLst>
                <a:ext uri="{FF2B5EF4-FFF2-40B4-BE49-F238E27FC236}">
                  <a16:creationId xmlns:a16="http://schemas.microsoft.com/office/drawing/2014/main" id="{62802062-75DF-084F-6BFB-011C91AB6E2F}"/>
                </a:ext>
              </a:extLst>
            </p:cNvPr>
            <p:cNvCxnSpPr>
              <a:cxnSpLocks/>
            </p:cNvCxnSpPr>
            <p:nvPr/>
          </p:nvCxnSpPr>
          <p:spPr bwMode="auto">
            <a:xfrm>
              <a:off x="5068400" y="5709173"/>
              <a:ext cx="0" cy="68194"/>
            </a:xfrm>
            <a:prstGeom prst="line">
              <a:avLst/>
            </a:prstGeom>
            <a:noFill/>
            <a:ln w="28575" cap="flat" cmpd="sng" algn="ctr">
              <a:solidFill>
                <a:schemeClr val="accent3"/>
              </a:solidFill>
              <a:prstDash val="solid"/>
              <a:round/>
              <a:headEnd type="none" w="med" len="med"/>
              <a:tailEnd type="none" w="med" len="med"/>
            </a:ln>
            <a:effectLst/>
          </p:spPr>
        </p:cxnSp>
        <p:cxnSp>
          <p:nvCxnSpPr>
            <p:cNvPr id="19685" name="Straight Connector 19684">
              <a:extLst>
                <a:ext uri="{FF2B5EF4-FFF2-40B4-BE49-F238E27FC236}">
                  <a16:creationId xmlns:a16="http://schemas.microsoft.com/office/drawing/2014/main" id="{F91510D5-EF78-B10B-21D9-CC643BFF1985}"/>
                </a:ext>
              </a:extLst>
            </p:cNvPr>
            <p:cNvCxnSpPr>
              <a:cxnSpLocks/>
            </p:cNvCxnSpPr>
            <p:nvPr/>
          </p:nvCxnSpPr>
          <p:spPr bwMode="auto">
            <a:xfrm>
              <a:off x="5332719" y="5709173"/>
              <a:ext cx="0" cy="6819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99" name="Group 19698">
            <a:extLst>
              <a:ext uri="{FF2B5EF4-FFF2-40B4-BE49-F238E27FC236}">
                <a16:creationId xmlns:a16="http://schemas.microsoft.com/office/drawing/2014/main" id="{C441641E-2375-35B8-7706-0C7A248DB5CB}"/>
              </a:ext>
            </a:extLst>
          </p:cNvPr>
          <p:cNvGrpSpPr/>
          <p:nvPr/>
        </p:nvGrpSpPr>
        <p:grpSpPr>
          <a:xfrm>
            <a:off x="2945413" y="4848368"/>
            <a:ext cx="2564800" cy="709483"/>
            <a:chOff x="2945413" y="4848368"/>
            <a:chExt cx="2564800" cy="709483"/>
          </a:xfrm>
        </p:grpSpPr>
        <p:cxnSp>
          <p:nvCxnSpPr>
            <p:cNvPr id="19686" name="Straight Connector 19685">
              <a:extLst>
                <a:ext uri="{FF2B5EF4-FFF2-40B4-BE49-F238E27FC236}">
                  <a16:creationId xmlns:a16="http://schemas.microsoft.com/office/drawing/2014/main" id="{8A91ED3E-3A75-5930-D055-70864A50C7A3}"/>
                </a:ext>
              </a:extLst>
            </p:cNvPr>
            <p:cNvCxnSpPr>
              <a:cxnSpLocks/>
            </p:cNvCxnSpPr>
            <p:nvPr/>
          </p:nvCxnSpPr>
          <p:spPr bwMode="auto">
            <a:xfrm>
              <a:off x="5510213"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89" name="Straight Connector 19688">
              <a:extLst>
                <a:ext uri="{FF2B5EF4-FFF2-40B4-BE49-F238E27FC236}">
                  <a16:creationId xmlns:a16="http://schemas.microsoft.com/office/drawing/2014/main" id="{824ACFF1-865A-AFC5-5DFD-C9B1B4563059}"/>
                </a:ext>
              </a:extLst>
            </p:cNvPr>
            <p:cNvCxnSpPr>
              <a:cxnSpLocks/>
            </p:cNvCxnSpPr>
            <p:nvPr/>
          </p:nvCxnSpPr>
          <p:spPr bwMode="auto">
            <a:xfrm>
              <a:off x="5398295"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0" name="Straight Connector 19689">
              <a:extLst>
                <a:ext uri="{FF2B5EF4-FFF2-40B4-BE49-F238E27FC236}">
                  <a16:creationId xmlns:a16="http://schemas.microsoft.com/office/drawing/2014/main" id="{92177FAF-1918-69F5-5723-5FD63B15C4EA}"/>
                </a:ext>
              </a:extLst>
            </p:cNvPr>
            <p:cNvCxnSpPr>
              <a:cxnSpLocks/>
            </p:cNvCxnSpPr>
            <p:nvPr/>
          </p:nvCxnSpPr>
          <p:spPr bwMode="auto">
            <a:xfrm>
              <a:off x="5376513"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1" name="Straight Connector 19690">
              <a:extLst>
                <a:ext uri="{FF2B5EF4-FFF2-40B4-BE49-F238E27FC236}">
                  <a16:creationId xmlns:a16="http://schemas.microsoft.com/office/drawing/2014/main" id="{2037B8FC-B67E-1523-F811-2D367FDD5491}"/>
                </a:ext>
              </a:extLst>
            </p:cNvPr>
            <p:cNvCxnSpPr>
              <a:cxnSpLocks/>
            </p:cNvCxnSpPr>
            <p:nvPr/>
          </p:nvCxnSpPr>
          <p:spPr bwMode="auto">
            <a:xfrm>
              <a:off x="5332719"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2" name="Straight Connector 19691">
              <a:extLst>
                <a:ext uri="{FF2B5EF4-FFF2-40B4-BE49-F238E27FC236}">
                  <a16:creationId xmlns:a16="http://schemas.microsoft.com/office/drawing/2014/main" id="{7E237F35-98FD-816F-D269-B348F6E7AF04}"/>
                </a:ext>
              </a:extLst>
            </p:cNvPr>
            <p:cNvCxnSpPr>
              <a:cxnSpLocks/>
            </p:cNvCxnSpPr>
            <p:nvPr/>
          </p:nvCxnSpPr>
          <p:spPr bwMode="auto">
            <a:xfrm>
              <a:off x="5306526"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3" name="Straight Connector 19692">
              <a:extLst>
                <a:ext uri="{FF2B5EF4-FFF2-40B4-BE49-F238E27FC236}">
                  <a16:creationId xmlns:a16="http://schemas.microsoft.com/office/drawing/2014/main" id="{8757B062-95D0-67CC-FECA-3B8E4B8CEA0A}"/>
                </a:ext>
              </a:extLst>
            </p:cNvPr>
            <p:cNvCxnSpPr>
              <a:cxnSpLocks/>
            </p:cNvCxnSpPr>
            <p:nvPr/>
          </p:nvCxnSpPr>
          <p:spPr bwMode="auto">
            <a:xfrm>
              <a:off x="5263617"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4" name="Straight Connector 19693">
              <a:extLst>
                <a:ext uri="{FF2B5EF4-FFF2-40B4-BE49-F238E27FC236}">
                  <a16:creationId xmlns:a16="http://schemas.microsoft.com/office/drawing/2014/main" id="{4E159F29-8F88-24AE-8960-A3E58932AA48}"/>
                </a:ext>
              </a:extLst>
            </p:cNvPr>
            <p:cNvCxnSpPr>
              <a:cxnSpLocks/>
            </p:cNvCxnSpPr>
            <p:nvPr/>
          </p:nvCxnSpPr>
          <p:spPr bwMode="auto">
            <a:xfrm>
              <a:off x="5144597"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5" name="Straight Connector 19694">
              <a:extLst>
                <a:ext uri="{FF2B5EF4-FFF2-40B4-BE49-F238E27FC236}">
                  <a16:creationId xmlns:a16="http://schemas.microsoft.com/office/drawing/2014/main" id="{3A81F574-D994-69A9-403D-26CD0AE57CCD}"/>
                </a:ext>
              </a:extLst>
            </p:cNvPr>
            <p:cNvCxnSpPr>
              <a:cxnSpLocks/>
            </p:cNvCxnSpPr>
            <p:nvPr/>
          </p:nvCxnSpPr>
          <p:spPr bwMode="auto">
            <a:xfrm>
              <a:off x="4945668" y="5489657"/>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6" name="Straight Connector 19695">
              <a:extLst>
                <a:ext uri="{FF2B5EF4-FFF2-40B4-BE49-F238E27FC236}">
                  <a16:creationId xmlns:a16="http://schemas.microsoft.com/office/drawing/2014/main" id="{E902AE65-8E22-48BB-8EE1-BD4AC799CA0E}"/>
                </a:ext>
              </a:extLst>
            </p:cNvPr>
            <p:cNvCxnSpPr>
              <a:cxnSpLocks/>
            </p:cNvCxnSpPr>
            <p:nvPr/>
          </p:nvCxnSpPr>
          <p:spPr bwMode="auto">
            <a:xfrm>
              <a:off x="4416431" y="541784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7" name="Straight Connector 19696">
              <a:extLst>
                <a:ext uri="{FF2B5EF4-FFF2-40B4-BE49-F238E27FC236}">
                  <a16:creationId xmlns:a16="http://schemas.microsoft.com/office/drawing/2014/main" id="{0388920C-8966-53C4-DD6D-A024F0A043DC}"/>
                </a:ext>
              </a:extLst>
            </p:cNvPr>
            <p:cNvCxnSpPr>
              <a:cxnSpLocks/>
            </p:cNvCxnSpPr>
            <p:nvPr/>
          </p:nvCxnSpPr>
          <p:spPr bwMode="auto">
            <a:xfrm>
              <a:off x="3468693" y="5101563"/>
              <a:ext cx="0" cy="68194"/>
            </a:xfrm>
            <a:prstGeom prst="line">
              <a:avLst/>
            </a:prstGeom>
            <a:noFill/>
            <a:ln w="28575" cap="flat" cmpd="sng" algn="ctr">
              <a:solidFill>
                <a:schemeClr val="accent1"/>
              </a:solidFill>
              <a:prstDash val="solid"/>
              <a:round/>
              <a:headEnd type="none" w="med" len="med"/>
              <a:tailEnd type="none" w="med" len="med"/>
            </a:ln>
            <a:effectLst/>
          </p:spPr>
        </p:cxnSp>
        <p:cxnSp>
          <p:nvCxnSpPr>
            <p:cNvPr id="19698" name="Straight Connector 19697">
              <a:extLst>
                <a:ext uri="{FF2B5EF4-FFF2-40B4-BE49-F238E27FC236}">
                  <a16:creationId xmlns:a16="http://schemas.microsoft.com/office/drawing/2014/main" id="{5777FF13-E928-510A-B96B-FD9287419D1B}"/>
                </a:ext>
              </a:extLst>
            </p:cNvPr>
            <p:cNvCxnSpPr>
              <a:cxnSpLocks/>
            </p:cNvCxnSpPr>
            <p:nvPr/>
          </p:nvCxnSpPr>
          <p:spPr bwMode="auto">
            <a:xfrm>
              <a:off x="2945413" y="4848368"/>
              <a:ext cx="0" cy="68194"/>
            </a:xfrm>
            <a:prstGeom prst="line">
              <a:avLst/>
            </a:prstGeom>
            <a:noFill/>
            <a:ln w="28575" cap="flat" cmpd="sng" algn="ctr">
              <a:solidFill>
                <a:schemeClr val="accent1"/>
              </a:solidFill>
              <a:prstDash val="solid"/>
              <a:round/>
              <a:headEnd type="none" w="med" len="med"/>
              <a:tailEnd type="none" w="med" len="med"/>
            </a:ln>
            <a:effectLst/>
          </p:spPr>
        </p:cxnSp>
      </p:grpSp>
      <p:sp>
        <p:nvSpPr>
          <p:cNvPr id="19702" name="Freeform: Shape 19701">
            <a:extLst>
              <a:ext uri="{FF2B5EF4-FFF2-40B4-BE49-F238E27FC236}">
                <a16:creationId xmlns:a16="http://schemas.microsoft.com/office/drawing/2014/main" id="{A0C22992-B90A-A6B0-7A20-778A2D084CB0}"/>
              </a:ext>
            </a:extLst>
          </p:cNvPr>
          <p:cNvSpPr/>
          <p:nvPr/>
        </p:nvSpPr>
        <p:spPr bwMode="auto">
          <a:xfrm>
            <a:off x="1712119" y="4402931"/>
            <a:ext cx="3826669" cy="1121569"/>
          </a:xfrm>
          <a:custGeom>
            <a:avLst/>
            <a:gdLst>
              <a:gd name="connsiteX0" fmla="*/ 3826669 w 3826669"/>
              <a:gd name="connsiteY0" fmla="*/ 1121569 h 1121569"/>
              <a:gd name="connsiteX1" fmla="*/ 3183731 w 3826669"/>
              <a:gd name="connsiteY1" fmla="*/ 1121569 h 1121569"/>
              <a:gd name="connsiteX2" fmla="*/ 3183731 w 3826669"/>
              <a:gd name="connsiteY2" fmla="*/ 1090613 h 1121569"/>
              <a:gd name="connsiteX3" fmla="*/ 3093244 w 3826669"/>
              <a:gd name="connsiteY3" fmla="*/ 1090613 h 1121569"/>
              <a:gd name="connsiteX4" fmla="*/ 3093244 w 3826669"/>
              <a:gd name="connsiteY4" fmla="*/ 1050132 h 1121569"/>
              <a:gd name="connsiteX5" fmla="*/ 2466975 w 3826669"/>
              <a:gd name="connsiteY5" fmla="*/ 1050132 h 1121569"/>
              <a:gd name="connsiteX6" fmla="*/ 2466975 w 3826669"/>
              <a:gd name="connsiteY6" fmla="*/ 1021557 h 1121569"/>
              <a:gd name="connsiteX7" fmla="*/ 2295525 w 3826669"/>
              <a:gd name="connsiteY7" fmla="*/ 1021557 h 1121569"/>
              <a:gd name="connsiteX8" fmla="*/ 2295525 w 3826669"/>
              <a:gd name="connsiteY8" fmla="*/ 978694 h 1121569"/>
              <a:gd name="connsiteX9" fmla="*/ 2252662 w 3826669"/>
              <a:gd name="connsiteY9" fmla="*/ 978694 h 1121569"/>
              <a:gd name="connsiteX10" fmla="*/ 2252662 w 3826669"/>
              <a:gd name="connsiteY10" fmla="*/ 940594 h 1121569"/>
              <a:gd name="connsiteX11" fmla="*/ 2240756 w 3826669"/>
              <a:gd name="connsiteY11" fmla="*/ 940594 h 1121569"/>
              <a:gd name="connsiteX12" fmla="*/ 2240756 w 3826669"/>
              <a:gd name="connsiteY12" fmla="*/ 904875 h 1121569"/>
              <a:gd name="connsiteX13" fmla="*/ 2219325 w 3826669"/>
              <a:gd name="connsiteY13" fmla="*/ 904875 h 1121569"/>
              <a:gd name="connsiteX14" fmla="*/ 2219325 w 3826669"/>
              <a:gd name="connsiteY14" fmla="*/ 873919 h 1121569"/>
              <a:gd name="connsiteX15" fmla="*/ 2059781 w 3826669"/>
              <a:gd name="connsiteY15" fmla="*/ 873919 h 1121569"/>
              <a:gd name="connsiteX16" fmla="*/ 2059781 w 3826669"/>
              <a:gd name="connsiteY16" fmla="*/ 833438 h 1121569"/>
              <a:gd name="connsiteX17" fmla="*/ 1997869 w 3826669"/>
              <a:gd name="connsiteY17" fmla="*/ 833438 h 1121569"/>
              <a:gd name="connsiteX18" fmla="*/ 1997869 w 3826669"/>
              <a:gd name="connsiteY18" fmla="*/ 795338 h 1121569"/>
              <a:gd name="connsiteX19" fmla="*/ 1981200 w 3826669"/>
              <a:gd name="connsiteY19" fmla="*/ 795338 h 1121569"/>
              <a:gd name="connsiteX20" fmla="*/ 1981200 w 3826669"/>
              <a:gd name="connsiteY20" fmla="*/ 759619 h 1121569"/>
              <a:gd name="connsiteX21" fmla="*/ 1833562 w 3826669"/>
              <a:gd name="connsiteY21" fmla="*/ 759619 h 1121569"/>
              <a:gd name="connsiteX22" fmla="*/ 1833562 w 3826669"/>
              <a:gd name="connsiteY22" fmla="*/ 723900 h 1121569"/>
              <a:gd name="connsiteX23" fmla="*/ 1714500 w 3826669"/>
              <a:gd name="connsiteY23" fmla="*/ 723900 h 1121569"/>
              <a:gd name="connsiteX24" fmla="*/ 1714500 w 3826669"/>
              <a:gd name="connsiteY24" fmla="*/ 659607 h 1121569"/>
              <a:gd name="connsiteX25" fmla="*/ 1643062 w 3826669"/>
              <a:gd name="connsiteY25" fmla="*/ 659607 h 1121569"/>
              <a:gd name="connsiteX26" fmla="*/ 1643062 w 3826669"/>
              <a:gd name="connsiteY26" fmla="*/ 611982 h 1121569"/>
              <a:gd name="connsiteX27" fmla="*/ 1545431 w 3826669"/>
              <a:gd name="connsiteY27" fmla="*/ 611982 h 1121569"/>
              <a:gd name="connsiteX28" fmla="*/ 1545431 w 3826669"/>
              <a:gd name="connsiteY28" fmla="*/ 581025 h 1121569"/>
              <a:gd name="connsiteX29" fmla="*/ 1435894 w 3826669"/>
              <a:gd name="connsiteY29" fmla="*/ 581025 h 1121569"/>
              <a:gd name="connsiteX30" fmla="*/ 1435894 w 3826669"/>
              <a:gd name="connsiteY30" fmla="*/ 542925 h 1121569"/>
              <a:gd name="connsiteX31" fmla="*/ 1416844 w 3826669"/>
              <a:gd name="connsiteY31" fmla="*/ 542925 h 1121569"/>
              <a:gd name="connsiteX32" fmla="*/ 1416844 w 3826669"/>
              <a:gd name="connsiteY32" fmla="*/ 516732 h 1121569"/>
              <a:gd name="connsiteX33" fmla="*/ 1259681 w 3826669"/>
              <a:gd name="connsiteY33" fmla="*/ 516732 h 1121569"/>
              <a:gd name="connsiteX34" fmla="*/ 1259681 w 3826669"/>
              <a:gd name="connsiteY34" fmla="*/ 478632 h 1121569"/>
              <a:gd name="connsiteX35" fmla="*/ 1112044 w 3826669"/>
              <a:gd name="connsiteY35" fmla="*/ 478632 h 1121569"/>
              <a:gd name="connsiteX36" fmla="*/ 1112044 w 3826669"/>
              <a:gd name="connsiteY36" fmla="*/ 450057 h 1121569"/>
              <a:gd name="connsiteX37" fmla="*/ 981075 w 3826669"/>
              <a:gd name="connsiteY37" fmla="*/ 450057 h 1121569"/>
              <a:gd name="connsiteX38" fmla="*/ 981075 w 3826669"/>
              <a:gd name="connsiteY38" fmla="*/ 411957 h 1121569"/>
              <a:gd name="connsiteX39" fmla="*/ 933450 w 3826669"/>
              <a:gd name="connsiteY39" fmla="*/ 411957 h 1121569"/>
              <a:gd name="connsiteX40" fmla="*/ 933450 w 3826669"/>
              <a:gd name="connsiteY40" fmla="*/ 381000 h 1121569"/>
              <a:gd name="connsiteX41" fmla="*/ 900112 w 3826669"/>
              <a:gd name="connsiteY41" fmla="*/ 381000 h 1121569"/>
              <a:gd name="connsiteX42" fmla="*/ 900112 w 3826669"/>
              <a:gd name="connsiteY42" fmla="*/ 340519 h 1121569"/>
              <a:gd name="connsiteX43" fmla="*/ 821531 w 3826669"/>
              <a:gd name="connsiteY43" fmla="*/ 340519 h 1121569"/>
              <a:gd name="connsiteX44" fmla="*/ 821531 w 3826669"/>
              <a:gd name="connsiteY44" fmla="*/ 307182 h 1121569"/>
              <a:gd name="connsiteX45" fmla="*/ 742950 w 3826669"/>
              <a:gd name="connsiteY45" fmla="*/ 307182 h 1121569"/>
              <a:gd name="connsiteX46" fmla="*/ 742950 w 3826669"/>
              <a:gd name="connsiteY46" fmla="*/ 276225 h 1121569"/>
              <a:gd name="connsiteX47" fmla="*/ 742950 w 3826669"/>
              <a:gd name="connsiteY47" fmla="*/ 276225 h 1121569"/>
              <a:gd name="connsiteX48" fmla="*/ 723900 w 3826669"/>
              <a:gd name="connsiteY48" fmla="*/ 276225 h 1121569"/>
              <a:gd name="connsiteX49" fmla="*/ 723900 w 3826669"/>
              <a:gd name="connsiteY49" fmla="*/ 230982 h 1121569"/>
              <a:gd name="connsiteX50" fmla="*/ 704850 w 3826669"/>
              <a:gd name="connsiteY50" fmla="*/ 230982 h 1121569"/>
              <a:gd name="connsiteX51" fmla="*/ 704850 w 3826669"/>
              <a:gd name="connsiteY51" fmla="*/ 202407 h 1121569"/>
              <a:gd name="connsiteX52" fmla="*/ 507206 w 3826669"/>
              <a:gd name="connsiteY52" fmla="*/ 202407 h 1121569"/>
              <a:gd name="connsiteX53" fmla="*/ 507206 w 3826669"/>
              <a:gd name="connsiteY53" fmla="*/ 171450 h 1121569"/>
              <a:gd name="connsiteX54" fmla="*/ 323850 w 3826669"/>
              <a:gd name="connsiteY54" fmla="*/ 171450 h 1121569"/>
              <a:gd name="connsiteX55" fmla="*/ 323850 w 3826669"/>
              <a:gd name="connsiteY55" fmla="*/ 140494 h 1121569"/>
              <a:gd name="connsiteX56" fmla="*/ 269081 w 3826669"/>
              <a:gd name="connsiteY56" fmla="*/ 140494 h 1121569"/>
              <a:gd name="connsiteX57" fmla="*/ 269081 w 3826669"/>
              <a:gd name="connsiteY57" fmla="*/ 107157 h 1121569"/>
              <a:gd name="connsiteX58" fmla="*/ 209550 w 3826669"/>
              <a:gd name="connsiteY58" fmla="*/ 107157 h 1121569"/>
              <a:gd name="connsiteX59" fmla="*/ 209550 w 3826669"/>
              <a:gd name="connsiteY59" fmla="*/ 64294 h 1121569"/>
              <a:gd name="connsiteX60" fmla="*/ 190500 w 3826669"/>
              <a:gd name="connsiteY60" fmla="*/ 54769 h 1121569"/>
              <a:gd name="connsiteX61" fmla="*/ 190500 w 3826669"/>
              <a:gd name="connsiteY61" fmla="*/ 30957 h 1121569"/>
              <a:gd name="connsiteX62" fmla="*/ 0 w 3826669"/>
              <a:gd name="connsiteY62" fmla="*/ 30957 h 1121569"/>
              <a:gd name="connsiteX63" fmla="*/ 0 w 3826669"/>
              <a:gd name="connsiteY63" fmla="*/ 0 h 112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826669" h="1121569">
                <a:moveTo>
                  <a:pt x="3826669" y="1121569"/>
                </a:moveTo>
                <a:lnTo>
                  <a:pt x="3183731" y="1121569"/>
                </a:lnTo>
                <a:lnTo>
                  <a:pt x="3183731" y="1090613"/>
                </a:lnTo>
                <a:lnTo>
                  <a:pt x="3093244" y="1090613"/>
                </a:lnTo>
                <a:lnTo>
                  <a:pt x="3093244" y="1050132"/>
                </a:lnTo>
                <a:lnTo>
                  <a:pt x="2466975" y="1050132"/>
                </a:lnTo>
                <a:lnTo>
                  <a:pt x="2466975" y="1021557"/>
                </a:lnTo>
                <a:lnTo>
                  <a:pt x="2295525" y="1021557"/>
                </a:lnTo>
                <a:lnTo>
                  <a:pt x="2295525" y="978694"/>
                </a:lnTo>
                <a:lnTo>
                  <a:pt x="2252662" y="978694"/>
                </a:lnTo>
                <a:lnTo>
                  <a:pt x="2252662" y="940594"/>
                </a:lnTo>
                <a:lnTo>
                  <a:pt x="2240756" y="940594"/>
                </a:lnTo>
                <a:lnTo>
                  <a:pt x="2240756" y="904875"/>
                </a:lnTo>
                <a:lnTo>
                  <a:pt x="2219325" y="904875"/>
                </a:lnTo>
                <a:lnTo>
                  <a:pt x="2219325" y="873919"/>
                </a:lnTo>
                <a:lnTo>
                  <a:pt x="2059781" y="873919"/>
                </a:lnTo>
                <a:lnTo>
                  <a:pt x="2059781" y="833438"/>
                </a:lnTo>
                <a:lnTo>
                  <a:pt x="1997869" y="833438"/>
                </a:lnTo>
                <a:lnTo>
                  <a:pt x="1997869" y="795338"/>
                </a:lnTo>
                <a:lnTo>
                  <a:pt x="1981200" y="795338"/>
                </a:lnTo>
                <a:lnTo>
                  <a:pt x="1981200" y="759619"/>
                </a:lnTo>
                <a:lnTo>
                  <a:pt x="1833562" y="759619"/>
                </a:lnTo>
                <a:lnTo>
                  <a:pt x="1833562" y="723900"/>
                </a:lnTo>
                <a:lnTo>
                  <a:pt x="1714500" y="723900"/>
                </a:lnTo>
                <a:lnTo>
                  <a:pt x="1714500" y="659607"/>
                </a:lnTo>
                <a:lnTo>
                  <a:pt x="1643062" y="659607"/>
                </a:lnTo>
                <a:lnTo>
                  <a:pt x="1643062" y="611982"/>
                </a:lnTo>
                <a:lnTo>
                  <a:pt x="1545431" y="611982"/>
                </a:lnTo>
                <a:lnTo>
                  <a:pt x="1545431" y="581025"/>
                </a:lnTo>
                <a:lnTo>
                  <a:pt x="1435894" y="581025"/>
                </a:lnTo>
                <a:lnTo>
                  <a:pt x="1435894" y="542925"/>
                </a:lnTo>
                <a:lnTo>
                  <a:pt x="1416844" y="542925"/>
                </a:lnTo>
                <a:lnTo>
                  <a:pt x="1416844" y="516732"/>
                </a:lnTo>
                <a:lnTo>
                  <a:pt x="1259681" y="516732"/>
                </a:lnTo>
                <a:lnTo>
                  <a:pt x="1259681" y="478632"/>
                </a:lnTo>
                <a:lnTo>
                  <a:pt x="1112044" y="478632"/>
                </a:lnTo>
                <a:lnTo>
                  <a:pt x="1112044" y="450057"/>
                </a:lnTo>
                <a:lnTo>
                  <a:pt x="981075" y="450057"/>
                </a:lnTo>
                <a:lnTo>
                  <a:pt x="981075" y="411957"/>
                </a:lnTo>
                <a:lnTo>
                  <a:pt x="933450" y="411957"/>
                </a:lnTo>
                <a:lnTo>
                  <a:pt x="933450" y="381000"/>
                </a:lnTo>
                <a:lnTo>
                  <a:pt x="900112" y="381000"/>
                </a:lnTo>
                <a:lnTo>
                  <a:pt x="900112" y="340519"/>
                </a:lnTo>
                <a:lnTo>
                  <a:pt x="821531" y="340519"/>
                </a:lnTo>
                <a:lnTo>
                  <a:pt x="821531" y="307182"/>
                </a:lnTo>
                <a:lnTo>
                  <a:pt x="742950" y="307182"/>
                </a:lnTo>
                <a:lnTo>
                  <a:pt x="742950" y="276225"/>
                </a:lnTo>
                <a:lnTo>
                  <a:pt x="742950" y="276225"/>
                </a:lnTo>
                <a:lnTo>
                  <a:pt x="723900" y="276225"/>
                </a:lnTo>
                <a:lnTo>
                  <a:pt x="723900" y="230982"/>
                </a:lnTo>
                <a:lnTo>
                  <a:pt x="704850" y="230982"/>
                </a:lnTo>
                <a:lnTo>
                  <a:pt x="704850" y="202407"/>
                </a:lnTo>
                <a:lnTo>
                  <a:pt x="507206" y="202407"/>
                </a:lnTo>
                <a:lnTo>
                  <a:pt x="507206" y="171450"/>
                </a:lnTo>
                <a:lnTo>
                  <a:pt x="323850" y="171450"/>
                </a:lnTo>
                <a:lnTo>
                  <a:pt x="323850" y="140494"/>
                </a:lnTo>
                <a:lnTo>
                  <a:pt x="269081" y="140494"/>
                </a:lnTo>
                <a:lnTo>
                  <a:pt x="269081" y="107157"/>
                </a:lnTo>
                <a:lnTo>
                  <a:pt x="209550" y="107157"/>
                </a:lnTo>
                <a:lnTo>
                  <a:pt x="209550" y="64294"/>
                </a:lnTo>
                <a:lnTo>
                  <a:pt x="190500" y="54769"/>
                </a:lnTo>
                <a:lnTo>
                  <a:pt x="190500" y="30957"/>
                </a:lnTo>
                <a:lnTo>
                  <a:pt x="0" y="30957"/>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703" name="Freeform: Shape 19702">
            <a:extLst>
              <a:ext uri="{FF2B5EF4-FFF2-40B4-BE49-F238E27FC236}">
                <a16:creationId xmlns:a16="http://schemas.microsoft.com/office/drawing/2014/main" id="{BB3BD686-26F1-1E18-3D3A-E22F73B3B1C9}"/>
              </a:ext>
            </a:extLst>
          </p:cNvPr>
          <p:cNvSpPr/>
          <p:nvPr/>
        </p:nvSpPr>
        <p:spPr bwMode="auto">
          <a:xfrm>
            <a:off x="1640681" y="4402931"/>
            <a:ext cx="3709988" cy="1657350"/>
          </a:xfrm>
          <a:custGeom>
            <a:avLst/>
            <a:gdLst>
              <a:gd name="connsiteX0" fmla="*/ 3709988 w 3709988"/>
              <a:gd name="connsiteY0" fmla="*/ 1657350 h 1657350"/>
              <a:gd name="connsiteX1" fmla="*/ 3709988 w 3709988"/>
              <a:gd name="connsiteY1" fmla="*/ 1345407 h 1657350"/>
              <a:gd name="connsiteX2" fmla="*/ 2874169 w 3709988"/>
              <a:gd name="connsiteY2" fmla="*/ 1345407 h 1657350"/>
              <a:gd name="connsiteX3" fmla="*/ 2874169 w 3709988"/>
              <a:gd name="connsiteY3" fmla="*/ 1295400 h 1657350"/>
              <a:gd name="connsiteX4" fmla="*/ 2852738 w 3709988"/>
              <a:gd name="connsiteY4" fmla="*/ 1295400 h 1657350"/>
              <a:gd name="connsiteX5" fmla="*/ 2852738 w 3709988"/>
              <a:gd name="connsiteY5" fmla="*/ 1264444 h 1657350"/>
              <a:gd name="connsiteX6" fmla="*/ 2681288 w 3709988"/>
              <a:gd name="connsiteY6" fmla="*/ 1264444 h 1657350"/>
              <a:gd name="connsiteX7" fmla="*/ 2681288 w 3709988"/>
              <a:gd name="connsiteY7" fmla="*/ 1216819 h 1657350"/>
              <a:gd name="connsiteX8" fmla="*/ 2483644 w 3709988"/>
              <a:gd name="connsiteY8" fmla="*/ 1216819 h 1657350"/>
              <a:gd name="connsiteX9" fmla="*/ 2483644 w 3709988"/>
              <a:gd name="connsiteY9" fmla="*/ 1181100 h 1657350"/>
              <a:gd name="connsiteX10" fmla="*/ 2286000 w 3709988"/>
              <a:gd name="connsiteY10" fmla="*/ 1181100 h 1657350"/>
              <a:gd name="connsiteX11" fmla="*/ 2286000 w 3709988"/>
              <a:gd name="connsiteY11" fmla="*/ 1126332 h 1657350"/>
              <a:gd name="connsiteX12" fmla="*/ 2262188 w 3709988"/>
              <a:gd name="connsiteY12" fmla="*/ 1126332 h 1657350"/>
              <a:gd name="connsiteX13" fmla="*/ 2262188 w 3709988"/>
              <a:gd name="connsiteY13" fmla="*/ 1097757 h 1657350"/>
              <a:gd name="connsiteX14" fmla="*/ 2147888 w 3709988"/>
              <a:gd name="connsiteY14" fmla="*/ 1097757 h 1657350"/>
              <a:gd name="connsiteX15" fmla="*/ 2147888 w 3709988"/>
              <a:gd name="connsiteY15" fmla="*/ 1054894 h 1657350"/>
              <a:gd name="connsiteX16" fmla="*/ 2035969 w 3709988"/>
              <a:gd name="connsiteY16" fmla="*/ 1054894 h 1657350"/>
              <a:gd name="connsiteX17" fmla="*/ 2035969 w 3709988"/>
              <a:gd name="connsiteY17" fmla="*/ 1014413 h 1657350"/>
              <a:gd name="connsiteX18" fmla="*/ 1771650 w 3709988"/>
              <a:gd name="connsiteY18" fmla="*/ 1014413 h 1657350"/>
              <a:gd name="connsiteX19" fmla="*/ 1771650 w 3709988"/>
              <a:gd name="connsiteY19" fmla="*/ 971550 h 1657350"/>
              <a:gd name="connsiteX20" fmla="*/ 1640682 w 3709988"/>
              <a:gd name="connsiteY20" fmla="*/ 971550 h 1657350"/>
              <a:gd name="connsiteX21" fmla="*/ 1640682 w 3709988"/>
              <a:gd name="connsiteY21" fmla="*/ 931069 h 1657350"/>
              <a:gd name="connsiteX22" fmla="*/ 1612107 w 3709988"/>
              <a:gd name="connsiteY22" fmla="*/ 931069 h 1657350"/>
              <a:gd name="connsiteX23" fmla="*/ 1612107 w 3709988"/>
              <a:gd name="connsiteY23" fmla="*/ 881063 h 1657350"/>
              <a:gd name="connsiteX24" fmla="*/ 1585913 w 3709988"/>
              <a:gd name="connsiteY24" fmla="*/ 881063 h 1657350"/>
              <a:gd name="connsiteX25" fmla="*/ 1585913 w 3709988"/>
              <a:gd name="connsiteY25" fmla="*/ 845344 h 1657350"/>
              <a:gd name="connsiteX26" fmla="*/ 1452563 w 3709988"/>
              <a:gd name="connsiteY26" fmla="*/ 845344 h 1657350"/>
              <a:gd name="connsiteX27" fmla="*/ 1452563 w 3709988"/>
              <a:gd name="connsiteY27" fmla="*/ 809625 h 1657350"/>
              <a:gd name="connsiteX28" fmla="*/ 1397794 w 3709988"/>
              <a:gd name="connsiteY28" fmla="*/ 809625 h 1657350"/>
              <a:gd name="connsiteX29" fmla="*/ 1397794 w 3709988"/>
              <a:gd name="connsiteY29" fmla="*/ 769144 h 1657350"/>
              <a:gd name="connsiteX30" fmla="*/ 1312069 w 3709988"/>
              <a:gd name="connsiteY30" fmla="*/ 769144 h 1657350"/>
              <a:gd name="connsiteX31" fmla="*/ 1312069 w 3709988"/>
              <a:gd name="connsiteY31" fmla="*/ 726282 h 1657350"/>
              <a:gd name="connsiteX32" fmla="*/ 1219200 w 3709988"/>
              <a:gd name="connsiteY32" fmla="*/ 726282 h 1657350"/>
              <a:gd name="connsiteX33" fmla="*/ 1219200 w 3709988"/>
              <a:gd name="connsiteY33" fmla="*/ 683419 h 1657350"/>
              <a:gd name="connsiteX34" fmla="*/ 1057275 w 3709988"/>
              <a:gd name="connsiteY34" fmla="*/ 683419 h 1657350"/>
              <a:gd name="connsiteX35" fmla="*/ 1057275 w 3709988"/>
              <a:gd name="connsiteY35" fmla="*/ 638175 h 1657350"/>
              <a:gd name="connsiteX36" fmla="*/ 881063 w 3709988"/>
              <a:gd name="connsiteY36" fmla="*/ 638175 h 1657350"/>
              <a:gd name="connsiteX37" fmla="*/ 881063 w 3709988"/>
              <a:gd name="connsiteY37" fmla="*/ 592932 h 1657350"/>
              <a:gd name="connsiteX38" fmla="*/ 821532 w 3709988"/>
              <a:gd name="connsiteY38" fmla="*/ 592932 h 1657350"/>
              <a:gd name="connsiteX39" fmla="*/ 821532 w 3709988"/>
              <a:gd name="connsiteY39" fmla="*/ 554832 h 1657350"/>
              <a:gd name="connsiteX40" fmla="*/ 731044 w 3709988"/>
              <a:gd name="connsiteY40" fmla="*/ 554832 h 1657350"/>
              <a:gd name="connsiteX41" fmla="*/ 731044 w 3709988"/>
              <a:gd name="connsiteY41" fmla="*/ 519113 h 1657350"/>
              <a:gd name="connsiteX42" fmla="*/ 638175 w 3709988"/>
              <a:gd name="connsiteY42" fmla="*/ 519113 h 1657350"/>
              <a:gd name="connsiteX43" fmla="*/ 638175 w 3709988"/>
              <a:gd name="connsiteY43" fmla="*/ 476250 h 1657350"/>
              <a:gd name="connsiteX44" fmla="*/ 621507 w 3709988"/>
              <a:gd name="connsiteY44" fmla="*/ 476250 h 1657350"/>
              <a:gd name="connsiteX45" fmla="*/ 621507 w 3709988"/>
              <a:gd name="connsiteY45" fmla="*/ 402432 h 1657350"/>
              <a:gd name="connsiteX46" fmla="*/ 600075 w 3709988"/>
              <a:gd name="connsiteY46" fmla="*/ 402432 h 1657350"/>
              <a:gd name="connsiteX47" fmla="*/ 600075 w 3709988"/>
              <a:gd name="connsiteY47" fmla="*/ 354807 h 1657350"/>
              <a:gd name="connsiteX48" fmla="*/ 578644 w 3709988"/>
              <a:gd name="connsiteY48" fmla="*/ 354807 h 1657350"/>
              <a:gd name="connsiteX49" fmla="*/ 578644 w 3709988"/>
              <a:gd name="connsiteY49" fmla="*/ 309563 h 1657350"/>
              <a:gd name="connsiteX50" fmla="*/ 566738 w 3709988"/>
              <a:gd name="connsiteY50" fmla="*/ 321469 h 1657350"/>
              <a:gd name="connsiteX51" fmla="*/ 566738 w 3709988"/>
              <a:gd name="connsiteY51" fmla="*/ 273844 h 1657350"/>
              <a:gd name="connsiteX52" fmla="*/ 545307 w 3709988"/>
              <a:gd name="connsiteY52" fmla="*/ 273844 h 1657350"/>
              <a:gd name="connsiteX53" fmla="*/ 545307 w 3709988"/>
              <a:gd name="connsiteY53" fmla="*/ 235744 h 1657350"/>
              <a:gd name="connsiteX54" fmla="*/ 533400 w 3709988"/>
              <a:gd name="connsiteY54" fmla="*/ 235744 h 1657350"/>
              <a:gd name="connsiteX55" fmla="*/ 533400 w 3709988"/>
              <a:gd name="connsiteY55" fmla="*/ 204788 h 1657350"/>
              <a:gd name="connsiteX56" fmla="*/ 485775 w 3709988"/>
              <a:gd name="connsiteY56" fmla="*/ 204788 h 1657350"/>
              <a:gd name="connsiteX57" fmla="*/ 485775 w 3709988"/>
              <a:gd name="connsiteY57" fmla="*/ 166688 h 1657350"/>
              <a:gd name="connsiteX58" fmla="*/ 438150 w 3709988"/>
              <a:gd name="connsiteY58" fmla="*/ 166688 h 1657350"/>
              <a:gd name="connsiteX59" fmla="*/ 438150 w 3709988"/>
              <a:gd name="connsiteY59" fmla="*/ 80963 h 1657350"/>
              <a:gd name="connsiteX60" fmla="*/ 361950 w 3709988"/>
              <a:gd name="connsiteY60" fmla="*/ 80963 h 1657350"/>
              <a:gd name="connsiteX61" fmla="*/ 361950 w 3709988"/>
              <a:gd name="connsiteY61" fmla="*/ 45244 h 1657350"/>
              <a:gd name="connsiteX62" fmla="*/ 109538 w 3709988"/>
              <a:gd name="connsiteY62" fmla="*/ 45244 h 1657350"/>
              <a:gd name="connsiteX63" fmla="*/ 109538 w 3709988"/>
              <a:gd name="connsiteY63" fmla="*/ 0 h 1657350"/>
              <a:gd name="connsiteX64" fmla="*/ 0 w 3709988"/>
              <a:gd name="connsiteY64" fmla="*/ 0 h 1657350"/>
              <a:gd name="connsiteX0" fmla="*/ 3709988 w 3709988"/>
              <a:gd name="connsiteY0" fmla="*/ 1657350 h 1657350"/>
              <a:gd name="connsiteX1" fmla="*/ 3709988 w 3709988"/>
              <a:gd name="connsiteY1" fmla="*/ 1345407 h 1657350"/>
              <a:gd name="connsiteX2" fmla="*/ 2874169 w 3709988"/>
              <a:gd name="connsiteY2" fmla="*/ 1345407 h 1657350"/>
              <a:gd name="connsiteX3" fmla="*/ 2874169 w 3709988"/>
              <a:gd name="connsiteY3" fmla="*/ 1295400 h 1657350"/>
              <a:gd name="connsiteX4" fmla="*/ 2852738 w 3709988"/>
              <a:gd name="connsiteY4" fmla="*/ 1295400 h 1657350"/>
              <a:gd name="connsiteX5" fmla="*/ 2852738 w 3709988"/>
              <a:gd name="connsiteY5" fmla="*/ 1264444 h 1657350"/>
              <a:gd name="connsiteX6" fmla="*/ 2681288 w 3709988"/>
              <a:gd name="connsiteY6" fmla="*/ 1264444 h 1657350"/>
              <a:gd name="connsiteX7" fmla="*/ 2681288 w 3709988"/>
              <a:gd name="connsiteY7" fmla="*/ 1216819 h 1657350"/>
              <a:gd name="connsiteX8" fmla="*/ 2483644 w 3709988"/>
              <a:gd name="connsiteY8" fmla="*/ 1216819 h 1657350"/>
              <a:gd name="connsiteX9" fmla="*/ 2483644 w 3709988"/>
              <a:gd name="connsiteY9" fmla="*/ 1181100 h 1657350"/>
              <a:gd name="connsiteX10" fmla="*/ 2286000 w 3709988"/>
              <a:gd name="connsiteY10" fmla="*/ 1181100 h 1657350"/>
              <a:gd name="connsiteX11" fmla="*/ 2286000 w 3709988"/>
              <a:gd name="connsiteY11" fmla="*/ 1126332 h 1657350"/>
              <a:gd name="connsiteX12" fmla="*/ 2262188 w 3709988"/>
              <a:gd name="connsiteY12" fmla="*/ 1126332 h 1657350"/>
              <a:gd name="connsiteX13" fmla="*/ 2262188 w 3709988"/>
              <a:gd name="connsiteY13" fmla="*/ 1097757 h 1657350"/>
              <a:gd name="connsiteX14" fmla="*/ 2147888 w 3709988"/>
              <a:gd name="connsiteY14" fmla="*/ 1097757 h 1657350"/>
              <a:gd name="connsiteX15" fmla="*/ 2147888 w 3709988"/>
              <a:gd name="connsiteY15" fmla="*/ 1054894 h 1657350"/>
              <a:gd name="connsiteX16" fmla="*/ 2035969 w 3709988"/>
              <a:gd name="connsiteY16" fmla="*/ 1054894 h 1657350"/>
              <a:gd name="connsiteX17" fmla="*/ 2035969 w 3709988"/>
              <a:gd name="connsiteY17" fmla="*/ 1014413 h 1657350"/>
              <a:gd name="connsiteX18" fmla="*/ 1771650 w 3709988"/>
              <a:gd name="connsiteY18" fmla="*/ 1014413 h 1657350"/>
              <a:gd name="connsiteX19" fmla="*/ 1771650 w 3709988"/>
              <a:gd name="connsiteY19" fmla="*/ 971550 h 1657350"/>
              <a:gd name="connsiteX20" fmla="*/ 1640682 w 3709988"/>
              <a:gd name="connsiteY20" fmla="*/ 971550 h 1657350"/>
              <a:gd name="connsiteX21" fmla="*/ 1640682 w 3709988"/>
              <a:gd name="connsiteY21" fmla="*/ 931069 h 1657350"/>
              <a:gd name="connsiteX22" fmla="*/ 1612107 w 3709988"/>
              <a:gd name="connsiteY22" fmla="*/ 931069 h 1657350"/>
              <a:gd name="connsiteX23" fmla="*/ 1612107 w 3709988"/>
              <a:gd name="connsiteY23" fmla="*/ 881063 h 1657350"/>
              <a:gd name="connsiteX24" fmla="*/ 1585913 w 3709988"/>
              <a:gd name="connsiteY24" fmla="*/ 881063 h 1657350"/>
              <a:gd name="connsiteX25" fmla="*/ 1585913 w 3709988"/>
              <a:gd name="connsiteY25" fmla="*/ 845344 h 1657350"/>
              <a:gd name="connsiteX26" fmla="*/ 1452563 w 3709988"/>
              <a:gd name="connsiteY26" fmla="*/ 845344 h 1657350"/>
              <a:gd name="connsiteX27" fmla="*/ 1452563 w 3709988"/>
              <a:gd name="connsiteY27" fmla="*/ 809625 h 1657350"/>
              <a:gd name="connsiteX28" fmla="*/ 1397794 w 3709988"/>
              <a:gd name="connsiteY28" fmla="*/ 809625 h 1657350"/>
              <a:gd name="connsiteX29" fmla="*/ 1397794 w 3709988"/>
              <a:gd name="connsiteY29" fmla="*/ 769144 h 1657350"/>
              <a:gd name="connsiteX30" fmla="*/ 1312069 w 3709988"/>
              <a:gd name="connsiteY30" fmla="*/ 769144 h 1657350"/>
              <a:gd name="connsiteX31" fmla="*/ 1312069 w 3709988"/>
              <a:gd name="connsiteY31" fmla="*/ 726282 h 1657350"/>
              <a:gd name="connsiteX32" fmla="*/ 1219200 w 3709988"/>
              <a:gd name="connsiteY32" fmla="*/ 726282 h 1657350"/>
              <a:gd name="connsiteX33" fmla="*/ 1219200 w 3709988"/>
              <a:gd name="connsiteY33" fmla="*/ 683419 h 1657350"/>
              <a:gd name="connsiteX34" fmla="*/ 1057275 w 3709988"/>
              <a:gd name="connsiteY34" fmla="*/ 683419 h 1657350"/>
              <a:gd name="connsiteX35" fmla="*/ 1057275 w 3709988"/>
              <a:gd name="connsiteY35" fmla="*/ 638175 h 1657350"/>
              <a:gd name="connsiteX36" fmla="*/ 881063 w 3709988"/>
              <a:gd name="connsiteY36" fmla="*/ 638175 h 1657350"/>
              <a:gd name="connsiteX37" fmla="*/ 881063 w 3709988"/>
              <a:gd name="connsiteY37" fmla="*/ 592932 h 1657350"/>
              <a:gd name="connsiteX38" fmla="*/ 821532 w 3709988"/>
              <a:gd name="connsiteY38" fmla="*/ 592932 h 1657350"/>
              <a:gd name="connsiteX39" fmla="*/ 821532 w 3709988"/>
              <a:gd name="connsiteY39" fmla="*/ 554832 h 1657350"/>
              <a:gd name="connsiteX40" fmla="*/ 731044 w 3709988"/>
              <a:gd name="connsiteY40" fmla="*/ 554832 h 1657350"/>
              <a:gd name="connsiteX41" fmla="*/ 731044 w 3709988"/>
              <a:gd name="connsiteY41" fmla="*/ 519113 h 1657350"/>
              <a:gd name="connsiteX42" fmla="*/ 638175 w 3709988"/>
              <a:gd name="connsiteY42" fmla="*/ 519113 h 1657350"/>
              <a:gd name="connsiteX43" fmla="*/ 638175 w 3709988"/>
              <a:gd name="connsiteY43" fmla="*/ 476250 h 1657350"/>
              <a:gd name="connsiteX44" fmla="*/ 621507 w 3709988"/>
              <a:gd name="connsiteY44" fmla="*/ 476250 h 1657350"/>
              <a:gd name="connsiteX45" fmla="*/ 621507 w 3709988"/>
              <a:gd name="connsiteY45" fmla="*/ 402432 h 1657350"/>
              <a:gd name="connsiteX46" fmla="*/ 600075 w 3709988"/>
              <a:gd name="connsiteY46" fmla="*/ 402432 h 1657350"/>
              <a:gd name="connsiteX47" fmla="*/ 600075 w 3709988"/>
              <a:gd name="connsiteY47" fmla="*/ 354807 h 1657350"/>
              <a:gd name="connsiteX48" fmla="*/ 578644 w 3709988"/>
              <a:gd name="connsiteY48" fmla="*/ 354807 h 1657350"/>
              <a:gd name="connsiteX49" fmla="*/ 578644 w 3709988"/>
              <a:gd name="connsiteY49" fmla="*/ 309563 h 1657350"/>
              <a:gd name="connsiteX50" fmla="*/ 566738 w 3709988"/>
              <a:gd name="connsiteY50" fmla="*/ 321469 h 1657350"/>
              <a:gd name="connsiteX51" fmla="*/ 566738 w 3709988"/>
              <a:gd name="connsiteY51" fmla="*/ 273844 h 1657350"/>
              <a:gd name="connsiteX52" fmla="*/ 545307 w 3709988"/>
              <a:gd name="connsiteY52" fmla="*/ 273844 h 1657350"/>
              <a:gd name="connsiteX53" fmla="*/ 545307 w 3709988"/>
              <a:gd name="connsiteY53" fmla="*/ 235744 h 1657350"/>
              <a:gd name="connsiteX54" fmla="*/ 533400 w 3709988"/>
              <a:gd name="connsiteY54" fmla="*/ 235744 h 1657350"/>
              <a:gd name="connsiteX55" fmla="*/ 533400 w 3709988"/>
              <a:gd name="connsiteY55" fmla="*/ 204788 h 1657350"/>
              <a:gd name="connsiteX56" fmla="*/ 485775 w 3709988"/>
              <a:gd name="connsiteY56" fmla="*/ 204788 h 1657350"/>
              <a:gd name="connsiteX57" fmla="*/ 485775 w 3709988"/>
              <a:gd name="connsiteY57" fmla="*/ 166688 h 1657350"/>
              <a:gd name="connsiteX58" fmla="*/ 438150 w 3709988"/>
              <a:gd name="connsiteY58" fmla="*/ 166688 h 1657350"/>
              <a:gd name="connsiteX59" fmla="*/ 438150 w 3709988"/>
              <a:gd name="connsiteY59" fmla="*/ 80963 h 1657350"/>
              <a:gd name="connsiteX60" fmla="*/ 361950 w 3709988"/>
              <a:gd name="connsiteY60" fmla="*/ 80963 h 1657350"/>
              <a:gd name="connsiteX61" fmla="*/ 361950 w 3709988"/>
              <a:gd name="connsiteY61" fmla="*/ 45244 h 1657350"/>
              <a:gd name="connsiteX62" fmla="*/ 109538 w 3709988"/>
              <a:gd name="connsiteY62" fmla="*/ 45244 h 1657350"/>
              <a:gd name="connsiteX63" fmla="*/ 109538 w 3709988"/>
              <a:gd name="connsiteY63" fmla="*/ 0 h 1657350"/>
              <a:gd name="connsiteX64" fmla="*/ 0 w 3709988"/>
              <a:gd name="connsiteY64" fmla="*/ 0 h 1657350"/>
              <a:gd name="connsiteX0" fmla="*/ 3709988 w 3709988"/>
              <a:gd name="connsiteY0" fmla="*/ 1657350 h 1657350"/>
              <a:gd name="connsiteX1" fmla="*/ 3709988 w 3709988"/>
              <a:gd name="connsiteY1" fmla="*/ 1345407 h 1657350"/>
              <a:gd name="connsiteX2" fmla="*/ 2874169 w 3709988"/>
              <a:gd name="connsiteY2" fmla="*/ 1345407 h 1657350"/>
              <a:gd name="connsiteX3" fmla="*/ 2874169 w 3709988"/>
              <a:gd name="connsiteY3" fmla="*/ 1295400 h 1657350"/>
              <a:gd name="connsiteX4" fmla="*/ 2852738 w 3709988"/>
              <a:gd name="connsiteY4" fmla="*/ 1295400 h 1657350"/>
              <a:gd name="connsiteX5" fmla="*/ 2852738 w 3709988"/>
              <a:gd name="connsiteY5" fmla="*/ 1264444 h 1657350"/>
              <a:gd name="connsiteX6" fmla="*/ 2681288 w 3709988"/>
              <a:gd name="connsiteY6" fmla="*/ 1264444 h 1657350"/>
              <a:gd name="connsiteX7" fmla="*/ 2681288 w 3709988"/>
              <a:gd name="connsiteY7" fmla="*/ 1216819 h 1657350"/>
              <a:gd name="connsiteX8" fmla="*/ 2483644 w 3709988"/>
              <a:gd name="connsiteY8" fmla="*/ 1216819 h 1657350"/>
              <a:gd name="connsiteX9" fmla="*/ 2483644 w 3709988"/>
              <a:gd name="connsiteY9" fmla="*/ 1181100 h 1657350"/>
              <a:gd name="connsiteX10" fmla="*/ 2286000 w 3709988"/>
              <a:gd name="connsiteY10" fmla="*/ 1181100 h 1657350"/>
              <a:gd name="connsiteX11" fmla="*/ 2286000 w 3709988"/>
              <a:gd name="connsiteY11" fmla="*/ 1126332 h 1657350"/>
              <a:gd name="connsiteX12" fmla="*/ 2262188 w 3709988"/>
              <a:gd name="connsiteY12" fmla="*/ 1126332 h 1657350"/>
              <a:gd name="connsiteX13" fmla="*/ 2262188 w 3709988"/>
              <a:gd name="connsiteY13" fmla="*/ 1097757 h 1657350"/>
              <a:gd name="connsiteX14" fmla="*/ 2147888 w 3709988"/>
              <a:gd name="connsiteY14" fmla="*/ 1097757 h 1657350"/>
              <a:gd name="connsiteX15" fmla="*/ 2147888 w 3709988"/>
              <a:gd name="connsiteY15" fmla="*/ 1054894 h 1657350"/>
              <a:gd name="connsiteX16" fmla="*/ 2035969 w 3709988"/>
              <a:gd name="connsiteY16" fmla="*/ 1054894 h 1657350"/>
              <a:gd name="connsiteX17" fmla="*/ 2035969 w 3709988"/>
              <a:gd name="connsiteY17" fmla="*/ 1014413 h 1657350"/>
              <a:gd name="connsiteX18" fmla="*/ 1771650 w 3709988"/>
              <a:gd name="connsiteY18" fmla="*/ 1014413 h 1657350"/>
              <a:gd name="connsiteX19" fmla="*/ 1771650 w 3709988"/>
              <a:gd name="connsiteY19" fmla="*/ 971550 h 1657350"/>
              <a:gd name="connsiteX20" fmla="*/ 1640682 w 3709988"/>
              <a:gd name="connsiteY20" fmla="*/ 971550 h 1657350"/>
              <a:gd name="connsiteX21" fmla="*/ 1640682 w 3709988"/>
              <a:gd name="connsiteY21" fmla="*/ 931069 h 1657350"/>
              <a:gd name="connsiteX22" fmla="*/ 1612107 w 3709988"/>
              <a:gd name="connsiteY22" fmla="*/ 931069 h 1657350"/>
              <a:gd name="connsiteX23" fmla="*/ 1612107 w 3709988"/>
              <a:gd name="connsiteY23" fmla="*/ 881063 h 1657350"/>
              <a:gd name="connsiteX24" fmla="*/ 1585913 w 3709988"/>
              <a:gd name="connsiteY24" fmla="*/ 881063 h 1657350"/>
              <a:gd name="connsiteX25" fmla="*/ 1585913 w 3709988"/>
              <a:gd name="connsiteY25" fmla="*/ 845344 h 1657350"/>
              <a:gd name="connsiteX26" fmla="*/ 1452563 w 3709988"/>
              <a:gd name="connsiteY26" fmla="*/ 845344 h 1657350"/>
              <a:gd name="connsiteX27" fmla="*/ 1452563 w 3709988"/>
              <a:gd name="connsiteY27" fmla="*/ 809625 h 1657350"/>
              <a:gd name="connsiteX28" fmla="*/ 1397794 w 3709988"/>
              <a:gd name="connsiteY28" fmla="*/ 809625 h 1657350"/>
              <a:gd name="connsiteX29" fmla="*/ 1397794 w 3709988"/>
              <a:gd name="connsiteY29" fmla="*/ 769144 h 1657350"/>
              <a:gd name="connsiteX30" fmla="*/ 1312069 w 3709988"/>
              <a:gd name="connsiteY30" fmla="*/ 769144 h 1657350"/>
              <a:gd name="connsiteX31" fmla="*/ 1312069 w 3709988"/>
              <a:gd name="connsiteY31" fmla="*/ 726282 h 1657350"/>
              <a:gd name="connsiteX32" fmla="*/ 1219200 w 3709988"/>
              <a:gd name="connsiteY32" fmla="*/ 726282 h 1657350"/>
              <a:gd name="connsiteX33" fmla="*/ 1219200 w 3709988"/>
              <a:gd name="connsiteY33" fmla="*/ 683419 h 1657350"/>
              <a:gd name="connsiteX34" fmla="*/ 1057275 w 3709988"/>
              <a:gd name="connsiteY34" fmla="*/ 683419 h 1657350"/>
              <a:gd name="connsiteX35" fmla="*/ 1057275 w 3709988"/>
              <a:gd name="connsiteY35" fmla="*/ 638175 h 1657350"/>
              <a:gd name="connsiteX36" fmla="*/ 881063 w 3709988"/>
              <a:gd name="connsiteY36" fmla="*/ 638175 h 1657350"/>
              <a:gd name="connsiteX37" fmla="*/ 881063 w 3709988"/>
              <a:gd name="connsiteY37" fmla="*/ 592932 h 1657350"/>
              <a:gd name="connsiteX38" fmla="*/ 821532 w 3709988"/>
              <a:gd name="connsiteY38" fmla="*/ 592932 h 1657350"/>
              <a:gd name="connsiteX39" fmla="*/ 821532 w 3709988"/>
              <a:gd name="connsiteY39" fmla="*/ 554832 h 1657350"/>
              <a:gd name="connsiteX40" fmla="*/ 731044 w 3709988"/>
              <a:gd name="connsiteY40" fmla="*/ 554832 h 1657350"/>
              <a:gd name="connsiteX41" fmla="*/ 731044 w 3709988"/>
              <a:gd name="connsiteY41" fmla="*/ 519113 h 1657350"/>
              <a:gd name="connsiteX42" fmla="*/ 638175 w 3709988"/>
              <a:gd name="connsiteY42" fmla="*/ 519113 h 1657350"/>
              <a:gd name="connsiteX43" fmla="*/ 638175 w 3709988"/>
              <a:gd name="connsiteY43" fmla="*/ 476250 h 1657350"/>
              <a:gd name="connsiteX44" fmla="*/ 621507 w 3709988"/>
              <a:gd name="connsiteY44" fmla="*/ 476250 h 1657350"/>
              <a:gd name="connsiteX45" fmla="*/ 621507 w 3709988"/>
              <a:gd name="connsiteY45" fmla="*/ 402432 h 1657350"/>
              <a:gd name="connsiteX46" fmla="*/ 600075 w 3709988"/>
              <a:gd name="connsiteY46" fmla="*/ 402432 h 1657350"/>
              <a:gd name="connsiteX47" fmla="*/ 600075 w 3709988"/>
              <a:gd name="connsiteY47" fmla="*/ 354807 h 1657350"/>
              <a:gd name="connsiteX48" fmla="*/ 578644 w 3709988"/>
              <a:gd name="connsiteY48" fmla="*/ 354807 h 1657350"/>
              <a:gd name="connsiteX49" fmla="*/ 578644 w 3709988"/>
              <a:gd name="connsiteY49" fmla="*/ 309563 h 1657350"/>
              <a:gd name="connsiteX50" fmla="*/ 564356 w 3709988"/>
              <a:gd name="connsiteY50" fmla="*/ 309563 h 1657350"/>
              <a:gd name="connsiteX51" fmla="*/ 566738 w 3709988"/>
              <a:gd name="connsiteY51" fmla="*/ 273844 h 1657350"/>
              <a:gd name="connsiteX52" fmla="*/ 545307 w 3709988"/>
              <a:gd name="connsiteY52" fmla="*/ 273844 h 1657350"/>
              <a:gd name="connsiteX53" fmla="*/ 545307 w 3709988"/>
              <a:gd name="connsiteY53" fmla="*/ 235744 h 1657350"/>
              <a:gd name="connsiteX54" fmla="*/ 533400 w 3709988"/>
              <a:gd name="connsiteY54" fmla="*/ 235744 h 1657350"/>
              <a:gd name="connsiteX55" fmla="*/ 533400 w 3709988"/>
              <a:gd name="connsiteY55" fmla="*/ 204788 h 1657350"/>
              <a:gd name="connsiteX56" fmla="*/ 485775 w 3709988"/>
              <a:gd name="connsiteY56" fmla="*/ 204788 h 1657350"/>
              <a:gd name="connsiteX57" fmla="*/ 485775 w 3709988"/>
              <a:gd name="connsiteY57" fmla="*/ 166688 h 1657350"/>
              <a:gd name="connsiteX58" fmla="*/ 438150 w 3709988"/>
              <a:gd name="connsiteY58" fmla="*/ 166688 h 1657350"/>
              <a:gd name="connsiteX59" fmla="*/ 438150 w 3709988"/>
              <a:gd name="connsiteY59" fmla="*/ 80963 h 1657350"/>
              <a:gd name="connsiteX60" fmla="*/ 361950 w 3709988"/>
              <a:gd name="connsiteY60" fmla="*/ 80963 h 1657350"/>
              <a:gd name="connsiteX61" fmla="*/ 361950 w 3709988"/>
              <a:gd name="connsiteY61" fmla="*/ 45244 h 1657350"/>
              <a:gd name="connsiteX62" fmla="*/ 109538 w 3709988"/>
              <a:gd name="connsiteY62" fmla="*/ 45244 h 1657350"/>
              <a:gd name="connsiteX63" fmla="*/ 109538 w 3709988"/>
              <a:gd name="connsiteY63" fmla="*/ 0 h 1657350"/>
              <a:gd name="connsiteX64" fmla="*/ 0 w 3709988"/>
              <a:gd name="connsiteY64" fmla="*/ 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709988" h="1657350">
                <a:moveTo>
                  <a:pt x="3709988" y="1657350"/>
                </a:moveTo>
                <a:lnTo>
                  <a:pt x="3709988" y="1345407"/>
                </a:lnTo>
                <a:lnTo>
                  <a:pt x="2874169" y="1345407"/>
                </a:lnTo>
                <a:lnTo>
                  <a:pt x="2874169" y="1295400"/>
                </a:lnTo>
                <a:lnTo>
                  <a:pt x="2852738" y="1295400"/>
                </a:lnTo>
                <a:lnTo>
                  <a:pt x="2852738" y="1264444"/>
                </a:lnTo>
                <a:lnTo>
                  <a:pt x="2681288" y="1264444"/>
                </a:lnTo>
                <a:lnTo>
                  <a:pt x="2681288" y="1216819"/>
                </a:lnTo>
                <a:lnTo>
                  <a:pt x="2483644" y="1216819"/>
                </a:lnTo>
                <a:lnTo>
                  <a:pt x="2483644" y="1181100"/>
                </a:lnTo>
                <a:lnTo>
                  <a:pt x="2286000" y="1181100"/>
                </a:lnTo>
                <a:lnTo>
                  <a:pt x="2286000" y="1126332"/>
                </a:lnTo>
                <a:lnTo>
                  <a:pt x="2262188" y="1126332"/>
                </a:lnTo>
                <a:lnTo>
                  <a:pt x="2262188" y="1097757"/>
                </a:lnTo>
                <a:lnTo>
                  <a:pt x="2147888" y="1097757"/>
                </a:lnTo>
                <a:lnTo>
                  <a:pt x="2147888" y="1054894"/>
                </a:lnTo>
                <a:lnTo>
                  <a:pt x="2035969" y="1054894"/>
                </a:lnTo>
                <a:lnTo>
                  <a:pt x="2035969" y="1014413"/>
                </a:lnTo>
                <a:lnTo>
                  <a:pt x="1771650" y="1014413"/>
                </a:lnTo>
                <a:lnTo>
                  <a:pt x="1771650" y="971550"/>
                </a:lnTo>
                <a:lnTo>
                  <a:pt x="1640682" y="971550"/>
                </a:lnTo>
                <a:lnTo>
                  <a:pt x="1640682" y="931069"/>
                </a:lnTo>
                <a:lnTo>
                  <a:pt x="1612107" y="931069"/>
                </a:lnTo>
                <a:lnTo>
                  <a:pt x="1612107" y="881063"/>
                </a:lnTo>
                <a:lnTo>
                  <a:pt x="1585913" y="881063"/>
                </a:lnTo>
                <a:lnTo>
                  <a:pt x="1585913" y="845344"/>
                </a:lnTo>
                <a:lnTo>
                  <a:pt x="1452563" y="845344"/>
                </a:lnTo>
                <a:lnTo>
                  <a:pt x="1452563" y="809625"/>
                </a:lnTo>
                <a:lnTo>
                  <a:pt x="1397794" y="809625"/>
                </a:lnTo>
                <a:lnTo>
                  <a:pt x="1397794" y="769144"/>
                </a:lnTo>
                <a:lnTo>
                  <a:pt x="1312069" y="769144"/>
                </a:lnTo>
                <a:lnTo>
                  <a:pt x="1312069" y="726282"/>
                </a:lnTo>
                <a:lnTo>
                  <a:pt x="1219200" y="726282"/>
                </a:lnTo>
                <a:lnTo>
                  <a:pt x="1219200" y="683419"/>
                </a:lnTo>
                <a:lnTo>
                  <a:pt x="1057275" y="683419"/>
                </a:lnTo>
                <a:lnTo>
                  <a:pt x="1057275" y="638175"/>
                </a:lnTo>
                <a:lnTo>
                  <a:pt x="881063" y="638175"/>
                </a:lnTo>
                <a:lnTo>
                  <a:pt x="881063" y="592932"/>
                </a:lnTo>
                <a:lnTo>
                  <a:pt x="821532" y="592932"/>
                </a:lnTo>
                <a:lnTo>
                  <a:pt x="821532" y="554832"/>
                </a:lnTo>
                <a:lnTo>
                  <a:pt x="731044" y="554832"/>
                </a:lnTo>
                <a:lnTo>
                  <a:pt x="731044" y="519113"/>
                </a:lnTo>
                <a:lnTo>
                  <a:pt x="638175" y="519113"/>
                </a:lnTo>
                <a:lnTo>
                  <a:pt x="638175" y="476250"/>
                </a:lnTo>
                <a:lnTo>
                  <a:pt x="621507" y="476250"/>
                </a:lnTo>
                <a:lnTo>
                  <a:pt x="621507" y="402432"/>
                </a:lnTo>
                <a:lnTo>
                  <a:pt x="600075" y="402432"/>
                </a:lnTo>
                <a:lnTo>
                  <a:pt x="600075" y="354807"/>
                </a:lnTo>
                <a:lnTo>
                  <a:pt x="578644" y="354807"/>
                </a:lnTo>
                <a:lnTo>
                  <a:pt x="578644" y="309563"/>
                </a:lnTo>
                <a:lnTo>
                  <a:pt x="564356" y="309563"/>
                </a:lnTo>
                <a:lnTo>
                  <a:pt x="566738" y="273844"/>
                </a:lnTo>
                <a:lnTo>
                  <a:pt x="545307" y="273844"/>
                </a:lnTo>
                <a:lnTo>
                  <a:pt x="545307" y="235744"/>
                </a:lnTo>
                <a:lnTo>
                  <a:pt x="533400" y="235744"/>
                </a:lnTo>
                <a:lnTo>
                  <a:pt x="533400" y="204788"/>
                </a:lnTo>
                <a:lnTo>
                  <a:pt x="485775" y="204788"/>
                </a:lnTo>
                <a:lnTo>
                  <a:pt x="485775" y="166688"/>
                </a:lnTo>
                <a:lnTo>
                  <a:pt x="438150" y="166688"/>
                </a:lnTo>
                <a:lnTo>
                  <a:pt x="438150" y="80963"/>
                </a:lnTo>
                <a:lnTo>
                  <a:pt x="361950" y="80963"/>
                </a:lnTo>
                <a:lnTo>
                  <a:pt x="361950" y="45244"/>
                </a:lnTo>
                <a:lnTo>
                  <a:pt x="109538" y="45244"/>
                </a:lnTo>
                <a:lnTo>
                  <a:pt x="109538"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185612827"/>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B0E3576-7547-A048-AAF0-4E453F335E61}"/>
              </a:ext>
            </a:extLst>
          </p:cNvPr>
          <p:cNvSpPr>
            <a:spLocks noGrp="1"/>
          </p:cNvSpPr>
          <p:nvPr>
            <p:ph type="title"/>
          </p:nvPr>
        </p:nvSpPr>
        <p:spPr/>
        <p:txBody>
          <a:bodyPr>
            <a:noAutofit/>
          </a:bodyPr>
          <a:lstStyle/>
          <a:p>
            <a:r>
              <a:rPr lang="en-US" dirty="0">
                <a:latin typeface="Calibri" panose="020F0502020204030204" pitchFamily="34" charset="0"/>
                <a:cs typeface="Calibri" panose="020F0502020204030204" pitchFamily="34" charset="0"/>
              </a:rPr>
              <a:t>ARASENS: OS by Metastatic Stage at Diagnosis</a:t>
            </a:r>
            <a:endParaRPr lang="en-US" strike="sngStrike" dirty="0">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9B9C2E04-25EF-1FBC-3A3F-A0A3C306DF7E}"/>
              </a:ext>
            </a:extLst>
          </p:cNvPr>
          <p:cNvSpPr txBox="1">
            <a:spLocks/>
          </p:cNvSpPr>
          <p:nvPr/>
        </p:nvSpPr>
        <p:spPr bwMode="auto">
          <a:xfrm rot="16200000">
            <a:off x="-448092" y="3159774"/>
            <a:ext cx="2209800" cy="3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pPr algn="ctr"/>
            <a:r>
              <a:rPr lang="en-US" sz="2000" b="1" dirty="0">
                <a:solidFill>
                  <a:schemeClr val="bg1"/>
                </a:solidFill>
                <a:latin typeface="Calibri" panose="020F0502020204030204" pitchFamily="34" charset="0"/>
                <a:cs typeface="Calibri" panose="020F0502020204030204" pitchFamily="34" charset="0"/>
              </a:rPr>
              <a:t>OS (%)</a:t>
            </a:r>
            <a:endParaRPr lang="en-US" sz="2000" b="1" strike="sngStrike" dirty="0">
              <a:solidFill>
                <a:schemeClr val="bg1"/>
              </a:solidFill>
              <a:latin typeface="Calibri" panose="020F0502020204030204" pitchFamily="34" charset="0"/>
              <a:cs typeface="Calibri" panose="020F0502020204030204" pitchFamily="34" charset="0"/>
            </a:endParaRPr>
          </a:p>
        </p:txBody>
      </p:sp>
      <p:sp>
        <p:nvSpPr>
          <p:cNvPr id="13" name="Title 1">
            <a:extLst>
              <a:ext uri="{FF2B5EF4-FFF2-40B4-BE49-F238E27FC236}">
                <a16:creationId xmlns:a16="http://schemas.microsoft.com/office/drawing/2014/main" id="{DF7B06DB-3A1A-7032-D2CB-919914DCE0DD}"/>
              </a:ext>
            </a:extLst>
          </p:cNvPr>
          <p:cNvSpPr txBox="1">
            <a:spLocks/>
          </p:cNvSpPr>
          <p:nvPr/>
        </p:nvSpPr>
        <p:spPr bwMode="auto">
          <a:xfrm>
            <a:off x="1184637" y="4684946"/>
            <a:ext cx="2525095" cy="737685"/>
          </a:xfrm>
          <a:prstGeom prst="rect">
            <a:avLst/>
          </a:prstGeom>
          <a:solidFill>
            <a:schemeClr val="tx1"/>
          </a:solidFill>
          <a:ln>
            <a:noFill/>
          </a:ln>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r>
              <a:rPr lang="en-US" sz="1600" dirty="0">
                <a:solidFill>
                  <a:schemeClr val="bg1"/>
                </a:solidFill>
                <a:latin typeface="Calibri" panose="020F0502020204030204" pitchFamily="34" charset="0"/>
                <a:cs typeface="Calibri" panose="020F0502020204030204" pitchFamily="34" charset="0"/>
              </a:rPr>
              <a:t>HR for death:</a:t>
            </a:r>
          </a:p>
          <a:p>
            <a:r>
              <a:rPr lang="en-US" sz="1600" b="0" dirty="0">
                <a:solidFill>
                  <a:schemeClr val="bg1"/>
                </a:solidFill>
                <a:latin typeface="Calibri" panose="020F0502020204030204" pitchFamily="34" charset="0"/>
                <a:cs typeface="Calibri" panose="020F0502020204030204" pitchFamily="34" charset="0"/>
              </a:rPr>
              <a:t>0.71 (95% CI: 0.59-0.85) </a:t>
            </a:r>
            <a:endParaRPr lang="en-US" sz="1600" b="0" strike="sngStrike" dirty="0">
              <a:solidFill>
                <a:schemeClr val="bg1"/>
              </a:solidFill>
              <a:latin typeface="Calibri" panose="020F0502020204030204" pitchFamily="34" charset="0"/>
              <a:cs typeface="Calibri" panose="020F0502020204030204" pitchFamily="34" charset="0"/>
            </a:endParaRPr>
          </a:p>
        </p:txBody>
      </p:sp>
      <p:sp>
        <p:nvSpPr>
          <p:cNvPr id="14" name="Title 1">
            <a:extLst>
              <a:ext uri="{FF2B5EF4-FFF2-40B4-BE49-F238E27FC236}">
                <a16:creationId xmlns:a16="http://schemas.microsoft.com/office/drawing/2014/main" id="{D4055F39-E0D9-CFAB-BF86-1519E5A8A554}"/>
              </a:ext>
            </a:extLst>
          </p:cNvPr>
          <p:cNvSpPr txBox="1">
            <a:spLocks/>
          </p:cNvSpPr>
          <p:nvPr/>
        </p:nvSpPr>
        <p:spPr bwMode="auto">
          <a:xfrm>
            <a:off x="6768805" y="4629699"/>
            <a:ext cx="4373107" cy="737685"/>
          </a:xfrm>
          <a:prstGeom prst="rect">
            <a:avLst/>
          </a:prstGeom>
          <a:solidFill>
            <a:schemeClr val="tx1"/>
          </a:solidFill>
          <a:ln>
            <a:noFill/>
          </a:ln>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r>
              <a:rPr lang="en-US" sz="1600" dirty="0">
                <a:solidFill>
                  <a:schemeClr val="bg1"/>
                </a:solidFill>
                <a:latin typeface="Calibri" panose="020F0502020204030204" pitchFamily="34" charset="0"/>
                <a:cs typeface="Calibri" panose="020F0502020204030204" pitchFamily="34" charset="0"/>
              </a:rPr>
              <a:t>HR for death:</a:t>
            </a:r>
          </a:p>
          <a:p>
            <a:r>
              <a:rPr lang="en-US" sz="1600" b="0" dirty="0">
                <a:solidFill>
                  <a:schemeClr val="bg1"/>
                </a:solidFill>
                <a:latin typeface="Calibri" panose="020F0502020204030204" pitchFamily="34" charset="0"/>
                <a:cs typeface="Calibri" panose="020F0502020204030204" pitchFamily="34" charset="0"/>
              </a:rPr>
              <a:t>0.61 (95% CI: 0.35-1.05)	 </a:t>
            </a:r>
            <a:endParaRPr lang="en-US" sz="1600" b="0" strike="sngStrike" dirty="0">
              <a:solidFill>
                <a:schemeClr val="bg1"/>
              </a:solidFill>
              <a:latin typeface="Calibri" panose="020F0502020204030204" pitchFamily="34" charset="0"/>
              <a:cs typeface="Calibri" panose="020F0502020204030204" pitchFamily="34" charset="0"/>
            </a:endParaRPr>
          </a:p>
        </p:txBody>
      </p:sp>
      <p:sp>
        <p:nvSpPr>
          <p:cNvPr id="4" name="Text Box 15">
            <a:extLst>
              <a:ext uri="{FF2B5EF4-FFF2-40B4-BE49-F238E27FC236}">
                <a16:creationId xmlns:a16="http://schemas.microsoft.com/office/drawing/2014/main" id="{72048449-8BFE-AA98-14F2-9056A3EE3CE3}"/>
              </a:ext>
            </a:extLst>
          </p:cNvPr>
          <p:cNvSpPr txBox="1">
            <a:spLocks noChangeArrowheads="1"/>
          </p:cNvSpPr>
          <p:nvPr/>
        </p:nvSpPr>
        <p:spPr bwMode="auto">
          <a:xfrm>
            <a:off x="438878"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2022;386:1132.</a:t>
            </a:r>
          </a:p>
        </p:txBody>
      </p:sp>
      <p:sp>
        <p:nvSpPr>
          <p:cNvPr id="6" name="TextBox 5">
            <a:extLst>
              <a:ext uri="{FF2B5EF4-FFF2-40B4-BE49-F238E27FC236}">
                <a16:creationId xmlns:a16="http://schemas.microsoft.com/office/drawing/2014/main" id="{85FE398E-7BEF-7A82-C3FC-5F550AA7FAF3}"/>
              </a:ext>
            </a:extLst>
          </p:cNvPr>
          <p:cNvSpPr txBox="1"/>
          <p:nvPr/>
        </p:nvSpPr>
        <p:spPr bwMode="auto">
          <a:xfrm>
            <a:off x="7801519" y="1620602"/>
            <a:ext cx="29774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Recurrent Metastatic Disease</a:t>
            </a:r>
          </a:p>
        </p:txBody>
      </p:sp>
      <p:sp>
        <p:nvSpPr>
          <p:cNvPr id="7" name="TextBox 6">
            <a:extLst>
              <a:ext uri="{FF2B5EF4-FFF2-40B4-BE49-F238E27FC236}">
                <a16:creationId xmlns:a16="http://schemas.microsoft.com/office/drawing/2014/main" id="{EDC3FB69-F0D9-3962-AB2A-718F919EB70C}"/>
              </a:ext>
            </a:extLst>
          </p:cNvPr>
          <p:cNvSpPr txBox="1"/>
          <p:nvPr/>
        </p:nvSpPr>
        <p:spPr bwMode="auto">
          <a:xfrm>
            <a:off x="1899495" y="1625442"/>
            <a:ext cx="2857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De Novo Metastatic Disease</a:t>
            </a:r>
          </a:p>
        </p:txBody>
      </p:sp>
      <p:sp>
        <p:nvSpPr>
          <p:cNvPr id="2" name="Title 1">
            <a:extLst>
              <a:ext uri="{FF2B5EF4-FFF2-40B4-BE49-F238E27FC236}">
                <a16:creationId xmlns:a16="http://schemas.microsoft.com/office/drawing/2014/main" id="{5B848E53-6847-26F9-D6F1-DB2524B007BF}"/>
              </a:ext>
            </a:extLst>
          </p:cNvPr>
          <p:cNvSpPr txBox="1">
            <a:spLocks/>
          </p:cNvSpPr>
          <p:nvPr/>
        </p:nvSpPr>
        <p:spPr bwMode="auto">
          <a:xfrm>
            <a:off x="1888144" y="5629107"/>
            <a:ext cx="3510782" cy="3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pPr algn="ctr"/>
            <a:r>
              <a:rPr lang="en-US" sz="2000" b="1" dirty="0">
                <a:solidFill>
                  <a:schemeClr val="bg1"/>
                </a:solidFill>
                <a:latin typeface="Calibri" panose="020F0502020204030204" pitchFamily="34" charset="0"/>
                <a:cs typeface="Calibri" panose="020F0502020204030204" pitchFamily="34" charset="0"/>
              </a:rPr>
              <a:t>Mo Since Randomization</a:t>
            </a:r>
            <a:endParaRPr lang="en-US" sz="2000" b="1" strike="sngStrike" dirty="0">
              <a:solidFill>
                <a:schemeClr val="bg1"/>
              </a:solidFill>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6590539B-E137-9244-4510-325979B44538}"/>
              </a:ext>
            </a:extLst>
          </p:cNvPr>
          <p:cNvSpPr txBox="1">
            <a:spLocks/>
          </p:cNvSpPr>
          <p:nvPr/>
        </p:nvSpPr>
        <p:spPr bwMode="auto">
          <a:xfrm>
            <a:off x="7550814" y="5629107"/>
            <a:ext cx="3510782" cy="30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7173" tIns="38586" rIns="77173" bIns="38586" numCol="1" anchor="ctr" anchorCtr="0" compatLnSpc="1">
            <a:prstTxWarp prst="textNoShape">
              <a:avLst/>
            </a:prstTxWarp>
            <a:noAutofit/>
          </a:bodyPr>
          <a:lstStyle>
            <a:lvl1pPr algn="l" rtl="0" eaLnBrk="0" fontAlgn="base" hangingPunct="0">
              <a:spcBef>
                <a:spcPct val="0"/>
              </a:spcBef>
              <a:spcAft>
                <a:spcPct val="0"/>
              </a:spcAft>
              <a:defRPr sz="2800" kern="1200">
                <a:solidFill>
                  <a:srgbClr val="455560"/>
                </a:solidFill>
                <a:latin typeface="Segoe UI" panose="020B0502040204020203" pitchFamily="34" charset="0"/>
                <a:ea typeface="Segoe UI" panose="020B0502040204020203" pitchFamily="34" charset="0"/>
                <a:cs typeface="Segoe UI" panose="020B0502040204020203" pitchFamily="34" charset="0"/>
              </a:defRPr>
            </a:lvl1pPr>
            <a:lvl2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2pPr>
            <a:lvl3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3pPr>
            <a:lvl4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4pPr>
            <a:lvl5pPr algn="l" rtl="0" eaLnBrk="0" fontAlgn="base" hangingPunct="0">
              <a:spcBef>
                <a:spcPct val="0"/>
              </a:spcBef>
              <a:spcAft>
                <a:spcPct val="0"/>
              </a:spcAft>
              <a:defRPr sz="2800">
                <a:solidFill>
                  <a:srgbClr val="455560"/>
                </a:solidFill>
                <a:latin typeface="Segoe UI" panose="020B0502040204020203" pitchFamily="34" charset="0"/>
                <a:ea typeface="Arial Unicode MS" pitchFamily="34" charset="-128"/>
                <a:cs typeface="Segoe UI" panose="020B0502040204020203" pitchFamily="34" charset="0"/>
              </a:defRPr>
            </a:lvl5pPr>
            <a:lvl6pPr marL="457200" algn="l" rtl="0" fontAlgn="base">
              <a:spcBef>
                <a:spcPct val="0"/>
              </a:spcBef>
              <a:spcAft>
                <a:spcPct val="0"/>
              </a:spcAft>
              <a:defRPr sz="3200">
                <a:solidFill>
                  <a:srgbClr val="455560"/>
                </a:solidFill>
                <a:latin typeface="Arial" charset="0"/>
                <a:ea typeface="Arial Unicode MS" pitchFamily="34" charset="-128"/>
                <a:cs typeface="Arial" charset="0"/>
              </a:defRPr>
            </a:lvl6pPr>
            <a:lvl7pPr marL="914400" algn="l" rtl="0" fontAlgn="base">
              <a:spcBef>
                <a:spcPct val="0"/>
              </a:spcBef>
              <a:spcAft>
                <a:spcPct val="0"/>
              </a:spcAft>
              <a:defRPr sz="3200">
                <a:solidFill>
                  <a:srgbClr val="455560"/>
                </a:solidFill>
                <a:latin typeface="Arial" charset="0"/>
                <a:ea typeface="Arial Unicode MS" pitchFamily="34" charset="-128"/>
                <a:cs typeface="Arial" charset="0"/>
              </a:defRPr>
            </a:lvl7pPr>
            <a:lvl8pPr marL="1371600" algn="l" rtl="0" fontAlgn="base">
              <a:spcBef>
                <a:spcPct val="0"/>
              </a:spcBef>
              <a:spcAft>
                <a:spcPct val="0"/>
              </a:spcAft>
              <a:defRPr sz="3200">
                <a:solidFill>
                  <a:srgbClr val="455560"/>
                </a:solidFill>
                <a:latin typeface="Arial" charset="0"/>
                <a:ea typeface="Arial Unicode MS" pitchFamily="34" charset="-128"/>
                <a:cs typeface="Arial" charset="0"/>
              </a:defRPr>
            </a:lvl8pPr>
            <a:lvl9pPr marL="1828800" algn="l" rtl="0" fontAlgn="base">
              <a:spcBef>
                <a:spcPct val="0"/>
              </a:spcBef>
              <a:spcAft>
                <a:spcPct val="0"/>
              </a:spcAft>
              <a:defRPr sz="3200">
                <a:solidFill>
                  <a:srgbClr val="455560"/>
                </a:solidFill>
                <a:latin typeface="Arial" charset="0"/>
                <a:ea typeface="Arial Unicode MS" pitchFamily="34" charset="-128"/>
                <a:cs typeface="Arial" charset="0"/>
              </a:defRPr>
            </a:lvl9pPr>
          </a:lstStyle>
          <a:p>
            <a:pPr algn="ctr"/>
            <a:r>
              <a:rPr lang="en-US" sz="2000" b="1" dirty="0">
                <a:solidFill>
                  <a:schemeClr val="bg1"/>
                </a:solidFill>
                <a:latin typeface="Calibri" panose="020F0502020204030204" pitchFamily="34" charset="0"/>
                <a:cs typeface="Calibri" panose="020F0502020204030204" pitchFamily="34" charset="0"/>
              </a:rPr>
              <a:t>Mo Since Randomization</a:t>
            </a:r>
            <a:endParaRPr lang="en-US" sz="2000" b="1" strike="sngStrike" dirty="0">
              <a:solidFill>
                <a:schemeClr val="bg1"/>
              </a:solidFill>
              <a:latin typeface="Calibri" panose="020F0502020204030204" pitchFamily="34" charset="0"/>
              <a:cs typeface="Calibri" panose="020F0502020204030204" pitchFamily="34" charset="0"/>
            </a:endParaRPr>
          </a:p>
        </p:txBody>
      </p:sp>
      <p:grpSp>
        <p:nvGrpSpPr>
          <p:cNvPr id="23" name="Group 22">
            <a:extLst>
              <a:ext uri="{FF2B5EF4-FFF2-40B4-BE49-F238E27FC236}">
                <a16:creationId xmlns:a16="http://schemas.microsoft.com/office/drawing/2014/main" id="{CCC2EF8F-A663-2CF4-43B0-3D07A2E22D41}"/>
              </a:ext>
            </a:extLst>
          </p:cNvPr>
          <p:cNvGrpSpPr/>
          <p:nvPr/>
        </p:nvGrpSpPr>
        <p:grpSpPr>
          <a:xfrm>
            <a:off x="1065554" y="2102307"/>
            <a:ext cx="85250" cy="3265077"/>
            <a:chOff x="744228" y="2368519"/>
            <a:chExt cx="308446" cy="3265077"/>
          </a:xfrm>
        </p:grpSpPr>
        <p:cxnSp>
          <p:nvCxnSpPr>
            <p:cNvPr id="17" name="Straight Connector 16">
              <a:extLst>
                <a:ext uri="{FF2B5EF4-FFF2-40B4-BE49-F238E27FC236}">
                  <a16:creationId xmlns:a16="http://schemas.microsoft.com/office/drawing/2014/main" id="{6BB7F9C0-7587-7FB0-2258-A5BB4F95FB7A}"/>
                </a:ext>
              </a:extLst>
            </p:cNvPr>
            <p:cNvCxnSpPr/>
            <p:nvPr/>
          </p:nvCxnSpPr>
          <p:spPr bwMode="auto">
            <a:xfrm>
              <a:off x="744228" y="2368519"/>
              <a:ext cx="30844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A1A1F7-7DFD-EDCC-87F7-2D1748EBA69C}"/>
                </a:ext>
              </a:extLst>
            </p:cNvPr>
            <p:cNvCxnSpPr/>
            <p:nvPr/>
          </p:nvCxnSpPr>
          <p:spPr bwMode="auto">
            <a:xfrm>
              <a:off x="744228" y="3021534"/>
              <a:ext cx="30844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463BF21-B890-BBB1-71F5-18A8C0CC4B2C}"/>
                </a:ext>
              </a:extLst>
            </p:cNvPr>
            <p:cNvCxnSpPr/>
            <p:nvPr/>
          </p:nvCxnSpPr>
          <p:spPr bwMode="auto">
            <a:xfrm>
              <a:off x="744228" y="3674549"/>
              <a:ext cx="30844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5126A47-F052-5BD0-753E-3C7BAC686B4F}"/>
                </a:ext>
              </a:extLst>
            </p:cNvPr>
            <p:cNvCxnSpPr/>
            <p:nvPr/>
          </p:nvCxnSpPr>
          <p:spPr bwMode="auto">
            <a:xfrm>
              <a:off x="744228" y="4327564"/>
              <a:ext cx="30844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6C8435B-342A-3DB3-CABD-F8F18F6891CA}"/>
                </a:ext>
              </a:extLst>
            </p:cNvPr>
            <p:cNvCxnSpPr/>
            <p:nvPr/>
          </p:nvCxnSpPr>
          <p:spPr bwMode="auto">
            <a:xfrm>
              <a:off x="744228" y="4980579"/>
              <a:ext cx="30844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46F34ED-D342-255C-275E-77A8D3656C13}"/>
                </a:ext>
              </a:extLst>
            </p:cNvPr>
            <p:cNvCxnSpPr/>
            <p:nvPr/>
          </p:nvCxnSpPr>
          <p:spPr bwMode="auto">
            <a:xfrm>
              <a:off x="744228" y="5633596"/>
              <a:ext cx="30844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F6103C86-377F-E4EB-E8EE-F5F35ED9294D}"/>
              </a:ext>
            </a:extLst>
          </p:cNvPr>
          <p:cNvGrpSpPr/>
          <p:nvPr/>
        </p:nvGrpSpPr>
        <p:grpSpPr>
          <a:xfrm>
            <a:off x="1150805" y="5367106"/>
            <a:ext cx="4866394" cy="77050"/>
            <a:chOff x="1150805" y="5713356"/>
            <a:chExt cx="4866394" cy="134344"/>
          </a:xfrm>
        </p:grpSpPr>
        <p:cxnSp>
          <p:nvCxnSpPr>
            <p:cNvPr id="25" name="Straight Connector 24">
              <a:extLst>
                <a:ext uri="{FF2B5EF4-FFF2-40B4-BE49-F238E27FC236}">
                  <a16:creationId xmlns:a16="http://schemas.microsoft.com/office/drawing/2014/main" id="{4B0F6483-D38F-65CC-B6C5-3747E04851C2}"/>
                </a:ext>
              </a:extLst>
            </p:cNvPr>
            <p:cNvCxnSpPr>
              <a:cxnSpLocks/>
            </p:cNvCxnSpPr>
            <p:nvPr/>
          </p:nvCxnSpPr>
          <p:spPr bwMode="auto">
            <a:xfrm>
              <a:off x="115080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D057338-E667-714A-628E-C95A53550493}"/>
                </a:ext>
              </a:extLst>
            </p:cNvPr>
            <p:cNvCxnSpPr>
              <a:cxnSpLocks/>
            </p:cNvCxnSpPr>
            <p:nvPr/>
          </p:nvCxnSpPr>
          <p:spPr bwMode="auto">
            <a:xfrm>
              <a:off x="139412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FF16CF3-6BBF-9851-F97E-3D02CFBB9675}"/>
                </a:ext>
              </a:extLst>
            </p:cNvPr>
            <p:cNvCxnSpPr>
              <a:cxnSpLocks/>
            </p:cNvCxnSpPr>
            <p:nvPr/>
          </p:nvCxnSpPr>
          <p:spPr bwMode="auto">
            <a:xfrm>
              <a:off x="163744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283C2B0-DCBB-3CA0-F52F-AD6581B375F9}"/>
                </a:ext>
              </a:extLst>
            </p:cNvPr>
            <p:cNvCxnSpPr>
              <a:cxnSpLocks/>
            </p:cNvCxnSpPr>
            <p:nvPr/>
          </p:nvCxnSpPr>
          <p:spPr bwMode="auto">
            <a:xfrm>
              <a:off x="188076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56F53B5-3874-249C-DB3A-46F21FEDBE2E}"/>
                </a:ext>
              </a:extLst>
            </p:cNvPr>
            <p:cNvCxnSpPr>
              <a:cxnSpLocks/>
            </p:cNvCxnSpPr>
            <p:nvPr/>
          </p:nvCxnSpPr>
          <p:spPr bwMode="auto">
            <a:xfrm>
              <a:off x="212408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ABE46FA-C618-31EC-079C-E81E0E983164}"/>
                </a:ext>
              </a:extLst>
            </p:cNvPr>
            <p:cNvCxnSpPr>
              <a:cxnSpLocks/>
            </p:cNvCxnSpPr>
            <p:nvPr/>
          </p:nvCxnSpPr>
          <p:spPr bwMode="auto">
            <a:xfrm>
              <a:off x="236740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18B683B-A15E-FD4D-3D9E-4DD91EA96CAF}"/>
                </a:ext>
              </a:extLst>
            </p:cNvPr>
            <p:cNvCxnSpPr>
              <a:cxnSpLocks/>
            </p:cNvCxnSpPr>
            <p:nvPr/>
          </p:nvCxnSpPr>
          <p:spPr bwMode="auto">
            <a:xfrm>
              <a:off x="261072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DB1460E-83F9-4A05-19AE-5AA632B4EB25}"/>
                </a:ext>
              </a:extLst>
            </p:cNvPr>
            <p:cNvCxnSpPr>
              <a:cxnSpLocks/>
            </p:cNvCxnSpPr>
            <p:nvPr/>
          </p:nvCxnSpPr>
          <p:spPr bwMode="auto">
            <a:xfrm>
              <a:off x="285404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2C77E9D-BCE8-2610-5E2B-2FDD6EFEBFE4}"/>
                </a:ext>
              </a:extLst>
            </p:cNvPr>
            <p:cNvCxnSpPr>
              <a:cxnSpLocks/>
            </p:cNvCxnSpPr>
            <p:nvPr/>
          </p:nvCxnSpPr>
          <p:spPr bwMode="auto">
            <a:xfrm>
              <a:off x="309736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9D97C82-599A-0622-B78C-6B20552CBEE0}"/>
                </a:ext>
              </a:extLst>
            </p:cNvPr>
            <p:cNvCxnSpPr>
              <a:cxnSpLocks/>
            </p:cNvCxnSpPr>
            <p:nvPr/>
          </p:nvCxnSpPr>
          <p:spPr bwMode="auto">
            <a:xfrm>
              <a:off x="334068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B71FE99-BA18-F2F7-8FF7-2A7D6E66CF98}"/>
                </a:ext>
              </a:extLst>
            </p:cNvPr>
            <p:cNvCxnSpPr>
              <a:cxnSpLocks/>
            </p:cNvCxnSpPr>
            <p:nvPr/>
          </p:nvCxnSpPr>
          <p:spPr bwMode="auto">
            <a:xfrm>
              <a:off x="358400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9BBD44C-1ED9-8320-3E72-D82CD599931B}"/>
                </a:ext>
              </a:extLst>
            </p:cNvPr>
            <p:cNvCxnSpPr>
              <a:cxnSpLocks/>
            </p:cNvCxnSpPr>
            <p:nvPr/>
          </p:nvCxnSpPr>
          <p:spPr bwMode="auto">
            <a:xfrm>
              <a:off x="382732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C10A761-8271-43EC-8756-C18D658235FA}"/>
                </a:ext>
              </a:extLst>
            </p:cNvPr>
            <p:cNvCxnSpPr>
              <a:cxnSpLocks/>
            </p:cNvCxnSpPr>
            <p:nvPr/>
          </p:nvCxnSpPr>
          <p:spPr bwMode="auto">
            <a:xfrm>
              <a:off x="407064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5729224C-45C5-E361-FDD0-C11E98F49D26}"/>
                </a:ext>
              </a:extLst>
            </p:cNvPr>
            <p:cNvCxnSpPr>
              <a:cxnSpLocks/>
            </p:cNvCxnSpPr>
            <p:nvPr/>
          </p:nvCxnSpPr>
          <p:spPr bwMode="auto">
            <a:xfrm>
              <a:off x="431396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88CE30E-DC84-DD82-A6F4-B95F70588264}"/>
                </a:ext>
              </a:extLst>
            </p:cNvPr>
            <p:cNvCxnSpPr>
              <a:cxnSpLocks/>
            </p:cNvCxnSpPr>
            <p:nvPr/>
          </p:nvCxnSpPr>
          <p:spPr bwMode="auto">
            <a:xfrm>
              <a:off x="455728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48DF8AD-D4F6-0DEA-87C3-4E977F7C0693}"/>
                </a:ext>
              </a:extLst>
            </p:cNvPr>
            <p:cNvCxnSpPr>
              <a:cxnSpLocks/>
            </p:cNvCxnSpPr>
            <p:nvPr/>
          </p:nvCxnSpPr>
          <p:spPr bwMode="auto">
            <a:xfrm>
              <a:off x="480060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69D658E-9B46-7F03-571D-FBA05588F44C}"/>
                </a:ext>
              </a:extLst>
            </p:cNvPr>
            <p:cNvCxnSpPr>
              <a:cxnSpLocks/>
            </p:cNvCxnSpPr>
            <p:nvPr/>
          </p:nvCxnSpPr>
          <p:spPr bwMode="auto">
            <a:xfrm>
              <a:off x="504392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5DABCC2-2C55-2264-C1B7-78DB39B74084}"/>
                </a:ext>
              </a:extLst>
            </p:cNvPr>
            <p:cNvCxnSpPr>
              <a:cxnSpLocks/>
            </p:cNvCxnSpPr>
            <p:nvPr/>
          </p:nvCxnSpPr>
          <p:spPr bwMode="auto">
            <a:xfrm>
              <a:off x="528724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62C3886-965D-4011-DC4C-2C3D3EF95866}"/>
                </a:ext>
              </a:extLst>
            </p:cNvPr>
            <p:cNvCxnSpPr>
              <a:cxnSpLocks/>
            </p:cNvCxnSpPr>
            <p:nvPr/>
          </p:nvCxnSpPr>
          <p:spPr bwMode="auto">
            <a:xfrm>
              <a:off x="553056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0F9DDBD-5699-21BC-D5A6-264F64AB9278}"/>
                </a:ext>
              </a:extLst>
            </p:cNvPr>
            <p:cNvCxnSpPr>
              <a:cxnSpLocks/>
            </p:cNvCxnSpPr>
            <p:nvPr/>
          </p:nvCxnSpPr>
          <p:spPr bwMode="auto">
            <a:xfrm>
              <a:off x="5773885" y="5713356"/>
              <a:ext cx="0" cy="134344"/>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17F61EB-3EEE-6FB6-6B87-7189A0DCAB77}"/>
                </a:ext>
              </a:extLst>
            </p:cNvPr>
            <p:cNvCxnSpPr>
              <a:cxnSpLocks/>
            </p:cNvCxnSpPr>
            <p:nvPr/>
          </p:nvCxnSpPr>
          <p:spPr bwMode="auto">
            <a:xfrm>
              <a:off x="6017199" y="5713356"/>
              <a:ext cx="0" cy="134344"/>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259901E7-C626-2B37-BD5F-1AD3DE55486E}"/>
              </a:ext>
            </a:extLst>
          </p:cNvPr>
          <p:cNvSpPr txBox="1"/>
          <p:nvPr/>
        </p:nvSpPr>
        <p:spPr bwMode="auto">
          <a:xfrm>
            <a:off x="668804" y="1948418"/>
            <a:ext cx="6093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53EED720-F237-2909-9BC1-72E88F6594DF}"/>
              </a:ext>
            </a:extLst>
          </p:cNvPr>
          <p:cNvSpPr txBox="1"/>
          <p:nvPr/>
        </p:nvSpPr>
        <p:spPr bwMode="auto">
          <a:xfrm>
            <a:off x="781224" y="2601156"/>
            <a:ext cx="39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3FA4B522-C755-F28C-5172-042FFC525B7C}"/>
              </a:ext>
            </a:extLst>
          </p:cNvPr>
          <p:cNvSpPr txBox="1"/>
          <p:nvPr/>
        </p:nvSpPr>
        <p:spPr bwMode="auto">
          <a:xfrm>
            <a:off x="781224" y="3252387"/>
            <a:ext cx="39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424E6C79-CF94-8348-E0E2-4A357DDD8A61}"/>
              </a:ext>
            </a:extLst>
          </p:cNvPr>
          <p:cNvSpPr txBox="1"/>
          <p:nvPr/>
        </p:nvSpPr>
        <p:spPr bwMode="auto">
          <a:xfrm>
            <a:off x="781224" y="3903618"/>
            <a:ext cx="39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36B89DCC-B70A-DFCE-EFBF-9163BE91D582}"/>
              </a:ext>
            </a:extLst>
          </p:cNvPr>
          <p:cNvSpPr txBox="1"/>
          <p:nvPr/>
        </p:nvSpPr>
        <p:spPr bwMode="auto">
          <a:xfrm>
            <a:off x="781224" y="4550389"/>
            <a:ext cx="392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1E873C38-546E-D090-BF8C-01FA1E9CA2A8}"/>
              </a:ext>
            </a:extLst>
          </p:cNvPr>
          <p:cNvSpPr txBox="1"/>
          <p:nvPr/>
        </p:nvSpPr>
        <p:spPr bwMode="auto">
          <a:xfrm>
            <a:off x="868596" y="5207298"/>
            <a:ext cx="271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B6D56B25-88AD-4FA8-DEE6-74716BB10F46}"/>
              </a:ext>
            </a:extLst>
          </p:cNvPr>
          <p:cNvSpPr txBox="1"/>
          <p:nvPr/>
        </p:nvSpPr>
        <p:spPr bwMode="auto">
          <a:xfrm>
            <a:off x="1016861" y="5370051"/>
            <a:ext cx="271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8" name="TextBox 57">
            <a:extLst>
              <a:ext uri="{FF2B5EF4-FFF2-40B4-BE49-F238E27FC236}">
                <a16:creationId xmlns:a16="http://schemas.microsoft.com/office/drawing/2014/main" id="{26AEAE89-793F-0567-81B2-40BBDDB2B927}"/>
              </a:ext>
            </a:extLst>
          </p:cNvPr>
          <p:cNvSpPr txBox="1"/>
          <p:nvPr/>
        </p:nvSpPr>
        <p:spPr bwMode="auto">
          <a:xfrm>
            <a:off x="5826577"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59" name="TextBox 58">
            <a:extLst>
              <a:ext uri="{FF2B5EF4-FFF2-40B4-BE49-F238E27FC236}">
                <a16:creationId xmlns:a16="http://schemas.microsoft.com/office/drawing/2014/main" id="{8B53494F-9BB8-0194-125D-E2387A00F26F}"/>
              </a:ext>
            </a:extLst>
          </p:cNvPr>
          <p:cNvSpPr txBox="1"/>
          <p:nvPr/>
        </p:nvSpPr>
        <p:spPr bwMode="auto">
          <a:xfrm>
            <a:off x="5604199"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60" name="TextBox 59">
            <a:extLst>
              <a:ext uri="{FF2B5EF4-FFF2-40B4-BE49-F238E27FC236}">
                <a16:creationId xmlns:a16="http://schemas.microsoft.com/office/drawing/2014/main" id="{22BFFAAD-9744-C0D0-0B58-BAD7B7FE1D17}"/>
              </a:ext>
            </a:extLst>
          </p:cNvPr>
          <p:cNvSpPr txBox="1"/>
          <p:nvPr/>
        </p:nvSpPr>
        <p:spPr bwMode="auto">
          <a:xfrm>
            <a:off x="5354412"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61" name="TextBox 60">
            <a:extLst>
              <a:ext uri="{FF2B5EF4-FFF2-40B4-BE49-F238E27FC236}">
                <a16:creationId xmlns:a16="http://schemas.microsoft.com/office/drawing/2014/main" id="{5C47D94B-A09B-14C7-B1EE-B2AF221CEDF8}"/>
              </a:ext>
            </a:extLst>
          </p:cNvPr>
          <p:cNvSpPr txBox="1"/>
          <p:nvPr/>
        </p:nvSpPr>
        <p:spPr bwMode="auto">
          <a:xfrm>
            <a:off x="5109083"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62" name="TextBox 61">
            <a:extLst>
              <a:ext uri="{FF2B5EF4-FFF2-40B4-BE49-F238E27FC236}">
                <a16:creationId xmlns:a16="http://schemas.microsoft.com/office/drawing/2014/main" id="{1CBF49E8-8564-0C8D-EDCC-F6CEADD755ED}"/>
              </a:ext>
            </a:extLst>
          </p:cNvPr>
          <p:cNvSpPr txBox="1"/>
          <p:nvPr/>
        </p:nvSpPr>
        <p:spPr bwMode="auto">
          <a:xfrm>
            <a:off x="4863759"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63" name="TextBox 62">
            <a:extLst>
              <a:ext uri="{FF2B5EF4-FFF2-40B4-BE49-F238E27FC236}">
                <a16:creationId xmlns:a16="http://schemas.microsoft.com/office/drawing/2014/main" id="{61C57608-029A-B4B6-D545-06B68FB3CC54}"/>
              </a:ext>
            </a:extLst>
          </p:cNvPr>
          <p:cNvSpPr txBox="1"/>
          <p:nvPr/>
        </p:nvSpPr>
        <p:spPr bwMode="auto">
          <a:xfrm>
            <a:off x="4627115"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64" name="TextBox 63">
            <a:extLst>
              <a:ext uri="{FF2B5EF4-FFF2-40B4-BE49-F238E27FC236}">
                <a16:creationId xmlns:a16="http://schemas.microsoft.com/office/drawing/2014/main" id="{05BE6D2D-6E02-A519-9020-1ABD95850728}"/>
              </a:ext>
            </a:extLst>
          </p:cNvPr>
          <p:cNvSpPr txBox="1"/>
          <p:nvPr/>
        </p:nvSpPr>
        <p:spPr bwMode="auto">
          <a:xfrm>
            <a:off x="4377328"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65" name="TextBox 64">
            <a:extLst>
              <a:ext uri="{FF2B5EF4-FFF2-40B4-BE49-F238E27FC236}">
                <a16:creationId xmlns:a16="http://schemas.microsoft.com/office/drawing/2014/main" id="{C64E4FA7-DAE1-3BB0-24CB-DE16E2720495}"/>
              </a:ext>
            </a:extLst>
          </p:cNvPr>
          <p:cNvSpPr txBox="1"/>
          <p:nvPr/>
        </p:nvSpPr>
        <p:spPr bwMode="auto">
          <a:xfrm>
            <a:off x="4136462"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66" name="TextBox 65">
            <a:extLst>
              <a:ext uri="{FF2B5EF4-FFF2-40B4-BE49-F238E27FC236}">
                <a16:creationId xmlns:a16="http://schemas.microsoft.com/office/drawing/2014/main" id="{58B1E850-A670-22A5-7D68-C833A4D7C1E7}"/>
              </a:ext>
            </a:extLst>
          </p:cNvPr>
          <p:cNvSpPr txBox="1"/>
          <p:nvPr/>
        </p:nvSpPr>
        <p:spPr bwMode="auto">
          <a:xfrm>
            <a:off x="3891136"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E5FDE0A1-766F-F8B8-6B97-17293AD252E3}"/>
              </a:ext>
            </a:extLst>
          </p:cNvPr>
          <p:cNvSpPr txBox="1"/>
          <p:nvPr/>
        </p:nvSpPr>
        <p:spPr bwMode="auto">
          <a:xfrm>
            <a:off x="3641348"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68" name="TextBox 67">
            <a:extLst>
              <a:ext uri="{FF2B5EF4-FFF2-40B4-BE49-F238E27FC236}">
                <a16:creationId xmlns:a16="http://schemas.microsoft.com/office/drawing/2014/main" id="{5E8543C2-CEB8-E6B0-00F5-DEA009126866}"/>
              </a:ext>
            </a:extLst>
          </p:cNvPr>
          <p:cNvSpPr txBox="1"/>
          <p:nvPr/>
        </p:nvSpPr>
        <p:spPr bwMode="auto">
          <a:xfrm>
            <a:off x="3396021"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69" name="TextBox 68">
            <a:extLst>
              <a:ext uri="{FF2B5EF4-FFF2-40B4-BE49-F238E27FC236}">
                <a16:creationId xmlns:a16="http://schemas.microsoft.com/office/drawing/2014/main" id="{8CFA59BD-16F3-A12C-220E-E56DFFE68F61}"/>
              </a:ext>
            </a:extLst>
          </p:cNvPr>
          <p:cNvSpPr txBox="1"/>
          <p:nvPr/>
        </p:nvSpPr>
        <p:spPr bwMode="auto">
          <a:xfrm>
            <a:off x="3164532"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70" name="TextBox 69">
            <a:extLst>
              <a:ext uri="{FF2B5EF4-FFF2-40B4-BE49-F238E27FC236}">
                <a16:creationId xmlns:a16="http://schemas.microsoft.com/office/drawing/2014/main" id="{DD257F55-EDDB-02BE-CACF-FCC7B548BB1A}"/>
              </a:ext>
            </a:extLst>
          </p:cNvPr>
          <p:cNvSpPr txBox="1"/>
          <p:nvPr/>
        </p:nvSpPr>
        <p:spPr bwMode="auto">
          <a:xfrm>
            <a:off x="2928126"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1" name="TextBox 70">
            <a:extLst>
              <a:ext uri="{FF2B5EF4-FFF2-40B4-BE49-F238E27FC236}">
                <a16:creationId xmlns:a16="http://schemas.microsoft.com/office/drawing/2014/main" id="{C5C860BB-DB41-18B9-6492-5A543272F302}"/>
              </a:ext>
            </a:extLst>
          </p:cNvPr>
          <p:cNvSpPr txBox="1"/>
          <p:nvPr/>
        </p:nvSpPr>
        <p:spPr bwMode="auto">
          <a:xfrm>
            <a:off x="2677892"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2" name="TextBox 71">
            <a:extLst>
              <a:ext uri="{FF2B5EF4-FFF2-40B4-BE49-F238E27FC236}">
                <a16:creationId xmlns:a16="http://schemas.microsoft.com/office/drawing/2014/main" id="{66BDC403-F023-03F9-68AF-74F35390352C}"/>
              </a:ext>
            </a:extLst>
          </p:cNvPr>
          <p:cNvSpPr txBox="1"/>
          <p:nvPr/>
        </p:nvSpPr>
        <p:spPr bwMode="auto">
          <a:xfrm>
            <a:off x="2432565"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3" name="TextBox 72">
            <a:extLst>
              <a:ext uri="{FF2B5EF4-FFF2-40B4-BE49-F238E27FC236}">
                <a16:creationId xmlns:a16="http://schemas.microsoft.com/office/drawing/2014/main" id="{AADCD956-523F-C6F6-36A7-0410448FB39E}"/>
              </a:ext>
            </a:extLst>
          </p:cNvPr>
          <p:cNvSpPr txBox="1"/>
          <p:nvPr/>
        </p:nvSpPr>
        <p:spPr bwMode="auto">
          <a:xfrm>
            <a:off x="2187239"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4" name="TextBox 73">
            <a:extLst>
              <a:ext uri="{FF2B5EF4-FFF2-40B4-BE49-F238E27FC236}">
                <a16:creationId xmlns:a16="http://schemas.microsoft.com/office/drawing/2014/main" id="{B732DFB0-653F-7889-1D0F-20A928A38BFC}"/>
              </a:ext>
            </a:extLst>
          </p:cNvPr>
          <p:cNvSpPr txBox="1"/>
          <p:nvPr/>
        </p:nvSpPr>
        <p:spPr bwMode="auto">
          <a:xfrm>
            <a:off x="1946137" y="5370051"/>
            <a:ext cx="4024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5468617C-EEE6-557C-4601-FEFB46C86E4D}"/>
              </a:ext>
            </a:extLst>
          </p:cNvPr>
          <p:cNvSpPr txBox="1"/>
          <p:nvPr/>
        </p:nvSpPr>
        <p:spPr bwMode="auto">
          <a:xfrm>
            <a:off x="1753461" y="5370051"/>
            <a:ext cx="271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6" name="TextBox 75">
            <a:extLst>
              <a:ext uri="{FF2B5EF4-FFF2-40B4-BE49-F238E27FC236}">
                <a16:creationId xmlns:a16="http://schemas.microsoft.com/office/drawing/2014/main" id="{316CDFFF-595D-85F4-0E4D-64E11C7BE29C}"/>
              </a:ext>
            </a:extLst>
          </p:cNvPr>
          <p:cNvSpPr txBox="1"/>
          <p:nvPr/>
        </p:nvSpPr>
        <p:spPr bwMode="auto">
          <a:xfrm>
            <a:off x="1503675" y="5370051"/>
            <a:ext cx="271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7" name="TextBox 76">
            <a:extLst>
              <a:ext uri="{FF2B5EF4-FFF2-40B4-BE49-F238E27FC236}">
                <a16:creationId xmlns:a16="http://schemas.microsoft.com/office/drawing/2014/main" id="{6970AB1B-12C3-2A00-D3AC-D7907BF45145}"/>
              </a:ext>
            </a:extLst>
          </p:cNvPr>
          <p:cNvSpPr txBox="1"/>
          <p:nvPr/>
        </p:nvSpPr>
        <p:spPr bwMode="auto">
          <a:xfrm>
            <a:off x="1258348" y="5370051"/>
            <a:ext cx="2716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8" name="TextBox 77">
            <a:extLst>
              <a:ext uri="{FF2B5EF4-FFF2-40B4-BE49-F238E27FC236}">
                <a16:creationId xmlns:a16="http://schemas.microsoft.com/office/drawing/2014/main" id="{9728BE62-7510-5426-7075-772DA069E943}"/>
              </a:ext>
            </a:extLst>
          </p:cNvPr>
          <p:cNvSpPr txBox="1"/>
          <p:nvPr/>
        </p:nvSpPr>
        <p:spPr bwMode="auto">
          <a:xfrm>
            <a:off x="4428552" y="2824234"/>
            <a:ext cx="1463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Darolutamide</a:t>
            </a:r>
          </a:p>
        </p:txBody>
      </p:sp>
      <p:sp>
        <p:nvSpPr>
          <p:cNvPr id="79" name="TextBox 78">
            <a:extLst>
              <a:ext uri="{FF2B5EF4-FFF2-40B4-BE49-F238E27FC236}">
                <a16:creationId xmlns:a16="http://schemas.microsoft.com/office/drawing/2014/main" id="{7575229C-5682-36F3-3F95-F002F9419689}"/>
              </a:ext>
            </a:extLst>
          </p:cNvPr>
          <p:cNvSpPr txBox="1"/>
          <p:nvPr/>
        </p:nvSpPr>
        <p:spPr bwMode="auto">
          <a:xfrm>
            <a:off x="4999146" y="3879830"/>
            <a:ext cx="892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Placebo</a:t>
            </a:r>
          </a:p>
        </p:txBody>
      </p:sp>
      <p:grpSp>
        <p:nvGrpSpPr>
          <p:cNvPr id="112" name="Group 111">
            <a:extLst>
              <a:ext uri="{FF2B5EF4-FFF2-40B4-BE49-F238E27FC236}">
                <a16:creationId xmlns:a16="http://schemas.microsoft.com/office/drawing/2014/main" id="{B2681435-D277-812C-AE14-9112931DDE8A}"/>
              </a:ext>
            </a:extLst>
          </p:cNvPr>
          <p:cNvGrpSpPr/>
          <p:nvPr/>
        </p:nvGrpSpPr>
        <p:grpSpPr>
          <a:xfrm>
            <a:off x="6750662" y="5343522"/>
            <a:ext cx="4912242" cy="85061"/>
            <a:chOff x="6750662" y="5638961"/>
            <a:chExt cx="4912242" cy="191934"/>
          </a:xfrm>
        </p:grpSpPr>
        <p:cxnSp>
          <p:nvCxnSpPr>
            <p:cNvPr id="91" name="Straight Connector 90">
              <a:extLst>
                <a:ext uri="{FF2B5EF4-FFF2-40B4-BE49-F238E27FC236}">
                  <a16:creationId xmlns:a16="http://schemas.microsoft.com/office/drawing/2014/main" id="{D71B4A6A-612E-9FF3-FC97-206967E00B7D}"/>
                </a:ext>
              </a:extLst>
            </p:cNvPr>
            <p:cNvCxnSpPr>
              <a:cxnSpLocks/>
            </p:cNvCxnSpPr>
            <p:nvPr/>
          </p:nvCxnSpPr>
          <p:spPr bwMode="auto">
            <a:xfrm>
              <a:off x="6750662"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B35EA59-8599-F2BC-E409-AD887FA66BA7}"/>
                </a:ext>
              </a:extLst>
            </p:cNvPr>
            <p:cNvCxnSpPr>
              <a:cxnSpLocks/>
            </p:cNvCxnSpPr>
            <p:nvPr/>
          </p:nvCxnSpPr>
          <p:spPr bwMode="auto">
            <a:xfrm>
              <a:off x="7009201"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14B1E1A-9A06-352B-3834-1119B6BE8533}"/>
                </a:ext>
              </a:extLst>
            </p:cNvPr>
            <p:cNvCxnSpPr>
              <a:cxnSpLocks/>
            </p:cNvCxnSpPr>
            <p:nvPr/>
          </p:nvCxnSpPr>
          <p:spPr bwMode="auto">
            <a:xfrm>
              <a:off x="7267740"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5A11902-2724-E3A6-0EFE-95F6A1B458CD}"/>
                </a:ext>
              </a:extLst>
            </p:cNvPr>
            <p:cNvCxnSpPr>
              <a:cxnSpLocks/>
            </p:cNvCxnSpPr>
            <p:nvPr/>
          </p:nvCxnSpPr>
          <p:spPr bwMode="auto">
            <a:xfrm>
              <a:off x="7526279"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E32D924-754B-8382-80A1-BF0CE56E5595}"/>
                </a:ext>
              </a:extLst>
            </p:cNvPr>
            <p:cNvCxnSpPr>
              <a:cxnSpLocks/>
            </p:cNvCxnSpPr>
            <p:nvPr/>
          </p:nvCxnSpPr>
          <p:spPr bwMode="auto">
            <a:xfrm>
              <a:off x="7784818"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D2AA308-9BDD-2144-2960-15593DB3DC8D}"/>
                </a:ext>
              </a:extLst>
            </p:cNvPr>
            <p:cNvCxnSpPr>
              <a:cxnSpLocks/>
            </p:cNvCxnSpPr>
            <p:nvPr/>
          </p:nvCxnSpPr>
          <p:spPr bwMode="auto">
            <a:xfrm>
              <a:off x="8043357"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F42E810-24C5-F022-12DE-72FBE49829E8}"/>
                </a:ext>
              </a:extLst>
            </p:cNvPr>
            <p:cNvCxnSpPr>
              <a:cxnSpLocks/>
            </p:cNvCxnSpPr>
            <p:nvPr/>
          </p:nvCxnSpPr>
          <p:spPr bwMode="auto">
            <a:xfrm>
              <a:off x="8301896"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C2ED8B2-6040-428B-0AA6-DD793D0070ED}"/>
                </a:ext>
              </a:extLst>
            </p:cNvPr>
            <p:cNvCxnSpPr>
              <a:cxnSpLocks/>
            </p:cNvCxnSpPr>
            <p:nvPr/>
          </p:nvCxnSpPr>
          <p:spPr bwMode="auto">
            <a:xfrm>
              <a:off x="8560435"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A38E604C-954D-ADEE-2B88-00C7DE650997}"/>
                </a:ext>
              </a:extLst>
            </p:cNvPr>
            <p:cNvCxnSpPr>
              <a:cxnSpLocks/>
            </p:cNvCxnSpPr>
            <p:nvPr/>
          </p:nvCxnSpPr>
          <p:spPr bwMode="auto">
            <a:xfrm>
              <a:off x="8818974"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9EEC31C-021A-42F1-B42A-AA5A9991E1D5}"/>
                </a:ext>
              </a:extLst>
            </p:cNvPr>
            <p:cNvCxnSpPr>
              <a:cxnSpLocks/>
            </p:cNvCxnSpPr>
            <p:nvPr/>
          </p:nvCxnSpPr>
          <p:spPr bwMode="auto">
            <a:xfrm>
              <a:off x="9077513"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012A75F-6486-7D43-F525-5320006AD21A}"/>
                </a:ext>
              </a:extLst>
            </p:cNvPr>
            <p:cNvCxnSpPr>
              <a:cxnSpLocks/>
            </p:cNvCxnSpPr>
            <p:nvPr/>
          </p:nvCxnSpPr>
          <p:spPr bwMode="auto">
            <a:xfrm>
              <a:off x="9336052"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BD4216A-4BC8-D921-B6FA-E995310AEB25}"/>
                </a:ext>
              </a:extLst>
            </p:cNvPr>
            <p:cNvCxnSpPr>
              <a:cxnSpLocks/>
            </p:cNvCxnSpPr>
            <p:nvPr/>
          </p:nvCxnSpPr>
          <p:spPr bwMode="auto">
            <a:xfrm>
              <a:off x="9594591"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D7A5FB-55FC-DC7C-E8D1-B865ED37B7EE}"/>
                </a:ext>
              </a:extLst>
            </p:cNvPr>
            <p:cNvCxnSpPr>
              <a:cxnSpLocks/>
            </p:cNvCxnSpPr>
            <p:nvPr/>
          </p:nvCxnSpPr>
          <p:spPr bwMode="auto">
            <a:xfrm>
              <a:off x="9853130"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60FFE99-1459-E23E-17F2-7F4BDAA22A7D}"/>
                </a:ext>
              </a:extLst>
            </p:cNvPr>
            <p:cNvCxnSpPr>
              <a:cxnSpLocks/>
            </p:cNvCxnSpPr>
            <p:nvPr/>
          </p:nvCxnSpPr>
          <p:spPr bwMode="auto">
            <a:xfrm>
              <a:off x="10111669"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F2C763F-88F8-617F-A2C5-467E74863FBC}"/>
                </a:ext>
              </a:extLst>
            </p:cNvPr>
            <p:cNvCxnSpPr>
              <a:cxnSpLocks/>
            </p:cNvCxnSpPr>
            <p:nvPr/>
          </p:nvCxnSpPr>
          <p:spPr bwMode="auto">
            <a:xfrm>
              <a:off x="10370208"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8DD7618-0A03-5942-6BCA-FB4D1485397F}"/>
                </a:ext>
              </a:extLst>
            </p:cNvPr>
            <p:cNvCxnSpPr>
              <a:cxnSpLocks/>
            </p:cNvCxnSpPr>
            <p:nvPr/>
          </p:nvCxnSpPr>
          <p:spPr bwMode="auto">
            <a:xfrm>
              <a:off x="10628747"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16783B1-A1DD-973D-E411-50B0CA9BB5CF}"/>
                </a:ext>
              </a:extLst>
            </p:cNvPr>
            <p:cNvCxnSpPr>
              <a:cxnSpLocks/>
            </p:cNvCxnSpPr>
            <p:nvPr/>
          </p:nvCxnSpPr>
          <p:spPr bwMode="auto">
            <a:xfrm>
              <a:off x="10887286"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F054AE6-F341-DB88-B27E-0714651396D9}"/>
                </a:ext>
              </a:extLst>
            </p:cNvPr>
            <p:cNvCxnSpPr>
              <a:cxnSpLocks/>
            </p:cNvCxnSpPr>
            <p:nvPr/>
          </p:nvCxnSpPr>
          <p:spPr bwMode="auto">
            <a:xfrm>
              <a:off x="11145825"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2C852D3-6A32-B1EB-4CC8-6AD6D3AC38AE}"/>
                </a:ext>
              </a:extLst>
            </p:cNvPr>
            <p:cNvCxnSpPr>
              <a:cxnSpLocks/>
            </p:cNvCxnSpPr>
            <p:nvPr/>
          </p:nvCxnSpPr>
          <p:spPr bwMode="auto">
            <a:xfrm>
              <a:off x="11404364" y="5678812"/>
              <a:ext cx="0" cy="15208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A45BB20-4D29-94AD-AB47-BB3F67BDEA79}"/>
                </a:ext>
              </a:extLst>
            </p:cNvPr>
            <p:cNvCxnSpPr>
              <a:cxnSpLocks/>
            </p:cNvCxnSpPr>
            <p:nvPr/>
          </p:nvCxnSpPr>
          <p:spPr bwMode="auto">
            <a:xfrm>
              <a:off x="11662904" y="5638961"/>
              <a:ext cx="0" cy="191934"/>
            </a:xfrm>
            <a:prstGeom prst="line">
              <a:avLst/>
            </a:prstGeom>
            <a:noFill/>
            <a:ln w="28575"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0D5F4653-2D39-D84E-A610-26772352E493}"/>
              </a:ext>
            </a:extLst>
          </p:cNvPr>
          <p:cNvSpPr txBox="1"/>
          <p:nvPr/>
        </p:nvSpPr>
        <p:spPr bwMode="auto">
          <a:xfrm>
            <a:off x="11482203"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115" name="TextBox 114">
            <a:extLst>
              <a:ext uri="{FF2B5EF4-FFF2-40B4-BE49-F238E27FC236}">
                <a16:creationId xmlns:a16="http://schemas.microsoft.com/office/drawing/2014/main" id="{C628BC5B-F432-B4EA-412F-5FF91308BF83}"/>
              </a:ext>
            </a:extLst>
          </p:cNvPr>
          <p:cNvSpPr txBox="1"/>
          <p:nvPr/>
        </p:nvSpPr>
        <p:spPr bwMode="auto">
          <a:xfrm>
            <a:off x="11243205"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sp>
        <p:nvSpPr>
          <p:cNvPr id="116" name="TextBox 115">
            <a:extLst>
              <a:ext uri="{FF2B5EF4-FFF2-40B4-BE49-F238E27FC236}">
                <a16:creationId xmlns:a16="http://schemas.microsoft.com/office/drawing/2014/main" id="{52BEFAAD-97DA-2837-C6A0-3D58893C9080}"/>
              </a:ext>
            </a:extLst>
          </p:cNvPr>
          <p:cNvSpPr txBox="1"/>
          <p:nvPr/>
        </p:nvSpPr>
        <p:spPr bwMode="auto">
          <a:xfrm>
            <a:off x="10962506"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17" name="TextBox 116">
            <a:extLst>
              <a:ext uri="{FF2B5EF4-FFF2-40B4-BE49-F238E27FC236}">
                <a16:creationId xmlns:a16="http://schemas.microsoft.com/office/drawing/2014/main" id="{BBE06EB4-B928-0222-902C-FA2DBCFB5BFF}"/>
              </a:ext>
            </a:extLst>
          </p:cNvPr>
          <p:cNvSpPr txBox="1"/>
          <p:nvPr/>
        </p:nvSpPr>
        <p:spPr bwMode="auto">
          <a:xfrm>
            <a:off x="10715831"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18" name="TextBox 117">
            <a:extLst>
              <a:ext uri="{FF2B5EF4-FFF2-40B4-BE49-F238E27FC236}">
                <a16:creationId xmlns:a16="http://schemas.microsoft.com/office/drawing/2014/main" id="{11B55F20-DF5C-2142-5219-73CFE32A4331}"/>
              </a:ext>
            </a:extLst>
          </p:cNvPr>
          <p:cNvSpPr txBox="1"/>
          <p:nvPr/>
        </p:nvSpPr>
        <p:spPr bwMode="auto">
          <a:xfrm>
            <a:off x="10452144"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19" name="TextBox 118">
            <a:extLst>
              <a:ext uri="{FF2B5EF4-FFF2-40B4-BE49-F238E27FC236}">
                <a16:creationId xmlns:a16="http://schemas.microsoft.com/office/drawing/2014/main" id="{E0FE5033-7239-61F8-25C7-1BCF980BB15B}"/>
              </a:ext>
            </a:extLst>
          </p:cNvPr>
          <p:cNvSpPr txBox="1"/>
          <p:nvPr/>
        </p:nvSpPr>
        <p:spPr bwMode="auto">
          <a:xfrm>
            <a:off x="10192710"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20" name="TextBox 119">
            <a:extLst>
              <a:ext uri="{FF2B5EF4-FFF2-40B4-BE49-F238E27FC236}">
                <a16:creationId xmlns:a16="http://schemas.microsoft.com/office/drawing/2014/main" id="{B477E601-074D-E72A-52CA-204D50C5F2C8}"/>
              </a:ext>
            </a:extLst>
          </p:cNvPr>
          <p:cNvSpPr txBox="1"/>
          <p:nvPr/>
        </p:nvSpPr>
        <p:spPr bwMode="auto">
          <a:xfrm>
            <a:off x="9937529"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21" name="TextBox 120">
            <a:extLst>
              <a:ext uri="{FF2B5EF4-FFF2-40B4-BE49-F238E27FC236}">
                <a16:creationId xmlns:a16="http://schemas.microsoft.com/office/drawing/2014/main" id="{47E50B92-ABC2-AFDF-3DE4-BF8A67F9901C}"/>
              </a:ext>
            </a:extLst>
          </p:cNvPr>
          <p:cNvSpPr txBox="1"/>
          <p:nvPr/>
        </p:nvSpPr>
        <p:spPr bwMode="auto">
          <a:xfrm>
            <a:off x="9673842"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22" name="TextBox 121">
            <a:extLst>
              <a:ext uri="{FF2B5EF4-FFF2-40B4-BE49-F238E27FC236}">
                <a16:creationId xmlns:a16="http://schemas.microsoft.com/office/drawing/2014/main" id="{B648E041-2964-52A9-08DD-0EAC24C624D1}"/>
              </a:ext>
            </a:extLst>
          </p:cNvPr>
          <p:cNvSpPr txBox="1"/>
          <p:nvPr/>
        </p:nvSpPr>
        <p:spPr bwMode="auto">
          <a:xfrm>
            <a:off x="9410154"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23" name="TextBox 122">
            <a:extLst>
              <a:ext uri="{FF2B5EF4-FFF2-40B4-BE49-F238E27FC236}">
                <a16:creationId xmlns:a16="http://schemas.microsoft.com/office/drawing/2014/main" id="{E33A14BE-76BD-3A00-1F30-1D38F3510C08}"/>
              </a:ext>
            </a:extLst>
          </p:cNvPr>
          <p:cNvSpPr txBox="1"/>
          <p:nvPr/>
        </p:nvSpPr>
        <p:spPr bwMode="auto">
          <a:xfrm>
            <a:off x="9163479"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24" name="TextBox 123">
            <a:extLst>
              <a:ext uri="{FF2B5EF4-FFF2-40B4-BE49-F238E27FC236}">
                <a16:creationId xmlns:a16="http://schemas.microsoft.com/office/drawing/2014/main" id="{8620E551-0D79-A9E2-BE81-378528AC2A4F}"/>
              </a:ext>
            </a:extLst>
          </p:cNvPr>
          <p:cNvSpPr txBox="1"/>
          <p:nvPr/>
        </p:nvSpPr>
        <p:spPr bwMode="auto">
          <a:xfrm>
            <a:off x="8904044"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25" name="TextBox 124">
            <a:extLst>
              <a:ext uri="{FF2B5EF4-FFF2-40B4-BE49-F238E27FC236}">
                <a16:creationId xmlns:a16="http://schemas.microsoft.com/office/drawing/2014/main" id="{A40D806A-E8E2-9289-B5BF-AF2E85DA7F76}"/>
              </a:ext>
            </a:extLst>
          </p:cNvPr>
          <p:cNvSpPr txBox="1"/>
          <p:nvPr/>
        </p:nvSpPr>
        <p:spPr bwMode="auto">
          <a:xfrm>
            <a:off x="8636103"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26" name="TextBox 125">
            <a:extLst>
              <a:ext uri="{FF2B5EF4-FFF2-40B4-BE49-F238E27FC236}">
                <a16:creationId xmlns:a16="http://schemas.microsoft.com/office/drawing/2014/main" id="{2709822D-9C1A-9305-3706-26D756CA8B65}"/>
              </a:ext>
            </a:extLst>
          </p:cNvPr>
          <p:cNvSpPr txBox="1"/>
          <p:nvPr/>
        </p:nvSpPr>
        <p:spPr bwMode="auto">
          <a:xfrm>
            <a:off x="8380624"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27" name="TextBox 126">
            <a:extLst>
              <a:ext uri="{FF2B5EF4-FFF2-40B4-BE49-F238E27FC236}">
                <a16:creationId xmlns:a16="http://schemas.microsoft.com/office/drawing/2014/main" id="{945BBFF9-6104-0DF0-C782-4C6D148990BA}"/>
              </a:ext>
            </a:extLst>
          </p:cNvPr>
          <p:cNvSpPr txBox="1"/>
          <p:nvPr/>
        </p:nvSpPr>
        <p:spPr bwMode="auto">
          <a:xfrm>
            <a:off x="8108727"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28" name="TextBox 127">
            <a:extLst>
              <a:ext uri="{FF2B5EF4-FFF2-40B4-BE49-F238E27FC236}">
                <a16:creationId xmlns:a16="http://schemas.microsoft.com/office/drawing/2014/main" id="{572798BD-A221-8BC6-207E-AA792CF15DC8}"/>
              </a:ext>
            </a:extLst>
          </p:cNvPr>
          <p:cNvSpPr txBox="1"/>
          <p:nvPr/>
        </p:nvSpPr>
        <p:spPr bwMode="auto">
          <a:xfrm>
            <a:off x="7857799"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29" name="TextBox 128">
            <a:extLst>
              <a:ext uri="{FF2B5EF4-FFF2-40B4-BE49-F238E27FC236}">
                <a16:creationId xmlns:a16="http://schemas.microsoft.com/office/drawing/2014/main" id="{A4510C4F-C434-99C3-B9E8-B38EBF5CBAE6}"/>
              </a:ext>
            </a:extLst>
          </p:cNvPr>
          <p:cNvSpPr txBox="1"/>
          <p:nvPr/>
        </p:nvSpPr>
        <p:spPr bwMode="auto">
          <a:xfrm>
            <a:off x="7602617" y="5368003"/>
            <a:ext cx="4196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30" name="TextBox 129">
            <a:extLst>
              <a:ext uri="{FF2B5EF4-FFF2-40B4-BE49-F238E27FC236}">
                <a16:creationId xmlns:a16="http://schemas.microsoft.com/office/drawing/2014/main" id="{86F4D29B-CED3-A14D-6D06-7E75283EB78F}"/>
              </a:ext>
            </a:extLst>
          </p:cNvPr>
          <p:cNvSpPr txBox="1"/>
          <p:nvPr/>
        </p:nvSpPr>
        <p:spPr bwMode="auto">
          <a:xfrm>
            <a:off x="7385664" y="5368003"/>
            <a:ext cx="258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31" name="TextBox 130">
            <a:extLst>
              <a:ext uri="{FF2B5EF4-FFF2-40B4-BE49-F238E27FC236}">
                <a16:creationId xmlns:a16="http://schemas.microsoft.com/office/drawing/2014/main" id="{198B616B-75F5-A96D-5B8B-CFB5287CAF68}"/>
              </a:ext>
            </a:extLst>
          </p:cNvPr>
          <p:cNvSpPr txBox="1"/>
          <p:nvPr/>
        </p:nvSpPr>
        <p:spPr bwMode="auto">
          <a:xfrm>
            <a:off x="7130483" y="5368003"/>
            <a:ext cx="258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32" name="TextBox 131">
            <a:extLst>
              <a:ext uri="{FF2B5EF4-FFF2-40B4-BE49-F238E27FC236}">
                <a16:creationId xmlns:a16="http://schemas.microsoft.com/office/drawing/2014/main" id="{E9FCA30B-2A31-21C3-95E2-71A364676ABB}"/>
              </a:ext>
            </a:extLst>
          </p:cNvPr>
          <p:cNvSpPr txBox="1"/>
          <p:nvPr/>
        </p:nvSpPr>
        <p:spPr bwMode="auto">
          <a:xfrm>
            <a:off x="6874645" y="5368003"/>
            <a:ext cx="258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33" name="TextBox 132">
            <a:extLst>
              <a:ext uri="{FF2B5EF4-FFF2-40B4-BE49-F238E27FC236}">
                <a16:creationId xmlns:a16="http://schemas.microsoft.com/office/drawing/2014/main" id="{FE804720-8688-08C0-1229-C3478732960E}"/>
              </a:ext>
            </a:extLst>
          </p:cNvPr>
          <p:cNvSpPr txBox="1"/>
          <p:nvPr/>
        </p:nvSpPr>
        <p:spPr bwMode="auto">
          <a:xfrm>
            <a:off x="6615943" y="5368003"/>
            <a:ext cx="258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4" name="TextBox 133">
            <a:extLst>
              <a:ext uri="{FF2B5EF4-FFF2-40B4-BE49-F238E27FC236}">
                <a16:creationId xmlns:a16="http://schemas.microsoft.com/office/drawing/2014/main" id="{50804021-A8AF-5727-BF3B-38D16A726934}"/>
              </a:ext>
            </a:extLst>
          </p:cNvPr>
          <p:cNvSpPr txBox="1"/>
          <p:nvPr/>
        </p:nvSpPr>
        <p:spPr bwMode="auto">
          <a:xfrm>
            <a:off x="6454329" y="5197882"/>
            <a:ext cx="2588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35" name="TextBox 134">
            <a:extLst>
              <a:ext uri="{FF2B5EF4-FFF2-40B4-BE49-F238E27FC236}">
                <a16:creationId xmlns:a16="http://schemas.microsoft.com/office/drawing/2014/main" id="{3A27AE5D-9FCF-CCCC-DD11-EE0DA379BFE8}"/>
              </a:ext>
            </a:extLst>
          </p:cNvPr>
          <p:cNvSpPr txBox="1"/>
          <p:nvPr/>
        </p:nvSpPr>
        <p:spPr bwMode="auto">
          <a:xfrm>
            <a:off x="6358971" y="4542917"/>
            <a:ext cx="372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6" name="TextBox 135">
            <a:extLst>
              <a:ext uri="{FF2B5EF4-FFF2-40B4-BE49-F238E27FC236}">
                <a16:creationId xmlns:a16="http://schemas.microsoft.com/office/drawing/2014/main" id="{B66AF134-88EC-0B3E-1DC2-660F5D317444}"/>
              </a:ext>
            </a:extLst>
          </p:cNvPr>
          <p:cNvSpPr txBox="1"/>
          <p:nvPr/>
        </p:nvSpPr>
        <p:spPr bwMode="auto">
          <a:xfrm>
            <a:off x="6358971" y="3892204"/>
            <a:ext cx="372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7" name="TextBox 136">
            <a:extLst>
              <a:ext uri="{FF2B5EF4-FFF2-40B4-BE49-F238E27FC236}">
                <a16:creationId xmlns:a16="http://schemas.microsoft.com/office/drawing/2014/main" id="{6E67EE3C-84EA-F4F7-DFCE-1B4F4E133DD4}"/>
              </a:ext>
            </a:extLst>
          </p:cNvPr>
          <p:cNvSpPr txBox="1"/>
          <p:nvPr/>
        </p:nvSpPr>
        <p:spPr bwMode="auto">
          <a:xfrm>
            <a:off x="6358971" y="3237239"/>
            <a:ext cx="372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8" name="TextBox 137">
            <a:extLst>
              <a:ext uri="{FF2B5EF4-FFF2-40B4-BE49-F238E27FC236}">
                <a16:creationId xmlns:a16="http://schemas.microsoft.com/office/drawing/2014/main" id="{41532AD9-7E0B-2F8F-99A8-FC2D0F8E55D1}"/>
              </a:ext>
            </a:extLst>
          </p:cNvPr>
          <p:cNvSpPr txBox="1"/>
          <p:nvPr/>
        </p:nvSpPr>
        <p:spPr bwMode="auto">
          <a:xfrm>
            <a:off x="6358971" y="2586526"/>
            <a:ext cx="372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39" name="TextBox 138">
            <a:extLst>
              <a:ext uri="{FF2B5EF4-FFF2-40B4-BE49-F238E27FC236}">
                <a16:creationId xmlns:a16="http://schemas.microsoft.com/office/drawing/2014/main" id="{41A6D881-1648-F129-016B-7298247E8D49}"/>
              </a:ext>
            </a:extLst>
          </p:cNvPr>
          <p:cNvSpPr txBox="1"/>
          <p:nvPr/>
        </p:nvSpPr>
        <p:spPr bwMode="auto">
          <a:xfrm>
            <a:off x="6266755" y="1931561"/>
            <a:ext cx="4651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1" name="Freeform 140">
            <a:extLst>
              <a:ext uri="{FF2B5EF4-FFF2-40B4-BE49-F238E27FC236}">
                <a16:creationId xmlns:a16="http://schemas.microsoft.com/office/drawing/2014/main" id="{28705855-CD01-BDA3-15A7-611509B007D2}"/>
              </a:ext>
            </a:extLst>
          </p:cNvPr>
          <p:cNvSpPr/>
          <p:nvPr/>
        </p:nvSpPr>
        <p:spPr bwMode="auto">
          <a:xfrm>
            <a:off x="6754761" y="2093530"/>
            <a:ext cx="4640826" cy="1337187"/>
          </a:xfrm>
          <a:custGeom>
            <a:avLst/>
            <a:gdLst>
              <a:gd name="connsiteX0" fmla="*/ 4640826 w 4640826"/>
              <a:gd name="connsiteY0" fmla="*/ 1337187 h 1337187"/>
              <a:gd name="connsiteX1" fmla="*/ 3936181 w 4640826"/>
              <a:gd name="connsiteY1" fmla="*/ 1337187 h 1337187"/>
              <a:gd name="connsiteX2" fmla="*/ 3936181 w 4640826"/>
              <a:gd name="connsiteY2" fmla="*/ 1261806 h 1337187"/>
              <a:gd name="connsiteX3" fmla="*/ 3736258 w 4640826"/>
              <a:gd name="connsiteY3" fmla="*/ 1261806 h 1337187"/>
              <a:gd name="connsiteX4" fmla="*/ 3736258 w 4640826"/>
              <a:gd name="connsiteY4" fmla="*/ 1206090 h 1337187"/>
              <a:gd name="connsiteX5" fmla="*/ 3621549 w 4640826"/>
              <a:gd name="connsiteY5" fmla="*/ 1206090 h 1337187"/>
              <a:gd name="connsiteX6" fmla="*/ 3621549 w 4640826"/>
              <a:gd name="connsiteY6" fmla="*/ 1163484 h 1337187"/>
              <a:gd name="connsiteX7" fmla="*/ 3601884 w 4640826"/>
              <a:gd name="connsiteY7" fmla="*/ 1163484 h 1337187"/>
              <a:gd name="connsiteX8" fmla="*/ 3601884 w 4640826"/>
              <a:gd name="connsiteY8" fmla="*/ 1111045 h 1337187"/>
              <a:gd name="connsiteX9" fmla="*/ 3539613 w 4640826"/>
              <a:gd name="connsiteY9" fmla="*/ 1111045 h 1337187"/>
              <a:gd name="connsiteX10" fmla="*/ 3539613 w 4640826"/>
              <a:gd name="connsiteY10" fmla="*/ 1068439 h 1337187"/>
              <a:gd name="connsiteX11" fmla="*/ 3379020 w 4640826"/>
              <a:gd name="connsiteY11" fmla="*/ 1068439 h 1337187"/>
              <a:gd name="connsiteX12" fmla="*/ 3379020 w 4640826"/>
              <a:gd name="connsiteY12" fmla="*/ 1019277 h 1337187"/>
              <a:gd name="connsiteX13" fmla="*/ 3346245 w 4640826"/>
              <a:gd name="connsiteY13" fmla="*/ 1019277 h 1337187"/>
              <a:gd name="connsiteX14" fmla="*/ 3346245 w 4640826"/>
              <a:gd name="connsiteY14" fmla="*/ 979948 h 1337187"/>
              <a:gd name="connsiteX15" fmla="*/ 3287252 w 4640826"/>
              <a:gd name="connsiteY15" fmla="*/ 979948 h 1337187"/>
              <a:gd name="connsiteX16" fmla="*/ 3287252 w 4640826"/>
              <a:gd name="connsiteY16" fmla="*/ 930787 h 1337187"/>
              <a:gd name="connsiteX17" fmla="*/ 3097162 w 4640826"/>
              <a:gd name="connsiteY17" fmla="*/ 930787 h 1337187"/>
              <a:gd name="connsiteX18" fmla="*/ 3097162 w 4640826"/>
              <a:gd name="connsiteY18" fmla="*/ 898013 h 1337187"/>
              <a:gd name="connsiteX19" fmla="*/ 3054555 w 4640826"/>
              <a:gd name="connsiteY19" fmla="*/ 898013 h 1337187"/>
              <a:gd name="connsiteX20" fmla="*/ 3054555 w 4640826"/>
              <a:gd name="connsiteY20" fmla="*/ 852129 h 1337187"/>
              <a:gd name="connsiteX21" fmla="*/ 2998839 w 4640826"/>
              <a:gd name="connsiteY21" fmla="*/ 852129 h 1337187"/>
              <a:gd name="connsiteX22" fmla="*/ 2998839 w 4640826"/>
              <a:gd name="connsiteY22" fmla="*/ 806245 h 1337187"/>
              <a:gd name="connsiteX23" fmla="*/ 2900516 w 4640826"/>
              <a:gd name="connsiteY23" fmla="*/ 806245 h 1337187"/>
              <a:gd name="connsiteX24" fmla="*/ 2900516 w 4640826"/>
              <a:gd name="connsiteY24" fmla="*/ 760361 h 1337187"/>
              <a:gd name="connsiteX25" fmla="*/ 2667820 w 4640826"/>
              <a:gd name="connsiteY25" fmla="*/ 760361 h 1337187"/>
              <a:gd name="connsiteX26" fmla="*/ 2667820 w 4640826"/>
              <a:gd name="connsiteY26" fmla="*/ 717755 h 1337187"/>
              <a:gd name="connsiteX27" fmla="*/ 2517058 w 4640826"/>
              <a:gd name="connsiteY27" fmla="*/ 717755 h 1337187"/>
              <a:gd name="connsiteX28" fmla="*/ 2517058 w 4640826"/>
              <a:gd name="connsiteY28" fmla="*/ 681703 h 1337187"/>
              <a:gd name="connsiteX29" fmla="*/ 2503949 w 4640826"/>
              <a:gd name="connsiteY29" fmla="*/ 681703 h 1337187"/>
              <a:gd name="connsiteX30" fmla="*/ 2503949 w 4640826"/>
              <a:gd name="connsiteY30" fmla="*/ 635819 h 1337187"/>
              <a:gd name="connsiteX31" fmla="*/ 2441678 w 4640826"/>
              <a:gd name="connsiteY31" fmla="*/ 635819 h 1337187"/>
              <a:gd name="connsiteX32" fmla="*/ 2441678 w 4640826"/>
              <a:gd name="connsiteY32" fmla="*/ 586658 h 1337187"/>
              <a:gd name="connsiteX33" fmla="*/ 2405626 w 4640826"/>
              <a:gd name="connsiteY33" fmla="*/ 586658 h 1337187"/>
              <a:gd name="connsiteX34" fmla="*/ 2405626 w 4640826"/>
              <a:gd name="connsiteY34" fmla="*/ 547329 h 1337187"/>
              <a:gd name="connsiteX35" fmla="*/ 2192594 w 4640826"/>
              <a:gd name="connsiteY35" fmla="*/ 547329 h 1337187"/>
              <a:gd name="connsiteX36" fmla="*/ 2192594 w 4640826"/>
              <a:gd name="connsiteY36" fmla="*/ 501445 h 1337187"/>
              <a:gd name="connsiteX37" fmla="*/ 1910736 w 4640826"/>
              <a:gd name="connsiteY37" fmla="*/ 501445 h 1337187"/>
              <a:gd name="connsiteX38" fmla="*/ 1910736 w 4640826"/>
              <a:gd name="connsiteY38" fmla="*/ 468671 h 1337187"/>
              <a:gd name="connsiteX39" fmla="*/ 1835355 w 4640826"/>
              <a:gd name="connsiteY39" fmla="*/ 468671 h 1337187"/>
              <a:gd name="connsiteX40" fmla="*/ 1835355 w 4640826"/>
              <a:gd name="connsiteY40" fmla="*/ 419510 h 1337187"/>
              <a:gd name="connsiteX41" fmla="*/ 1815691 w 4640826"/>
              <a:gd name="connsiteY41" fmla="*/ 419510 h 1337187"/>
              <a:gd name="connsiteX42" fmla="*/ 1815691 w 4640826"/>
              <a:gd name="connsiteY42" fmla="*/ 376903 h 1337187"/>
              <a:gd name="connsiteX43" fmla="*/ 1589549 w 4640826"/>
              <a:gd name="connsiteY43" fmla="*/ 376903 h 1337187"/>
              <a:gd name="connsiteX44" fmla="*/ 1589549 w 4640826"/>
              <a:gd name="connsiteY44" fmla="*/ 331019 h 1337187"/>
              <a:gd name="connsiteX45" fmla="*/ 1199536 w 4640826"/>
              <a:gd name="connsiteY45" fmla="*/ 331019 h 1337187"/>
              <a:gd name="connsiteX46" fmla="*/ 1199536 w 4640826"/>
              <a:gd name="connsiteY46" fmla="*/ 288413 h 1337187"/>
              <a:gd name="connsiteX47" fmla="*/ 1150374 w 4640826"/>
              <a:gd name="connsiteY47" fmla="*/ 288413 h 1337187"/>
              <a:gd name="connsiteX48" fmla="*/ 1150374 w 4640826"/>
              <a:gd name="connsiteY48" fmla="*/ 252361 h 1337187"/>
              <a:gd name="connsiteX49" fmla="*/ 891458 w 4640826"/>
              <a:gd name="connsiteY49" fmla="*/ 252361 h 1337187"/>
              <a:gd name="connsiteX50" fmla="*/ 891458 w 4640826"/>
              <a:gd name="connsiteY50" fmla="*/ 203200 h 1337187"/>
              <a:gd name="connsiteX51" fmla="*/ 839020 w 4640826"/>
              <a:gd name="connsiteY51" fmla="*/ 203200 h 1337187"/>
              <a:gd name="connsiteX52" fmla="*/ 839020 w 4640826"/>
              <a:gd name="connsiteY52" fmla="*/ 167148 h 1337187"/>
              <a:gd name="connsiteX53" fmla="*/ 796413 w 4640826"/>
              <a:gd name="connsiteY53" fmla="*/ 167148 h 1337187"/>
              <a:gd name="connsiteX54" fmla="*/ 796413 w 4640826"/>
              <a:gd name="connsiteY54" fmla="*/ 121264 h 1337187"/>
              <a:gd name="connsiteX55" fmla="*/ 714478 w 4640826"/>
              <a:gd name="connsiteY55" fmla="*/ 121264 h 1337187"/>
              <a:gd name="connsiteX56" fmla="*/ 714478 w 4640826"/>
              <a:gd name="connsiteY56" fmla="*/ 85213 h 1337187"/>
              <a:gd name="connsiteX57" fmla="*/ 553884 w 4640826"/>
              <a:gd name="connsiteY57" fmla="*/ 85213 h 1337187"/>
              <a:gd name="connsiteX58" fmla="*/ 553884 w 4640826"/>
              <a:gd name="connsiteY58" fmla="*/ 42606 h 1337187"/>
              <a:gd name="connsiteX59" fmla="*/ 498168 w 4640826"/>
              <a:gd name="connsiteY59" fmla="*/ 42606 h 1337187"/>
              <a:gd name="connsiteX60" fmla="*/ 498168 w 4640826"/>
              <a:gd name="connsiteY60" fmla="*/ 0 h 1337187"/>
              <a:gd name="connsiteX61" fmla="*/ 0 w 4640826"/>
              <a:gd name="connsiteY61" fmla="*/ 0 h 133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4640826" h="1337187">
                <a:moveTo>
                  <a:pt x="4640826" y="1337187"/>
                </a:moveTo>
                <a:lnTo>
                  <a:pt x="3936181" y="1337187"/>
                </a:lnTo>
                <a:lnTo>
                  <a:pt x="3936181" y="1261806"/>
                </a:lnTo>
                <a:lnTo>
                  <a:pt x="3736258" y="1261806"/>
                </a:lnTo>
                <a:lnTo>
                  <a:pt x="3736258" y="1206090"/>
                </a:lnTo>
                <a:lnTo>
                  <a:pt x="3621549" y="1206090"/>
                </a:lnTo>
                <a:lnTo>
                  <a:pt x="3621549" y="1163484"/>
                </a:lnTo>
                <a:lnTo>
                  <a:pt x="3601884" y="1163484"/>
                </a:lnTo>
                <a:lnTo>
                  <a:pt x="3601884" y="1111045"/>
                </a:lnTo>
                <a:lnTo>
                  <a:pt x="3539613" y="1111045"/>
                </a:lnTo>
                <a:lnTo>
                  <a:pt x="3539613" y="1068439"/>
                </a:lnTo>
                <a:lnTo>
                  <a:pt x="3379020" y="1068439"/>
                </a:lnTo>
                <a:lnTo>
                  <a:pt x="3379020" y="1019277"/>
                </a:lnTo>
                <a:lnTo>
                  <a:pt x="3346245" y="1019277"/>
                </a:lnTo>
                <a:lnTo>
                  <a:pt x="3346245" y="979948"/>
                </a:lnTo>
                <a:lnTo>
                  <a:pt x="3287252" y="979948"/>
                </a:lnTo>
                <a:lnTo>
                  <a:pt x="3287252" y="930787"/>
                </a:lnTo>
                <a:lnTo>
                  <a:pt x="3097162" y="930787"/>
                </a:lnTo>
                <a:lnTo>
                  <a:pt x="3097162" y="898013"/>
                </a:lnTo>
                <a:lnTo>
                  <a:pt x="3054555" y="898013"/>
                </a:lnTo>
                <a:lnTo>
                  <a:pt x="3054555" y="852129"/>
                </a:lnTo>
                <a:lnTo>
                  <a:pt x="2998839" y="852129"/>
                </a:lnTo>
                <a:lnTo>
                  <a:pt x="2998839" y="806245"/>
                </a:lnTo>
                <a:lnTo>
                  <a:pt x="2900516" y="806245"/>
                </a:lnTo>
                <a:lnTo>
                  <a:pt x="2900516" y="760361"/>
                </a:lnTo>
                <a:lnTo>
                  <a:pt x="2667820" y="760361"/>
                </a:lnTo>
                <a:lnTo>
                  <a:pt x="2667820" y="717755"/>
                </a:lnTo>
                <a:lnTo>
                  <a:pt x="2517058" y="717755"/>
                </a:lnTo>
                <a:lnTo>
                  <a:pt x="2517058" y="681703"/>
                </a:lnTo>
                <a:lnTo>
                  <a:pt x="2503949" y="681703"/>
                </a:lnTo>
                <a:lnTo>
                  <a:pt x="2503949" y="635819"/>
                </a:lnTo>
                <a:lnTo>
                  <a:pt x="2441678" y="635819"/>
                </a:lnTo>
                <a:lnTo>
                  <a:pt x="2441678" y="586658"/>
                </a:lnTo>
                <a:lnTo>
                  <a:pt x="2405626" y="586658"/>
                </a:lnTo>
                <a:lnTo>
                  <a:pt x="2405626" y="547329"/>
                </a:lnTo>
                <a:lnTo>
                  <a:pt x="2192594" y="547329"/>
                </a:lnTo>
                <a:lnTo>
                  <a:pt x="2192594" y="501445"/>
                </a:lnTo>
                <a:lnTo>
                  <a:pt x="1910736" y="501445"/>
                </a:lnTo>
                <a:lnTo>
                  <a:pt x="1910736" y="468671"/>
                </a:lnTo>
                <a:lnTo>
                  <a:pt x="1835355" y="468671"/>
                </a:lnTo>
                <a:lnTo>
                  <a:pt x="1835355" y="419510"/>
                </a:lnTo>
                <a:lnTo>
                  <a:pt x="1815691" y="419510"/>
                </a:lnTo>
                <a:lnTo>
                  <a:pt x="1815691" y="376903"/>
                </a:lnTo>
                <a:lnTo>
                  <a:pt x="1589549" y="376903"/>
                </a:lnTo>
                <a:lnTo>
                  <a:pt x="1589549" y="331019"/>
                </a:lnTo>
                <a:lnTo>
                  <a:pt x="1199536" y="331019"/>
                </a:lnTo>
                <a:lnTo>
                  <a:pt x="1199536" y="288413"/>
                </a:lnTo>
                <a:lnTo>
                  <a:pt x="1150374" y="288413"/>
                </a:lnTo>
                <a:lnTo>
                  <a:pt x="1150374" y="252361"/>
                </a:lnTo>
                <a:lnTo>
                  <a:pt x="891458" y="252361"/>
                </a:lnTo>
                <a:lnTo>
                  <a:pt x="891458" y="203200"/>
                </a:lnTo>
                <a:lnTo>
                  <a:pt x="839020" y="203200"/>
                </a:lnTo>
                <a:lnTo>
                  <a:pt x="839020" y="167148"/>
                </a:lnTo>
                <a:lnTo>
                  <a:pt x="796413" y="167148"/>
                </a:lnTo>
                <a:lnTo>
                  <a:pt x="796413" y="121264"/>
                </a:lnTo>
                <a:lnTo>
                  <a:pt x="714478" y="121264"/>
                </a:lnTo>
                <a:lnTo>
                  <a:pt x="714478" y="85213"/>
                </a:lnTo>
                <a:lnTo>
                  <a:pt x="553884" y="85213"/>
                </a:lnTo>
                <a:lnTo>
                  <a:pt x="553884" y="42606"/>
                </a:lnTo>
                <a:lnTo>
                  <a:pt x="498168" y="42606"/>
                </a:lnTo>
                <a:lnTo>
                  <a:pt x="49816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42" name="Freeform 141">
            <a:extLst>
              <a:ext uri="{FF2B5EF4-FFF2-40B4-BE49-F238E27FC236}">
                <a16:creationId xmlns:a16="http://schemas.microsoft.com/office/drawing/2014/main" id="{3D5F513F-2803-D9E1-82B8-CE316AA95E37}"/>
              </a:ext>
            </a:extLst>
          </p:cNvPr>
          <p:cNvSpPr/>
          <p:nvPr/>
        </p:nvSpPr>
        <p:spPr bwMode="auto">
          <a:xfrm>
            <a:off x="6753225" y="2092813"/>
            <a:ext cx="4819650" cy="1092200"/>
          </a:xfrm>
          <a:custGeom>
            <a:avLst/>
            <a:gdLst>
              <a:gd name="connsiteX0" fmla="*/ 4819650 w 4819650"/>
              <a:gd name="connsiteY0" fmla="*/ 1092200 h 1092200"/>
              <a:gd name="connsiteX1" fmla="*/ 4340225 w 4819650"/>
              <a:gd name="connsiteY1" fmla="*/ 1092200 h 1092200"/>
              <a:gd name="connsiteX2" fmla="*/ 4340225 w 4819650"/>
              <a:gd name="connsiteY2" fmla="*/ 930275 h 1092200"/>
              <a:gd name="connsiteX3" fmla="*/ 4076700 w 4819650"/>
              <a:gd name="connsiteY3" fmla="*/ 930275 h 1092200"/>
              <a:gd name="connsiteX4" fmla="*/ 4076700 w 4819650"/>
              <a:gd name="connsiteY4" fmla="*/ 838200 h 1092200"/>
              <a:gd name="connsiteX5" fmla="*/ 3921125 w 4819650"/>
              <a:gd name="connsiteY5" fmla="*/ 838200 h 1092200"/>
              <a:gd name="connsiteX6" fmla="*/ 3921125 w 4819650"/>
              <a:gd name="connsiteY6" fmla="*/ 774700 h 1092200"/>
              <a:gd name="connsiteX7" fmla="*/ 3759200 w 4819650"/>
              <a:gd name="connsiteY7" fmla="*/ 774700 h 1092200"/>
              <a:gd name="connsiteX8" fmla="*/ 3759200 w 4819650"/>
              <a:gd name="connsiteY8" fmla="*/ 730250 h 1092200"/>
              <a:gd name="connsiteX9" fmla="*/ 3492500 w 4819650"/>
              <a:gd name="connsiteY9" fmla="*/ 730250 h 1092200"/>
              <a:gd name="connsiteX10" fmla="*/ 3492500 w 4819650"/>
              <a:gd name="connsiteY10" fmla="*/ 688975 h 1092200"/>
              <a:gd name="connsiteX11" fmla="*/ 3054350 w 4819650"/>
              <a:gd name="connsiteY11" fmla="*/ 688975 h 1092200"/>
              <a:gd name="connsiteX12" fmla="*/ 3054350 w 4819650"/>
              <a:gd name="connsiteY12" fmla="*/ 644525 h 1092200"/>
              <a:gd name="connsiteX13" fmla="*/ 2911475 w 4819650"/>
              <a:gd name="connsiteY13" fmla="*/ 644525 h 1092200"/>
              <a:gd name="connsiteX14" fmla="*/ 2911475 w 4819650"/>
              <a:gd name="connsiteY14" fmla="*/ 600075 h 1092200"/>
              <a:gd name="connsiteX15" fmla="*/ 2879725 w 4819650"/>
              <a:gd name="connsiteY15" fmla="*/ 600075 h 1092200"/>
              <a:gd name="connsiteX16" fmla="*/ 2879725 w 4819650"/>
              <a:gd name="connsiteY16" fmla="*/ 558800 h 1092200"/>
              <a:gd name="connsiteX17" fmla="*/ 2759075 w 4819650"/>
              <a:gd name="connsiteY17" fmla="*/ 558800 h 1092200"/>
              <a:gd name="connsiteX18" fmla="*/ 2759075 w 4819650"/>
              <a:gd name="connsiteY18" fmla="*/ 523875 h 1092200"/>
              <a:gd name="connsiteX19" fmla="*/ 2701925 w 4819650"/>
              <a:gd name="connsiteY19" fmla="*/ 523875 h 1092200"/>
              <a:gd name="connsiteX20" fmla="*/ 2701925 w 4819650"/>
              <a:gd name="connsiteY20" fmla="*/ 479425 h 1092200"/>
              <a:gd name="connsiteX21" fmla="*/ 2435225 w 4819650"/>
              <a:gd name="connsiteY21" fmla="*/ 479425 h 1092200"/>
              <a:gd name="connsiteX22" fmla="*/ 2435225 w 4819650"/>
              <a:gd name="connsiteY22" fmla="*/ 441325 h 1092200"/>
              <a:gd name="connsiteX23" fmla="*/ 2435225 w 4819650"/>
              <a:gd name="connsiteY23" fmla="*/ 441325 h 1092200"/>
              <a:gd name="connsiteX24" fmla="*/ 2409825 w 4819650"/>
              <a:gd name="connsiteY24" fmla="*/ 441325 h 1092200"/>
              <a:gd name="connsiteX25" fmla="*/ 2409825 w 4819650"/>
              <a:gd name="connsiteY25" fmla="*/ 400050 h 1092200"/>
              <a:gd name="connsiteX26" fmla="*/ 2270125 w 4819650"/>
              <a:gd name="connsiteY26" fmla="*/ 400050 h 1092200"/>
              <a:gd name="connsiteX27" fmla="*/ 2270125 w 4819650"/>
              <a:gd name="connsiteY27" fmla="*/ 358775 h 1092200"/>
              <a:gd name="connsiteX28" fmla="*/ 2241550 w 4819650"/>
              <a:gd name="connsiteY28" fmla="*/ 358775 h 1092200"/>
              <a:gd name="connsiteX29" fmla="*/ 2241550 w 4819650"/>
              <a:gd name="connsiteY29" fmla="*/ 323850 h 1092200"/>
              <a:gd name="connsiteX30" fmla="*/ 2139950 w 4819650"/>
              <a:gd name="connsiteY30" fmla="*/ 323850 h 1092200"/>
              <a:gd name="connsiteX31" fmla="*/ 2139950 w 4819650"/>
              <a:gd name="connsiteY31" fmla="*/ 279400 h 1092200"/>
              <a:gd name="connsiteX32" fmla="*/ 1958975 w 4819650"/>
              <a:gd name="connsiteY32" fmla="*/ 279400 h 1092200"/>
              <a:gd name="connsiteX33" fmla="*/ 1958975 w 4819650"/>
              <a:gd name="connsiteY33" fmla="*/ 244475 h 1092200"/>
              <a:gd name="connsiteX34" fmla="*/ 1901825 w 4819650"/>
              <a:gd name="connsiteY34" fmla="*/ 244475 h 1092200"/>
              <a:gd name="connsiteX35" fmla="*/ 1901825 w 4819650"/>
              <a:gd name="connsiteY35" fmla="*/ 193675 h 1092200"/>
              <a:gd name="connsiteX36" fmla="*/ 1704975 w 4819650"/>
              <a:gd name="connsiteY36" fmla="*/ 193675 h 1092200"/>
              <a:gd name="connsiteX37" fmla="*/ 1704975 w 4819650"/>
              <a:gd name="connsiteY37" fmla="*/ 158750 h 1092200"/>
              <a:gd name="connsiteX38" fmla="*/ 1651000 w 4819650"/>
              <a:gd name="connsiteY38" fmla="*/ 158750 h 1092200"/>
              <a:gd name="connsiteX39" fmla="*/ 1651000 w 4819650"/>
              <a:gd name="connsiteY39" fmla="*/ 114300 h 1092200"/>
              <a:gd name="connsiteX40" fmla="*/ 1403350 w 4819650"/>
              <a:gd name="connsiteY40" fmla="*/ 114300 h 1092200"/>
              <a:gd name="connsiteX41" fmla="*/ 1403350 w 4819650"/>
              <a:gd name="connsiteY41" fmla="*/ 82550 h 1092200"/>
              <a:gd name="connsiteX42" fmla="*/ 473075 w 4819650"/>
              <a:gd name="connsiteY42" fmla="*/ 82550 h 1092200"/>
              <a:gd name="connsiteX43" fmla="*/ 473075 w 4819650"/>
              <a:gd name="connsiteY43" fmla="*/ 44450 h 1092200"/>
              <a:gd name="connsiteX44" fmla="*/ 358775 w 4819650"/>
              <a:gd name="connsiteY44" fmla="*/ 44450 h 1092200"/>
              <a:gd name="connsiteX45" fmla="*/ 358775 w 4819650"/>
              <a:gd name="connsiteY45" fmla="*/ 0 h 1092200"/>
              <a:gd name="connsiteX46" fmla="*/ 0 w 4819650"/>
              <a:gd name="connsiteY46" fmla="*/ 0 h 109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819650" h="1092200">
                <a:moveTo>
                  <a:pt x="4819650" y="1092200"/>
                </a:moveTo>
                <a:lnTo>
                  <a:pt x="4340225" y="1092200"/>
                </a:lnTo>
                <a:lnTo>
                  <a:pt x="4340225" y="930275"/>
                </a:lnTo>
                <a:lnTo>
                  <a:pt x="4076700" y="930275"/>
                </a:lnTo>
                <a:lnTo>
                  <a:pt x="4076700" y="838200"/>
                </a:lnTo>
                <a:lnTo>
                  <a:pt x="3921125" y="838200"/>
                </a:lnTo>
                <a:lnTo>
                  <a:pt x="3921125" y="774700"/>
                </a:lnTo>
                <a:lnTo>
                  <a:pt x="3759200" y="774700"/>
                </a:lnTo>
                <a:lnTo>
                  <a:pt x="3759200" y="730250"/>
                </a:lnTo>
                <a:lnTo>
                  <a:pt x="3492500" y="730250"/>
                </a:lnTo>
                <a:lnTo>
                  <a:pt x="3492500" y="688975"/>
                </a:lnTo>
                <a:lnTo>
                  <a:pt x="3054350" y="688975"/>
                </a:lnTo>
                <a:lnTo>
                  <a:pt x="3054350" y="644525"/>
                </a:lnTo>
                <a:lnTo>
                  <a:pt x="2911475" y="644525"/>
                </a:lnTo>
                <a:lnTo>
                  <a:pt x="2911475" y="600075"/>
                </a:lnTo>
                <a:lnTo>
                  <a:pt x="2879725" y="600075"/>
                </a:lnTo>
                <a:lnTo>
                  <a:pt x="2879725" y="558800"/>
                </a:lnTo>
                <a:lnTo>
                  <a:pt x="2759075" y="558800"/>
                </a:lnTo>
                <a:lnTo>
                  <a:pt x="2759075" y="523875"/>
                </a:lnTo>
                <a:lnTo>
                  <a:pt x="2701925" y="523875"/>
                </a:lnTo>
                <a:lnTo>
                  <a:pt x="2701925" y="479425"/>
                </a:lnTo>
                <a:lnTo>
                  <a:pt x="2435225" y="479425"/>
                </a:lnTo>
                <a:lnTo>
                  <a:pt x="2435225" y="441325"/>
                </a:lnTo>
                <a:lnTo>
                  <a:pt x="2435225" y="441325"/>
                </a:lnTo>
                <a:lnTo>
                  <a:pt x="2409825" y="441325"/>
                </a:lnTo>
                <a:lnTo>
                  <a:pt x="2409825" y="400050"/>
                </a:lnTo>
                <a:lnTo>
                  <a:pt x="2270125" y="400050"/>
                </a:lnTo>
                <a:lnTo>
                  <a:pt x="2270125" y="358775"/>
                </a:lnTo>
                <a:lnTo>
                  <a:pt x="2241550" y="358775"/>
                </a:lnTo>
                <a:lnTo>
                  <a:pt x="2241550" y="323850"/>
                </a:lnTo>
                <a:lnTo>
                  <a:pt x="2139950" y="323850"/>
                </a:lnTo>
                <a:lnTo>
                  <a:pt x="2139950" y="279400"/>
                </a:lnTo>
                <a:lnTo>
                  <a:pt x="1958975" y="279400"/>
                </a:lnTo>
                <a:lnTo>
                  <a:pt x="1958975" y="244475"/>
                </a:lnTo>
                <a:lnTo>
                  <a:pt x="1901825" y="244475"/>
                </a:lnTo>
                <a:lnTo>
                  <a:pt x="1901825" y="193675"/>
                </a:lnTo>
                <a:lnTo>
                  <a:pt x="1704975" y="193675"/>
                </a:lnTo>
                <a:lnTo>
                  <a:pt x="1704975" y="158750"/>
                </a:lnTo>
                <a:lnTo>
                  <a:pt x="1651000" y="158750"/>
                </a:lnTo>
                <a:lnTo>
                  <a:pt x="1651000" y="114300"/>
                </a:lnTo>
                <a:lnTo>
                  <a:pt x="1403350" y="114300"/>
                </a:lnTo>
                <a:lnTo>
                  <a:pt x="1403350" y="82550"/>
                </a:lnTo>
                <a:lnTo>
                  <a:pt x="473075" y="82550"/>
                </a:lnTo>
                <a:lnTo>
                  <a:pt x="473075" y="44450"/>
                </a:lnTo>
                <a:lnTo>
                  <a:pt x="358775" y="44450"/>
                </a:lnTo>
                <a:lnTo>
                  <a:pt x="358775"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44" name="TextBox 143">
            <a:extLst>
              <a:ext uri="{FF2B5EF4-FFF2-40B4-BE49-F238E27FC236}">
                <a16:creationId xmlns:a16="http://schemas.microsoft.com/office/drawing/2014/main" id="{56B65CB9-50C4-C426-EAC3-011622132FFF}"/>
              </a:ext>
            </a:extLst>
          </p:cNvPr>
          <p:cNvSpPr txBox="1"/>
          <p:nvPr/>
        </p:nvSpPr>
        <p:spPr bwMode="auto">
          <a:xfrm>
            <a:off x="10016552" y="2468634"/>
            <a:ext cx="14630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Darolutamide</a:t>
            </a:r>
          </a:p>
        </p:txBody>
      </p:sp>
      <p:sp>
        <p:nvSpPr>
          <p:cNvPr id="145" name="TextBox 144">
            <a:extLst>
              <a:ext uri="{FF2B5EF4-FFF2-40B4-BE49-F238E27FC236}">
                <a16:creationId xmlns:a16="http://schemas.microsoft.com/office/drawing/2014/main" id="{97C205E1-E96B-9B00-7F1D-3164A19C4910}"/>
              </a:ext>
            </a:extLst>
          </p:cNvPr>
          <p:cNvSpPr txBox="1"/>
          <p:nvPr/>
        </p:nvSpPr>
        <p:spPr bwMode="auto">
          <a:xfrm>
            <a:off x="10671813" y="3439564"/>
            <a:ext cx="8924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Placebo</a:t>
            </a:r>
          </a:p>
        </p:txBody>
      </p:sp>
      <p:sp>
        <p:nvSpPr>
          <p:cNvPr id="80" name="Freeform 79">
            <a:extLst>
              <a:ext uri="{FF2B5EF4-FFF2-40B4-BE49-F238E27FC236}">
                <a16:creationId xmlns:a16="http://schemas.microsoft.com/office/drawing/2014/main" id="{31F1200F-2707-6F5E-54EF-FC4EB9BC4163}"/>
              </a:ext>
            </a:extLst>
          </p:cNvPr>
          <p:cNvSpPr/>
          <p:nvPr/>
        </p:nvSpPr>
        <p:spPr bwMode="auto">
          <a:xfrm>
            <a:off x="6750662" y="2093387"/>
            <a:ext cx="4917974" cy="3260614"/>
          </a:xfrm>
          <a:custGeom>
            <a:avLst/>
            <a:gdLst>
              <a:gd name="connsiteX0" fmla="*/ 0 w 5018049"/>
              <a:gd name="connsiteY0" fmla="*/ 0 h 3336445"/>
              <a:gd name="connsiteX1" fmla="*/ 0 w 5018049"/>
              <a:gd name="connsiteY1" fmla="*/ 3336445 h 3336445"/>
              <a:gd name="connsiteX2" fmla="*/ 5018049 w 5018049"/>
              <a:gd name="connsiteY2" fmla="*/ 3336445 h 3336445"/>
            </a:gdLst>
            <a:ahLst/>
            <a:cxnLst>
              <a:cxn ang="0">
                <a:pos x="connsiteX0" y="connsiteY0"/>
              </a:cxn>
              <a:cxn ang="0">
                <a:pos x="connsiteX1" y="connsiteY1"/>
              </a:cxn>
              <a:cxn ang="0">
                <a:pos x="connsiteX2" y="connsiteY2"/>
              </a:cxn>
            </a:cxnLst>
            <a:rect l="l" t="t" r="r" b="b"/>
            <a:pathLst>
              <a:path w="5018049" h="3336445">
                <a:moveTo>
                  <a:pt x="0" y="0"/>
                </a:moveTo>
                <a:lnTo>
                  <a:pt x="0" y="3336445"/>
                </a:lnTo>
                <a:lnTo>
                  <a:pt x="5018049" y="3336445"/>
                </a:lnTo>
              </a:path>
            </a:pathLst>
          </a:custGeom>
          <a:noFill/>
          <a:ln w="28575">
            <a:solidFill>
              <a:schemeClr val="bg1"/>
            </a:solidFill>
            <a:miter lim="800000"/>
            <a:headEnd/>
            <a:tailEnd/>
          </a:ln>
        </p:spPr>
        <p:txBody>
          <a:bodyPr rtlCol="0" anchor="ctr"/>
          <a:lstStyle/>
          <a:p>
            <a:pPr algn="ctr"/>
            <a:endParaRPr lang="en-US" dirty="0"/>
          </a:p>
        </p:txBody>
      </p:sp>
      <p:grpSp>
        <p:nvGrpSpPr>
          <p:cNvPr id="88" name="Group 87">
            <a:extLst>
              <a:ext uri="{FF2B5EF4-FFF2-40B4-BE49-F238E27FC236}">
                <a16:creationId xmlns:a16="http://schemas.microsoft.com/office/drawing/2014/main" id="{942C5DC8-F129-C0A5-E111-22BA2D12C16D}"/>
              </a:ext>
            </a:extLst>
          </p:cNvPr>
          <p:cNvGrpSpPr/>
          <p:nvPr/>
        </p:nvGrpSpPr>
        <p:grpSpPr>
          <a:xfrm>
            <a:off x="6663039" y="2093385"/>
            <a:ext cx="99267" cy="3260616"/>
            <a:chOff x="6449863" y="2359597"/>
            <a:chExt cx="215360" cy="3260616"/>
          </a:xfrm>
        </p:grpSpPr>
        <p:cxnSp>
          <p:nvCxnSpPr>
            <p:cNvPr id="82" name="Straight Connector 81">
              <a:extLst>
                <a:ext uri="{FF2B5EF4-FFF2-40B4-BE49-F238E27FC236}">
                  <a16:creationId xmlns:a16="http://schemas.microsoft.com/office/drawing/2014/main" id="{B6C5F9BC-7F8A-7358-E024-86E876954D94}"/>
                </a:ext>
              </a:extLst>
            </p:cNvPr>
            <p:cNvCxnSpPr>
              <a:cxnSpLocks/>
            </p:cNvCxnSpPr>
            <p:nvPr/>
          </p:nvCxnSpPr>
          <p:spPr bwMode="auto">
            <a:xfrm>
              <a:off x="6449863" y="2359597"/>
              <a:ext cx="21536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BF603FB-EA25-8A91-63AC-CAD0047A4087}"/>
                </a:ext>
              </a:extLst>
            </p:cNvPr>
            <p:cNvCxnSpPr/>
            <p:nvPr/>
          </p:nvCxnSpPr>
          <p:spPr bwMode="auto">
            <a:xfrm>
              <a:off x="6449863" y="3011720"/>
              <a:ext cx="21410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0DC9007-8509-69A8-FD4B-F5B2F47ECC37}"/>
                </a:ext>
              </a:extLst>
            </p:cNvPr>
            <p:cNvCxnSpPr/>
            <p:nvPr/>
          </p:nvCxnSpPr>
          <p:spPr bwMode="auto">
            <a:xfrm>
              <a:off x="6449863" y="3663843"/>
              <a:ext cx="21410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3D0EB18C-113F-1F3D-EC92-E1D7A2CD0828}"/>
                </a:ext>
              </a:extLst>
            </p:cNvPr>
            <p:cNvCxnSpPr/>
            <p:nvPr/>
          </p:nvCxnSpPr>
          <p:spPr bwMode="auto">
            <a:xfrm>
              <a:off x="6449863" y="4315966"/>
              <a:ext cx="21410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363ABCE-B339-99D8-6911-ACE4E1E800F9}"/>
                </a:ext>
              </a:extLst>
            </p:cNvPr>
            <p:cNvCxnSpPr/>
            <p:nvPr/>
          </p:nvCxnSpPr>
          <p:spPr bwMode="auto">
            <a:xfrm>
              <a:off x="6449863" y="4968089"/>
              <a:ext cx="214104"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C0AA0C4C-917A-6589-F091-257B232DD6CF}"/>
                </a:ext>
              </a:extLst>
            </p:cNvPr>
            <p:cNvCxnSpPr/>
            <p:nvPr/>
          </p:nvCxnSpPr>
          <p:spPr bwMode="auto">
            <a:xfrm>
              <a:off x="6449863" y="5620213"/>
              <a:ext cx="214104" cy="0"/>
            </a:xfrm>
            <a:prstGeom prst="line">
              <a:avLst/>
            </a:prstGeom>
            <a:noFill/>
            <a:ln w="28575" cap="flat" cmpd="sng" algn="ctr">
              <a:solidFill>
                <a:schemeClr val="bg1"/>
              </a:solidFill>
              <a:prstDash val="solid"/>
              <a:round/>
              <a:headEnd type="none" w="med" len="med"/>
              <a:tailEnd type="none" w="med" len="med"/>
            </a:ln>
            <a:effectLst/>
          </p:spPr>
        </p:cxnSp>
      </p:grpSp>
      <p:sp>
        <p:nvSpPr>
          <p:cNvPr id="15" name="Freeform: Shape 14">
            <a:extLst>
              <a:ext uri="{FF2B5EF4-FFF2-40B4-BE49-F238E27FC236}">
                <a16:creationId xmlns:a16="http://schemas.microsoft.com/office/drawing/2014/main" id="{90EF62C7-E6B9-4D60-E413-89D41F6D3D60}"/>
              </a:ext>
            </a:extLst>
          </p:cNvPr>
          <p:cNvSpPr/>
          <p:nvPr/>
        </p:nvSpPr>
        <p:spPr bwMode="auto">
          <a:xfrm>
            <a:off x="1159653" y="2103053"/>
            <a:ext cx="4694626" cy="1740993"/>
          </a:xfrm>
          <a:custGeom>
            <a:avLst/>
            <a:gdLst>
              <a:gd name="connsiteX0" fmla="*/ 4694626 w 4694626"/>
              <a:gd name="connsiteY0" fmla="*/ 1740993 h 1740993"/>
              <a:gd name="connsiteX1" fmla="*/ 4196551 w 4694626"/>
              <a:gd name="connsiteY1" fmla="*/ 1740993 h 1740993"/>
              <a:gd name="connsiteX2" fmla="*/ 4196551 w 4694626"/>
              <a:gd name="connsiteY2" fmla="*/ 1672867 h 1740993"/>
              <a:gd name="connsiteX3" fmla="*/ 3955840 w 4694626"/>
              <a:gd name="connsiteY3" fmla="*/ 1672867 h 1740993"/>
              <a:gd name="connsiteX4" fmla="*/ 3955840 w 4694626"/>
              <a:gd name="connsiteY4" fmla="*/ 1647131 h 1740993"/>
              <a:gd name="connsiteX5" fmla="*/ 3854408 w 4694626"/>
              <a:gd name="connsiteY5" fmla="*/ 1647131 h 1740993"/>
              <a:gd name="connsiteX6" fmla="*/ 3854408 w 4694626"/>
              <a:gd name="connsiteY6" fmla="*/ 1633506 h 1740993"/>
              <a:gd name="connsiteX7" fmla="*/ 3775685 w 4694626"/>
              <a:gd name="connsiteY7" fmla="*/ 1633506 h 1740993"/>
              <a:gd name="connsiteX8" fmla="*/ 3775685 w 4694626"/>
              <a:gd name="connsiteY8" fmla="*/ 1595658 h 1740993"/>
              <a:gd name="connsiteX9" fmla="*/ 3675767 w 4694626"/>
              <a:gd name="connsiteY9" fmla="*/ 1595658 h 1740993"/>
              <a:gd name="connsiteX10" fmla="*/ 3675767 w 4694626"/>
              <a:gd name="connsiteY10" fmla="*/ 1569922 h 1740993"/>
              <a:gd name="connsiteX11" fmla="*/ 3645489 w 4694626"/>
              <a:gd name="connsiteY11" fmla="*/ 1569922 h 1740993"/>
              <a:gd name="connsiteX12" fmla="*/ 3645489 w 4694626"/>
              <a:gd name="connsiteY12" fmla="*/ 1545699 h 1740993"/>
              <a:gd name="connsiteX13" fmla="*/ 3603099 w 4694626"/>
              <a:gd name="connsiteY13" fmla="*/ 1545699 h 1740993"/>
              <a:gd name="connsiteX14" fmla="*/ 3603099 w 4694626"/>
              <a:gd name="connsiteY14" fmla="*/ 1522991 h 1740993"/>
              <a:gd name="connsiteX15" fmla="*/ 3572821 w 4694626"/>
              <a:gd name="connsiteY15" fmla="*/ 1522991 h 1740993"/>
              <a:gd name="connsiteX16" fmla="*/ 3572821 w 4694626"/>
              <a:gd name="connsiteY16" fmla="*/ 1495740 h 1740993"/>
              <a:gd name="connsiteX17" fmla="*/ 3531946 w 4694626"/>
              <a:gd name="connsiteY17" fmla="*/ 1495740 h 1740993"/>
              <a:gd name="connsiteX18" fmla="*/ 3531946 w 4694626"/>
              <a:gd name="connsiteY18" fmla="*/ 1486657 h 1740993"/>
              <a:gd name="connsiteX19" fmla="*/ 3497126 w 4694626"/>
              <a:gd name="connsiteY19" fmla="*/ 1486657 h 1740993"/>
              <a:gd name="connsiteX20" fmla="*/ 3497126 w 4694626"/>
              <a:gd name="connsiteY20" fmla="*/ 1460920 h 1740993"/>
              <a:gd name="connsiteX21" fmla="*/ 3424458 w 4694626"/>
              <a:gd name="connsiteY21" fmla="*/ 1460920 h 1740993"/>
              <a:gd name="connsiteX22" fmla="*/ 3424458 w 4694626"/>
              <a:gd name="connsiteY22" fmla="*/ 1427614 h 1740993"/>
              <a:gd name="connsiteX23" fmla="*/ 3388124 w 4694626"/>
              <a:gd name="connsiteY23" fmla="*/ 1427614 h 1740993"/>
              <a:gd name="connsiteX24" fmla="*/ 3388124 w 4694626"/>
              <a:gd name="connsiteY24" fmla="*/ 1386739 h 1740993"/>
              <a:gd name="connsiteX25" fmla="*/ 3351791 w 4694626"/>
              <a:gd name="connsiteY25" fmla="*/ 1386739 h 1740993"/>
              <a:gd name="connsiteX26" fmla="*/ 3351791 w 4694626"/>
              <a:gd name="connsiteY26" fmla="*/ 1361003 h 1740993"/>
              <a:gd name="connsiteX27" fmla="*/ 3318485 w 4694626"/>
              <a:gd name="connsiteY27" fmla="*/ 1361003 h 1740993"/>
              <a:gd name="connsiteX28" fmla="*/ 3318485 w 4694626"/>
              <a:gd name="connsiteY28" fmla="*/ 1350405 h 1740993"/>
              <a:gd name="connsiteX29" fmla="*/ 3286693 w 4694626"/>
              <a:gd name="connsiteY29" fmla="*/ 1350405 h 1740993"/>
              <a:gd name="connsiteX30" fmla="*/ 3286693 w 4694626"/>
              <a:gd name="connsiteY30" fmla="*/ 1324669 h 1740993"/>
              <a:gd name="connsiteX31" fmla="*/ 3207970 w 4694626"/>
              <a:gd name="connsiteY31" fmla="*/ 1324669 h 1740993"/>
              <a:gd name="connsiteX32" fmla="*/ 3207970 w 4694626"/>
              <a:gd name="connsiteY32" fmla="*/ 1314071 h 1740993"/>
              <a:gd name="connsiteX33" fmla="*/ 3167094 w 4694626"/>
              <a:gd name="connsiteY33" fmla="*/ 1314071 h 1740993"/>
              <a:gd name="connsiteX34" fmla="*/ 3167094 w 4694626"/>
              <a:gd name="connsiteY34" fmla="*/ 1288335 h 1740993"/>
              <a:gd name="connsiteX35" fmla="*/ 3141358 w 4694626"/>
              <a:gd name="connsiteY35" fmla="*/ 1288335 h 1740993"/>
              <a:gd name="connsiteX36" fmla="*/ 3141358 w 4694626"/>
              <a:gd name="connsiteY36" fmla="*/ 1280765 h 1740993"/>
              <a:gd name="connsiteX37" fmla="*/ 3079287 w 4694626"/>
              <a:gd name="connsiteY37" fmla="*/ 1280765 h 1740993"/>
              <a:gd name="connsiteX38" fmla="*/ 3079287 w 4694626"/>
              <a:gd name="connsiteY38" fmla="*/ 1258057 h 1740993"/>
              <a:gd name="connsiteX39" fmla="*/ 3029328 w 4694626"/>
              <a:gd name="connsiteY39" fmla="*/ 1258057 h 1740993"/>
              <a:gd name="connsiteX40" fmla="*/ 3029328 w 4694626"/>
              <a:gd name="connsiteY40" fmla="*/ 1229293 h 1740993"/>
              <a:gd name="connsiteX41" fmla="*/ 2970286 w 4694626"/>
              <a:gd name="connsiteY41" fmla="*/ 1229293 h 1740993"/>
              <a:gd name="connsiteX42" fmla="*/ 2970286 w 4694626"/>
              <a:gd name="connsiteY42" fmla="*/ 1209612 h 1740993"/>
              <a:gd name="connsiteX43" fmla="*/ 2903674 w 4694626"/>
              <a:gd name="connsiteY43" fmla="*/ 1209612 h 1740993"/>
              <a:gd name="connsiteX44" fmla="*/ 2903674 w 4694626"/>
              <a:gd name="connsiteY44" fmla="*/ 1153597 h 1740993"/>
              <a:gd name="connsiteX45" fmla="*/ 2787103 w 4694626"/>
              <a:gd name="connsiteY45" fmla="*/ 1153597 h 1740993"/>
              <a:gd name="connsiteX46" fmla="*/ 2787103 w 4694626"/>
              <a:gd name="connsiteY46" fmla="*/ 1124833 h 1740993"/>
              <a:gd name="connsiteX47" fmla="*/ 2717464 w 4694626"/>
              <a:gd name="connsiteY47" fmla="*/ 1124833 h 1740993"/>
              <a:gd name="connsiteX48" fmla="*/ 2717464 w 4694626"/>
              <a:gd name="connsiteY48" fmla="*/ 1108180 h 1740993"/>
              <a:gd name="connsiteX49" fmla="*/ 2679616 w 4694626"/>
              <a:gd name="connsiteY49" fmla="*/ 1108180 h 1740993"/>
              <a:gd name="connsiteX50" fmla="*/ 2679616 w 4694626"/>
              <a:gd name="connsiteY50" fmla="*/ 1091527 h 1740993"/>
              <a:gd name="connsiteX51" fmla="*/ 2620573 w 4694626"/>
              <a:gd name="connsiteY51" fmla="*/ 1091527 h 1740993"/>
              <a:gd name="connsiteX52" fmla="*/ 2620573 w 4694626"/>
              <a:gd name="connsiteY52" fmla="*/ 1074874 h 1740993"/>
              <a:gd name="connsiteX53" fmla="*/ 2550934 w 4694626"/>
              <a:gd name="connsiteY53" fmla="*/ 1074874 h 1740993"/>
              <a:gd name="connsiteX54" fmla="*/ 2550934 w 4694626"/>
              <a:gd name="connsiteY54" fmla="*/ 1065791 h 1740993"/>
              <a:gd name="connsiteX55" fmla="*/ 2494919 w 4694626"/>
              <a:gd name="connsiteY55" fmla="*/ 1065791 h 1740993"/>
              <a:gd name="connsiteX56" fmla="*/ 2494919 w 4694626"/>
              <a:gd name="connsiteY56" fmla="*/ 1030971 h 1740993"/>
              <a:gd name="connsiteX57" fmla="*/ 2446474 w 4694626"/>
              <a:gd name="connsiteY57" fmla="*/ 1030971 h 1740993"/>
              <a:gd name="connsiteX58" fmla="*/ 2446474 w 4694626"/>
              <a:gd name="connsiteY58" fmla="*/ 1015832 h 1740993"/>
              <a:gd name="connsiteX59" fmla="*/ 2398029 w 4694626"/>
              <a:gd name="connsiteY59" fmla="*/ 1015832 h 1740993"/>
              <a:gd name="connsiteX60" fmla="*/ 2398029 w 4694626"/>
              <a:gd name="connsiteY60" fmla="*/ 1002207 h 1740993"/>
              <a:gd name="connsiteX61" fmla="*/ 2381376 w 4694626"/>
              <a:gd name="connsiteY61" fmla="*/ 1002207 h 1740993"/>
              <a:gd name="connsiteX62" fmla="*/ 2381376 w 4694626"/>
              <a:gd name="connsiteY62" fmla="*/ 987067 h 1740993"/>
              <a:gd name="connsiteX63" fmla="*/ 2366237 w 4694626"/>
              <a:gd name="connsiteY63" fmla="*/ 987067 h 1740993"/>
              <a:gd name="connsiteX64" fmla="*/ 2366237 w 4694626"/>
              <a:gd name="connsiteY64" fmla="*/ 962845 h 1740993"/>
              <a:gd name="connsiteX65" fmla="*/ 2335959 w 4694626"/>
              <a:gd name="connsiteY65" fmla="*/ 962845 h 1740993"/>
              <a:gd name="connsiteX66" fmla="*/ 2335959 w 4694626"/>
              <a:gd name="connsiteY66" fmla="*/ 949220 h 1740993"/>
              <a:gd name="connsiteX67" fmla="*/ 2282972 w 4694626"/>
              <a:gd name="connsiteY67" fmla="*/ 949220 h 1740993"/>
              <a:gd name="connsiteX68" fmla="*/ 2282972 w 4694626"/>
              <a:gd name="connsiteY68" fmla="*/ 931053 h 1740993"/>
              <a:gd name="connsiteX69" fmla="*/ 2243611 w 4694626"/>
              <a:gd name="connsiteY69" fmla="*/ 931053 h 1740993"/>
              <a:gd name="connsiteX70" fmla="*/ 2243611 w 4694626"/>
              <a:gd name="connsiteY70" fmla="*/ 917428 h 1740993"/>
              <a:gd name="connsiteX71" fmla="*/ 2220902 w 4694626"/>
              <a:gd name="connsiteY71" fmla="*/ 917428 h 1740993"/>
              <a:gd name="connsiteX72" fmla="*/ 2220902 w 4694626"/>
              <a:gd name="connsiteY72" fmla="*/ 882608 h 1740993"/>
              <a:gd name="connsiteX73" fmla="*/ 2196679 w 4694626"/>
              <a:gd name="connsiteY73" fmla="*/ 882608 h 1740993"/>
              <a:gd name="connsiteX74" fmla="*/ 2196679 w 4694626"/>
              <a:gd name="connsiteY74" fmla="*/ 870497 h 1740993"/>
              <a:gd name="connsiteX75" fmla="*/ 2142179 w 4694626"/>
              <a:gd name="connsiteY75" fmla="*/ 870497 h 1740993"/>
              <a:gd name="connsiteX76" fmla="*/ 2142179 w 4694626"/>
              <a:gd name="connsiteY76" fmla="*/ 841732 h 1740993"/>
              <a:gd name="connsiteX77" fmla="*/ 2092220 w 4694626"/>
              <a:gd name="connsiteY77" fmla="*/ 841732 h 1740993"/>
              <a:gd name="connsiteX78" fmla="*/ 2092220 w 4694626"/>
              <a:gd name="connsiteY78" fmla="*/ 822052 h 1740993"/>
              <a:gd name="connsiteX79" fmla="*/ 2042261 w 4694626"/>
              <a:gd name="connsiteY79" fmla="*/ 822052 h 1740993"/>
              <a:gd name="connsiteX80" fmla="*/ 2042261 w 4694626"/>
              <a:gd name="connsiteY80" fmla="*/ 806912 h 1740993"/>
              <a:gd name="connsiteX81" fmla="*/ 2024094 w 4694626"/>
              <a:gd name="connsiteY81" fmla="*/ 806912 h 1740993"/>
              <a:gd name="connsiteX82" fmla="*/ 2024094 w 4694626"/>
              <a:gd name="connsiteY82" fmla="*/ 784204 h 1740993"/>
              <a:gd name="connsiteX83" fmla="*/ 1928718 w 4694626"/>
              <a:gd name="connsiteY83" fmla="*/ 784204 h 1740993"/>
              <a:gd name="connsiteX84" fmla="*/ 1928718 w 4694626"/>
              <a:gd name="connsiteY84" fmla="*/ 743328 h 1740993"/>
              <a:gd name="connsiteX85" fmla="*/ 1869675 w 4694626"/>
              <a:gd name="connsiteY85" fmla="*/ 743328 h 1740993"/>
              <a:gd name="connsiteX86" fmla="*/ 1869675 w 4694626"/>
              <a:gd name="connsiteY86" fmla="*/ 732731 h 1740993"/>
              <a:gd name="connsiteX87" fmla="*/ 1828800 w 4694626"/>
              <a:gd name="connsiteY87" fmla="*/ 732731 h 1740993"/>
              <a:gd name="connsiteX88" fmla="*/ 1828800 w 4694626"/>
              <a:gd name="connsiteY88" fmla="*/ 732731 h 1740993"/>
              <a:gd name="connsiteX89" fmla="*/ 1803064 w 4694626"/>
              <a:gd name="connsiteY89" fmla="*/ 732731 h 1740993"/>
              <a:gd name="connsiteX90" fmla="*/ 1803064 w 4694626"/>
              <a:gd name="connsiteY90" fmla="*/ 710022 h 1740993"/>
              <a:gd name="connsiteX91" fmla="*/ 1771272 w 4694626"/>
              <a:gd name="connsiteY91" fmla="*/ 710022 h 1740993"/>
              <a:gd name="connsiteX92" fmla="*/ 1771272 w 4694626"/>
              <a:gd name="connsiteY92" fmla="*/ 696397 h 1740993"/>
              <a:gd name="connsiteX93" fmla="*/ 1740993 w 4694626"/>
              <a:gd name="connsiteY93" fmla="*/ 696397 h 1740993"/>
              <a:gd name="connsiteX94" fmla="*/ 1740993 w 4694626"/>
              <a:gd name="connsiteY94" fmla="*/ 676716 h 1740993"/>
              <a:gd name="connsiteX95" fmla="*/ 1709201 w 4694626"/>
              <a:gd name="connsiteY95" fmla="*/ 676716 h 1740993"/>
              <a:gd name="connsiteX96" fmla="*/ 1709201 w 4694626"/>
              <a:gd name="connsiteY96" fmla="*/ 657036 h 1740993"/>
              <a:gd name="connsiteX97" fmla="*/ 1650159 w 4694626"/>
              <a:gd name="connsiteY97" fmla="*/ 657036 h 1740993"/>
              <a:gd name="connsiteX98" fmla="*/ 1650159 w 4694626"/>
              <a:gd name="connsiteY98" fmla="*/ 638869 h 1740993"/>
              <a:gd name="connsiteX99" fmla="*/ 1615339 w 4694626"/>
              <a:gd name="connsiteY99" fmla="*/ 638869 h 1740993"/>
              <a:gd name="connsiteX100" fmla="*/ 1615339 w 4694626"/>
              <a:gd name="connsiteY100" fmla="*/ 619188 h 1740993"/>
              <a:gd name="connsiteX101" fmla="*/ 1565380 w 4694626"/>
              <a:gd name="connsiteY101" fmla="*/ 619188 h 1740993"/>
              <a:gd name="connsiteX102" fmla="*/ 1565380 w 4694626"/>
              <a:gd name="connsiteY102" fmla="*/ 604049 h 1740993"/>
              <a:gd name="connsiteX103" fmla="*/ 1503310 w 4694626"/>
              <a:gd name="connsiteY103" fmla="*/ 604049 h 1740993"/>
              <a:gd name="connsiteX104" fmla="*/ 1503310 w 4694626"/>
              <a:gd name="connsiteY104" fmla="*/ 576799 h 1740993"/>
              <a:gd name="connsiteX105" fmla="*/ 1479087 w 4694626"/>
              <a:gd name="connsiteY105" fmla="*/ 576799 h 1740993"/>
              <a:gd name="connsiteX106" fmla="*/ 1479087 w 4694626"/>
              <a:gd name="connsiteY106" fmla="*/ 555604 h 1740993"/>
              <a:gd name="connsiteX107" fmla="*/ 1445781 w 4694626"/>
              <a:gd name="connsiteY107" fmla="*/ 555604 h 1740993"/>
              <a:gd name="connsiteX108" fmla="*/ 1445781 w 4694626"/>
              <a:gd name="connsiteY108" fmla="*/ 526840 h 1740993"/>
              <a:gd name="connsiteX109" fmla="*/ 1392795 w 4694626"/>
              <a:gd name="connsiteY109" fmla="*/ 526840 h 1740993"/>
              <a:gd name="connsiteX110" fmla="*/ 1392795 w 4694626"/>
              <a:gd name="connsiteY110" fmla="*/ 502617 h 1740993"/>
              <a:gd name="connsiteX111" fmla="*/ 1336780 w 4694626"/>
              <a:gd name="connsiteY111" fmla="*/ 502617 h 1740993"/>
              <a:gd name="connsiteX112" fmla="*/ 1336780 w 4694626"/>
              <a:gd name="connsiteY112" fmla="*/ 487478 h 1740993"/>
              <a:gd name="connsiteX113" fmla="*/ 1315585 w 4694626"/>
              <a:gd name="connsiteY113" fmla="*/ 487478 h 1740993"/>
              <a:gd name="connsiteX114" fmla="*/ 1315585 w 4694626"/>
              <a:gd name="connsiteY114" fmla="*/ 457200 h 1740993"/>
              <a:gd name="connsiteX115" fmla="*/ 1270168 w 4694626"/>
              <a:gd name="connsiteY115" fmla="*/ 457200 h 1740993"/>
              <a:gd name="connsiteX116" fmla="*/ 1270168 w 4694626"/>
              <a:gd name="connsiteY116" fmla="*/ 440547 h 1740993"/>
              <a:gd name="connsiteX117" fmla="*/ 1236862 w 4694626"/>
              <a:gd name="connsiteY117" fmla="*/ 440547 h 1740993"/>
              <a:gd name="connsiteX118" fmla="*/ 1236862 w 4694626"/>
              <a:gd name="connsiteY118" fmla="*/ 425408 h 1740993"/>
              <a:gd name="connsiteX119" fmla="*/ 1208098 w 4694626"/>
              <a:gd name="connsiteY119" fmla="*/ 425408 h 1740993"/>
              <a:gd name="connsiteX120" fmla="*/ 1208098 w 4694626"/>
              <a:gd name="connsiteY120" fmla="*/ 408755 h 1740993"/>
              <a:gd name="connsiteX121" fmla="*/ 1195987 w 4694626"/>
              <a:gd name="connsiteY121" fmla="*/ 408755 h 1740993"/>
              <a:gd name="connsiteX122" fmla="*/ 1195987 w 4694626"/>
              <a:gd name="connsiteY122" fmla="*/ 387560 h 1740993"/>
              <a:gd name="connsiteX123" fmla="*/ 1164195 w 4694626"/>
              <a:gd name="connsiteY123" fmla="*/ 387560 h 1740993"/>
              <a:gd name="connsiteX124" fmla="*/ 1164195 w 4694626"/>
              <a:gd name="connsiteY124" fmla="*/ 372421 h 1740993"/>
              <a:gd name="connsiteX125" fmla="*/ 1132403 w 4694626"/>
              <a:gd name="connsiteY125" fmla="*/ 372421 h 1740993"/>
              <a:gd name="connsiteX126" fmla="*/ 1132403 w 4694626"/>
              <a:gd name="connsiteY126" fmla="*/ 351226 h 1740993"/>
              <a:gd name="connsiteX127" fmla="*/ 1106666 w 4694626"/>
              <a:gd name="connsiteY127" fmla="*/ 351226 h 1740993"/>
              <a:gd name="connsiteX128" fmla="*/ 1106666 w 4694626"/>
              <a:gd name="connsiteY128" fmla="*/ 342143 h 1740993"/>
              <a:gd name="connsiteX129" fmla="*/ 1037026 w 4694626"/>
              <a:gd name="connsiteY129" fmla="*/ 342143 h 1740993"/>
              <a:gd name="connsiteX130" fmla="*/ 1037026 w 4694626"/>
              <a:gd name="connsiteY130" fmla="*/ 322462 h 1740993"/>
              <a:gd name="connsiteX131" fmla="*/ 977984 w 4694626"/>
              <a:gd name="connsiteY131" fmla="*/ 322462 h 1740993"/>
              <a:gd name="connsiteX132" fmla="*/ 977984 w 4694626"/>
              <a:gd name="connsiteY132" fmla="*/ 302781 h 1740993"/>
              <a:gd name="connsiteX133" fmla="*/ 944678 w 4694626"/>
              <a:gd name="connsiteY133" fmla="*/ 302781 h 1740993"/>
              <a:gd name="connsiteX134" fmla="*/ 944678 w 4694626"/>
              <a:gd name="connsiteY134" fmla="*/ 295212 h 1740993"/>
              <a:gd name="connsiteX135" fmla="*/ 905317 w 4694626"/>
              <a:gd name="connsiteY135" fmla="*/ 295212 h 1740993"/>
              <a:gd name="connsiteX136" fmla="*/ 905317 w 4694626"/>
              <a:gd name="connsiteY136" fmla="*/ 280073 h 1740993"/>
              <a:gd name="connsiteX137" fmla="*/ 861413 w 4694626"/>
              <a:gd name="connsiteY137" fmla="*/ 280073 h 1740993"/>
              <a:gd name="connsiteX138" fmla="*/ 861413 w 4694626"/>
              <a:gd name="connsiteY138" fmla="*/ 251309 h 1740993"/>
              <a:gd name="connsiteX139" fmla="*/ 825079 w 4694626"/>
              <a:gd name="connsiteY139" fmla="*/ 251309 h 1740993"/>
              <a:gd name="connsiteX140" fmla="*/ 825079 w 4694626"/>
              <a:gd name="connsiteY140" fmla="*/ 233142 h 1740993"/>
              <a:gd name="connsiteX141" fmla="*/ 776634 w 4694626"/>
              <a:gd name="connsiteY141" fmla="*/ 233142 h 1740993"/>
              <a:gd name="connsiteX142" fmla="*/ 776634 w 4694626"/>
              <a:gd name="connsiteY142" fmla="*/ 202863 h 1740993"/>
              <a:gd name="connsiteX143" fmla="*/ 732731 w 4694626"/>
              <a:gd name="connsiteY143" fmla="*/ 202863 h 1740993"/>
              <a:gd name="connsiteX144" fmla="*/ 732731 w 4694626"/>
              <a:gd name="connsiteY144" fmla="*/ 187724 h 1740993"/>
              <a:gd name="connsiteX145" fmla="*/ 691856 w 4694626"/>
              <a:gd name="connsiteY145" fmla="*/ 187724 h 1740993"/>
              <a:gd name="connsiteX146" fmla="*/ 691856 w 4694626"/>
              <a:gd name="connsiteY146" fmla="*/ 166530 h 1740993"/>
              <a:gd name="connsiteX147" fmla="*/ 655522 w 4694626"/>
              <a:gd name="connsiteY147" fmla="*/ 166530 h 1740993"/>
              <a:gd name="connsiteX148" fmla="*/ 655522 w 4694626"/>
              <a:gd name="connsiteY148" fmla="*/ 152905 h 1740993"/>
              <a:gd name="connsiteX149" fmla="*/ 629785 w 4694626"/>
              <a:gd name="connsiteY149" fmla="*/ 152905 h 1740993"/>
              <a:gd name="connsiteX150" fmla="*/ 629785 w 4694626"/>
              <a:gd name="connsiteY150" fmla="*/ 124140 h 1740993"/>
              <a:gd name="connsiteX151" fmla="*/ 587396 w 4694626"/>
              <a:gd name="connsiteY151" fmla="*/ 124140 h 1740993"/>
              <a:gd name="connsiteX152" fmla="*/ 587396 w 4694626"/>
              <a:gd name="connsiteY152" fmla="*/ 104460 h 1740993"/>
              <a:gd name="connsiteX153" fmla="*/ 522298 w 4694626"/>
              <a:gd name="connsiteY153" fmla="*/ 104460 h 1740993"/>
              <a:gd name="connsiteX154" fmla="*/ 522298 w 4694626"/>
              <a:gd name="connsiteY154" fmla="*/ 75695 h 1740993"/>
              <a:gd name="connsiteX155" fmla="*/ 426922 w 4694626"/>
              <a:gd name="connsiteY155" fmla="*/ 75695 h 1740993"/>
              <a:gd name="connsiteX156" fmla="*/ 426922 w 4694626"/>
              <a:gd name="connsiteY156" fmla="*/ 62070 h 1740993"/>
              <a:gd name="connsiteX157" fmla="*/ 387560 w 4694626"/>
              <a:gd name="connsiteY157" fmla="*/ 62070 h 1740993"/>
              <a:gd name="connsiteX158" fmla="*/ 387560 w 4694626"/>
              <a:gd name="connsiteY158" fmla="*/ 39361 h 1740993"/>
              <a:gd name="connsiteX159" fmla="*/ 346685 w 4694626"/>
              <a:gd name="connsiteY159" fmla="*/ 39361 h 1740993"/>
              <a:gd name="connsiteX160" fmla="*/ 346685 w 4694626"/>
              <a:gd name="connsiteY160" fmla="*/ 24222 h 1740993"/>
              <a:gd name="connsiteX161" fmla="*/ 165016 w 4694626"/>
              <a:gd name="connsiteY161" fmla="*/ 24222 h 1740993"/>
              <a:gd name="connsiteX162" fmla="*/ 165016 w 4694626"/>
              <a:gd name="connsiteY162" fmla="*/ 0 h 1740993"/>
              <a:gd name="connsiteX163" fmla="*/ 0 w 4694626"/>
              <a:gd name="connsiteY163" fmla="*/ 0 h 1740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4694626" h="1740993">
                <a:moveTo>
                  <a:pt x="4694626" y="1740993"/>
                </a:moveTo>
                <a:lnTo>
                  <a:pt x="4196551" y="1740993"/>
                </a:lnTo>
                <a:lnTo>
                  <a:pt x="4196551" y="1672867"/>
                </a:lnTo>
                <a:lnTo>
                  <a:pt x="3955840" y="1672867"/>
                </a:lnTo>
                <a:lnTo>
                  <a:pt x="3955840" y="1647131"/>
                </a:lnTo>
                <a:lnTo>
                  <a:pt x="3854408" y="1647131"/>
                </a:lnTo>
                <a:lnTo>
                  <a:pt x="3854408" y="1633506"/>
                </a:lnTo>
                <a:lnTo>
                  <a:pt x="3775685" y="1633506"/>
                </a:lnTo>
                <a:lnTo>
                  <a:pt x="3775685" y="1595658"/>
                </a:lnTo>
                <a:lnTo>
                  <a:pt x="3675767" y="1595658"/>
                </a:lnTo>
                <a:lnTo>
                  <a:pt x="3675767" y="1569922"/>
                </a:lnTo>
                <a:lnTo>
                  <a:pt x="3645489" y="1569922"/>
                </a:lnTo>
                <a:lnTo>
                  <a:pt x="3645489" y="1545699"/>
                </a:lnTo>
                <a:lnTo>
                  <a:pt x="3603099" y="1545699"/>
                </a:lnTo>
                <a:lnTo>
                  <a:pt x="3603099" y="1522991"/>
                </a:lnTo>
                <a:lnTo>
                  <a:pt x="3572821" y="1522991"/>
                </a:lnTo>
                <a:lnTo>
                  <a:pt x="3572821" y="1495740"/>
                </a:lnTo>
                <a:lnTo>
                  <a:pt x="3531946" y="1495740"/>
                </a:lnTo>
                <a:lnTo>
                  <a:pt x="3531946" y="1486657"/>
                </a:lnTo>
                <a:lnTo>
                  <a:pt x="3497126" y="1486657"/>
                </a:lnTo>
                <a:lnTo>
                  <a:pt x="3497126" y="1460920"/>
                </a:lnTo>
                <a:lnTo>
                  <a:pt x="3424458" y="1460920"/>
                </a:lnTo>
                <a:lnTo>
                  <a:pt x="3424458" y="1427614"/>
                </a:lnTo>
                <a:lnTo>
                  <a:pt x="3388124" y="1427614"/>
                </a:lnTo>
                <a:lnTo>
                  <a:pt x="3388124" y="1386739"/>
                </a:lnTo>
                <a:lnTo>
                  <a:pt x="3351791" y="1386739"/>
                </a:lnTo>
                <a:lnTo>
                  <a:pt x="3351791" y="1361003"/>
                </a:lnTo>
                <a:lnTo>
                  <a:pt x="3318485" y="1361003"/>
                </a:lnTo>
                <a:lnTo>
                  <a:pt x="3318485" y="1350405"/>
                </a:lnTo>
                <a:lnTo>
                  <a:pt x="3286693" y="1350405"/>
                </a:lnTo>
                <a:lnTo>
                  <a:pt x="3286693" y="1324669"/>
                </a:lnTo>
                <a:lnTo>
                  <a:pt x="3207970" y="1324669"/>
                </a:lnTo>
                <a:lnTo>
                  <a:pt x="3207970" y="1314071"/>
                </a:lnTo>
                <a:lnTo>
                  <a:pt x="3167094" y="1314071"/>
                </a:lnTo>
                <a:lnTo>
                  <a:pt x="3167094" y="1288335"/>
                </a:lnTo>
                <a:lnTo>
                  <a:pt x="3141358" y="1288335"/>
                </a:lnTo>
                <a:lnTo>
                  <a:pt x="3141358" y="1280765"/>
                </a:lnTo>
                <a:lnTo>
                  <a:pt x="3079287" y="1280765"/>
                </a:lnTo>
                <a:lnTo>
                  <a:pt x="3079287" y="1258057"/>
                </a:lnTo>
                <a:lnTo>
                  <a:pt x="3029328" y="1258057"/>
                </a:lnTo>
                <a:lnTo>
                  <a:pt x="3029328" y="1229293"/>
                </a:lnTo>
                <a:lnTo>
                  <a:pt x="2970286" y="1229293"/>
                </a:lnTo>
                <a:lnTo>
                  <a:pt x="2970286" y="1209612"/>
                </a:lnTo>
                <a:lnTo>
                  <a:pt x="2903674" y="1209612"/>
                </a:lnTo>
                <a:lnTo>
                  <a:pt x="2903674" y="1153597"/>
                </a:lnTo>
                <a:lnTo>
                  <a:pt x="2787103" y="1153597"/>
                </a:lnTo>
                <a:lnTo>
                  <a:pt x="2787103" y="1124833"/>
                </a:lnTo>
                <a:lnTo>
                  <a:pt x="2717464" y="1124833"/>
                </a:lnTo>
                <a:lnTo>
                  <a:pt x="2717464" y="1108180"/>
                </a:lnTo>
                <a:lnTo>
                  <a:pt x="2679616" y="1108180"/>
                </a:lnTo>
                <a:lnTo>
                  <a:pt x="2679616" y="1091527"/>
                </a:lnTo>
                <a:lnTo>
                  <a:pt x="2620573" y="1091527"/>
                </a:lnTo>
                <a:lnTo>
                  <a:pt x="2620573" y="1074874"/>
                </a:lnTo>
                <a:lnTo>
                  <a:pt x="2550934" y="1074874"/>
                </a:lnTo>
                <a:lnTo>
                  <a:pt x="2550934" y="1065791"/>
                </a:lnTo>
                <a:lnTo>
                  <a:pt x="2494919" y="1065791"/>
                </a:lnTo>
                <a:lnTo>
                  <a:pt x="2494919" y="1030971"/>
                </a:lnTo>
                <a:lnTo>
                  <a:pt x="2446474" y="1030971"/>
                </a:lnTo>
                <a:lnTo>
                  <a:pt x="2446474" y="1015832"/>
                </a:lnTo>
                <a:lnTo>
                  <a:pt x="2398029" y="1015832"/>
                </a:lnTo>
                <a:lnTo>
                  <a:pt x="2398029" y="1002207"/>
                </a:lnTo>
                <a:lnTo>
                  <a:pt x="2381376" y="1002207"/>
                </a:lnTo>
                <a:lnTo>
                  <a:pt x="2381376" y="987067"/>
                </a:lnTo>
                <a:lnTo>
                  <a:pt x="2366237" y="987067"/>
                </a:lnTo>
                <a:lnTo>
                  <a:pt x="2366237" y="962845"/>
                </a:lnTo>
                <a:lnTo>
                  <a:pt x="2335959" y="962845"/>
                </a:lnTo>
                <a:lnTo>
                  <a:pt x="2335959" y="949220"/>
                </a:lnTo>
                <a:lnTo>
                  <a:pt x="2282972" y="949220"/>
                </a:lnTo>
                <a:lnTo>
                  <a:pt x="2282972" y="931053"/>
                </a:lnTo>
                <a:lnTo>
                  <a:pt x="2243611" y="931053"/>
                </a:lnTo>
                <a:lnTo>
                  <a:pt x="2243611" y="917428"/>
                </a:lnTo>
                <a:lnTo>
                  <a:pt x="2220902" y="917428"/>
                </a:lnTo>
                <a:lnTo>
                  <a:pt x="2220902" y="882608"/>
                </a:lnTo>
                <a:lnTo>
                  <a:pt x="2196679" y="882608"/>
                </a:lnTo>
                <a:lnTo>
                  <a:pt x="2196679" y="870497"/>
                </a:lnTo>
                <a:lnTo>
                  <a:pt x="2142179" y="870497"/>
                </a:lnTo>
                <a:lnTo>
                  <a:pt x="2142179" y="841732"/>
                </a:lnTo>
                <a:lnTo>
                  <a:pt x="2092220" y="841732"/>
                </a:lnTo>
                <a:lnTo>
                  <a:pt x="2092220" y="822052"/>
                </a:lnTo>
                <a:lnTo>
                  <a:pt x="2042261" y="822052"/>
                </a:lnTo>
                <a:lnTo>
                  <a:pt x="2042261" y="806912"/>
                </a:lnTo>
                <a:lnTo>
                  <a:pt x="2024094" y="806912"/>
                </a:lnTo>
                <a:lnTo>
                  <a:pt x="2024094" y="784204"/>
                </a:lnTo>
                <a:lnTo>
                  <a:pt x="1928718" y="784204"/>
                </a:lnTo>
                <a:lnTo>
                  <a:pt x="1928718" y="743328"/>
                </a:lnTo>
                <a:lnTo>
                  <a:pt x="1869675" y="743328"/>
                </a:lnTo>
                <a:lnTo>
                  <a:pt x="1869675" y="732731"/>
                </a:lnTo>
                <a:lnTo>
                  <a:pt x="1828800" y="732731"/>
                </a:lnTo>
                <a:lnTo>
                  <a:pt x="1828800" y="732731"/>
                </a:lnTo>
                <a:lnTo>
                  <a:pt x="1803064" y="732731"/>
                </a:lnTo>
                <a:lnTo>
                  <a:pt x="1803064" y="710022"/>
                </a:lnTo>
                <a:lnTo>
                  <a:pt x="1771272" y="710022"/>
                </a:lnTo>
                <a:lnTo>
                  <a:pt x="1771272" y="696397"/>
                </a:lnTo>
                <a:lnTo>
                  <a:pt x="1740993" y="696397"/>
                </a:lnTo>
                <a:lnTo>
                  <a:pt x="1740993" y="676716"/>
                </a:lnTo>
                <a:lnTo>
                  <a:pt x="1709201" y="676716"/>
                </a:lnTo>
                <a:lnTo>
                  <a:pt x="1709201" y="657036"/>
                </a:lnTo>
                <a:lnTo>
                  <a:pt x="1650159" y="657036"/>
                </a:lnTo>
                <a:lnTo>
                  <a:pt x="1650159" y="638869"/>
                </a:lnTo>
                <a:lnTo>
                  <a:pt x="1615339" y="638869"/>
                </a:lnTo>
                <a:lnTo>
                  <a:pt x="1615339" y="619188"/>
                </a:lnTo>
                <a:lnTo>
                  <a:pt x="1565380" y="619188"/>
                </a:lnTo>
                <a:lnTo>
                  <a:pt x="1565380" y="604049"/>
                </a:lnTo>
                <a:lnTo>
                  <a:pt x="1503310" y="604049"/>
                </a:lnTo>
                <a:lnTo>
                  <a:pt x="1503310" y="576799"/>
                </a:lnTo>
                <a:lnTo>
                  <a:pt x="1479087" y="576799"/>
                </a:lnTo>
                <a:lnTo>
                  <a:pt x="1479087" y="555604"/>
                </a:lnTo>
                <a:lnTo>
                  <a:pt x="1445781" y="555604"/>
                </a:lnTo>
                <a:lnTo>
                  <a:pt x="1445781" y="526840"/>
                </a:lnTo>
                <a:lnTo>
                  <a:pt x="1392795" y="526840"/>
                </a:lnTo>
                <a:lnTo>
                  <a:pt x="1392795" y="502617"/>
                </a:lnTo>
                <a:lnTo>
                  <a:pt x="1336780" y="502617"/>
                </a:lnTo>
                <a:lnTo>
                  <a:pt x="1336780" y="487478"/>
                </a:lnTo>
                <a:lnTo>
                  <a:pt x="1315585" y="487478"/>
                </a:lnTo>
                <a:lnTo>
                  <a:pt x="1315585" y="457200"/>
                </a:lnTo>
                <a:lnTo>
                  <a:pt x="1270168" y="457200"/>
                </a:lnTo>
                <a:lnTo>
                  <a:pt x="1270168" y="440547"/>
                </a:lnTo>
                <a:lnTo>
                  <a:pt x="1236862" y="440547"/>
                </a:lnTo>
                <a:lnTo>
                  <a:pt x="1236862" y="425408"/>
                </a:lnTo>
                <a:lnTo>
                  <a:pt x="1208098" y="425408"/>
                </a:lnTo>
                <a:lnTo>
                  <a:pt x="1208098" y="408755"/>
                </a:lnTo>
                <a:lnTo>
                  <a:pt x="1195987" y="408755"/>
                </a:lnTo>
                <a:lnTo>
                  <a:pt x="1195987" y="387560"/>
                </a:lnTo>
                <a:lnTo>
                  <a:pt x="1164195" y="387560"/>
                </a:lnTo>
                <a:lnTo>
                  <a:pt x="1164195" y="372421"/>
                </a:lnTo>
                <a:lnTo>
                  <a:pt x="1132403" y="372421"/>
                </a:lnTo>
                <a:lnTo>
                  <a:pt x="1132403" y="351226"/>
                </a:lnTo>
                <a:lnTo>
                  <a:pt x="1106666" y="351226"/>
                </a:lnTo>
                <a:lnTo>
                  <a:pt x="1106666" y="342143"/>
                </a:lnTo>
                <a:lnTo>
                  <a:pt x="1037026" y="342143"/>
                </a:lnTo>
                <a:lnTo>
                  <a:pt x="1037026" y="322462"/>
                </a:lnTo>
                <a:lnTo>
                  <a:pt x="977984" y="322462"/>
                </a:lnTo>
                <a:lnTo>
                  <a:pt x="977984" y="302781"/>
                </a:lnTo>
                <a:lnTo>
                  <a:pt x="944678" y="302781"/>
                </a:lnTo>
                <a:lnTo>
                  <a:pt x="944678" y="295212"/>
                </a:lnTo>
                <a:lnTo>
                  <a:pt x="905317" y="295212"/>
                </a:lnTo>
                <a:lnTo>
                  <a:pt x="905317" y="280073"/>
                </a:lnTo>
                <a:lnTo>
                  <a:pt x="861413" y="280073"/>
                </a:lnTo>
                <a:lnTo>
                  <a:pt x="861413" y="251309"/>
                </a:lnTo>
                <a:lnTo>
                  <a:pt x="825079" y="251309"/>
                </a:lnTo>
                <a:lnTo>
                  <a:pt x="825079" y="233142"/>
                </a:lnTo>
                <a:lnTo>
                  <a:pt x="776634" y="233142"/>
                </a:lnTo>
                <a:lnTo>
                  <a:pt x="776634" y="202863"/>
                </a:lnTo>
                <a:lnTo>
                  <a:pt x="732731" y="202863"/>
                </a:lnTo>
                <a:lnTo>
                  <a:pt x="732731" y="187724"/>
                </a:lnTo>
                <a:lnTo>
                  <a:pt x="691856" y="187724"/>
                </a:lnTo>
                <a:lnTo>
                  <a:pt x="691856" y="166530"/>
                </a:lnTo>
                <a:lnTo>
                  <a:pt x="655522" y="166530"/>
                </a:lnTo>
                <a:lnTo>
                  <a:pt x="655522" y="152905"/>
                </a:lnTo>
                <a:lnTo>
                  <a:pt x="629785" y="152905"/>
                </a:lnTo>
                <a:lnTo>
                  <a:pt x="629785" y="124140"/>
                </a:lnTo>
                <a:lnTo>
                  <a:pt x="587396" y="124140"/>
                </a:lnTo>
                <a:lnTo>
                  <a:pt x="587396" y="104460"/>
                </a:lnTo>
                <a:lnTo>
                  <a:pt x="522298" y="104460"/>
                </a:lnTo>
                <a:lnTo>
                  <a:pt x="522298" y="75695"/>
                </a:lnTo>
                <a:lnTo>
                  <a:pt x="426922" y="75695"/>
                </a:lnTo>
                <a:lnTo>
                  <a:pt x="426922" y="62070"/>
                </a:lnTo>
                <a:lnTo>
                  <a:pt x="387560" y="62070"/>
                </a:lnTo>
                <a:lnTo>
                  <a:pt x="387560" y="39361"/>
                </a:lnTo>
                <a:lnTo>
                  <a:pt x="346685" y="39361"/>
                </a:lnTo>
                <a:lnTo>
                  <a:pt x="346685" y="24222"/>
                </a:lnTo>
                <a:lnTo>
                  <a:pt x="165016" y="24222"/>
                </a:lnTo>
                <a:lnTo>
                  <a:pt x="165016"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 name="Freeform: Shape 9">
            <a:extLst>
              <a:ext uri="{FF2B5EF4-FFF2-40B4-BE49-F238E27FC236}">
                <a16:creationId xmlns:a16="http://schemas.microsoft.com/office/drawing/2014/main" id="{4CFE5B04-E769-0578-79C1-7DD532014981}"/>
              </a:ext>
            </a:extLst>
          </p:cNvPr>
          <p:cNvSpPr/>
          <p:nvPr/>
        </p:nvSpPr>
        <p:spPr bwMode="auto">
          <a:xfrm>
            <a:off x="1153597" y="2100025"/>
            <a:ext cx="4572000" cy="1291363"/>
          </a:xfrm>
          <a:custGeom>
            <a:avLst/>
            <a:gdLst>
              <a:gd name="connsiteX0" fmla="*/ 4572000 w 4572000"/>
              <a:gd name="connsiteY0" fmla="*/ 1291363 h 1291363"/>
              <a:gd name="connsiteX1" fmla="*/ 3975521 w 4572000"/>
              <a:gd name="connsiteY1" fmla="*/ 1291363 h 1291363"/>
              <a:gd name="connsiteX2" fmla="*/ 3975521 w 4572000"/>
              <a:gd name="connsiteY2" fmla="*/ 1270168 h 1291363"/>
              <a:gd name="connsiteX3" fmla="*/ 3901339 w 4572000"/>
              <a:gd name="connsiteY3" fmla="*/ 1270168 h 1291363"/>
              <a:gd name="connsiteX4" fmla="*/ 3901339 w 4572000"/>
              <a:gd name="connsiteY4" fmla="*/ 1248974 h 1291363"/>
              <a:gd name="connsiteX5" fmla="*/ 3822616 w 4572000"/>
              <a:gd name="connsiteY5" fmla="*/ 1248974 h 1291363"/>
              <a:gd name="connsiteX6" fmla="*/ 3822616 w 4572000"/>
              <a:gd name="connsiteY6" fmla="*/ 1235348 h 1291363"/>
              <a:gd name="connsiteX7" fmla="*/ 3710587 w 4572000"/>
              <a:gd name="connsiteY7" fmla="*/ 1235348 h 1291363"/>
              <a:gd name="connsiteX8" fmla="*/ 3710587 w 4572000"/>
              <a:gd name="connsiteY8" fmla="*/ 1221723 h 1291363"/>
              <a:gd name="connsiteX9" fmla="*/ 3665170 w 4572000"/>
              <a:gd name="connsiteY9" fmla="*/ 1221723 h 1291363"/>
              <a:gd name="connsiteX10" fmla="*/ 3665170 w 4572000"/>
              <a:gd name="connsiteY10" fmla="*/ 1211126 h 1291363"/>
              <a:gd name="connsiteX11" fmla="*/ 3621267 w 4572000"/>
              <a:gd name="connsiteY11" fmla="*/ 1211126 h 1291363"/>
              <a:gd name="connsiteX12" fmla="*/ 3621267 w 4572000"/>
              <a:gd name="connsiteY12" fmla="*/ 1200529 h 1291363"/>
              <a:gd name="connsiteX13" fmla="*/ 3589475 w 4572000"/>
              <a:gd name="connsiteY13" fmla="*/ 1200529 h 1291363"/>
              <a:gd name="connsiteX14" fmla="*/ 3589475 w 4572000"/>
              <a:gd name="connsiteY14" fmla="*/ 1183876 h 1291363"/>
              <a:gd name="connsiteX15" fmla="*/ 3518321 w 4572000"/>
              <a:gd name="connsiteY15" fmla="*/ 1183876 h 1291363"/>
              <a:gd name="connsiteX16" fmla="*/ 3518321 w 4572000"/>
              <a:gd name="connsiteY16" fmla="*/ 1161167 h 1291363"/>
              <a:gd name="connsiteX17" fmla="*/ 3480473 w 4572000"/>
              <a:gd name="connsiteY17" fmla="*/ 1161167 h 1291363"/>
              <a:gd name="connsiteX18" fmla="*/ 3480473 w 4572000"/>
              <a:gd name="connsiteY18" fmla="*/ 1149056 h 1291363"/>
              <a:gd name="connsiteX19" fmla="*/ 3442626 w 4572000"/>
              <a:gd name="connsiteY19" fmla="*/ 1149056 h 1291363"/>
              <a:gd name="connsiteX20" fmla="*/ 3442626 w 4572000"/>
              <a:gd name="connsiteY20" fmla="*/ 1136944 h 1291363"/>
              <a:gd name="connsiteX21" fmla="*/ 3406292 w 4572000"/>
              <a:gd name="connsiteY21" fmla="*/ 1136944 h 1291363"/>
              <a:gd name="connsiteX22" fmla="*/ 3406292 w 4572000"/>
              <a:gd name="connsiteY22" fmla="*/ 1129375 h 1291363"/>
              <a:gd name="connsiteX23" fmla="*/ 3386611 w 4572000"/>
              <a:gd name="connsiteY23" fmla="*/ 1129375 h 1291363"/>
              <a:gd name="connsiteX24" fmla="*/ 3386611 w 4572000"/>
              <a:gd name="connsiteY24" fmla="*/ 1112722 h 1291363"/>
              <a:gd name="connsiteX25" fmla="*/ 3319999 w 4572000"/>
              <a:gd name="connsiteY25" fmla="*/ 1112722 h 1291363"/>
              <a:gd name="connsiteX26" fmla="*/ 3319999 w 4572000"/>
              <a:gd name="connsiteY26" fmla="*/ 1097583 h 1291363"/>
              <a:gd name="connsiteX27" fmla="*/ 3277610 w 4572000"/>
              <a:gd name="connsiteY27" fmla="*/ 1097583 h 1291363"/>
              <a:gd name="connsiteX28" fmla="*/ 3277610 w 4572000"/>
              <a:gd name="connsiteY28" fmla="*/ 1083958 h 1291363"/>
              <a:gd name="connsiteX29" fmla="*/ 3227651 w 4572000"/>
              <a:gd name="connsiteY29" fmla="*/ 1083958 h 1291363"/>
              <a:gd name="connsiteX30" fmla="*/ 3227651 w 4572000"/>
              <a:gd name="connsiteY30" fmla="*/ 1071846 h 1291363"/>
              <a:gd name="connsiteX31" fmla="*/ 3198886 w 4572000"/>
              <a:gd name="connsiteY31" fmla="*/ 1071846 h 1291363"/>
              <a:gd name="connsiteX32" fmla="*/ 3210998 w 4572000"/>
              <a:gd name="connsiteY32" fmla="*/ 1059734 h 1291363"/>
              <a:gd name="connsiteX33" fmla="*/ 3185261 w 4572000"/>
              <a:gd name="connsiteY33" fmla="*/ 1059734 h 1291363"/>
              <a:gd name="connsiteX34" fmla="*/ 3185261 w 4572000"/>
              <a:gd name="connsiteY34" fmla="*/ 1030971 h 1291363"/>
              <a:gd name="connsiteX35" fmla="*/ 3154983 w 4572000"/>
              <a:gd name="connsiteY35" fmla="*/ 1030971 h 1291363"/>
              <a:gd name="connsiteX36" fmla="*/ 3154983 w 4572000"/>
              <a:gd name="connsiteY36" fmla="*/ 1030971 h 1291363"/>
              <a:gd name="connsiteX37" fmla="*/ 3129247 w 4572000"/>
              <a:gd name="connsiteY37" fmla="*/ 1030971 h 1291363"/>
              <a:gd name="connsiteX38" fmla="*/ 3129247 w 4572000"/>
              <a:gd name="connsiteY38" fmla="*/ 1008262 h 1291363"/>
              <a:gd name="connsiteX39" fmla="*/ 3098969 w 4572000"/>
              <a:gd name="connsiteY39" fmla="*/ 1008262 h 1291363"/>
              <a:gd name="connsiteX40" fmla="*/ 3098969 w 4572000"/>
              <a:gd name="connsiteY40" fmla="*/ 1000693 h 1291363"/>
              <a:gd name="connsiteX41" fmla="*/ 3070204 w 4572000"/>
              <a:gd name="connsiteY41" fmla="*/ 1000693 h 1291363"/>
              <a:gd name="connsiteX42" fmla="*/ 3070204 w 4572000"/>
              <a:gd name="connsiteY42" fmla="*/ 976470 h 1291363"/>
              <a:gd name="connsiteX43" fmla="*/ 3036898 w 4572000"/>
              <a:gd name="connsiteY43" fmla="*/ 976470 h 1291363"/>
              <a:gd name="connsiteX44" fmla="*/ 3036898 w 4572000"/>
              <a:gd name="connsiteY44" fmla="*/ 971929 h 1291363"/>
              <a:gd name="connsiteX45" fmla="*/ 2989967 w 4572000"/>
              <a:gd name="connsiteY45" fmla="*/ 971929 h 1291363"/>
              <a:gd name="connsiteX46" fmla="*/ 2989967 w 4572000"/>
              <a:gd name="connsiteY46" fmla="*/ 953762 h 1291363"/>
              <a:gd name="connsiteX47" fmla="*/ 2976342 w 4572000"/>
              <a:gd name="connsiteY47" fmla="*/ 953762 h 1291363"/>
              <a:gd name="connsiteX48" fmla="*/ 2965745 w 4572000"/>
              <a:gd name="connsiteY48" fmla="*/ 943165 h 1291363"/>
              <a:gd name="connsiteX49" fmla="*/ 2894591 w 4572000"/>
              <a:gd name="connsiteY49" fmla="*/ 943165 h 1291363"/>
              <a:gd name="connsiteX50" fmla="*/ 2894591 w 4572000"/>
              <a:gd name="connsiteY50" fmla="*/ 928025 h 1291363"/>
              <a:gd name="connsiteX51" fmla="*/ 2870369 w 4572000"/>
              <a:gd name="connsiteY51" fmla="*/ 928025 h 1291363"/>
              <a:gd name="connsiteX52" fmla="*/ 2870369 w 4572000"/>
              <a:gd name="connsiteY52" fmla="*/ 920456 h 1291363"/>
              <a:gd name="connsiteX53" fmla="*/ 2855229 w 4572000"/>
              <a:gd name="connsiteY53" fmla="*/ 920456 h 1291363"/>
              <a:gd name="connsiteX54" fmla="*/ 2855229 w 4572000"/>
              <a:gd name="connsiteY54" fmla="*/ 909858 h 1291363"/>
              <a:gd name="connsiteX55" fmla="*/ 2785590 w 4572000"/>
              <a:gd name="connsiteY55" fmla="*/ 909858 h 1291363"/>
              <a:gd name="connsiteX56" fmla="*/ 2785590 w 4572000"/>
              <a:gd name="connsiteY56" fmla="*/ 896233 h 1291363"/>
              <a:gd name="connsiteX57" fmla="*/ 2738659 w 4572000"/>
              <a:gd name="connsiteY57" fmla="*/ 896233 h 1291363"/>
              <a:gd name="connsiteX58" fmla="*/ 2738659 w 4572000"/>
              <a:gd name="connsiteY58" fmla="*/ 876552 h 1291363"/>
              <a:gd name="connsiteX59" fmla="*/ 2675075 w 4572000"/>
              <a:gd name="connsiteY59" fmla="*/ 876552 h 1291363"/>
              <a:gd name="connsiteX60" fmla="*/ 2675075 w 4572000"/>
              <a:gd name="connsiteY60" fmla="*/ 876552 h 1291363"/>
              <a:gd name="connsiteX61" fmla="*/ 2608463 w 4572000"/>
              <a:gd name="connsiteY61" fmla="*/ 876552 h 1291363"/>
              <a:gd name="connsiteX62" fmla="*/ 2608463 w 4572000"/>
              <a:gd name="connsiteY62" fmla="*/ 855358 h 1291363"/>
              <a:gd name="connsiteX63" fmla="*/ 2535795 w 4572000"/>
              <a:gd name="connsiteY63" fmla="*/ 855358 h 1291363"/>
              <a:gd name="connsiteX64" fmla="*/ 2535795 w 4572000"/>
              <a:gd name="connsiteY64" fmla="*/ 826593 h 1291363"/>
              <a:gd name="connsiteX65" fmla="*/ 2499461 w 4572000"/>
              <a:gd name="connsiteY65" fmla="*/ 826593 h 1291363"/>
              <a:gd name="connsiteX66" fmla="*/ 2499461 w 4572000"/>
              <a:gd name="connsiteY66" fmla="*/ 809940 h 1291363"/>
              <a:gd name="connsiteX67" fmla="*/ 2470697 w 4572000"/>
              <a:gd name="connsiteY67" fmla="*/ 809940 h 1291363"/>
              <a:gd name="connsiteX68" fmla="*/ 2470697 w 4572000"/>
              <a:gd name="connsiteY68" fmla="*/ 791774 h 1291363"/>
              <a:gd name="connsiteX69" fmla="*/ 2420738 w 4572000"/>
              <a:gd name="connsiteY69" fmla="*/ 791774 h 1291363"/>
              <a:gd name="connsiteX70" fmla="*/ 2420738 w 4572000"/>
              <a:gd name="connsiteY70" fmla="*/ 769065 h 1291363"/>
              <a:gd name="connsiteX71" fmla="*/ 2393488 w 4572000"/>
              <a:gd name="connsiteY71" fmla="*/ 769065 h 1291363"/>
              <a:gd name="connsiteX72" fmla="*/ 2393488 w 4572000"/>
              <a:gd name="connsiteY72" fmla="*/ 759982 h 1291363"/>
              <a:gd name="connsiteX73" fmla="*/ 2357154 w 4572000"/>
              <a:gd name="connsiteY73" fmla="*/ 759982 h 1291363"/>
              <a:gd name="connsiteX74" fmla="*/ 2357154 w 4572000"/>
              <a:gd name="connsiteY74" fmla="*/ 749384 h 1291363"/>
              <a:gd name="connsiteX75" fmla="*/ 2329904 w 4572000"/>
              <a:gd name="connsiteY75" fmla="*/ 749384 h 1291363"/>
              <a:gd name="connsiteX76" fmla="*/ 2329904 w 4572000"/>
              <a:gd name="connsiteY76" fmla="*/ 729703 h 1291363"/>
              <a:gd name="connsiteX77" fmla="*/ 2284486 w 4572000"/>
              <a:gd name="connsiteY77" fmla="*/ 729703 h 1291363"/>
              <a:gd name="connsiteX78" fmla="*/ 2284486 w 4572000"/>
              <a:gd name="connsiteY78" fmla="*/ 714564 h 1291363"/>
              <a:gd name="connsiteX79" fmla="*/ 2266320 w 4572000"/>
              <a:gd name="connsiteY79" fmla="*/ 714564 h 1291363"/>
              <a:gd name="connsiteX80" fmla="*/ 2266320 w 4572000"/>
              <a:gd name="connsiteY80" fmla="*/ 694884 h 1291363"/>
              <a:gd name="connsiteX81" fmla="*/ 2239069 w 4572000"/>
              <a:gd name="connsiteY81" fmla="*/ 694884 h 1291363"/>
              <a:gd name="connsiteX82" fmla="*/ 2239069 w 4572000"/>
              <a:gd name="connsiteY82" fmla="*/ 684286 h 1291363"/>
              <a:gd name="connsiteX83" fmla="*/ 2219388 w 4572000"/>
              <a:gd name="connsiteY83" fmla="*/ 684286 h 1291363"/>
              <a:gd name="connsiteX84" fmla="*/ 2219388 w 4572000"/>
              <a:gd name="connsiteY84" fmla="*/ 669147 h 1291363"/>
              <a:gd name="connsiteX85" fmla="*/ 2196680 w 4572000"/>
              <a:gd name="connsiteY85" fmla="*/ 669147 h 1291363"/>
              <a:gd name="connsiteX86" fmla="*/ 2196680 w 4572000"/>
              <a:gd name="connsiteY86" fmla="*/ 654008 h 1291363"/>
              <a:gd name="connsiteX87" fmla="*/ 2146721 w 4572000"/>
              <a:gd name="connsiteY87" fmla="*/ 654008 h 1291363"/>
              <a:gd name="connsiteX88" fmla="*/ 2146721 w 4572000"/>
              <a:gd name="connsiteY88" fmla="*/ 637355 h 1291363"/>
              <a:gd name="connsiteX89" fmla="*/ 2110387 w 4572000"/>
              <a:gd name="connsiteY89" fmla="*/ 637355 h 1291363"/>
              <a:gd name="connsiteX90" fmla="*/ 2110387 w 4572000"/>
              <a:gd name="connsiteY90" fmla="*/ 628272 h 1291363"/>
              <a:gd name="connsiteX91" fmla="*/ 2058914 w 4572000"/>
              <a:gd name="connsiteY91" fmla="*/ 628272 h 1291363"/>
              <a:gd name="connsiteX92" fmla="*/ 2058914 w 4572000"/>
              <a:gd name="connsiteY92" fmla="*/ 611619 h 1291363"/>
              <a:gd name="connsiteX93" fmla="*/ 1993816 w 4572000"/>
              <a:gd name="connsiteY93" fmla="*/ 611619 h 1291363"/>
              <a:gd name="connsiteX94" fmla="*/ 1993816 w 4572000"/>
              <a:gd name="connsiteY94" fmla="*/ 596480 h 1291363"/>
              <a:gd name="connsiteX95" fmla="*/ 1925690 w 4572000"/>
              <a:gd name="connsiteY95" fmla="*/ 596480 h 1291363"/>
              <a:gd name="connsiteX96" fmla="*/ 1925690 w 4572000"/>
              <a:gd name="connsiteY96" fmla="*/ 569229 h 1291363"/>
              <a:gd name="connsiteX97" fmla="*/ 1901468 w 4572000"/>
              <a:gd name="connsiteY97" fmla="*/ 569229 h 1291363"/>
              <a:gd name="connsiteX98" fmla="*/ 1901468 w 4572000"/>
              <a:gd name="connsiteY98" fmla="*/ 557118 h 1291363"/>
              <a:gd name="connsiteX99" fmla="*/ 1875731 w 4572000"/>
              <a:gd name="connsiteY99" fmla="*/ 557118 h 1291363"/>
              <a:gd name="connsiteX100" fmla="*/ 1875731 w 4572000"/>
              <a:gd name="connsiteY100" fmla="*/ 537437 h 1291363"/>
              <a:gd name="connsiteX101" fmla="*/ 1856051 w 4572000"/>
              <a:gd name="connsiteY101" fmla="*/ 537437 h 1291363"/>
              <a:gd name="connsiteX102" fmla="*/ 1856051 w 4572000"/>
              <a:gd name="connsiteY102" fmla="*/ 525326 h 1291363"/>
              <a:gd name="connsiteX103" fmla="*/ 1815175 w 4572000"/>
              <a:gd name="connsiteY103" fmla="*/ 525326 h 1291363"/>
              <a:gd name="connsiteX104" fmla="*/ 1815175 w 4572000"/>
              <a:gd name="connsiteY104" fmla="*/ 508673 h 1291363"/>
              <a:gd name="connsiteX105" fmla="*/ 1798522 w 4572000"/>
              <a:gd name="connsiteY105" fmla="*/ 508673 h 1291363"/>
              <a:gd name="connsiteX106" fmla="*/ 1798522 w 4572000"/>
              <a:gd name="connsiteY106" fmla="*/ 499589 h 1291363"/>
              <a:gd name="connsiteX107" fmla="*/ 1766730 w 4572000"/>
              <a:gd name="connsiteY107" fmla="*/ 499589 h 1291363"/>
              <a:gd name="connsiteX108" fmla="*/ 1766730 w 4572000"/>
              <a:gd name="connsiteY108" fmla="*/ 478395 h 1291363"/>
              <a:gd name="connsiteX109" fmla="*/ 1665298 w 4572000"/>
              <a:gd name="connsiteY109" fmla="*/ 478395 h 1291363"/>
              <a:gd name="connsiteX110" fmla="*/ 1665298 w 4572000"/>
              <a:gd name="connsiteY110" fmla="*/ 467797 h 1291363"/>
              <a:gd name="connsiteX111" fmla="*/ 1639562 w 4572000"/>
              <a:gd name="connsiteY111" fmla="*/ 467797 h 1291363"/>
              <a:gd name="connsiteX112" fmla="*/ 1639562 w 4572000"/>
              <a:gd name="connsiteY112" fmla="*/ 434491 h 1291363"/>
              <a:gd name="connsiteX113" fmla="*/ 1607770 w 4572000"/>
              <a:gd name="connsiteY113" fmla="*/ 434491 h 1291363"/>
              <a:gd name="connsiteX114" fmla="*/ 1607770 w 4572000"/>
              <a:gd name="connsiteY114" fmla="*/ 422380 h 1291363"/>
              <a:gd name="connsiteX115" fmla="*/ 1574464 w 4572000"/>
              <a:gd name="connsiteY115" fmla="*/ 422380 h 1291363"/>
              <a:gd name="connsiteX116" fmla="*/ 1574464 w 4572000"/>
              <a:gd name="connsiteY116" fmla="*/ 410269 h 1291363"/>
              <a:gd name="connsiteX117" fmla="*/ 1550241 w 4572000"/>
              <a:gd name="connsiteY117" fmla="*/ 410269 h 1291363"/>
              <a:gd name="connsiteX118" fmla="*/ 1550241 w 4572000"/>
              <a:gd name="connsiteY118" fmla="*/ 395130 h 1291363"/>
              <a:gd name="connsiteX119" fmla="*/ 1518449 w 4572000"/>
              <a:gd name="connsiteY119" fmla="*/ 395130 h 1291363"/>
              <a:gd name="connsiteX120" fmla="*/ 1518449 w 4572000"/>
              <a:gd name="connsiteY120" fmla="*/ 384533 h 1291363"/>
              <a:gd name="connsiteX121" fmla="*/ 1470004 w 4572000"/>
              <a:gd name="connsiteY121" fmla="*/ 384533 h 1291363"/>
              <a:gd name="connsiteX122" fmla="*/ 1470004 w 4572000"/>
              <a:gd name="connsiteY122" fmla="*/ 367880 h 1291363"/>
              <a:gd name="connsiteX123" fmla="*/ 1442754 w 4572000"/>
              <a:gd name="connsiteY123" fmla="*/ 367880 h 1291363"/>
              <a:gd name="connsiteX124" fmla="*/ 1442754 w 4572000"/>
              <a:gd name="connsiteY124" fmla="*/ 348199 h 1291363"/>
              <a:gd name="connsiteX125" fmla="*/ 1424587 w 4572000"/>
              <a:gd name="connsiteY125" fmla="*/ 348199 h 1291363"/>
              <a:gd name="connsiteX126" fmla="*/ 1424587 w 4572000"/>
              <a:gd name="connsiteY126" fmla="*/ 336088 h 1291363"/>
              <a:gd name="connsiteX127" fmla="*/ 1357975 w 4572000"/>
              <a:gd name="connsiteY127" fmla="*/ 336088 h 1291363"/>
              <a:gd name="connsiteX128" fmla="*/ 1357975 w 4572000"/>
              <a:gd name="connsiteY128" fmla="*/ 316407 h 1291363"/>
              <a:gd name="connsiteX129" fmla="*/ 1347378 w 4572000"/>
              <a:gd name="connsiteY129" fmla="*/ 316407 h 1291363"/>
              <a:gd name="connsiteX130" fmla="*/ 1347378 w 4572000"/>
              <a:gd name="connsiteY130" fmla="*/ 293698 h 1291363"/>
              <a:gd name="connsiteX131" fmla="*/ 1304988 w 4572000"/>
              <a:gd name="connsiteY131" fmla="*/ 293698 h 1291363"/>
              <a:gd name="connsiteX132" fmla="*/ 1304988 w 4572000"/>
              <a:gd name="connsiteY132" fmla="*/ 284615 h 1291363"/>
              <a:gd name="connsiteX133" fmla="*/ 1289849 w 4572000"/>
              <a:gd name="connsiteY133" fmla="*/ 284615 h 1291363"/>
              <a:gd name="connsiteX134" fmla="*/ 1289849 w 4572000"/>
              <a:gd name="connsiteY134" fmla="*/ 274017 h 1291363"/>
              <a:gd name="connsiteX135" fmla="*/ 1262599 w 4572000"/>
              <a:gd name="connsiteY135" fmla="*/ 274017 h 1291363"/>
              <a:gd name="connsiteX136" fmla="*/ 1262599 w 4572000"/>
              <a:gd name="connsiteY136" fmla="*/ 260392 h 1291363"/>
              <a:gd name="connsiteX137" fmla="*/ 1191445 w 4572000"/>
              <a:gd name="connsiteY137" fmla="*/ 260392 h 1291363"/>
              <a:gd name="connsiteX138" fmla="*/ 1191445 w 4572000"/>
              <a:gd name="connsiteY138" fmla="*/ 245253 h 1291363"/>
              <a:gd name="connsiteX139" fmla="*/ 1135431 w 4572000"/>
              <a:gd name="connsiteY139" fmla="*/ 245253 h 1291363"/>
              <a:gd name="connsiteX140" fmla="*/ 1135431 w 4572000"/>
              <a:gd name="connsiteY140" fmla="*/ 234656 h 1291363"/>
              <a:gd name="connsiteX141" fmla="*/ 1105153 w 4572000"/>
              <a:gd name="connsiteY141" fmla="*/ 234656 h 1291363"/>
              <a:gd name="connsiteX142" fmla="*/ 1105153 w 4572000"/>
              <a:gd name="connsiteY142" fmla="*/ 224058 h 1291363"/>
              <a:gd name="connsiteX143" fmla="*/ 1071847 w 4572000"/>
              <a:gd name="connsiteY143" fmla="*/ 224058 h 1291363"/>
              <a:gd name="connsiteX144" fmla="*/ 1071847 w 4572000"/>
              <a:gd name="connsiteY144" fmla="*/ 214975 h 1291363"/>
              <a:gd name="connsiteX145" fmla="*/ 1041569 w 4572000"/>
              <a:gd name="connsiteY145" fmla="*/ 214975 h 1291363"/>
              <a:gd name="connsiteX146" fmla="*/ 1041569 w 4572000"/>
              <a:gd name="connsiteY146" fmla="*/ 204378 h 1291363"/>
              <a:gd name="connsiteX147" fmla="*/ 985554 w 4572000"/>
              <a:gd name="connsiteY147" fmla="*/ 204378 h 1291363"/>
              <a:gd name="connsiteX148" fmla="*/ 985554 w 4572000"/>
              <a:gd name="connsiteY148" fmla="*/ 190752 h 1291363"/>
              <a:gd name="connsiteX149" fmla="*/ 971929 w 4572000"/>
              <a:gd name="connsiteY149" fmla="*/ 190752 h 1291363"/>
              <a:gd name="connsiteX150" fmla="*/ 971929 w 4572000"/>
              <a:gd name="connsiteY150" fmla="*/ 171072 h 1291363"/>
              <a:gd name="connsiteX151" fmla="*/ 952248 w 4572000"/>
              <a:gd name="connsiteY151" fmla="*/ 171072 h 1291363"/>
              <a:gd name="connsiteX152" fmla="*/ 952248 w 4572000"/>
              <a:gd name="connsiteY152" fmla="*/ 161988 h 1291363"/>
              <a:gd name="connsiteX153" fmla="*/ 928026 w 4572000"/>
              <a:gd name="connsiteY153" fmla="*/ 161988 h 1291363"/>
              <a:gd name="connsiteX154" fmla="*/ 928026 w 4572000"/>
              <a:gd name="connsiteY154" fmla="*/ 142307 h 1291363"/>
              <a:gd name="connsiteX155" fmla="*/ 841733 w 4572000"/>
              <a:gd name="connsiteY155" fmla="*/ 142307 h 1291363"/>
              <a:gd name="connsiteX156" fmla="*/ 841733 w 4572000"/>
              <a:gd name="connsiteY156" fmla="*/ 121113 h 1291363"/>
              <a:gd name="connsiteX157" fmla="*/ 825080 w 4572000"/>
              <a:gd name="connsiteY157" fmla="*/ 121113 h 1291363"/>
              <a:gd name="connsiteX158" fmla="*/ 825080 w 4572000"/>
              <a:gd name="connsiteY158" fmla="*/ 95376 h 1291363"/>
              <a:gd name="connsiteX159" fmla="*/ 805399 w 4572000"/>
              <a:gd name="connsiteY159" fmla="*/ 95376 h 1291363"/>
              <a:gd name="connsiteX160" fmla="*/ 805399 w 4572000"/>
              <a:gd name="connsiteY160" fmla="*/ 78723 h 1291363"/>
              <a:gd name="connsiteX161" fmla="*/ 747871 w 4572000"/>
              <a:gd name="connsiteY161" fmla="*/ 78723 h 1291363"/>
              <a:gd name="connsiteX162" fmla="*/ 747871 w 4572000"/>
              <a:gd name="connsiteY162" fmla="*/ 69640 h 1291363"/>
              <a:gd name="connsiteX163" fmla="*/ 676717 w 4572000"/>
              <a:gd name="connsiteY163" fmla="*/ 69640 h 1291363"/>
              <a:gd name="connsiteX164" fmla="*/ 676717 w 4572000"/>
              <a:gd name="connsiteY164" fmla="*/ 51473 h 1291363"/>
              <a:gd name="connsiteX165" fmla="*/ 546521 w 4572000"/>
              <a:gd name="connsiteY165" fmla="*/ 51473 h 1291363"/>
              <a:gd name="connsiteX166" fmla="*/ 546521 w 4572000"/>
              <a:gd name="connsiteY166" fmla="*/ 48445 h 1291363"/>
              <a:gd name="connsiteX167" fmla="*/ 531382 w 4572000"/>
              <a:gd name="connsiteY167" fmla="*/ 48445 h 1291363"/>
              <a:gd name="connsiteX168" fmla="*/ 531382 w 4572000"/>
              <a:gd name="connsiteY168" fmla="*/ 31792 h 1291363"/>
              <a:gd name="connsiteX169" fmla="*/ 426922 w 4572000"/>
              <a:gd name="connsiteY169" fmla="*/ 31792 h 1291363"/>
              <a:gd name="connsiteX170" fmla="*/ 426922 w 4572000"/>
              <a:gd name="connsiteY170" fmla="*/ 28764 h 1291363"/>
              <a:gd name="connsiteX171" fmla="*/ 301268 w 4572000"/>
              <a:gd name="connsiteY171" fmla="*/ 28764 h 1291363"/>
              <a:gd name="connsiteX172" fmla="*/ 301268 w 4572000"/>
              <a:gd name="connsiteY172" fmla="*/ 27250 h 1291363"/>
              <a:gd name="connsiteX173" fmla="*/ 242226 w 4572000"/>
              <a:gd name="connsiteY173" fmla="*/ 27250 h 1291363"/>
              <a:gd name="connsiteX174" fmla="*/ 242226 w 4572000"/>
              <a:gd name="connsiteY174" fmla="*/ 6056 h 1291363"/>
              <a:gd name="connsiteX175" fmla="*/ 158961 w 4572000"/>
              <a:gd name="connsiteY175" fmla="*/ 6056 h 1291363"/>
              <a:gd name="connsiteX176" fmla="*/ 158961 w 4572000"/>
              <a:gd name="connsiteY176" fmla="*/ 0 h 1291363"/>
              <a:gd name="connsiteX177" fmla="*/ 0 w 4572000"/>
              <a:gd name="connsiteY177" fmla="*/ 0 h 129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4572000" h="1291363">
                <a:moveTo>
                  <a:pt x="4572000" y="1291363"/>
                </a:moveTo>
                <a:lnTo>
                  <a:pt x="3975521" y="1291363"/>
                </a:lnTo>
                <a:lnTo>
                  <a:pt x="3975521" y="1270168"/>
                </a:lnTo>
                <a:lnTo>
                  <a:pt x="3901339" y="1270168"/>
                </a:lnTo>
                <a:lnTo>
                  <a:pt x="3901339" y="1248974"/>
                </a:lnTo>
                <a:lnTo>
                  <a:pt x="3822616" y="1248974"/>
                </a:lnTo>
                <a:lnTo>
                  <a:pt x="3822616" y="1235348"/>
                </a:lnTo>
                <a:lnTo>
                  <a:pt x="3710587" y="1235348"/>
                </a:lnTo>
                <a:lnTo>
                  <a:pt x="3710587" y="1221723"/>
                </a:lnTo>
                <a:lnTo>
                  <a:pt x="3665170" y="1221723"/>
                </a:lnTo>
                <a:lnTo>
                  <a:pt x="3665170" y="1211126"/>
                </a:lnTo>
                <a:lnTo>
                  <a:pt x="3621267" y="1211126"/>
                </a:lnTo>
                <a:lnTo>
                  <a:pt x="3621267" y="1200529"/>
                </a:lnTo>
                <a:lnTo>
                  <a:pt x="3589475" y="1200529"/>
                </a:lnTo>
                <a:lnTo>
                  <a:pt x="3589475" y="1183876"/>
                </a:lnTo>
                <a:lnTo>
                  <a:pt x="3518321" y="1183876"/>
                </a:lnTo>
                <a:lnTo>
                  <a:pt x="3518321" y="1161167"/>
                </a:lnTo>
                <a:lnTo>
                  <a:pt x="3480473" y="1161167"/>
                </a:lnTo>
                <a:lnTo>
                  <a:pt x="3480473" y="1149056"/>
                </a:lnTo>
                <a:lnTo>
                  <a:pt x="3442626" y="1149056"/>
                </a:lnTo>
                <a:lnTo>
                  <a:pt x="3442626" y="1136944"/>
                </a:lnTo>
                <a:lnTo>
                  <a:pt x="3406292" y="1136944"/>
                </a:lnTo>
                <a:lnTo>
                  <a:pt x="3406292" y="1129375"/>
                </a:lnTo>
                <a:lnTo>
                  <a:pt x="3386611" y="1129375"/>
                </a:lnTo>
                <a:lnTo>
                  <a:pt x="3386611" y="1112722"/>
                </a:lnTo>
                <a:lnTo>
                  <a:pt x="3319999" y="1112722"/>
                </a:lnTo>
                <a:lnTo>
                  <a:pt x="3319999" y="1097583"/>
                </a:lnTo>
                <a:lnTo>
                  <a:pt x="3277610" y="1097583"/>
                </a:lnTo>
                <a:lnTo>
                  <a:pt x="3277610" y="1083958"/>
                </a:lnTo>
                <a:lnTo>
                  <a:pt x="3227651" y="1083958"/>
                </a:lnTo>
                <a:lnTo>
                  <a:pt x="3227651" y="1071846"/>
                </a:lnTo>
                <a:lnTo>
                  <a:pt x="3198886" y="1071846"/>
                </a:lnTo>
                <a:lnTo>
                  <a:pt x="3210998" y="1059734"/>
                </a:lnTo>
                <a:lnTo>
                  <a:pt x="3185261" y="1059734"/>
                </a:lnTo>
                <a:lnTo>
                  <a:pt x="3185261" y="1030971"/>
                </a:lnTo>
                <a:lnTo>
                  <a:pt x="3154983" y="1030971"/>
                </a:lnTo>
                <a:lnTo>
                  <a:pt x="3154983" y="1030971"/>
                </a:lnTo>
                <a:lnTo>
                  <a:pt x="3129247" y="1030971"/>
                </a:lnTo>
                <a:lnTo>
                  <a:pt x="3129247" y="1008262"/>
                </a:lnTo>
                <a:lnTo>
                  <a:pt x="3098969" y="1008262"/>
                </a:lnTo>
                <a:lnTo>
                  <a:pt x="3098969" y="1000693"/>
                </a:lnTo>
                <a:lnTo>
                  <a:pt x="3070204" y="1000693"/>
                </a:lnTo>
                <a:lnTo>
                  <a:pt x="3070204" y="976470"/>
                </a:lnTo>
                <a:lnTo>
                  <a:pt x="3036898" y="976470"/>
                </a:lnTo>
                <a:lnTo>
                  <a:pt x="3036898" y="971929"/>
                </a:lnTo>
                <a:lnTo>
                  <a:pt x="2989967" y="971929"/>
                </a:lnTo>
                <a:lnTo>
                  <a:pt x="2989967" y="953762"/>
                </a:lnTo>
                <a:lnTo>
                  <a:pt x="2976342" y="953762"/>
                </a:lnTo>
                <a:lnTo>
                  <a:pt x="2965745" y="943165"/>
                </a:lnTo>
                <a:lnTo>
                  <a:pt x="2894591" y="943165"/>
                </a:lnTo>
                <a:lnTo>
                  <a:pt x="2894591" y="928025"/>
                </a:lnTo>
                <a:lnTo>
                  <a:pt x="2870369" y="928025"/>
                </a:lnTo>
                <a:lnTo>
                  <a:pt x="2870369" y="920456"/>
                </a:lnTo>
                <a:lnTo>
                  <a:pt x="2855229" y="920456"/>
                </a:lnTo>
                <a:lnTo>
                  <a:pt x="2855229" y="909858"/>
                </a:lnTo>
                <a:lnTo>
                  <a:pt x="2785590" y="909858"/>
                </a:lnTo>
                <a:lnTo>
                  <a:pt x="2785590" y="896233"/>
                </a:lnTo>
                <a:lnTo>
                  <a:pt x="2738659" y="896233"/>
                </a:lnTo>
                <a:lnTo>
                  <a:pt x="2738659" y="876552"/>
                </a:lnTo>
                <a:lnTo>
                  <a:pt x="2675075" y="876552"/>
                </a:lnTo>
                <a:lnTo>
                  <a:pt x="2675075" y="876552"/>
                </a:lnTo>
                <a:lnTo>
                  <a:pt x="2608463" y="876552"/>
                </a:lnTo>
                <a:lnTo>
                  <a:pt x="2608463" y="855358"/>
                </a:lnTo>
                <a:lnTo>
                  <a:pt x="2535795" y="855358"/>
                </a:lnTo>
                <a:lnTo>
                  <a:pt x="2535795" y="826593"/>
                </a:lnTo>
                <a:lnTo>
                  <a:pt x="2499461" y="826593"/>
                </a:lnTo>
                <a:lnTo>
                  <a:pt x="2499461" y="809940"/>
                </a:lnTo>
                <a:lnTo>
                  <a:pt x="2470697" y="809940"/>
                </a:lnTo>
                <a:lnTo>
                  <a:pt x="2470697" y="791774"/>
                </a:lnTo>
                <a:lnTo>
                  <a:pt x="2420738" y="791774"/>
                </a:lnTo>
                <a:lnTo>
                  <a:pt x="2420738" y="769065"/>
                </a:lnTo>
                <a:lnTo>
                  <a:pt x="2393488" y="769065"/>
                </a:lnTo>
                <a:lnTo>
                  <a:pt x="2393488" y="759982"/>
                </a:lnTo>
                <a:lnTo>
                  <a:pt x="2357154" y="759982"/>
                </a:lnTo>
                <a:lnTo>
                  <a:pt x="2357154" y="749384"/>
                </a:lnTo>
                <a:lnTo>
                  <a:pt x="2329904" y="749384"/>
                </a:lnTo>
                <a:lnTo>
                  <a:pt x="2329904" y="729703"/>
                </a:lnTo>
                <a:lnTo>
                  <a:pt x="2284486" y="729703"/>
                </a:lnTo>
                <a:lnTo>
                  <a:pt x="2284486" y="714564"/>
                </a:lnTo>
                <a:lnTo>
                  <a:pt x="2266320" y="714564"/>
                </a:lnTo>
                <a:lnTo>
                  <a:pt x="2266320" y="694884"/>
                </a:lnTo>
                <a:lnTo>
                  <a:pt x="2239069" y="694884"/>
                </a:lnTo>
                <a:lnTo>
                  <a:pt x="2239069" y="684286"/>
                </a:lnTo>
                <a:lnTo>
                  <a:pt x="2219388" y="684286"/>
                </a:lnTo>
                <a:lnTo>
                  <a:pt x="2219388" y="669147"/>
                </a:lnTo>
                <a:lnTo>
                  <a:pt x="2196680" y="669147"/>
                </a:lnTo>
                <a:lnTo>
                  <a:pt x="2196680" y="654008"/>
                </a:lnTo>
                <a:lnTo>
                  <a:pt x="2146721" y="654008"/>
                </a:lnTo>
                <a:lnTo>
                  <a:pt x="2146721" y="637355"/>
                </a:lnTo>
                <a:lnTo>
                  <a:pt x="2110387" y="637355"/>
                </a:lnTo>
                <a:lnTo>
                  <a:pt x="2110387" y="628272"/>
                </a:lnTo>
                <a:lnTo>
                  <a:pt x="2058914" y="628272"/>
                </a:lnTo>
                <a:lnTo>
                  <a:pt x="2058914" y="611619"/>
                </a:lnTo>
                <a:lnTo>
                  <a:pt x="1993816" y="611619"/>
                </a:lnTo>
                <a:lnTo>
                  <a:pt x="1993816" y="596480"/>
                </a:lnTo>
                <a:lnTo>
                  <a:pt x="1925690" y="596480"/>
                </a:lnTo>
                <a:lnTo>
                  <a:pt x="1925690" y="569229"/>
                </a:lnTo>
                <a:lnTo>
                  <a:pt x="1901468" y="569229"/>
                </a:lnTo>
                <a:lnTo>
                  <a:pt x="1901468" y="557118"/>
                </a:lnTo>
                <a:lnTo>
                  <a:pt x="1875731" y="557118"/>
                </a:lnTo>
                <a:lnTo>
                  <a:pt x="1875731" y="537437"/>
                </a:lnTo>
                <a:lnTo>
                  <a:pt x="1856051" y="537437"/>
                </a:lnTo>
                <a:lnTo>
                  <a:pt x="1856051" y="525326"/>
                </a:lnTo>
                <a:lnTo>
                  <a:pt x="1815175" y="525326"/>
                </a:lnTo>
                <a:lnTo>
                  <a:pt x="1815175" y="508673"/>
                </a:lnTo>
                <a:lnTo>
                  <a:pt x="1798522" y="508673"/>
                </a:lnTo>
                <a:lnTo>
                  <a:pt x="1798522" y="499589"/>
                </a:lnTo>
                <a:lnTo>
                  <a:pt x="1766730" y="499589"/>
                </a:lnTo>
                <a:lnTo>
                  <a:pt x="1766730" y="478395"/>
                </a:lnTo>
                <a:lnTo>
                  <a:pt x="1665298" y="478395"/>
                </a:lnTo>
                <a:lnTo>
                  <a:pt x="1665298" y="467797"/>
                </a:lnTo>
                <a:lnTo>
                  <a:pt x="1639562" y="467797"/>
                </a:lnTo>
                <a:lnTo>
                  <a:pt x="1639562" y="434491"/>
                </a:lnTo>
                <a:lnTo>
                  <a:pt x="1607770" y="434491"/>
                </a:lnTo>
                <a:lnTo>
                  <a:pt x="1607770" y="422380"/>
                </a:lnTo>
                <a:lnTo>
                  <a:pt x="1574464" y="422380"/>
                </a:lnTo>
                <a:lnTo>
                  <a:pt x="1574464" y="410269"/>
                </a:lnTo>
                <a:lnTo>
                  <a:pt x="1550241" y="410269"/>
                </a:lnTo>
                <a:lnTo>
                  <a:pt x="1550241" y="395130"/>
                </a:lnTo>
                <a:lnTo>
                  <a:pt x="1518449" y="395130"/>
                </a:lnTo>
                <a:lnTo>
                  <a:pt x="1518449" y="384533"/>
                </a:lnTo>
                <a:lnTo>
                  <a:pt x="1470004" y="384533"/>
                </a:lnTo>
                <a:lnTo>
                  <a:pt x="1470004" y="367880"/>
                </a:lnTo>
                <a:lnTo>
                  <a:pt x="1442754" y="367880"/>
                </a:lnTo>
                <a:lnTo>
                  <a:pt x="1442754" y="348199"/>
                </a:lnTo>
                <a:lnTo>
                  <a:pt x="1424587" y="348199"/>
                </a:lnTo>
                <a:lnTo>
                  <a:pt x="1424587" y="336088"/>
                </a:lnTo>
                <a:lnTo>
                  <a:pt x="1357975" y="336088"/>
                </a:lnTo>
                <a:lnTo>
                  <a:pt x="1357975" y="316407"/>
                </a:lnTo>
                <a:lnTo>
                  <a:pt x="1347378" y="316407"/>
                </a:lnTo>
                <a:lnTo>
                  <a:pt x="1347378" y="293698"/>
                </a:lnTo>
                <a:lnTo>
                  <a:pt x="1304988" y="293698"/>
                </a:lnTo>
                <a:lnTo>
                  <a:pt x="1304988" y="284615"/>
                </a:lnTo>
                <a:lnTo>
                  <a:pt x="1289849" y="284615"/>
                </a:lnTo>
                <a:lnTo>
                  <a:pt x="1289849" y="274017"/>
                </a:lnTo>
                <a:lnTo>
                  <a:pt x="1262599" y="274017"/>
                </a:lnTo>
                <a:lnTo>
                  <a:pt x="1262599" y="260392"/>
                </a:lnTo>
                <a:lnTo>
                  <a:pt x="1191445" y="260392"/>
                </a:lnTo>
                <a:lnTo>
                  <a:pt x="1191445" y="245253"/>
                </a:lnTo>
                <a:lnTo>
                  <a:pt x="1135431" y="245253"/>
                </a:lnTo>
                <a:lnTo>
                  <a:pt x="1135431" y="234656"/>
                </a:lnTo>
                <a:lnTo>
                  <a:pt x="1105153" y="234656"/>
                </a:lnTo>
                <a:lnTo>
                  <a:pt x="1105153" y="224058"/>
                </a:lnTo>
                <a:lnTo>
                  <a:pt x="1071847" y="224058"/>
                </a:lnTo>
                <a:lnTo>
                  <a:pt x="1071847" y="214975"/>
                </a:lnTo>
                <a:lnTo>
                  <a:pt x="1041569" y="214975"/>
                </a:lnTo>
                <a:lnTo>
                  <a:pt x="1041569" y="204378"/>
                </a:lnTo>
                <a:lnTo>
                  <a:pt x="985554" y="204378"/>
                </a:lnTo>
                <a:lnTo>
                  <a:pt x="985554" y="190752"/>
                </a:lnTo>
                <a:lnTo>
                  <a:pt x="971929" y="190752"/>
                </a:lnTo>
                <a:lnTo>
                  <a:pt x="971929" y="171072"/>
                </a:lnTo>
                <a:lnTo>
                  <a:pt x="952248" y="171072"/>
                </a:lnTo>
                <a:lnTo>
                  <a:pt x="952248" y="161988"/>
                </a:lnTo>
                <a:lnTo>
                  <a:pt x="928026" y="161988"/>
                </a:lnTo>
                <a:lnTo>
                  <a:pt x="928026" y="142307"/>
                </a:lnTo>
                <a:lnTo>
                  <a:pt x="841733" y="142307"/>
                </a:lnTo>
                <a:lnTo>
                  <a:pt x="841733" y="121113"/>
                </a:lnTo>
                <a:lnTo>
                  <a:pt x="825080" y="121113"/>
                </a:lnTo>
                <a:lnTo>
                  <a:pt x="825080" y="95376"/>
                </a:lnTo>
                <a:lnTo>
                  <a:pt x="805399" y="95376"/>
                </a:lnTo>
                <a:lnTo>
                  <a:pt x="805399" y="78723"/>
                </a:lnTo>
                <a:lnTo>
                  <a:pt x="747871" y="78723"/>
                </a:lnTo>
                <a:lnTo>
                  <a:pt x="747871" y="69640"/>
                </a:lnTo>
                <a:lnTo>
                  <a:pt x="676717" y="69640"/>
                </a:lnTo>
                <a:lnTo>
                  <a:pt x="676717" y="51473"/>
                </a:lnTo>
                <a:lnTo>
                  <a:pt x="546521" y="51473"/>
                </a:lnTo>
                <a:lnTo>
                  <a:pt x="546521" y="48445"/>
                </a:lnTo>
                <a:lnTo>
                  <a:pt x="531382" y="48445"/>
                </a:lnTo>
                <a:lnTo>
                  <a:pt x="531382" y="31792"/>
                </a:lnTo>
                <a:lnTo>
                  <a:pt x="426922" y="31792"/>
                </a:lnTo>
                <a:lnTo>
                  <a:pt x="426922" y="28764"/>
                </a:lnTo>
                <a:lnTo>
                  <a:pt x="301268" y="28764"/>
                </a:lnTo>
                <a:lnTo>
                  <a:pt x="301268" y="27250"/>
                </a:lnTo>
                <a:lnTo>
                  <a:pt x="242226" y="27250"/>
                </a:lnTo>
                <a:lnTo>
                  <a:pt x="242226" y="6056"/>
                </a:lnTo>
                <a:lnTo>
                  <a:pt x="158961" y="6056"/>
                </a:lnTo>
                <a:lnTo>
                  <a:pt x="15896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9" name="Freeform 8">
            <a:extLst>
              <a:ext uri="{FF2B5EF4-FFF2-40B4-BE49-F238E27FC236}">
                <a16:creationId xmlns:a16="http://schemas.microsoft.com/office/drawing/2014/main" id="{EAA0B9BC-DCE0-261C-07D5-4A6FB18B35B7}"/>
              </a:ext>
            </a:extLst>
          </p:cNvPr>
          <p:cNvSpPr/>
          <p:nvPr/>
        </p:nvSpPr>
        <p:spPr bwMode="auto">
          <a:xfrm>
            <a:off x="1150804" y="2084465"/>
            <a:ext cx="4879775" cy="3282641"/>
          </a:xfrm>
          <a:custGeom>
            <a:avLst/>
            <a:gdLst>
              <a:gd name="connsiteX0" fmla="*/ 0 w 4991286"/>
              <a:gd name="connsiteY0" fmla="*/ 0 h 3327524"/>
              <a:gd name="connsiteX1" fmla="*/ 0 w 4991286"/>
              <a:gd name="connsiteY1" fmla="*/ 3327524 h 3327524"/>
              <a:gd name="connsiteX2" fmla="*/ 4991286 w 4991286"/>
              <a:gd name="connsiteY2" fmla="*/ 3327524 h 3327524"/>
            </a:gdLst>
            <a:ahLst/>
            <a:cxnLst>
              <a:cxn ang="0">
                <a:pos x="connsiteX0" y="connsiteY0"/>
              </a:cxn>
              <a:cxn ang="0">
                <a:pos x="connsiteX1" y="connsiteY1"/>
              </a:cxn>
              <a:cxn ang="0">
                <a:pos x="connsiteX2" y="connsiteY2"/>
              </a:cxn>
            </a:cxnLst>
            <a:rect l="l" t="t" r="r" b="b"/>
            <a:pathLst>
              <a:path w="4991286" h="3327524">
                <a:moveTo>
                  <a:pt x="0" y="0"/>
                </a:moveTo>
                <a:lnTo>
                  <a:pt x="0" y="3327524"/>
                </a:lnTo>
                <a:lnTo>
                  <a:pt x="4991286" y="3327524"/>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603544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2163DB-5AF2-24A4-BDB2-B7E5E6569ECD}"/>
              </a:ext>
            </a:extLst>
          </p:cNvPr>
          <p:cNvSpPr>
            <a:spLocks noGrp="1"/>
          </p:cNvSpPr>
          <p:nvPr>
            <p:ph type="title"/>
          </p:nvPr>
        </p:nvSpPr>
        <p:spPr/>
        <p:txBody>
          <a:bodyPr/>
          <a:lstStyle/>
          <a:p>
            <a:r>
              <a:rPr lang="en-US" dirty="0"/>
              <a:t>PEACE-1: Triplet Therapy With Abiraterone + </a:t>
            </a:r>
            <a:br>
              <a:rPr lang="en-US" dirty="0"/>
            </a:br>
            <a:r>
              <a:rPr lang="en-US" dirty="0"/>
              <a:t>Docetaxel + ADT vs Docetaxel + ADT in de Novo mCSPC</a:t>
            </a:r>
            <a:endParaRPr lang="en-US" dirty="0">
              <a:highlight>
                <a:srgbClr val="FFFF00"/>
              </a:highlight>
            </a:endParaRPr>
          </a:p>
        </p:txBody>
      </p:sp>
      <p:sp>
        <p:nvSpPr>
          <p:cNvPr id="2" name="Text Box 15">
            <a:extLst>
              <a:ext uri="{FF2B5EF4-FFF2-40B4-BE49-F238E27FC236}">
                <a16:creationId xmlns:a16="http://schemas.microsoft.com/office/drawing/2014/main" id="{F31C96F6-FA35-C4F8-D76A-7C2CBAC9B74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Fizazi. Lancet. 2022;399:1695. </a:t>
            </a:r>
          </a:p>
        </p:txBody>
      </p:sp>
      <p:graphicFrame>
        <p:nvGraphicFramePr>
          <p:cNvPr id="20" name="Table 10">
            <a:extLst>
              <a:ext uri="{FF2B5EF4-FFF2-40B4-BE49-F238E27FC236}">
                <a16:creationId xmlns:a16="http://schemas.microsoft.com/office/drawing/2014/main" id="{3FD8A4D2-B04C-2C6E-E706-E909D757ACFC}"/>
              </a:ext>
            </a:extLst>
          </p:cNvPr>
          <p:cNvGraphicFramePr>
            <a:graphicFrameLocks noGrp="1"/>
          </p:cNvGraphicFramePr>
          <p:nvPr>
            <p:extLst>
              <p:ext uri="{D42A27DB-BD31-4B8C-83A1-F6EECF244321}">
                <p14:modId xmlns:p14="http://schemas.microsoft.com/office/powerpoint/2010/main" val="3353019903"/>
              </p:ext>
            </p:extLst>
          </p:nvPr>
        </p:nvGraphicFramePr>
        <p:xfrm>
          <a:off x="7422624" y="3651543"/>
          <a:ext cx="3537807" cy="1024382"/>
        </p:xfrm>
        <a:graphic>
          <a:graphicData uri="http://schemas.openxmlformats.org/drawingml/2006/table">
            <a:tbl>
              <a:tblPr firstRow="1" bandRow="1">
                <a:tableStyleId>{5C22544A-7EE6-4342-B048-85BDC9FD1C3A}</a:tableStyleId>
              </a:tblPr>
              <a:tblGrid>
                <a:gridCol w="1179269">
                  <a:extLst>
                    <a:ext uri="{9D8B030D-6E8A-4147-A177-3AD203B41FA5}">
                      <a16:colId xmlns:a16="http://schemas.microsoft.com/office/drawing/2014/main" val="525374061"/>
                    </a:ext>
                  </a:extLst>
                </a:gridCol>
                <a:gridCol w="1179269">
                  <a:extLst>
                    <a:ext uri="{9D8B030D-6E8A-4147-A177-3AD203B41FA5}">
                      <a16:colId xmlns:a16="http://schemas.microsoft.com/office/drawing/2014/main" val="2045706070"/>
                    </a:ext>
                  </a:extLst>
                </a:gridCol>
                <a:gridCol w="1179269">
                  <a:extLst>
                    <a:ext uri="{9D8B030D-6E8A-4147-A177-3AD203B41FA5}">
                      <a16:colId xmlns:a16="http://schemas.microsoft.com/office/drawing/2014/main" val="3136023006"/>
                    </a:ext>
                  </a:extLst>
                </a:gridCol>
              </a:tblGrid>
              <a:tr h="182880">
                <a:tc>
                  <a:txBody>
                    <a:bodyPr/>
                    <a:lstStyle/>
                    <a:p>
                      <a:pPr>
                        <a:lnSpc>
                          <a:spcPts val="1600"/>
                        </a:lnSpc>
                      </a:pPr>
                      <a:endParaRPr lang="en-US" sz="1600" dirty="0">
                        <a:solidFill>
                          <a:schemeClr val="bg1"/>
                        </a:solidFill>
                      </a:endParaRPr>
                    </a:p>
                  </a:txBody>
                  <a:tcPr marL="0" marR="0" marT="0" marB="0">
                    <a:solidFill>
                      <a:schemeClr val="tx1"/>
                    </a:solidFill>
                  </a:tcPr>
                </a:tc>
                <a:tc>
                  <a:txBody>
                    <a:bodyPr/>
                    <a:lstStyle/>
                    <a:p>
                      <a:pPr algn="ctr">
                        <a:lnSpc>
                          <a:spcPts val="1600"/>
                        </a:lnSpc>
                      </a:pPr>
                      <a:r>
                        <a:rPr lang="en-US" sz="1600" dirty="0">
                          <a:solidFill>
                            <a:schemeClr val="accent1"/>
                          </a:solidFill>
                        </a:rPr>
                        <a:t>AAP + Doc + ADT*</a:t>
                      </a:r>
                      <a:r>
                        <a:rPr lang="en-US" sz="1600" b="1" baseline="30000" dirty="0">
                          <a:solidFill>
                            <a:schemeClr val="accent1"/>
                          </a:solidFill>
                        </a:rPr>
                        <a:t> </a:t>
                      </a:r>
                      <a:br>
                        <a:rPr lang="en-US" sz="1600" b="1" baseline="30000" dirty="0">
                          <a:solidFill>
                            <a:schemeClr val="accent1"/>
                          </a:solidFill>
                        </a:rPr>
                      </a:br>
                      <a:r>
                        <a:rPr lang="en-US" sz="1600" dirty="0">
                          <a:solidFill>
                            <a:schemeClr val="accent1"/>
                          </a:solidFill>
                        </a:rPr>
                        <a:t>(n = 355) </a:t>
                      </a:r>
                    </a:p>
                  </a:txBody>
                  <a:tcPr marL="0" marR="0" marT="0" marB="0">
                    <a:solidFill>
                      <a:schemeClr val="tx1"/>
                    </a:solidFill>
                  </a:tcPr>
                </a:tc>
                <a:tc>
                  <a:txBody>
                    <a:bodyPr/>
                    <a:lstStyle/>
                    <a:p>
                      <a:pPr algn="ctr">
                        <a:lnSpc>
                          <a:spcPts val="1600"/>
                        </a:lnSpc>
                      </a:pPr>
                      <a:r>
                        <a:rPr lang="pt-BR" sz="1600" dirty="0">
                          <a:solidFill>
                            <a:schemeClr val="accent3"/>
                          </a:solidFill>
                        </a:rPr>
                        <a:t>Doc + </a:t>
                      </a:r>
                    </a:p>
                    <a:p>
                      <a:pPr algn="ctr">
                        <a:lnSpc>
                          <a:spcPts val="1600"/>
                        </a:lnSpc>
                      </a:pPr>
                      <a:r>
                        <a:rPr lang="pt-BR" sz="1600" dirty="0">
                          <a:solidFill>
                            <a:schemeClr val="accent3"/>
                          </a:solidFill>
                        </a:rPr>
                        <a:t>ADT*</a:t>
                      </a:r>
                      <a:r>
                        <a:rPr lang="en-US" sz="1600" b="1" baseline="30000" dirty="0">
                          <a:solidFill>
                            <a:schemeClr val="accent3"/>
                          </a:solidFill>
                        </a:rPr>
                        <a:t> </a:t>
                      </a:r>
                      <a:br>
                        <a:rPr lang="en-US" sz="1600" b="1" baseline="30000" dirty="0">
                          <a:solidFill>
                            <a:schemeClr val="accent1"/>
                          </a:solidFill>
                        </a:rPr>
                      </a:br>
                      <a:r>
                        <a:rPr lang="pt-BR" sz="1600" dirty="0">
                          <a:solidFill>
                            <a:schemeClr val="accent3"/>
                          </a:solidFill>
                        </a:rPr>
                        <a:t>(n = 355)</a:t>
                      </a:r>
                    </a:p>
                  </a:txBody>
                  <a:tcPr marL="0" marR="0" marT="0" marB="0">
                    <a:solidFill>
                      <a:schemeClr val="tx1"/>
                    </a:solidFill>
                  </a:tcPr>
                </a:tc>
                <a:extLst>
                  <a:ext uri="{0D108BD9-81ED-4DB2-BD59-A6C34878D82A}">
                    <a16:rowId xmlns:a16="http://schemas.microsoft.com/office/drawing/2014/main" val="4128803212"/>
                  </a:ext>
                </a:extLst>
              </a:tr>
              <a:tr h="182880">
                <a:tc>
                  <a:txBody>
                    <a:bodyPr/>
                    <a:lstStyle/>
                    <a:p>
                      <a:pPr>
                        <a:lnSpc>
                          <a:spcPts val="1600"/>
                        </a:lnSpc>
                      </a:pPr>
                      <a:r>
                        <a:rPr lang="en-US" sz="1600" dirty="0">
                          <a:solidFill>
                            <a:schemeClr val="bg1"/>
                          </a:solidFill>
                        </a:rPr>
                        <a:t>Median OS, yr</a:t>
                      </a:r>
                    </a:p>
                  </a:txBody>
                  <a:tcPr marL="0" marR="0" marT="0" marB="0">
                    <a:solidFill>
                      <a:schemeClr val="tx1"/>
                    </a:solidFill>
                  </a:tcPr>
                </a:tc>
                <a:tc>
                  <a:txBody>
                    <a:bodyPr/>
                    <a:lstStyle/>
                    <a:p>
                      <a:pPr algn="ctr">
                        <a:lnSpc>
                          <a:spcPts val="1600"/>
                        </a:lnSpc>
                      </a:pPr>
                      <a:r>
                        <a:rPr lang="en-US" sz="1600" dirty="0">
                          <a:solidFill>
                            <a:schemeClr val="bg1"/>
                          </a:solidFill>
                        </a:rPr>
                        <a:t>NR</a:t>
                      </a:r>
                    </a:p>
                  </a:txBody>
                  <a:tcPr marL="0" marR="0" marT="0" marB="0">
                    <a:solidFill>
                      <a:schemeClr val="tx1"/>
                    </a:solidFill>
                  </a:tcPr>
                </a:tc>
                <a:tc>
                  <a:txBody>
                    <a:bodyPr/>
                    <a:lstStyle/>
                    <a:p>
                      <a:pPr algn="ctr">
                        <a:lnSpc>
                          <a:spcPts val="1600"/>
                        </a:lnSpc>
                      </a:pPr>
                      <a:r>
                        <a:rPr lang="en-US" sz="1600" dirty="0">
                          <a:solidFill>
                            <a:schemeClr val="bg1"/>
                          </a:solidFill>
                        </a:rPr>
                        <a:t>4.4</a:t>
                      </a:r>
                    </a:p>
                  </a:txBody>
                  <a:tcPr marL="0" marR="0" marT="0" marB="0">
                    <a:solidFill>
                      <a:schemeClr val="tx1"/>
                    </a:solidFill>
                  </a:tcPr>
                </a:tc>
                <a:extLst>
                  <a:ext uri="{0D108BD9-81ED-4DB2-BD59-A6C34878D82A}">
                    <a16:rowId xmlns:a16="http://schemas.microsoft.com/office/drawing/2014/main" val="4266414325"/>
                  </a:ext>
                </a:extLst>
              </a:tr>
              <a:tr h="182880">
                <a:tc>
                  <a:txBody>
                    <a:bodyPr/>
                    <a:lstStyle/>
                    <a:p>
                      <a:pPr>
                        <a:lnSpc>
                          <a:spcPts val="1600"/>
                        </a:lnSpc>
                      </a:pPr>
                      <a:r>
                        <a:rPr lang="en-US" sz="1600" dirty="0">
                          <a:solidFill>
                            <a:schemeClr val="bg1"/>
                          </a:solidFill>
                        </a:rPr>
                        <a:t>HR (95.1% CI)</a:t>
                      </a:r>
                    </a:p>
                  </a:txBody>
                  <a:tcPr marL="0" marR="0" marT="0" marB="0">
                    <a:solidFill>
                      <a:schemeClr val="tx1"/>
                    </a:solidFill>
                  </a:tcPr>
                </a:tc>
                <a:tc gridSpan="2">
                  <a:txBody>
                    <a:bodyPr/>
                    <a:lstStyle/>
                    <a:p>
                      <a:pPr algn="ctr">
                        <a:lnSpc>
                          <a:spcPts val="1600"/>
                        </a:lnSpc>
                      </a:pPr>
                      <a:r>
                        <a:rPr lang="it-IT" sz="1600" dirty="0">
                          <a:solidFill>
                            <a:schemeClr val="bg1"/>
                          </a:solidFill>
                        </a:rPr>
                        <a:t>0.75 (0.59-0.95; </a:t>
                      </a:r>
                      <a:r>
                        <a:rPr lang="it-IT" sz="1600" i="1" dirty="0">
                          <a:solidFill>
                            <a:schemeClr val="bg1"/>
                          </a:solidFill>
                        </a:rPr>
                        <a:t>P </a:t>
                      </a:r>
                      <a:r>
                        <a:rPr lang="it-IT" sz="1600" i="0" dirty="0">
                          <a:solidFill>
                            <a:schemeClr val="bg1"/>
                          </a:solidFill>
                        </a:rPr>
                        <a:t>= .017)</a:t>
                      </a:r>
                      <a:endParaRPr lang="en-US" sz="1600" dirty="0">
                        <a:solidFill>
                          <a:schemeClr val="bg1"/>
                        </a:solidFill>
                      </a:endParaRPr>
                    </a:p>
                  </a:txBody>
                  <a:tcPr marL="0" marR="0" marT="0" marB="0">
                    <a:solidFill>
                      <a:schemeClr val="tx1"/>
                    </a:solidFill>
                  </a:tcPr>
                </a:tc>
                <a:tc hMerge="1">
                  <a:txBody>
                    <a:bodyPr/>
                    <a:lstStyle/>
                    <a:p>
                      <a:pPr algn="ctr"/>
                      <a:endParaRPr lang="en-US" sz="1400" dirty="0">
                        <a:solidFill>
                          <a:schemeClr val="bg1"/>
                        </a:solidFill>
                      </a:endParaRPr>
                    </a:p>
                  </a:txBody>
                  <a:tcPr marL="45720" marR="45720">
                    <a:solidFill>
                      <a:schemeClr val="tx1"/>
                    </a:solidFill>
                  </a:tcPr>
                </a:tc>
                <a:extLst>
                  <a:ext uri="{0D108BD9-81ED-4DB2-BD59-A6C34878D82A}">
                    <a16:rowId xmlns:a16="http://schemas.microsoft.com/office/drawing/2014/main" val="2589219208"/>
                  </a:ext>
                </a:extLst>
              </a:tr>
            </a:tbl>
          </a:graphicData>
        </a:graphic>
      </p:graphicFrame>
      <p:graphicFrame>
        <p:nvGraphicFramePr>
          <p:cNvPr id="385" name="Table 385">
            <a:extLst>
              <a:ext uri="{FF2B5EF4-FFF2-40B4-BE49-F238E27FC236}">
                <a16:creationId xmlns:a16="http://schemas.microsoft.com/office/drawing/2014/main" id="{4EFA6B44-1AE6-5B4D-7A30-3F070310C2A8}"/>
              </a:ext>
            </a:extLst>
          </p:cNvPr>
          <p:cNvGraphicFramePr>
            <a:graphicFrameLocks noGrp="1"/>
          </p:cNvGraphicFramePr>
          <p:nvPr>
            <p:extLst>
              <p:ext uri="{D42A27DB-BD31-4B8C-83A1-F6EECF244321}">
                <p14:modId xmlns:p14="http://schemas.microsoft.com/office/powerpoint/2010/main" val="3656889409"/>
              </p:ext>
            </p:extLst>
          </p:nvPr>
        </p:nvGraphicFramePr>
        <p:xfrm>
          <a:off x="6059760" y="5424852"/>
          <a:ext cx="5422444" cy="548640"/>
        </p:xfrm>
        <a:graphic>
          <a:graphicData uri="http://schemas.openxmlformats.org/drawingml/2006/table">
            <a:tbl>
              <a:tblPr firstRow="1" bandRow="1">
                <a:tableStyleId>{5C22544A-7EE6-4342-B048-85BDC9FD1C3A}</a:tableStyleId>
              </a:tblPr>
              <a:tblGrid>
                <a:gridCol w="1181100">
                  <a:extLst>
                    <a:ext uri="{9D8B030D-6E8A-4147-A177-3AD203B41FA5}">
                      <a16:colId xmlns:a16="http://schemas.microsoft.com/office/drawing/2014/main" val="54355740"/>
                    </a:ext>
                  </a:extLst>
                </a:gridCol>
                <a:gridCol w="518544">
                  <a:extLst>
                    <a:ext uri="{9D8B030D-6E8A-4147-A177-3AD203B41FA5}">
                      <a16:colId xmlns:a16="http://schemas.microsoft.com/office/drawing/2014/main" val="3693347094"/>
                    </a:ext>
                  </a:extLst>
                </a:gridCol>
                <a:gridCol w="744560">
                  <a:extLst>
                    <a:ext uri="{9D8B030D-6E8A-4147-A177-3AD203B41FA5}">
                      <a16:colId xmlns:a16="http://schemas.microsoft.com/office/drawing/2014/main" val="3013599628"/>
                    </a:ext>
                  </a:extLst>
                </a:gridCol>
                <a:gridCol w="744560">
                  <a:extLst>
                    <a:ext uri="{9D8B030D-6E8A-4147-A177-3AD203B41FA5}">
                      <a16:colId xmlns:a16="http://schemas.microsoft.com/office/drawing/2014/main" val="2368788749"/>
                    </a:ext>
                  </a:extLst>
                </a:gridCol>
                <a:gridCol w="744560">
                  <a:extLst>
                    <a:ext uri="{9D8B030D-6E8A-4147-A177-3AD203B41FA5}">
                      <a16:colId xmlns:a16="http://schemas.microsoft.com/office/drawing/2014/main" val="1521137545"/>
                    </a:ext>
                  </a:extLst>
                </a:gridCol>
                <a:gridCol w="744560">
                  <a:extLst>
                    <a:ext uri="{9D8B030D-6E8A-4147-A177-3AD203B41FA5}">
                      <a16:colId xmlns:a16="http://schemas.microsoft.com/office/drawing/2014/main" val="3168408153"/>
                    </a:ext>
                  </a:extLst>
                </a:gridCol>
                <a:gridCol w="744560">
                  <a:extLst>
                    <a:ext uri="{9D8B030D-6E8A-4147-A177-3AD203B41FA5}">
                      <a16:colId xmlns:a16="http://schemas.microsoft.com/office/drawing/2014/main" val="760852538"/>
                    </a:ext>
                  </a:extLst>
                </a:gridCol>
              </a:tblGrid>
              <a:tr h="140022">
                <a:tc gridSpan="7">
                  <a:txBody>
                    <a:bodyPr/>
                    <a:lstStyle/>
                    <a:p>
                      <a:r>
                        <a:rPr lang="en-US" sz="1200" b="1" dirty="0">
                          <a:solidFill>
                            <a:schemeClr val="bg1"/>
                          </a:solidFill>
                        </a:rPr>
                        <a:t>Patients at Risk, 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2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600295063"/>
                  </a:ext>
                </a:extLst>
              </a:tr>
              <a:tr h="140022">
                <a:tc>
                  <a:txBody>
                    <a:bodyPr/>
                    <a:lstStyle/>
                    <a:p>
                      <a:r>
                        <a:rPr lang="en-US" sz="1200" b="1" dirty="0">
                          <a:solidFill>
                            <a:schemeClr val="accent1"/>
                          </a:solidFill>
                        </a:rPr>
                        <a:t>AAP + Doc + ADT*</a:t>
                      </a:r>
                      <a:endParaRPr lang="en-US" sz="1200" b="1" baseline="30000" dirty="0">
                        <a:solidFill>
                          <a:schemeClr val="accent3"/>
                        </a:solidFil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0" dirty="0">
                          <a:solidFill>
                            <a:schemeClr val="bg1"/>
                          </a:solidFill>
                        </a:rPr>
                        <a:t>355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328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287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4365902"/>
                  </a:ext>
                </a:extLst>
              </a:tr>
              <a:tr h="738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accent3"/>
                          </a:solidFill>
                        </a:rPr>
                        <a:t>Doc + ADT*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100" b="0" dirty="0">
                          <a:solidFill>
                            <a:schemeClr val="bg1"/>
                          </a:solidFill>
                        </a:rPr>
                        <a:t>355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329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281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172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solidFill>
                            <a:schemeClr val="bg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92800942"/>
                  </a:ext>
                </a:extLst>
              </a:tr>
            </a:tbl>
          </a:graphicData>
        </a:graphic>
      </p:graphicFrame>
      <p:grpSp>
        <p:nvGrpSpPr>
          <p:cNvPr id="8" name="Group 7">
            <a:extLst>
              <a:ext uri="{FF2B5EF4-FFF2-40B4-BE49-F238E27FC236}">
                <a16:creationId xmlns:a16="http://schemas.microsoft.com/office/drawing/2014/main" id="{407FCB40-812D-0924-9A03-DA0811F6299B}"/>
              </a:ext>
            </a:extLst>
          </p:cNvPr>
          <p:cNvGrpSpPr/>
          <p:nvPr/>
        </p:nvGrpSpPr>
        <p:grpSpPr>
          <a:xfrm>
            <a:off x="6478686" y="1490127"/>
            <a:ext cx="4832138" cy="3877745"/>
            <a:chOff x="857076" y="1519612"/>
            <a:chExt cx="4832138" cy="3877745"/>
          </a:xfrm>
        </p:grpSpPr>
        <p:cxnSp>
          <p:nvCxnSpPr>
            <p:cNvPr id="5" name="Straight Connector 4">
              <a:extLst>
                <a:ext uri="{FF2B5EF4-FFF2-40B4-BE49-F238E27FC236}">
                  <a16:creationId xmlns:a16="http://schemas.microsoft.com/office/drawing/2014/main" id="{B3D2C757-FBBB-1BBE-FFEC-2610183F99CB}"/>
                </a:ext>
              </a:extLst>
            </p:cNvPr>
            <p:cNvCxnSpPr/>
            <p:nvPr/>
          </p:nvCxnSpPr>
          <p:spPr bwMode="auto">
            <a:xfrm>
              <a:off x="2155099" y="2090367"/>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4" name="Straight Connector 3">
              <a:extLst>
                <a:ext uri="{FF2B5EF4-FFF2-40B4-BE49-F238E27FC236}">
                  <a16:creationId xmlns:a16="http://schemas.microsoft.com/office/drawing/2014/main" id="{87C7F664-E332-362B-E8F6-849E7DEF273B}"/>
                </a:ext>
              </a:extLst>
            </p:cNvPr>
            <p:cNvCxnSpPr/>
            <p:nvPr/>
          </p:nvCxnSpPr>
          <p:spPr bwMode="auto">
            <a:xfrm>
              <a:off x="2824980" y="2354325"/>
              <a:ext cx="0" cy="108453"/>
            </a:xfrm>
            <a:prstGeom prst="line">
              <a:avLst/>
            </a:prstGeom>
            <a:noFill/>
            <a:ln w="28575" cap="flat" cmpd="sng" algn="ctr">
              <a:solidFill>
                <a:schemeClr val="accent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110F7856-DDF9-138B-EFB1-5CDB0FB46BF5}"/>
                </a:ext>
              </a:extLst>
            </p:cNvPr>
            <p:cNvSpPr txBox="1"/>
            <p:nvPr/>
          </p:nvSpPr>
          <p:spPr bwMode="auto">
            <a:xfrm>
              <a:off x="2833144" y="1519612"/>
              <a:ext cx="187423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rPr>
                <a:t>PEACE-1</a:t>
              </a:r>
              <a:b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rPr>
              </a:b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rPr>
                <a:t>Median f/u: 4.4 yr</a:t>
              </a:r>
              <a:endParaRPr kumimoji="0" lang="en-US" sz="1800" b="1" i="1"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endParaRPr>
            </a:p>
          </p:txBody>
        </p:sp>
        <p:sp>
          <p:nvSpPr>
            <p:cNvPr id="31" name="TextBox 30">
              <a:extLst>
                <a:ext uri="{FF2B5EF4-FFF2-40B4-BE49-F238E27FC236}">
                  <a16:creationId xmlns:a16="http://schemas.microsoft.com/office/drawing/2014/main" id="{EE4EECE2-4825-6000-6B6F-3D6D201844E9}"/>
                </a:ext>
              </a:extLst>
            </p:cNvPr>
            <p:cNvSpPr txBox="1"/>
            <p:nvPr/>
          </p:nvSpPr>
          <p:spPr bwMode="auto">
            <a:xfrm rot="16200000">
              <a:off x="634418" y="3123337"/>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33" name="TextBox 32">
              <a:extLst>
                <a:ext uri="{FF2B5EF4-FFF2-40B4-BE49-F238E27FC236}">
                  <a16:creationId xmlns:a16="http://schemas.microsoft.com/office/drawing/2014/main" id="{58A7DF47-8F82-C818-4296-CA1FB9CC71E5}"/>
                </a:ext>
              </a:extLst>
            </p:cNvPr>
            <p:cNvSpPr txBox="1"/>
            <p:nvPr/>
          </p:nvSpPr>
          <p:spPr bwMode="auto">
            <a:xfrm>
              <a:off x="2451830" y="5028025"/>
              <a:ext cx="24221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 Since Randomization</a:t>
              </a:r>
            </a:p>
          </p:txBody>
        </p:sp>
        <p:grpSp>
          <p:nvGrpSpPr>
            <p:cNvPr id="204" name="Group 203">
              <a:extLst>
                <a:ext uri="{FF2B5EF4-FFF2-40B4-BE49-F238E27FC236}">
                  <a16:creationId xmlns:a16="http://schemas.microsoft.com/office/drawing/2014/main" id="{979A1E4A-2F71-064E-C67F-D25A2E68DA19}"/>
                </a:ext>
              </a:extLst>
            </p:cNvPr>
            <p:cNvGrpSpPr/>
            <p:nvPr/>
          </p:nvGrpSpPr>
          <p:grpSpPr>
            <a:xfrm>
              <a:off x="1140048" y="1903803"/>
              <a:ext cx="4549166" cy="3326249"/>
              <a:chOff x="6679374" y="2673820"/>
              <a:chExt cx="4549166" cy="2468645"/>
            </a:xfrm>
          </p:grpSpPr>
          <p:grpSp>
            <p:nvGrpSpPr>
              <p:cNvPr id="207" name="Group 206">
                <a:extLst>
                  <a:ext uri="{FF2B5EF4-FFF2-40B4-BE49-F238E27FC236}">
                    <a16:creationId xmlns:a16="http://schemas.microsoft.com/office/drawing/2014/main" id="{4D4510CF-F16A-60EE-2ED8-1BA8D0628104}"/>
                  </a:ext>
                </a:extLst>
              </p:cNvPr>
              <p:cNvGrpSpPr/>
              <p:nvPr/>
            </p:nvGrpSpPr>
            <p:grpSpPr>
              <a:xfrm>
                <a:off x="6679374" y="2673820"/>
                <a:ext cx="481480" cy="2320519"/>
                <a:chOff x="975189" y="2249856"/>
                <a:chExt cx="660461" cy="2702616"/>
              </a:xfrm>
            </p:grpSpPr>
            <p:sp>
              <p:nvSpPr>
                <p:cNvPr id="379" name="TextBox 378">
                  <a:extLst>
                    <a:ext uri="{FF2B5EF4-FFF2-40B4-BE49-F238E27FC236}">
                      <a16:creationId xmlns:a16="http://schemas.microsoft.com/office/drawing/2014/main" id="{2226BCBB-829F-E73C-2254-801A292050AC}"/>
                    </a:ext>
                  </a:extLst>
                </p:cNvPr>
                <p:cNvSpPr txBox="1"/>
                <p:nvPr/>
              </p:nvSpPr>
              <p:spPr bwMode="auto">
                <a:xfrm>
                  <a:off x="1251977" y="4567833"/>
                  <a:ext cx="383673"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80" name="TextBox 379">
                  <a:extLst>
                    <a:ext uri="{FF2B5EF4-FFF2-40B4-BE49-F238E27FC236}">
                      <a16:creationId xmlns:a16="http://schemas.microsoft.com/office/drawing/2014/main" id="{C18FA9C4-F2A3-F219-CE95-769D32154D68}"/>
                    </a:ext>
                  </a:extLst>
                </p:cNvPr>
                <p:cNvSpPr txBox="1"/>
                <p:nvPr/>
              </p:nvSpPr>
              <p:spPr bwMode="auto">
                <a:xfrm>
                  <a:off x="1113583" y="4122388"/>
                  <a:ext cx="522067"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81" name="TextBox 380">
                  <a:extLst>
                    <a:ext uri="{FF2B5EF4-FFF2-40B4-BE49-F238E27FC236}">
                      <a16:creationId xmlns:a16="http://schemas.microsoft.com/office/drawing/2014/main" id="{C5177BC1-5408-36BE-B994-3E85028CD7C5}"/>
                    </a:ext>
                  </a:extLst>
                </p:cNvPr>
                <p:cNvSpPr txBox="1"/>
                <p:nvPr/>
              </p:nvSpPr>
              <p:spPr bwMode="auto">
                <a:xfrm>
                  <a:off x="1113583" y="3641621"/>
                  <a:ext cx="522067"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82" name="TextBox 381">
                  <a:extLst>
                    <a:ext uri="{FF2B5EF4-FFF2-40B4-BE49-F238E27FC236}">
                      <a16:creationId xmlns:a16="http://schemas.microsoft.com/office/drawing/2014/main" id="{75BC1816-7182-0BD4-2DF3-63BD583DD9FA}"/>
                    </a:ext>
                  </a:extLst>
                </p:cNvPr>
                <p:cNvSpPr txBox="1"/>
                <p:nvPr/>
              </p:nvSpPr>
              <p:spPr bwMode="auto">
                <a:xfrm>
                  <a:off x="1113583" y="3196037"/>
                  <a:ext cx="522067"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83" name="TextBox 382">
                  <a:extLst>
                    <a:ext uri="{FF2B5EF4-FFF2-40B4-BE49-F238E27FC236}">
                      <a16:creationId xmlns:a16="http://schemas.microsoft.com/office/drawing/2014/main" id="{19F621E8-E9BF-FDD4-8F12-0B5FBD6E3648}"/>
                    </a:ext>
                  </a:extLst>
                </p:cNvPr>
                <p:cNvSpPr txBox="1"/>
                <p:nvPr/>
              </p:nvSpPr>
              <p:spPr bwMode="auto">
                <a:xfrm>
                  <a:off x="1113583" y="2733362"/>
                  <a:ext cx="522067"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84" name="TextBox 383">
                  <a:extLst>
                    <a:ext uri="{FF2B5EF4-FFF2-40B4-BE49-F238E27FC236}">
                      <a16:creationId xmlns:a16="http://schemas.microsoft.com/office/drawing/2014/main" id="{82C430CB-4499-9F30-1AE4-360144C36232}"/>
                    </a:ext>
                  </a:extLst>
                </p:cNvPr>
                <p:cNvSpPr txBox="1"/>
                <p:nvPr/>
              </p:nvSpPr>
              <p:spPr bwMode="auto">
                <a:xfrm>
                  <a:off x="975189" y="2249856"/>
                  <a:ext cx="660461" cy="38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208" name="Group 207">
                <a:extLst>
                  <a:ext uri="{FF2B5EF4-FFF2-40B4-BE49-F238E27FC236}">
                    <a16:creationId xmlns:a16="http://schemas.microsoft.com/office/drawing/2014/main" id="{C9AB9EC7-5463-4AB1-86DF-24FACD1208A5}"/>
                  </a:ext>
                </a:extLst>
              </p:cNvPr>
              <p:cNvGrpSpPr/>
              <p:nvPr/>
            </p:nvGrpSpPr>
            <p:grpSpPr>
              <a:xfrm>
                <a:off x="7124864" y="2803346"/>
                <a:ext cx="86995" cy="1994254"/>
                <a:chOff x="2134997" y="2375473"/>
                <a:chExt cx="366020" cy="2366376"/>
              </a:xfrm>
            </p:grpSpPr>
            <p:cxnSp>
              <p:nvCxnSpPr>
                <p:cNvPr id="373" name="Straight Connector 372">
                  <a:extLst>
                    <a:ext uri="{FF2B5EF4-FFF2-40B4-BE49-F238E27FC236}">
                      <a16:creationId xmlns:a16="http://schemas.microsoft.com/office/drawing/2014/main" id="{C0E4035F-C6A7-4007-F043-C6B1A9F68852}"/>
                    </a:ext>
                  </a:extLst>
                </p:cNvPr>
                <p:cNvCxnSpPr>
                  <a:cxnSpLocks/>
                </p:cNvCxnSpPr>
                <p:nvPr/>
              </p:nvCxnSpPr>
              <p:spPr bwMode="auto">
                <a:xfrm>
                  <a:off x="2134997" y="2375473"/>
                  <a:ext cx="366020"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9BCE4D1-C7D4-DC6E-8CF3-D6EBC83BAB68}"/>
                    </a:ext>
                  </a:extLst>
                </p:cNvPr>
                <p:cNvCxnSpPr>
                  <a:cxnSpLocks/>
                </p:cNvCxnSpPr>
                <p:nvPr/>
              </p:nvCxnSpPr>
              <p:spPr bwMode="auto">
                <a:xfrm>
                  <a:off x="2134997" y="2857717"/>
                  <a:ext cx="366020"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85CAF2B4-217A-C974-6A7C-41A81DEF2EBA}"/>
                    </a:ext>
                  </a:extLst>
                </p:cNvPr>
                <p:cNvCxnSpPr>
                  <a:cxnSpLocks/>
                </p:cNvCxnSpPr>
                <p:nvPr/>
              </p:nvCxnSpPr>
              <p:spPr bwMode="auto">
                <a:xfrm>
                  <a:off x="2134997" y="3322828"/>
                  <a:ext cx="366020"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DBB13036-04BB-1E56-1B33-C16DDB156F13}"/>
                    </a:ext>
                  </a:extLst>
                </p:cNvPr>
                <p:cNvCxnSpPr>
                  <a:cxnSpLocks/>
                </p:cNvCxnSpPr>
                <p:nvPr/>
              </p:nvCxnSpPr>
              <p:spPr bwMode="auto">
                <a:xfrm>
                  <a:off x="2134997" y="3791945"/>
                  <a:ext cx="366020"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82BDEAAC-3085-60E9-DB97-3BA1183A4FF1}"/>
                    </a:ext>
                  </a:extLst>
                </p:cNvPr>
                <p:cNvCxnSpPr>
                  <a:cxnSpLocks/>
                </p:cNvCxnSpPr>
                <p:nvPr/>
              </p:nvCxnSpPr>
              <p:spPr bwMode="auto">
                <a:xfrm>
                  <a:off x="2134997" y="4268195"/>
                  <a:ext cx="366020"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324ACAB-ACBD-B6A7-19CC-A767C94D4848}"/>
                    </a:ext>
                  </a:extLst>
                </p:cNvPr>
                <p:cNvCxnSpPr>
                  <a:cxnSpLocks/>
                </p:cNvCxnSpPr>
                <p:nvPr/>
              </p:nvCxnSpPr>
              <p:spPr bwMode="auto">
                <a:xfrm>
                  <a:off x="2134997" y="4741849"/>
                  <a:ext cx="36602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C6E89F20-318C-63E0-65A1-36E43644808A}"/>
                  </a:ext>
                </a:extLst>
              </p:cNvPr>
              <p:cNvGrpSpPr/>
              <p:nvPr/>
            </p:nvGrpSpPr>
            <p:grpSpPr>
              <a:xfrm>
                <a:off x="7099449" y="4795352"/>
                <a:ext cx="4024032" cy="347113"/>
                <a:chOff x="6820860" y="4905446"/>
                <a:chExt cx="5331286" cy="358482"/>
              </a:xfrm>
            </p:grpSpPr>
            <p:grpSp>
              <p:nvGrpSpPr>
                <p:cNvPr id="359" name="Group 358">
                  <a:extLst>
                    <a:ext uri="{FF2B5EF4-FFF2-40B4-BE49-F238E27FC236}">
                      <a16:creationId xmlns:a16="http://schemas.microsoft.com/office/drawing/2014/main" id="{C7C37B39-BE4C-554A-3198-0DA3262BAEF7}"/>
                    </a:ext>
                  </a:extLst>
                </p:cNvPr>
                <p:cNvGrpSpPr/>
                <p:nvPr/>
              </p:nvGrpSpPr>
              <p:grpSpPr>
                <a:xfrm>
                  <a:off x="6820860" y="4925374"/>
                  <a:ext cx="5331286" cy="338554"/>
                  <a:chOff x="1495260" y="4714301"/>
                  <a:chExt cx="3921590" cy="430137"/>
                </a:xfrm>
              </p:grpSpPr>
              <p:sp>
                <p:nvSpPr>
                  <p:cNvPr id="367" name="TextBox 366">
                    <a:extLst>
                      <a:ext uri="{FF2B5EF4-FFF2-40B4-BE49-F238E27FC236}">
                        <a16:creationId xmlns:a16="http://schemas.microsoft.com/office/drawing/2014/main" id="{A0945C11-B001-01F9-1248-2DDDEE05B4C6}"/>
                      </a:ext>
                    </a:extLst>
                  </p:cNvPr>
                  <p:cNvSpPr txBox="1"/>
                  <p:nvPr/>
                </p:nvSpPr>
                <p:spPr bwMode="auto">
                  <a:xfrm>
                    <a:off x="1495260" y="4714301"/>
                    <a:ext cx="217397" cy="4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68" name="TextBox 367">
                    <a:extLst>
                      <a:ext uri="{FF2B5EF4-FFF2-40B4-BE49-F238E27FC236}">
                        <a16:creationId xmlns:a16="http://schemas.microsoft.com/office/drawing/2014/main" id="{1A19EF79-9566-6429-1128-B94005468B6D}"/>
                      </a:ext>
                    </a:extLst>
                  </p:cNvPr>
                  <p:cNvSpPr txBox="1"/>
                  <p:nvPr/>
                </p:nvSpPr>
                <p:spPr bwMode="auto">
                  <a:xfrm>
                    <a:off x="2225509" y="4714301"/>
                    <a:ext cx="217397" cy="4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69" name="TextBox 368">
                    <a:extLst>
                      <a:ext uri="{FF2B5EF4-FFF2-40B4-BE49-F238E27FC236}">
                        <a16:creationId xmlns:a16="http://schemas.microsoft.com/office/drawing/2014/main" id="{BFCBABB0-5C4C-19CC-9449-F1ADE06D3532}"/>
                      </a:ext>
                    </a:extLst>
                  </p:cNvPr>
                  <p:cNvSpPr txBox="1"/>
                  <p:nvPr/>
                </p:nvSpPr>
                <p:spPr bwMode="auto">
                  <a:xfrm>
                    <a:off x="2955760" y="4714301"/>
                    <a:ext cx="217397" cy="4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70" name="TextBox 369">
                    <a:extLst>
                      <a:ext uri="{FF2B5EF4-FFF2-40B4-BE49-F238E27FC236}">
                        <a16:creationId xmlns:a16="http://schemas.microsoft.com/office/drawing/2014/main" id="{AC9E6BC9-E45D-A27D-09A7-39B246FF341D}"/>
                      </a:ext>
                    </a:extLst>
                  </p:cNvPr>
                  <p:cNvSpPr txBox="1"/>
                  <p:nvPr/>
                </p:nvSpPr>
                <p:spPr bwMode="auto">
                  <a:xfrm>
                    <a:off x="3694561" y="4714301"/>
                    <a:ext cx="217397" cy="4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71" name="TextBox 370">
                    <a:extLst>
                      <a:ext uri="{FF2B5EF4-FFF2-40B4-BE49-F238E27FC236}">
                        <a16:creationId xmlns:a16="http://schemas.microsoft.com/office/drawing/2014/main" id="{DC106ABE-965D-BF73-B106-166A3451D722}"/>
                      </a:ext>
                    </a:extLst>
                  </p:cNvPr>
                  <p:cNvSpPr txBox="1"/>
                  <p:nvPr/>
                </p:nvSpPr>
                <p:spPr bwMode="auto">
                  <a:xfrm>
                    <a:off x="4433361" y="4714301"/>
                    <a:ext cx="217397" cy="43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72" name="TextBox 371">
                    <a:extLst>
                      <a:ext uri="{FF2B5EF4-FFF2-40B4-BE49-F238E27FC236}">
                        <a16:creationId xmlns:a16="http://schemas.microsoft.com/office/drawing/2014/main" id="{F40805EF-F1D4-5388-FD1B-7769738A9001}"/>
                      </a:ext>
                    </a:extLst>
                  </p:cNvPr>
                  <p:cNvSpPr txBox="1"/>
                  <p:nvPr/>
                </p:nvSpPr>
                <p:spPr bwMode="auto">
                  <a:xfrm>
                    <a:off x="5144271" y="4714301"/>
                    <a:ext cx="272579" cy="43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grpSp>
            <p:grpSp>
              <p:nvGrpSpPr>
                <p:cNvPr id="360" name="Group 359">
                  <a:extLst>
                    <a:ext uri="{FF2B5EF4-FFF2-40B4-BE49-F238E27FC236}">
                      <a16:creationId xmlns:a16="http://schemas.microsoft.com/office/drawing/2014/main" id="{5BDEDB08-2A42-0082-FAFD-349033B75E8C}"/>
                    </a:ext>
                  </a:extLst>
                </p:cNvPr>
                <p:cNvGrpSpPr/>
                <p:nvPr/>
              </p:nvGrpSpPr>
              <p:grpSpPr>
                <a:xfrm rot="5400000">
                  <a:off x="9430676" y="2454383"/>
                  <a:ext cx="70108" cy="4972233"/>
                  <a:chOff x="1022548" y="2381033"/>
                  <a:chExt cx="256139" cy="2360816"/>
                </a:xfrm>
              </p:grpSpPr>
              <p:cxnSp>
                <p:nvCxnSpPr>
                  <p:cNvPr id="361" name="Straight Connector 360">
                    <a:extLst>
                      <a:ext uri="{FF2B5EF4-FFF2-40B4-BE49-F238E27FC236}">
                        <a16:creationId xmlns:a16="http://schemas.microsoft.com/office/drawing/2014/main" id="{6E08E7A5-1175-D761-4D6E-B640FBFB6536}"/>
                      </a:ext>
                    </a:extLst>
                  </p:cNvPr>
                  <p:cNvCxnSpPr>
                    <a:cxnSpLocks/>
                  </p:cNvCxnSpPr>
                  <p:nvPr/>
                </p:nvCxnSpPr>
                <p:spPr bwMode="auto">
                  <a:xfrm>
                    <a:off x="1022553" y="2857717"/>
                    <a:ext cx="256063"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783CBEC-27C1-8D56-A4D7-3FF6E72A66F9}"/>
                      </a:ext>
                    </a:extLst>
                  </p:cNvPr>
                  <p:cNvCxnSpPr>
                    <a:cxnSpLocks/>
                  </p:cNvCxnSpPr>
                  <p:nvPr/>
                </p:nvCxnSpPr>
                <p:spPr bwMode="auto">
                  <a:xfrm>
                    <a:off x="1022578" y="3322828"/>
                    <a:ext cx="256063"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E3C0A32-DCFB-22FC-EC79-192090828A94}"/>
                      </a:ext>
                    </a:extLst>
                  </p:cNvPr>
                  <p:cNvCxnSpPr>
                    <a:cxnSpLocks/>
                  </p:cNvCxnSpPr>
                  <p:nvPr/>
                </p:nvCxnSpPr>
                <p:spPr bwMode="auto">
                  <a:xfrm>
                    <a:off x="1022598" y="3791945"/>
                    <a:ext cx="256063"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71D0A7E0-E3CD-3414-263B-6810D67E351E}"/>
                      </a:ext>
                    </a:extLst>
                  </p:cNvPr>
                  <p:cNvCxnSpPr>
                    <a:cxnSpLocks/>
                  </p:cNvCxnSpPr>
                  <p:nvPr/>
                </p:nvCxnSpPr>
                <p:spPr bwMode="auto">
                  <a:xfrm>
                    <a:off x="1022623" y="4268195"/>
                    <a:ext cx="256064"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BE3EE34-A652-D951-D455-4A47B04D8E59}"/>
                      </a:ext>
                    </a:extLst>
                  </p:cNvPr>
                  <p:cNvCxnSpPr>
                    <a:cxnSpLocks/>
                  </p:cNvCxnSpPr>
                  <p:nvPr/>
                </p:nvCxnSpPr>
                <p:spPr bwMode="auto">
                  <a:xfrm>
                    <a:off x="1022623" y="4741849"/>
                    <a:ext cx="256064"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6474234B-20B7-66AE-76FF-32E99EECA876}"/>
                      </a:ext>
                    </a:extLst>
                  </p:cNvPr>
                  <p:cNvCxnSpPr>
                    <a:cxnSpLocks/>
                  </p:cNvCxnSpPr>
                  <p:nvPr/>
                </p:nvCxnSpPr>
                <p:spPr bwMode="auto">
                  <a:xfrm>
                    <a:off x="1022548" y="2381033"/>
                    <a:ext cx="25606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10" name="Freeform: Shape 209">
                <a:extLst>
                  <a:ext uri="{FF2B5EF4-FFF2-40B4-BE49-F238E27FC236}">
                    <a16:creationId xmlns:a16="http://schemas.microsoft.com/office/drawing/2014/main" id="{C659B6A7-4DB6-307C-0D91-F2B0DC1055DE}"/>
                  </a:ext>
                </a:extLst>
              </p:cNvPr>
              <p:cNvSpPr/>
              <p:nvPr/>
            </p:nvSpPr>
            <p:spPr bwMode="auto">
              <a:xfrm>
                <a:off x="7219272" y="2812282"/>
                <a:ext cx="4009268" cy="1986018"/>
              </a:xfrm>
              <a:custGeom>
                <a:avLst/>
                <a:gdLst>
                  <a:gd name="connsiteX0" fmla="*/ 0 w 4349750"/>
                  <a:gd name="connsiteY0" fmla="*/ 0 h 2159000"/>
                  <a:gd name="connsiteX1" fmla="*/ 0 w 4349750"/>
                  <a:gd name="connsiteY1" fmla="*/ 2159000 h 2159000"/>
                  <a:gd name="connsiteX2" fmla="*/ 4349750 w 4349750"/>
                  <a:gd name="connsiteY2" fmla="*/ 2159000 h 2159000"/>
                </a:gdLst>
                <a:ahLst/>
                <a:cxnLst>
                  <a:cxn ang="0">
                    <a:pos x="connsiteX0" y="connsiteY0"/>
                  </a:cxn>
                  <a:cxn ang="0">
                    <a:pos x="connsiteX1" y="connsiteY1"/>
                  </a:cxn>
                  <a:cxn ang="0">
                    <a:pos x="connsiteX2" y="connsiteY2"/>
                  </a:cxn>
                </a:cxnLst>
                <a:rect l="l" t="t" r="r" b="b"/>
                <a:pathLst>
                  <a:path w="4349750" h="2159000">
                    <a:moveTo>
                      <a:pt x="0" y="0"/>
                    </a:moveTo>
                    <a:lnTo>
                      <a:pt x="0" y="2159000"/>
                    </a:lnTo>
                    <a:lnTo>
                      <a:pt x="4349750" y="2159000"/>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11" name="Straight Connector 210">
                <a:extLst>
                  <a:ext uri="{FF2B5EF4-FFF2-40B4-BE49-F238E27FC236}">
                    <a16:creationId xmlns:a16="http://schemas.microsoft.com/office/drawing/2014/main" id="{457AAE6B-95B0-C40D-6465-8A279BE957F0}"/>
                  </a:ext>
                </a:extLst>
              </p:cNvPr>
              <p:cNvCxnSpPr>
                <a:cxnSpLocks/>
              </p:cNvCxnSpPr>
              <p:nvPr/>
            </p:nvCxnSpPr>
            <p:spPr bwMode="auto">
              <a:xfrm>
                <a:off x="7219272" y="3795647"/>
                <a:ext cx="4009268" cy="0"/>
              </a:xfrm>
              <a:prstGeom prst="line">
                <a:avLst/>
              </a:prstGeom>
              <a:noFill/>
              <a:ln w="28575" cap="flat" cmpd="sng" algn="ctr">
                <a:solidFill>
                  <a:schemeClr val="bg1"/>
                </a:solidFill>
                <a:prstDash val="sysDot"/>
                <a:round/>
                <a:headEnd type="none" w="med" len="med"/>
                <a:tailEnd type="none" w="med" len="med"/>
              </a:ln>
              <a:effectLst/>
            </p:spPr>
          </p:cxnSp>
          <p:cxnSp>
            <p:nvCxnSpPr>
              <p:cNvPr id="215" name="Straight Connector 214">
                <a:extLst>
                  <a:ext uri="{FF2B5EF4-FFF2-40B4-BE49-F238E27FC236}">
                    <a16:creationId xmlns:a16="http://schemas.microsoft.com/office/drawing/2014/main" id="{CB76B540-C542-DE4C-20F9-38D974E212A0}"/>
                  </a:ext>
                </a:extLst>
              </p:cNvPr>
              <p:cNvCxnSpPr/>
              <p:nvPr/>
            </p:nvCxnSpPr>
            <p:spPr bwMode="auto">
              <a:xfrm>
                <a:off x="11090729" y="368571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2B51E1F-6089-B866-E560-BD0F4E477B40}"/>
                  </a:ext>
                </a:extLst>
              </p:cNvPr>
              <p:cNvCxnSpPr/>
              <p:nvPr/>
            </p:nvCxnSpPr>
            <p:spPr bwMode="auto">
              <a:xfrm>
                <a:off x="11092089"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E8C7FF5-BA9B-E316-7E1D-0A4A8B103943}"/>
                  </a:ext>
                </a:extLst>
              </p:cNvPr>
              <p:cNvCxnSpPr/>
              <p:nvPr/>
            </p:nvCxnSpPr>
            <p:spPr bwMode="auto">
              <a:xfrm>
                <a:off x="11067494"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82152B6-57F1-6CB2-7737-F4D8BB922FA5}"/>
                  </a:ext>
                </a:extLst>
              </p:cNvPr>
              <p:cNvCxnSpPr/>
              <p:nvPr/>
            </p:nvCxnSpPr>
            <p:spPr bwMode="auto">
              <a:xfrm>
                <a:off x="11041434"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93515A56-4937-4461-27FC-8C64BD04B27B}"/>
                  </a:ext>
                </a:extLst>
              </p:cNvPr>
              <p:cNvCxnSpPr/>
              <p:nvPr/>
            </p:nvCxnSpPr>
            <p:spPr bwMode="auto">
              <a:xfrm>
                <a:off x="10974562" y="363058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44D2AAAE-9613-CC22-E89E-12CA948E84DE}"/>
                  </a:ext>
                </a:extLst>
              </p:cNvPr>
              <p:cNvCxnSpPr/>
              <p:nvPr/>
            </p:nvCxnSpPr>
            <p:spPr bwMode="auto">
              <a:xfrm>
                <a:off x="10952260"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3E86EE1-4751-A1BB-78C5-A5390AAEFF34}"/>
                  </a:ext>
                </a:extLst>
              </p:cNvPr>
              <p:cNvCxnSpPr/>
              <p:nvPr/>
            </p:nvCxnSpPr>
            <p:spPr bwMode="auto">
              <a:xfrm>
                <a:off x="10929716"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3E2F968-02BB-8B66-7683-275409498CCF}"/>
                  </a:ext>
                </a:extLst>
              </p:cNvPr>
              <p:cNvCxnSpPr/>
              <p:nvPr/>
            </p:nvCxnSpPr>
            <p:spPr bwMode="auto">
              <a:xfrm>
                <a:off x="10870280"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94696EE-489A-02FD-30C2-3911FDA123FF}"/>
                  </a:ext>
                </a:extLst>
              </p:cNvPr>
              <p:cNvCxnSpPr/>
              <p:nvPr/>
            </p:nvCxnSpPr>
            <p:spPr bwMode="auto">
              <a:xfrm>
                <a:off x="10843782"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70BD969-DF19-13B2-8DD0-A8778F2481E9}"/>
                  </a:ext>
                </a:extLst>
              </p:cNvPr>
              <p:cNvCxnSpPr/>
              <p:nvPr/>
            </p:nvCxnSpPr>
            <p:spPr bwMode="auto">
              <a:xfrm>
                <a:off x="10800742"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4E83152-0908-36B7-C582-7568F555593C}"/>
                  </a:ext>
                </a:extLst>
              </p:cNvPr>
              <p:cNvCxnSpPr/>
              <p:nvPr/>
            </p:nvCxnSpPr>
            <p:spPr bwMode="auto">
              <a:xfrm>
                <a:off x="10781584"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B6AE7D7-A5D5-7325-2757-85461D45BF2A}"/>
                  </a:ext>
                </a:extLst>
              </p:cNvPr>
              <p:cNvCxnSpPr/>
              <p:nvPr/>
            </p:nvCxnSpPr>
            <p:spPr bwMode="auto">
              <a:xfrm>
                <a:off x="10728297"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572D31D-AEF8-0189-6EB2-DCF725D889F5}"/>
                  </a:ext>
                </a:extLst>
              </p:cNvPr>
              <p:cNvCxnSpPr/>
              <p:nvPr/>
            </p:nvCxnSpPr>
            <p:spPr bwMode="auto">
              <a:xfrm>
                <a:off x="10697554"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2C00A0A-0AFC-B02A-EC6C-952221868565}"/>
                  </a:ext>
                </a:extLst>
              </p:cNvPr>
              <p:cNvCxnSpPr/>
              <p:nvPr/>
            </p:nvCxnSpPr>
            <p:spPr bwMode="auto">
              <a:xfrm>
                <a:off x="10672960"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8D3219D-5DD8-08F1-BAFE-5B758BC0D540}"/>
                  </a:ext>
                </a:extLst>
              </p:cNvPr>
              <p:cNvCxnSpPr/>
              <p:nvPr/>
            </p:nvCxnSpPr>
            <p:spPr bwMode="auto">
              <a:xfrm>
                <a:off x="10627871" y="3632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C82D82B-F592-A565-C581-BDDDEA30CD40}"/>
                  </a:ext>
                </a:extLst>
              </p:cNvPr>
              <p:cNvCxnSpPr/>
              <p:nvPr/>
            </p:nvCxnSpPr>
            <p:spPr bwMode="auto">
              <a:xfrm>
                <a:off x="10613524" y="3597166"/>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37C2EAF-878B-B2FA-648C-6E250969E7F1}"/>
                  </a:ext>
                </a:extLst>
              </p:cNvPr>
              <p:cNvCxnSpPr/>
              <p:nvPr/>
            </p:nvCxnSpPr>
            <p:spPr bwMode="auto">
              <a:xfrm>
                <a:off x="10577629" y="3591430"/>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E39FE56-E5E9-76D0-DD67-150AE3F3F3E1}"/>
                  </a:ext>
                </a:extLst>
              </p:cNvPr>
              <p:cNvCxnSpPr/>
              <p:nvPr/>
            </p:nvCxnSpPr>
            <p:spPr bwMode="auto">
              <a:xfrm>
                <a:off x="10552645" y="3590340"/>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D87F329-E041-4E40-9B60-E12F793909B3}"/>
                  </a:ext>
                </a:extLst>
              </p:cNvPr>
              <p:cNvCxnSpPr/>
              <p:nvPr/>
            </p:nvCxnSpPr>
            <p:spPr bwMode="auto">
              <a:xfrm>
                <a:off x="10522429" y="358837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6562B834-BFF5-7735-BE3A-83E29E8B69D7}"/>
                  </a:ext>
                </a:extLst>
              </p:cNvPr>
              <p:cNvCxnSpPr/>
              <p:nvPr/>
            </p:nvCxnSpPr>
            <p:spPr bwMode="auto">
              <a:xfrm>
                <a:off x="10482961" y="358495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C6905D9-0005-0EB5-4859-4A91B70ABF9F}"/>
                  </a:ext>
                </a:extLst>
              </p:cNvPr>
              <p:cNvCxnSpPr/>
              <p:nvPr/>
            </p:nvCxnSpPr>
            <p:spPr bwMode="auto">
              <a:xfrm>
                <a:off x="10458168" y="358495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9BC7E27-C895-814C-43C2-8E9C1B412AF0}"/>
                  </a:ext>
                </a:extLst>
              </p:cNvPr>
              <p:cNvCxnSpPr/>
              <p:nvPr/>
            </p:nvCxnSpPr>
            <p:spPr bwMode="auto">
              <a:xfrm>
                <a:off x="10431523" y="358495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180B794-CA86-D4CF-BDCB-9C7ACFE3DEB2}"/>
                  </a:ext>
                </a:extLst>
              </p:cNvPr>
              <p:cNvCxnSpPr/>
              <p:nvPr/>
            </p:nvCxnSpPr>
            <p:spPr bwMode="auto">
              <a:xfrm>
                <a:off x="10379702" y="356739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3490793-6D63-233B-BDAD-A2D87786E224}"/>
                  </a:ext>
                </a:extLst>
              </p:cNvPr>
              <p:cNvCxnSpPr/>
              <p:nvPr/>
            </p:nvCxnSpPr>
            <p:spPr bwMode="auto">
              <a:xfrm>
                <a:off x="10359789" y="356870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0167D0D-69C3-57F9-60DD-F08B3EB92DE2}"/>
                  </a:ext>
                </a:extLst>
              </p:cNvPr>
              <p:cNvCxnSpPr/>
              <p:nvPr/>
            </p:nvCxnSpPr>
            <p:spPr bwMode="auto">
              <a:xfrm>
                <a:off x="10337376" y="356609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C5F3E47-7EDE-D0B9-871C-264A2BA16783}"/>
                  </a:ext>
                </a:extLst>
              </p:cNvPr>
              <p:cNvCxnSpPr/>
              <p:nvPr/>
            </p:nvCxnSpPr>
            <p:spPr bwMode="auto">
              <a:xfrm>
                <a:off x="10298378" y="355195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7381F6A-0C80-5D7F-1AC1-ABA10AB1C4E3}"/>
                  </a:ext>
                </a:extLst>
              </p:cNvPr>
              <p:cNvCxnSpPr/>
              <p:nvPr/>
            </p:nvCxnSpPr>
            <p:spPr bwMode="auto">
              <a:xfrm>
                <a:off x="10255395" y="353294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D28DC3D-2EA1-F631-B068-B1A2296F6209}"/>
                  </a:ext>
                </a:extLst>
              </p:cNvPr>
              <p:cNvCxnSpPr/>
              <p:nvPr/>
            </p:nvCxnSpPr>
            <p:spPr bwMode="auto">
              <a:xfrm>
                <a:off x="10231797" y="353419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6E317DE-FD1D-9ED3-9D70-C504C88DA7E9}"/>
                  </a:ext>
                </a:extLst>
              </p:cNvPr>
              <p:cNvCxnSpPr/>
              <p:nvPr/>
            </p:nvCxnSpPr>
            <p:spPr bwMode="auto">
              <a:xfrm>
                <a:off x="10198308" y="350961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55CB8F6D-36F0-D47D-0839-B4587BB6A0D7}"/>
                  </a:ext>
                </a:extLst>
              </p:cNvPr>
              <p:cNvCxnSpPr/>
              <p:nvPr/>
            </p:nvCxnSpPr>
            <p:spPr bwMode="auto">
              <a:xfrm>
                <a:off x="10178251" y="350788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F170F66-8EB7-6894-03C3-0433FC5D6B54}"/>
                  </a:ext>
                </a:extLst>
              </p:cNvPr>
              <p:cNvCxnSpPr/>
              <p:nvPr/>
            </p:nvCxnSpPr>
            <p:spPr bwMode="auto">
              <a:xfrm>
                <a:off x="10144713" y="348229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9492ABD9-D59D-558E-741E-29EC753E5E07}"/>
                  </a:ext>
                </a:extLst>
              </p:cNvPr>
              <p:cNvCxnSpPr/>
              <p:nvPr/>
            </p:nvCxnSpPr>
            <p:spPr bwMode="auto">
              <a:xfrm>
                <a:off x="10116259" y="346571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03B5F62D-99B2-67A3-1C3C-1154F7A5A972}"/>
                  </a:ext>
                </a:extLst>
              </p:cNvPr>
              <p:cNvCxnSpPr/>
              <p:nvPr/>
            </p:nvCxnSpPr>
            <p:spPr bwMode="auto">
              <a:xfrm>
                <a:off x="10087433" y="345531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745A72C9-5941-10F0-A11C-02FDBFAC0E18}"/>
                  </a:ext>
                </a:extLst>
              </p:cNvPr>
              <p:cNvCxnSpPr/>
              <p:nvPr/>
            </p:nvCxnSpPr>
            <p:spPr bwMode="auto">
              <a:xfrm>
                <a:off x="10039075" y="342263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D884F4A7-B91F-B9DB-14AB-79138C45F0F3}"/>
                  </a:ext>
                </a:extLst>
              </p:cNvPr>
              <p:cNvCxnSpPr/>
              <p:nvPr/>
            </p:nvCxnSpPr>
            <p:spPr bwMode="auto">
              <a:xfrm>
                <a:off x="9982852" y="342164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1164E967-B3B1-EE66-704F-4842519AA2E9}"/>
                  </a:ext>
                </a:extLst>
              </p:cNvPr>
              <p:cNvCxnSpPr/>
              <p:nvPr/>
            </p:nvCxnSpPr>
            <p:spPr bwMode="auto">
              <a:xfrm>
                <a:off x="10006059" y="341803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832616C-1996-AB9E-403F-A7ABF83CBE5A}"/>
                  </a:ext>
                </a:extLst>
              </p:cNvPr>
              <p:cNvCxnSpPr/>
              <p:nvPr/>
            </p:nvCxnSpPr>
            <p:spPr bwMode="auto">
              <a:xfrm>
                <a:off x="9946431" y="341982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9CB93665-E2B3-58E6-EA36-5E8596994848}"/>
                  </a:ext>
                </a:extLst>
              </p:cNvPr>
              <p:cNvCxnSpPr/>
              <p:nvPr/>
            </p:nvCxnSpPr>
            <p:spPr bwMode="auto">
              <a:xfrm>
                <a:off x="9923885" y="3420329"/>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05438A4-7178-85C6-556B-41852097B4A1}"/>
                  </a:ext>
                </a:extLst>
              </p:cNvPr>
              <p:cNvCxnSpPr/>
              <p:nvPr/>
            </p:nvCxnSpPr>
            <p:spPr bwMode="auto">
              <a:xfrm>
                <a:off x="9883892" y="3404459"/>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57806BFD-18C6-21AA-82A6-9AAD5100879E}"/>
                  </a:ext>
                </a:extLst>
              </p:cNvPr>
              <p:cNvCxnSpPr/>
              <p:nvPr/>
            </p:nvCxnSpPr>
            <p:spPr bwMode="auto">
              <a:xfrm>
                <a:off x="9858301" y="3401424"/>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E95D1DB-A6A9-DBF4-8A59-E606B29B5C6F}"/>
                  </a:ext>
                </a:extLst>
              </p:cNvPr>
              <p:cNvCxnSpPr/>
              <p:nvPr/>
            </p:nvCxnSpPr>
            <p:spPr bwMode="auto">
              <a:xfrm>
                <a:off x="9829608" y="338747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E7A79588-5FD7-904E-7B30-68CF76EB6A28}"/>
                  </a:ext>
                </a:extLst>
              </p:cNvPr>
              <p:cNvCxnSpPr/>
              <p:nvPr/>
            </p:nvCxnSpPr>
            <p:spPr bwMode="auto">
              <a:xfrm>
                <a:off x="9802965" y="338538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97C8C79-642A-3255-A14A-2ADAD3615257}"/>
                  </a:ext>
                </a:extLst>
              </p:cNvPr>
              <p:cNvCxnSpPr/>
              <p:nvPr/>
            </p:nvCxnSpPr>
            <p:spPr bwMode="auto">
              <a:xfrm>
                <a:off x="9779950" y="3384420"/>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F124E77D-ACA1-46AC-D3B7-D9BC80507844}"/>
                  </a:ext>
                </a:extLst>
              </p:cNvPr>
              <p:cNvCxnSpPr/>
              <p:nvPr/>
            </p:nvCxnSpPr>
            <p:spPr bwMode="auto">
              <a:xfrm>
                <a:off x="9675894" y="3366688"/>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163DBB6-82CA-5F71-3BA5-4A91F5218346}"/>
                  </a:ext>
                </a:extLst>
              </p:cNvPr>
              <p:cNvCxnSpPr/>
              <p:nvPr/>
            </p:nvCxnSpPr>
            <p:spPr bwMode="auto">
              <a:xfrm>
                <a:off x="9542709" y="3337540"/>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444708BE-F7A9-4530-5D3F-4632C6D75D64}"/>
                  </a:ext>
                </a:extLst>
              </p:cNvPr>
              <p:cNvCxnSpPr/>
              <p:nvPr/>
            </p:nvCxnSpPr>
            <p:spPr bwMode="auto">
              <a:xfrm>
                <a:off x="9505817" y="332260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187A88C-21F0-5A3D-B246-9803723D597A}"/>
                  </a:ext>
                </a:extLst>
              </p:cNvPr>
              <p:cNvCxnSpPr/>
              <p:nvPr/>
            </p:nvCxnSpPr>
            <p:spPr bwMode="auto">
              <a:xfrm>
                <a:off x="9468772" y="330818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6BB5FE8-B40B-F0CC-8740-C54C05BA561F}"/>
                  </a:ext>
                </a:extLst>
              </p:cNvPr>
              <p:cNvCxnSpPr/>
              <p:nvPr/>
            </p:nvCxnSpPr>
            <p:spPr bwMode="auto">
              <a:xfrm>
                <a:off x="9438029" y="3304896"/>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D2F3075-5978-0D82-B222-BB576E4F7768}"/>
                  </a:ext>
                </a:extLst>
              </p:cNvPr>
              <p:cNvCxnSpPr/>
              <p:nvPr/>
            </p:nvCxnSpPr>
            <p:spPr bwMode="auto">
              <a:xfrm>
                <a:off x="9409336" y="3304896"/>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BFDA24B-3C28-B573-9326-38F96D28E5B0}"/>
                  </a:ext>
                </a:extLst>
              </p:cNvPr>
              <p:cNvCxnSpPr/>
              <p:nvPr/>
            </p:nvCxnSpPr>
            <p:spPr bwMode="auto">
              <a:xfrm>
                <a:off x="9380642" y="3299269"/>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E11286B-EE7D-817B-7630-CE98E6503A15}"/>
                  </a:ext>
                </a:extLst>
              </p:cNvPr>
              <p:cNvCxnSpPr/>
              <p:nvPr/>
            </p:nvCxnSpPr>
            <p:spPr bwMode="auto">
              <a:xfrm>
                <a:off x="9356201" y="3288644"/>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EC54009-689D-E422-6BA0-07C638FB3316}"/>
                  </a:ext>
                </a:extLst>
              </p:cNvPr>
              <p:cNvCxnSpPr/>
              <p:nvPr/>
            </p:nvCxnSpPr>
            <p:spPr bwMode="auto">
              <a:xfrm>
                <a:off x="9325458" y="328235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BDD9052A-5206-41F2-E84E-9324ECC58A2D}"/>
                  </a:ext>
                </a:extLst>
              </p:cNvPr>
              <p:cNvCxnSpPr/>
              <p:nvPr/>
            </p:nvCxnSpPr>
            <p:spPr bwMode="auto">
              <a:xfrm>
                <a:off x="9298814" y="326663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C38A29F7-7085-085D-6C19-9D1B89C45094}"/>
                  </a:ext>
                </a:extLst>
              </p:cNvPr>
              <p:cNvCxnSpPr/>
              <p:nvPr/>
            </p:nvCxnSpPr>
            <p:spPr bwMode="auto">
              <a:xfrm>
                <a:off x="9265760" y="326730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DED05F4-020D-824F-461D-BD9A5486368F}"/>
                  </a:ext>
                </a:extLst>
              </p:cNvPr>
              <p:cNvCxnSpPr/>
              <p:nvPr/>
            </p:nvCxnSpPr>
            <p:spPr bwMode="auto">
              <a:xfrm>
                <a:off x="9230918" y="3251720"/>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F792D3C-7181-A4B2-0EC8-F8A5A6D43A96}"/>
                  </a:ext>
                </a:extLst>
              </p:cNvPr>
              <p:cNvCxnSpPr/>
              <p:nvPr/>
            </p:nvCxnSpPr>
            <p:spPr bwMode="auto">
              <a:xfrm>
                <a:off x="9202225" y="325000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3B839ED-C726-C8D0-6022-58A412CB78FA}"/>
                  </a:ext>
                </a:extLst>
              </p:cNvPr>
              <p:cNvCxnSpPr/>
              <p:nvPr/>
            </p:nvCxnSpPr>
            <p:spPr bwMode="auto">
              <a:xfrm>
                <a:off x="9175581" y="3224405"/>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B63C4425-44B4-CF54-95C3-DDC75CC33B84}"/>
                  </a:ext>
                </a:extLst>
              </p:cNvPr>
              <p:cNvCxnSpPr/>
              <p:nvPr/>
            </p:nvCxnSpPr>
            <p:spPr bwMode="auto">
              <a:xfrm>
                <a:off x="9144838" y="3207071"/>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4B79969-3EE1-F00E-67E8-2CBB2C6354C9}"/>
                  </a:ext>
                </a:extLst>
              </p:cNvPr>
              <p:cNvCxnSpPr/>
              <p:nvPr/>
            </p:nvCxnSpPr>
            <p:spPr bwMode="auto">
              <a:xfrm>
                <a:off x="9120244" y="320051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E0AD3FE4-1540-F2CC-36CA-132F8EADB190}"/>
                  </a:ext>
                </a:extLst>
              </p:cNvPr>
              <p:cNvCxnSpPr/>
              <p:nvPr/>
            </p:nvCxnSpPr>
            <p:spPr bwMode="auto">
              <a:xfrm>
                <a:off x="9081302" y="319349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A1E4822-098C-63BA-1D4D-E00D4CC51C9A}"/>
                  </a:ext>
                </a:extLst>
              </p:cNvPr>
              <p:cNvCxnSpPr/>
              <p:nvPr/>
            </p:nvCxnSpPr>
            <p:spPr bwMode="auto">
              <a:xfrm>
                <a:off x="9050560" y="3184159"/>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352AC599-43C4-E962-ED2F-AED04A1B7B53}"/>
                  </a:ext>
                </a:extLst>
              </p:cNvPr>
              <p:cNvCxnSpPr/>
              <p:nvPr/>
            </p:nvCxnSpPr>
            <p:spPr bwMode="auto">
              <a:xfrm>
                <a:off x="9021866" y="3173376"/>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C9F04EA-579E-7A2D-BB9C-B548ACB3C750}"/>
                  </a:ext>
                </a:extLst>
              </p:cNvPr>
              <p:cNvCxnSpPr/>
              <p:nvPr/>
            </p:nvCxnSpPr>
            <p:spPr bwMode="auto">
              <a:xfrm>
                <a:off x="8987842" y="3172842"/>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184E8BF-F88A-C9DD-91FC-2AD87E6E2BA3}"/>
                  </a:ext>
                </a:extLst>
              </p:cNvPr>
              <p:cNvCxnSpPr/>
              <p:nvPr/>
            </p:nvCxnSpPr>
            <p:spPr bwMode="auto">
              <a:xfrm>
                <a:off x="8403725" y="3016294"/>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5D9552F6-4C7A-321C-831D-81E6FF34C098}"/>
                  </a:ext>
                </a:extLst>
              </p:cNvPr>
              <p:cNvCxnSpPr/>
              <p:nvPr/>
            </p:nvCxnSpPr>
            <p:spPr bwMode="auto">
              <a:xfrm>
                <a:off x="7616706" y="2806894"/>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4BF75762-1214-F0B3-DA98-5D8AFA9BE5E9}"/>
                  </a:ext>
                </a:extLst>
              </p:cNvPr>
              <p:cNvCxnSpPr/>
              <p:nvPr/>
            </p:nvCxnSpPr>
            <p:spPr bwMode="auto">
              <a:xfrm>
                <a:off x="7342070" y="2783047"/>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FB0772E-BCE7-7BF8-3364-5D5145847003}"/>
                  </a:ext>
                </a:extLst>
              </p:cNvPr>
              <p:cNvCxnSpPr/>
              <p:nvPr/>
            </p:nvCxnSpPr>
            <p:spPr bwMode="auto">
              <a:xfrm>
                <a:off x="7219272" y="2766649"/>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C2466BA-6CEC-371A-8BE8-4BBE47F8AA8C}"/>
                  </a:ext>
                </a:extLst>
              </p:cNvPr>
              <p:cNvCxnSpPr/>
              <p:nvPr/>
            </p:nvCxnSpPr>
            <p:spPr bwMode="auto">
              <a:xfrm>
                <a:off x="7764447" y="2823293"/>
                <a:ext cx="0" cy="80491"/>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D1A36653-F197-D027-2014-925E843A5713}"/>
                  </a:ext>
                </a:extLst>
              </p:cNvPr>
              <p:cNvCxnSpPr/>
              <p:nvPr/>
            </p:nvCxnSpPr>
            <p:spPr bwMode="auto">
              <a:xfrm>
                <a:off x="7239768" y="276664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4DE0F4ED-B72B-D00D-72A2-4BB7BBF34EF3}"/>
                  </a:ext>
                </a:extLst>
              </p:cNvPr>
              <p:cNvCxnSpPr/>
              <p:nvPr/>
            </p:nvCxnSpPr>
            <p:spPr bwMode="auto">
              <a:xfrm>
                <a:off x="7500056" y="278840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AC8DB22-EFF6-4A90-F877-8DABCA68CAE1}"/>
                  </a:ext>
                </a:extLst>
              </p:cNvPr>
              <p:cNvCxnSpPr/>
              <p:nvPr/>
            </p:nvCxnSpPr>
            <p:spPr bwMode="auto">
              <a:xfrm>
                <a:off x="7534898" y="279525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B0E2EA8-EEA7-ADFC-F586-307E126C3BB2}"/>
                  </a:ext>
                </a:extLst>
              </p:cNvPr>
              <p:cNvCxnSpPr/>
              <p:nvPr/>
            </p:nvCxnSpPr>
            <p:spPr bwMode="auto">
              <a:xfrm>
                <a:off x="7567690" y="2802750"/>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459DE866-8669-212F-18DB-8D95222CBE7D}"/>
                  </a:ext>
                </a:extLst>
              </p:cNvPr>
              <p:cNvCxnSpPr/>
              <p:nvPr/>
            </p:nvCxnSpPr>
            <p:spPr bwMode="auto">
              <a:xfrm>
                <a:off x="7885367" y="2857256"/>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988232A7-B182-E86A-3028-E2BD1F131039}"/>
                  </a:ext>
                </a:extLst>
              </p:cNvPr>
              <p:cNvCxnSpPr/>
              <p:nvPr/>
            </p:nvCxnSpPr>
            <p:spPr bwMode="auto">
              <a:xfrm>
                <a:off x="8310956" y="302882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9421E676-C270-8980-B92F-080A9DEA991C}"/>
                  </a:ext>
                </a:extLst>
              </p:cNvPr>
              <p:cNvCxnSpPr/>
              <p:nvPr/>
            </p:nvCxnSpPr>
            <p:spPr bwMode="auto">
              <a:xfrm>
                <a:off x="8919666" y="324076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CE31749-D7E6-C3AB-41F7-AF506EEA8254}"/>
                  </a:ext>
                </a:extLst>
              </p:cNvPr>
              <p:cNvCxnSpPr/>
              <p:nvPr/>
            </p:nvCxnSpPr>
            <p:spPr bwMode="auto">
              <a:xfrm>
                <a:off x="9021866" y="325704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5D49BE48-50D7-883D-D94D-10FE3A6F9D26}"/>
                  </a:ext>
                </a:extLst>
              </p:cNvPr>
              <p:cNvCxnSpPr/>
              <p:nvPr/>
            </p:nvCxnSpPr>
            <p:spPr bwMode="auto">
              <a:xfrm>
                <a:off x="9050560" y="327226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C20C247-231C-BDD3-14C1-D899BF8EB49F}"/>
                  </a:ext>
                </a:extLst>
              </p:cNvPr>
              <p:cNvCxnSpPr/>
              <p:nvPr/>
            </p:nvCxnSpPr>
            <p:spPr bwMode="auto">
              <a:xfrm>
                <a:off x="9076753" y="327226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01E32AD-D520-35D7-3DB1-1588E9F35EDC}"/>
                  </a:ext>
                </a:extLst>
              </p:cNvPr>
              <p:cNvCxnSpPr/>
              <p:nvPr/>
            </p:nvCxnSpPr>
            <p:spPr bwMode="auto">
              <a:xfrm>
                <a:off x="9102944" y="328864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B6ECC0D-5E19-B782-ED20-BC103BD18A58}"/>
                  </a:ext>
                </a:extLst>
              </p:cNvPr>
              <p:cNvCxnSpPr/>
              <p:nvPr/>
            </p:nvCxnSpPr>
            <p:spPr bwMode="auto">
              <a:xfrm>
                <a:off x="9129136" y="329736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2D5531F8-FE75-7450-79B6-0F2F9399BBF6}"/>
                  </a:ext>
                </a:extLst>
              </p:cNvPr>
              <p:cNvCxnSpPr/>
              <p:nvPr/>
            </p:nvCxnSpPr>
            <p:spPr bwMode="auto">
              <a:xfrm>
                <a:off x="9158673" y="331251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FC5C8F22-7283-0E04-A6CA-7D25A3783FE5}"/>
                  </a:ext>
                </a:extLst>
              </p:cNvPr>
              <p:cNvCxnSpPr/>
              <p:nvPr/>
            </p:nvCxnSpPr>
            <p:spPr bwMode="auto">
              <a:xfrm>
                <a:off x="9190953" y="331251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E51C216-464A-1983-700D-DC5C707675F3}"/>
                  </a:ext>
                </a:extLst>
              </p:cNvPr>
              <p:cNvCxnSpPr/>
              <p:nvPr/>
            </p:nvCxnSpPr>
            <p:spPr bwMode="auto">
              <a:xfrm>
                <a:off x="9215547" y="333629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EE29B88E-0937-1DDF-5663-6D0D86C6AE9F}"/>
                  </a:ext>
                </a:extLst>
              </p:cNvPr>
              <p:cNvCxnSpPr/>
              <p:nvPr/>
            </p:nvCxnSpPr>
            <p:spPr bwMode="auto">
              <a:xfrm>
                <a:off x="9238670" y="335275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A95D0BB-D2D3-A313-E294-B8D5CC219BED}"/>
                  </a:ext>
                </a:extLst>
              </p:cNvPr>
              <p:cNvCxnSpPr/>
              <p:nvPr/>
            </p:nvCxnSpPr>
            <p:spPr bwMode="auto">
              <a:xfrm>
                <a:off x="9281645" y="336913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C9A24679-E57C-3EAE-024B-082A254842B9}"/>
                  </a:ext>
                </a:extLst>
              </p:cNvPr>
              <p:cNvCxnSpPr/>
              <p:nvPr/>
            </p:nvCxnSpPr>
            <p:spPr bwMode="auto">
              <a:xfrm>
                <a:off x="9325458" y="3384420"/>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8E8D5CF-60CF-8271-5F56-C2D300C0392C}"/>
                  </a:ext>
                </a:extLst>
              </p:cNvPr>
              <p:cNvCxnSpPr/>
              <p:nvPr/>
            </p:nvCxnSpPr>
            <p:spPr bwMode="auto">
              <a:xfrm>
                <a:off x="9361648" y="338268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B3C5324-41E8-1E86-C038-B98998D8F8D1}"/>
                  </a:ext>
                </a:extLst>
              </p:cNvPr>
              <p:cNvCxnSpPr/>
              <p:nvPr/>
            </p:nvCxnSpPr>
            <p:spPr bwMode="auto">
              <a:xfrm>
                <a:off x="9380775" y="3384420"/>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986B4DAD-9D36-A1DE-AAD0-4B90057F1DB7}"/>
                  </a:ext>
                </a:extLst>
              </p:cNvPr>
              <p:cNvCxnSpPr/>
              <p:nvPr/>
            </p:nvCxnSpPr>
            <p:spPr bwMode="auto">
              <a:xfrm>
                <a:off x="9409336" y="339300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C0F2E9C-3F53-C8A0-EEC3-266AD91EBC19}"/>
                  </a:ext>
                </a:extLst>
              </p:cNvPr>
              <p:cNvCxnSpPr/>
              <p:nvPr/>
            </p:nvCxnSpPr>
            <p:spPr bwMode="auto">
              <a:xfrm>
                <a:off x="9438029" y="339360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C09831F-8A96-E061-464E-410D09BCE2F6}"/>
                  </a:ext>
                </a:extLst>
              </p:cNvPr>
              <p:cNvCxnSpPr/>
              <p:nvPr/>
            </p:nvCxnSpPr>
            <p:spPr bwMode="auto">
              <a:xfrm>
                <a:off x="9460327" y="339300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2F4A0B3-B6F7-8E1E-6D70-14AE567C6B8D}"/>
                  </a:ext>
                </a:extLst>
              </p:cNvPr>
              <p:cNvCxnSpPr/>
              <p:nvPr/>
            </p:nvCxnSpPr>
            <p:spPr bwMode="auto">
              <a:xfrm>
                <a:off x="9523954" y="341207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991C774F-7522-D7F6-A07A-FFC9526BAA15}"/>
                  </a:ext>
                </a:extLst>
              </p:cNvPr>
              <p:cNvCxnSpPr/>
              <p:nvPr/>
            </p:nvCxnSpPr>
            <p:spPr bwMode="auto">
              <a:xfrm>
                <a:off x="9556235" y="3433250"/>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0FB254B5-C410-328B-5B17-B1FF7D8CECDF}"/>
                  </a:ext>
                </a:extLst>
              </p:cNvPr>
              <p:cNvCxnSpPr/>
              <p:nvPr/>
            </p:nvCxnSpPr>
            <p:spPr bwMode="auto">
              <a:xfrm>
                <a:off x="9751030" y="3528456"/>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1D2199F1-FA9C-F8F8-A27F-A41CB1A1CE42}"/>
                  </a:ext>
                </a:extLst>
              </p:cNvPr>
              <p:cNvCxnSpPr/>
              <p:nvPr/>
            </p:nvCxnSpPr>
            <p:spPr bwMode="auto">
              <a:xfrm>
                <a:off x="9772222" y="353315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A4778872-5DA4-6216-A2FB-017D2200AF28}"/>
                  </a:ext>
                </a:extLst>
              </p:cNvPr>
              <p:cNvCxnSpPr/>
              <p:nvPr/>
            </p:nvCxnSpPr>
            <p:spPr bwMode="auto">
              <a:xfrm>
                <a:off x="9795568" y="354812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493F1E2-ADEC-670D-D1FD-E2EAE75F8A42}"/>
                  </a:ext>
                </a:extLst>
              </p:cNvPr>
              <p:cNvCxnSpPr/>
              <p:nvPr/>
            </p:nvCxnSpPr>
            <p:spPr bwMode="auto">
              <a:xfrm>
                <a:off x="9820963" y="356497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1B801C4D-E2EA-7CB8-26E8-CDA763A10EB1}"/>
                  </a:ext>
                </a:extLst>
              </p:cNvPr>
              <p:cNvCxnSpPr/>
              <p:nvPr/>
            </p:nvCxnSpPr>
            <p:spPr bwMode="auto">
              <a:xfrm>
                <a:off x="9845557" y="358501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1141B79-0450-3665-59E8-7BFE7616F8C5}"/>
                  </a:ext>
                </a:extLst>
              </p:cNvPr>
              <p:cNvCxnSpPr/>
              <p:nvPr/>
            </p:nvCxnSpPr>
            <p:spPr bwMode="auto">
              <a:xfrm>
                <a:off x="9868680" y="358441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18872C12-2FEE-2E4A-E183-2A590B9CF8DC}"/>
                  </a:ext>
                </a:extLst>
              </p:cNvPr>
              <p:cNvCxnSpPr/>
              <p:nvPr/>
            </p:nvCxnSpPr>
            <p:spPr bwMode="auto">
              <a:xfrm>
                <a:off x="9903969" y="360251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CCAC3170-BED8-EB4E-B7C2-FC6906AD71E0}"/>
                  </a:ext>
                </a:extLst>
              </p:cNvPr>
              <p:cNvCxnSpPr/>
              <p:nvPr/>
            </p:nvCxnSpPr>
            <p:spPr bwMode="auto">
              <a:xfrm>
                <a:off x="9925264" y="360128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366AA9D-DC0A-2F9E-4064-5C7A93572ADD}"/>
                  </a:ext>
                </a:extLst>
              </p:cNvPr>
              <p:cNvCxnSpPr/>
              <p:nvPr/>
            </p:nvCxnSpPr>
            <p:spPr bwMode="auto">
              <a:xfrm>
                <a:off x="9946431" y="3605221"/>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398CC3B3-7A38-C696-F87A-53D92130B91A}"/>
                  </a:ext>
                </a:extLst>
              </p:cNvPr>
              <p:cNvCxnSpPr/>
              <p:nvPr/>
            </p:nvCxnSpPr>
            <p:spPr bwMode="auto">
              <a:xfrm>
                <a:off x="9975124" y="361891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1E6B3461-7FB4-5813-F9D8-B8EFB359B927}"/>
                  </a:ext>
                </a:extLst>
              </p:cNvPr>
              <p:cNvCxnSpPr/>
              <p:nvPr/>
            </p:nvCxnSpPr>
            <p:spPr bwMode="auto">
              <a:xfrm>
                <a:off x="10017489" y="3625722"/>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5E23968-8CF8-E35B-7BE0-BDFCAB5B5629}"/>
                  </a:ext>
                </a:extLst>
              </p:cNvPr>
              <p:cNvCxnSpPr/>
              <p:nvPr/>
            </p:nvCxnSpPr>
            <p:spPr bwMode="auto">
              <a:xfrm>
                <a:off x="10042885" y="363675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65CD9F54-7B22-6A73-EDB5-1B0784FB0F55}"/>
                  </a:ext>
                </a:extLst>
              </p:cNvPr>
              <p:cNvCxnSpPr/>
              <p:nvPr/>
            </p:nvCxnSpPr>
            <p:spPr bwMode="auto">
              <a:xfrm>
                <a:off x="10081389" y="363505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C0D169A0-A15F-5DA7-F99F-18B541131DDF}"/>
                  </a:ext>
                </a:extLst>
              </p:cNvPr>
              <p:cNvCxnSpPr/>
              <p:nvPr/>
            </p:nvCxnSpPr>
            <p:spPr bwMode="auto">
              <a:xfrm>
                <a:off x="10114301" y="365114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1D502A2-0AB8-DD7E-C7F3-2617D6428B8E}"/>
                  </a:ext>
                </a:extLst>
              </p:cNvPr>
              <p:cNvCxnSpPr/>
              <p:nvPr/>
            </p:nvCxnSpPr>
            <p:spPr bwMode="auto">
              <a:xfrm>
                <a:off x="10147289" y="365114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39DEC2E-3329-F4C1-834C-B78414A1160F}"/>
                  </a:ext>
                </a:extLst>
              </p:cNvPr>
              <p:cNvCxnSpPr/>
              <p:nvPr/>
            </p:nvCxnSpPr>
            <p:spPr bwMode="auto">
              <a:xfrm>
                <a:off x="10185979" y="365114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E695971-D24F-C5CA-12AC-2074532D6A9F}"/>
                  </a:ext>
                </a:extLst>
              </p:cNvPr>
              <p:cNvCxnSpPr/>
              <p:nvPr/>
            </p:nvCxnSpPr>
            <p:spPr bwMode="auto">
              <a:xfrm>
                <a:off x="10213764" y="3672550"/>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E0F1E287-807A-D517-E12A-D0ABD76493FF}"/>
                  </a:ext>
                </a:extLst>
              </p:cNvPr>
              <p:cNvCxnSpPr/>
              <p:nvPr/>
            </p:nvCxnSpPr>
            <p:spPr bwMode="auto">
              <a:xfrm>
                <a:off x="10255263" y="368943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BDBA460-B1FA-BD0C-BDB9-39244D1D2251}"/>
                  </a:ext>
                </a:extLst>
              </p:cNvPr>
              <p:cNvCxnSpPr/>
              <p:nvPr/>
            </p:nvCxnSpPr>
            <p:spPr bwMode="auto">
              <a:xfrm>
                <a:off x="10283733" y="369139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39119D9-5624-9505-1CE3-1CBA55ED1C42}"/>
                  </a:ext>
                </a:extLst>
              </p:cNvPr>
              <p:cNvCxnSpPr/>
              <p:nvPr/>
            </p:nvCxnSpPr>
            <p:spPr bwMode="auto">
              <a:xfrm>
                <a:off x="10308682" y="370804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81EA1A43-F1A5-858E-66E6-9D07895E6E54}"/>
                  </a:ext>
                </a:extLst>
              </p:cNvPr>
              <p:cNvCxnSpPr/>
              <p:nvPr/>
            </p:nvCxnSpPr>
            <p:spPr bwMode="auto">
              <a:xfrm>
                <a:off x="10337376" y="370779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89418E4-1298-F926-78F3-95E79ACF6A1B}"/>
                  </a:ext>
                </a:extLst>
              </p:cNvPr>
              <p:cNvCxnSpPr/>
              <p:nvPr/>
            </p:nvCxnSpPr>
            <p:spPr bwMode="auto">
              <a:xfrm>
                <a:off x="10359789" y="3707544"/>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D250516-2FD9-EFA4-C4EF-A6BF67E1B341}"/>
                  </a:ext>
                </a:extLst>
              </p:cNvPr>
              <p:cNvCxnSpPr/>
              <p:nvPr/>
            </p:nvCxnSpPr>
            <p:spPr bwMode="auto">
              <a:xfrm>
                <a:off x="10407440" y="370882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D5890F1E-24A8-D79C-13DF-7284BCFA1EBE}"/>
                  </a:ext>
                </a:extLst>
              </p:cNvPr>
              <p:cNvCxnSpPr/>
              <p:nvPr/>
            </p:nvCxnSpPr>
            <p:spPr bwMode="auto">
              <a:xfrm>
                <a:off x="10452685" y="372289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44443F9A-1497-0FEC-46DD-A83795D35BFD}"/>
                  </a:ext>
                </a:extLst>
              </p:cNvPr>
              <p:cNvCxnSpPr/>
              <p:nvPr/>
            </p:nvCxnSpPr>
            <p:spPr bwMode="auto">
              <a:xfrm>
                <a:off x="10482961" y="372289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0A5995A-2BF3-79DD-0ADD-CD6F71834ABE}"/>
                  </a:ext>
                </a:extLst>
              </p:cNvPr>
              <p:cNvCxnSpPr/>
              <p:nvPr/>
            </p:nvCxnSpPr>
            <p:spPr bwMode="auto">
              <a:xfrm>
                <a:off x="10509960" y="372595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8B930EC9-889D-7C26-B5D5-77D2891D654A}"/>
                  </a:ext>
                </a:extLst>
              </p:cNvPr>
              <p:cNvCxnSpPr/>
              <p:nvPr/>
            </p:nvCxnSpPr>
            <p:spPr bwMode="auto">
              <a:xfrm>
                <a:off x="10534554" y="377626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0AEBBDA5-880D-0154-A4AD-872186029A85}"/>
                  </a:ext>
                </a:extLst>
              </p:cNvPr>
              <p:cNvCxnSpPr/>
              <p:nvPr/>
            </p:nvCxnSpPr>
            <p:spPr bwMode="auto">
              <a:xfrm>
                <a:off x="10565297" y="378931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5D0DE8BE-8476-59EE-042C-3D7B5478B89B}"/>
                  </a:ext>
                </a:extLst>
              </p:cNvPr>
              <p:cNvCxnSpPr/>
              <p:nvPr/>
            </p:nvCxnSpPr>
            <p:spPr bwMode="auto">
              <a:xfrm>
                <a:off x="10584515" y="3789319"/>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19985737-4C49-1FAA-B33A-CC11E51888DB}"/>
                  </a:ext>
                </a:extLst>
              </p:cNvPr>
              <p:cNvCxnSpPr/>
              <p:nvPr/>
            </p:nvCxnSpPr>
            <p:spPr bwMode="auto">
              <a:xfrm>
                <a:off x="10613524" y="3789991"/>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BE668B1A-8DCF-FBED-DDB0-AC28D1A6FEB3}"/>
                  </a:ext>
                </a:extLst>
              </p:cNvPr>
              <p:cNvCxnSpPr/>
              <p:nvPr/>
            </p:nvCxnSpPr>
            <p:spPr bwMode="auto">
              <a:xfrm>
                <a:off x="10644266" y="379564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D94B786-4ADD-90CA-C729-39389E0CD44D}"/>
                  </a:ext>
                </a:extLst>
              </p:cNvPr>
              <p:cNvCxnSpPr/>
              <p:nvPr/>
            </p:nvCxnSpPr>
            <p:spPr bwMode="auto">
              <a:xfrm>
                <a:off x="10672960" y="3815102"/>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853EB5D-33C4-5BF9-E3E3-00CBF762DE1A}"/>
                  </a:ext>
                </a:extLst>
              </p:cNvPr>
              <p:cNvCxnSpPr/>
              <p:nvPr/>
            </p:nvCxnSpPr>
            <p:spPr bwMode="auto">
              <a:xfrm>
                <a:off x="10697554" y="382956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DC21DB0A-0B6B-5594-AE57-69393B975109}"/>
                  </a:ext>
                </a:extLst>
              </p:cNvPr>
              <p:cNvCxnSpPr/>
              <p:nvPr/>
            </p:nvCxnSpPr>
            <p:spPr bwMode="auto">
              <a:xfrm>
                <a:off x="10760576" y="385534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7A7BCE1E-0A14-8C39-AF7D-3E2F500A6152}"/>
                  </a:ext>
                </a:extLst>
              </p:cNvPr>
              <p:cNvCxnSpPr/>
              <p:nvPr/>
            </p:nvCxnSpPr>
            <p:spPr bwMode="auto">
              <a:xfrm>
                <a:off x="10781584" y="388035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402C3064-73A9-86C5-3C1E-E9F9F3887C70}"/>
                  </a:ext>
                </a:extLst>
              </p:cNvPr>
              <p:cNvCxnSpPr/>
              <p:nvPr/>
            </p:nvCxnSpPr>
            <p:spPr bwMode="auto">
              <a:xfrm>
                <a:off x="10800742" y="391082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E1D2CB79-3804-3069-C847-4A8D60EE85EF}"/>
                  </a:ext>
                </a:extLst>
              </p:cNvPr>
              <p:cNvCxnSpPr/>
              <p:nvPr/>
            </p:nvCxnSpPr>
            <p:spPr bwMode="auto">
              <a:xfrm>
                <a:off x="10826876" y="3909307"/>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E4AD8107-1DC6-5D79-2EEB-6C40475C3B3A}"/>
                  </a:ext>
                </a:extLst>
              </p:cNvPr>
              <p:cNvCxnSpPr/>
              <p:nvPr/>
            </p:nvCxnSpPr>
            <p:spPr bwMode="auto">
              <a:xfrm>
                <a:off x="10912956" y="3910825"/>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2E3ED18C-2F7E-7D93-B90A-C7F5B5F186CF}"/>
                  </a:ext>
                </a:extLst>
              </p:cNvPr>
              <p:cNvCxnSpPr/>
              <p:nvPr/>
            </p:nvCxnSpPr>
            <p:spPr bwMode="auto">
              <a:xfrm>
                <a:off x="10929716" y="393849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CC19C58-7CCF-444F-FA0D-E4745B68762E}"/>
                  </a:ext>
                </a:extLst>
              </p:cNvPr>
              <p:cNvCxnSpPr/>
              <p:nvPr/>
            </p:nvCxnSpPr>
            <p:spPr bwMode="auto">
              <a:xfrm>
                <a:off x="10952260" y="394002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78CF4D8A-567C-64A0-0C19-EA846275E944}"/>
                  </a:ext>
                </a:extLst>
              </p:cNvPr>
              <p:cNvCxnSpPr/>
              <p:nvPr/>
            </p:nvCxnSpPr>
            <p:spPr bwMode="auto">
              <a:xfrm>
                <a:off x="10982290" y="393849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6AE11E4B-6757-81F1-C31B-1E6DBA2A5147}"/>
                  </a:ext>
                </a:extLst>
              </p:cNvPr>
              <p:cNvCxnSpPr/>
              <p:nvPr/>
            </p:nvCxnSpPr>
            <p:spPr bwMode="auto">
              <a:xfrm>
                <a:off x="11040701" y="3938493"/>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0F32A995-ED91-0511-9664-04270E944257}"/>
                  </a:ext>
                </a:extLst>
              </p:cNvPr>
              <p:cNvCxnSpPr/>
              <p:nvPr/>
            </p:nvCxnSpPr>
            <p:spPr bwMode="auto">
              <a:xfrm>
                <a:off x="11062882" y="3989798"/>
                <a:ext cx="0" cy="80491"/>
              </a:xfrm>
              <a:prstGeom prst="line">
                <a:avLst/>
              </a:prstGeom>
              <a:noFill/>
              <a:ln w="28575"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62A26CE-10D7-6DEB-07E2-06D80743EAA7}"/>
                  </a:ext>
                </a:extLst>
              </p:cNvPr>
              <p:cNvCxnSpPr>
                <a:cxnSpLocks/>
              </p:cNvCxnSpPr>
              <p:nvPr/>
            </p:nvCxnSpPr>
            <p:spPr bwMode="auto">
              <a:xfrm rot="16200000">
                <a:off x="11164669" y="4053154"/>
                <a:ext cx="0" cy="64008"/>
              </a:xfrm>
              <a:prstGeom prst="line">
                <a:avLst/>
              </a:prstGeom>
              <a:noFill/>
              <a:ln w="28575" cap="flat" cmpd="sng" algn="ctr">
                <a:solidFill>
                  <a:schemeClr val="accent3"/>
                </a:solidFill>
                <a:prstDash val="solid"/>
                <a:round/>
                <a:headEnd type="none" w="med" len="med"/>
                <a:tailEnd type="none" w="med" len="med"/>
              </a:ln>
              <a:effectLst/>
            </p:spPr>
          </p:cxnSp>
          <p:sp>
            <p:nvSpPr>
              <p:cNvPr id="354" name="Freeform: Shape 353">
                <a:extLst>
                  <a:ext uri="{FF2B5EF4-FFF2-40B4-BE49-F238E27FC236}">
                    <a16:creationId xmlns:a16="http://schemas.microsoft.com/office/drawing/2014/main" id="{1121BEAB-DFB0-5D34-DACD-E09DA856B554}"/>
                  </a:ext>
                </a:extLst>
              </p:cNvPr>
              <p:cNvSpPr/>
              <p:nvPr/>
            </p:nvSpPr>
            <p:spPr bwMode="auto">
              <a:xfrm>
                <a:off x="7200286" y="2821562"/>
                <a:ext cx="3947393" cy="903842"/>
              </a:xfrm>
              <a:custGeom>
                <a:avLst/>
                <a:gdLst>
                  <a:gd name="connsiteX0" fmla="*/ 4076700 w 4076700"/>
                  <a:gd name="connsiteY0" fmla="*/ 933450 h 933450"/>
                  <a:gd name="connsiteX1" fmla="*/ 4013200 w 4076700"/>
                  <a:gd name="connsiteY1" fmla="*/ 933450 h 933450"/>
                  <a:gd name="connsiteX2" fmla="*/ 4013200 w 4076700"/>
                  <a:gd name="connsiteY2" fmla="*/ 885825 h 933450"/>
                  <a:gd name="connsiteX3" fmla="*/ 3543300 w 4076700"/>
                  <a:gd name="connsiteY3" fmla="*/ 885825 h 933450"/>
                  <a:gd name="connsiteX4" fmla="*/ 3524250 w 4076700"/>
                  <a:gd name="connsiteY4" fmla="*/ 844550 h 933450"/>
                  <a:gd name="connsiteX5" fmla="*/ 3327400 w 4076700"/>
                  <a:gd name="connsiteY5" fmla="*/ 844550 h 933450"/>
                  <a:gd name="connsiteX6" fmla="*/ 3327400 w 4076700"/>
                  <a:gd name="connsiteY6" fmla="*/ 815975 h 933450"/>
                  <a:gd name="connsiteX7" fmla="*/ 3222625 w 4076700"/>
                  <a:gd name="connsiteY7" fmla="*/ 815975 h 933450"/>
                  <a:gd name="connsiteX8" fmla="*/ 3168650 w 4076700"/>
                  <a:gd name="connsiteY8" fmla="*/ 784225 h 933450"/>
                  <a:gd name="connsiteX9" fmla="*/ 3108325 w 4076700"/>
                  <a:gd name="connsiteY9" fmla="*/ 781050 h 933450"/>
                  <a:gd name="connsiteX10" fmla="*/ 3108325 w 4076700"/>
                  <a:gd name="connsiteY10" fmla="*/ 755650 h 933450"/>
                  <a:gd name="connsiteX11" fmla="*/ 3076575 w 4076700"/>
                  <a:gd name="connsiteY11" fmla="*/ 755650 h 933450"/>
                  <a:gd name="connsiteX12" fmla="*/ 3006725 w 4076700"/>
                  <a:gd name="connsiteY12" fmla="*/ 695325 h 933450"/>
                  <a:gd name="connsiteX13" fmla="*/ 2959100 w 4076700"/>
                  <a:gd name="connsiteY13" fmla="*/ 695325 h 933450"/>
                  <a:gd name="connsiteX14" fmla="*/ 2959100 w 4076700"/>
                  <a:gd name="connsiteY14" fmla="*/ 676275 h 933450"/>
                  <a:gd name="connsiteX15" fmla="*/ 2924175 w 4076700"/>
                  <a:gd name="connsiteY15" fmla="*/ 654050 h 933450"/>
                  <a:gd name="connsiteX16" fmla="*/ 2822575 w 4076700"/>
                  <a:gd name="connsiteY16" fmla="*/ 657225 h 933450"/>
                  <a:gd name="connsiteX17" fmla="*/ 2771775 w 4076700"/>
                  <a:gd name="connsiteY17" fmla="*/ 644525 h 933450"/>
                  <a:gd name="connsiteX18" fmla="*/ 2714625 w 4076700"/>
                  <a:gd name="connsiteY18" fmla="*/ 628650 h 933450"/>
                  <a:gd name="connsiteX19" fmla="*/ 2657475 w 4076700"/>
                  <a:gd name="connsiteY19" fmla="*/ 622300 h 933450"/>
                  <a:gd name="connsiteX20" fmla="*/ 2555875 w 4076700"/>
                  <a:gd name="connsiteY20" fmla="*/ 615950 h 933450"/>
                  <a:gd name="connsiteX21" fmla="*/ 2546350 w 4076700"/>
                  <a:gd name="connsiteY21" fmla="*/ 606425 h 933450"/>
                  <a:gd name="connsiteX22" fmla="*/ 2489200 w 4076700"/>
                  <a:gd name="connsiteY22" fmla="*/ 606425 h 933450"/>
                  <a:gd name="connsiteX23" fmla="*/ 2381250 w 4076700"/>
                  <a:gd name="connsiteY23" fmla="*/ 558800 h 933450"/>
                  <a:gd name="connsiteX24" fmla="*/ 2346325 w 4076700"/>
                  <a:gd name="connsiteY24" fmla="*/ 549275 h 933450"/>
                  <a:gd name="connsiteX25" fmla="*/ 2270125 w 4076700"/>
                  <a:gd name="connsiteY25" fmla="*/ 536575 h 933450"/>
                  <a:gd name="connsiteX26" fmla="*/ 2209800 w 4076700"/>
                  <a:gd name="connsiteY26" fmla="*/ 533400 h 933450"/>
                  <a:gd name="connsiteX27" fmla="*/ 2181225 w 4076700"/>
                  <a:gd name="connsiteY27" fmla="*/ 508000 h 933450"/>
                  <a:gd name="connsiteX28" fmla="*/ 2114550 w 4076700"/>
                  <a:gd name="connsiteY28" fmla="*/ 488950 h 933450"/>
                  <a:gd name="connsiteX29" fmla="*/ 2079625 w 4076700"/>
                  <a:gd name="connsiteY29" fmla="*/ 485775 h 933450"/>
                  <a:gd name="connsiteX30" fmla="*/ 2016125 w 4076700"/>
                  <a:gd name="connsiteY30" fmla="*/ 447675 h 933450"/>
                  <a:gd name="connsiteX31" fmla="*/ 1984375 w 4076700"/>
                  <a:gd name="connsiteY31" fmla="*/ 431800 h 933450"/>
                  <a:gd name="connsiteX32" fmla="*/ 1927225 w 4076700"/>
                  <a:gd name="connsiteY32" fmla="*/ 431800 h 933450"/>
                  <a:gd name="connsiteX33" fmla="*/ 1898650 w 4076700"/>
                  <a:gd name="connsiteY33" fmla="*/ 412750 h 933450"/>
                  <a:gd name="connsiteX34" fmla="*/ 1819275 w 4076700"/>
                  <a:gd name="connsiteY34" fmla="*/ 400050 h 933450"/>
                  <a:gd name="connsiteX35" fmla="*/ 1746250 w 4076700"/>
                  <a:gd name="connsiteY35" fmla="*/ 400050 h 933450"/>
                  <a:gd name="connsiteX36" fmla="*/ 1644650 w 4076700"/>
                  <a:gd name="connsiteY36" fmla="*/ 368300 h 933450"/>
                  <a:gd name="connsiteX37" fmla="*/ 1593850 w 4076700"/>
                  <a:gd name="connsiteY37" fmla="*/ 368300 h 933450"/>
                  <a:gd name="connsiteX38" fmla="*/ 1527175 w 4076700"/>
                  <a:gd name="connsiteY38" fmla="*/ 339725 h 933450"/>
                  <a:gd name="connsiteX39" fmla="*/ 1485900 w 4076700"/>
                  <a:gd name="connsiteY39" fmla="*/ 339725 h 933450"/>
                  <a:gd name="connsiteX40" fmla="*/ 1431925 w 4076700"/>
                  <a:gd name="connsiteY40" fmla="*/ 292100 h 933450"/>
                  <a:gd name="connsiteX41" fmla="*/ 1368425 w 4076700"/>
                  <a:gd name="connsiteY41" fmla="*/ 292100 h 933450"/>
                  <a:gd name="connsiteX42" fmla="*/ 1238250 w 4076700"/>
                  <a:gd name="connsiteY42" fmla="*/ 247650 h 933450"/>
                  <a:gd name="connsiteX43" fmla="*/ 1162050 w 4076700"/>
                  <a:gd name="connsiteY43" fmla="*/ 234950 h 933450"/>
                  <a:gd name="connsiteX44" fmla="*/ 1069975 w 4076700"/>
                  <a:gd name="connsiteY44" fmla="*/ 219075 h 933450"/>
                  <a:gd name="connsiteX45" fmla="*/ 1044575 w 4076700"/>
                  <a:gd name="connsiteY45" fmla="*/ 177800 h 933450"/>
                  <a:gd name="connsiteX46" fmla="*/ 946150 w 4076700"/>
                  <a:gd name="connsiteY46" fmla="*/ 177800 h 933450"/>
                  <a:gd name="connsiteX47" fmla="*/ 869950 w 4076700"/>
                  <a:gd name="connsiteY47" fmla="*/ 152400 h 933450"/>
                  <a:gd name="connsiteX48" fmla="*/ 831850 w 4076700"/>
                  <a:gd name="connsiteY48" fmla="*/ 142875 h 933450"/>
                  <a:gd name="connsiteX49" fmla="*/ 800100 w 4076700"/>
                  <a:gd name="connsiteY49" fmla="*/ 120650 h 933450"/>
                  <a:gd name="connsiteX50" fmla="*/ 695325 w 4076700"/>
                  <a:gd name="connsiteY50" fmla="*/ 85725 h 933450"/>
                  <a:gd name="connsiteX51" fmla="*/ 695325 w 4076700"/>
                  <a:gd name="connsiteY51" fmla="*/ 38100 h 933450"/>
                  <a:gd name="connsiteX52" fmla="*/ 533400 w 4076700"/>
                  <a:gd name="connsiteY52" fmla="*/ 38100 h 933450"/>
                  <a:gd name="connsiteX53" fmla="*/ 482600 w 4076700"/>
                  <a:gd name="connsiteY53" fmla="*/ 19050 h 933450"/>
                  <a:gd name="connsiteX54" fmla="*/ 222250 w 4076700"/>
                  <a:gd name="connsiteY54" fmla="*/ 19050 h 933450"/>
                  <a:gd name="connsiteX55" fmla="*/ 212725 w 4076700"/>
                  <a:gd name="connsiteY55" fmla="*/ 0 h 933450"/>
                  <a:gd name="connsiteX56" fmla="*/ 0 w 4076700"/>
                  <a:gd name="connsiteY56" fmla="*/ 0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076700" h="933450">
                    <a:moveTo>
                      <a:pt x="4076700" y="933450"/>
                    </a:moveTo>
                    <a:lnTo>
                      <a:pt x="4013200" y="933450"/>
                    </a:lnTo>
                    <a:lnTo>
                      <a:pt x="4013200" y="885825"/>
                    </a:lnTo>
                    <a:lnTo>
                      <a:pt x="3543300" y="885825"/>
                    </a:lnTo>
                    <a:lnTo>
                      <a:pt x="3524250" y="844550"/>
                    </a:lnTo>
                    <a:lnTo>
                      <a:pt x="3327400" y="844550"/>
                    </a:lnTo>
                    <a:lnTo>
                      <a:pt x="3327400" y="815975"/>
                    </a:lnTo>
                    <a:lnTo>
                      <a:pt x="3222625" y="815975"/>
                    </a:lnTo>
                    <a:lnTo>
                      <a:pt x="3168650" y="784225"/>
                    </a:lnTo>
                    <a:lnTo>
                      <a:pt x="3108325" y="781050"/>
                    </a:lnTo>
                    <a:lnTo>
                      <a:pt x="3108325" y="755650"/>
                    </a:lnTo>
                    <a:lnTo>
                      <a:pt x="3076575" y="755650"/>
                    </a:lnTo>
                    <a:lnTo>
                      <a:pt x="3006725" y="695325"/>
                    </a:lnTo>
                    <a:lnTo>
                      <a:pt x="2959100" y="695325"/>
                    </a:lnTo>
                    <a:lnTo>
                      <a:pt x="2959100" y="676275"/>
                    </a:lnTo>
                    <a:lnTo>
                      <a:pt x="2924175" y="654050"/>
                    </a:lnTo>
                    <a:lnTo>
                      <a:pt x="2822575" y="657225"/>
                    </a:lnTo>
                    <a:lnTo>
                      <a:pt x="2771775" y="644525"/>
                    </a:lnTo>
                    <a:lnTo>
                      <a:pt x="2714625" y="628650"/>
                    </a:lnTo>
                    <a:lnTo>
                      <a:pt x="2657475" y="622300"/>
                    </a:lnTo>
                    <a:lnTo>
                      <a:pt x="2555875" y="615950"/>
                    </a:lnTo>
                    <a:lnTo>
                      <a:pt x="2546350" y="606425"/>
                    </a:lnTo>
                    <a:lnTo>
                      <a:pt x="2489200" y="606425"/>
                    </a:lnTo>
                    <a:lnTo>
                      <a:pt x="2381250" y="558800"/>
                    </a:lnTo>
                    <a:lnTo>
                      <a:pt x="2346325" y="549275"/>
                    </a:lnTo>
                    <a:lnTo>
                      <a:pt x="2270125" y="536575"/>
                    </a:lnTo>
                    <a:lnTo>
                      <a:pt x="2209800" y="533400"/>
                    </a:lnTo>
                    <a:lnTo>
                      <a:pt x="2181225" y="508000"/>
                    </a:lnTo>
                    <a:lnTo>
                      <a:pt x="2114550" y="488950"/>
                    </a:lnTo>
                    <a:lnTo>
                      <a:pt x="2079625" y="485775"/>
                    </a:lnTo>
                    <a:lnTo>
                      <a:pt x="2016125" y="447675"/>
                    </a:lnTo>
                    <a:lnTo>
                      <a:pt x="1984375" y="431800"/>
                    </a:lnTo>
                    <a:lnTo>
                      <a:pt x="1927225" y="431800"/>
                    </a:lnTo>
                    <a:lnTo>
                      <a:pt x="1898650" y="412750"/>
                    </a:lnTo>
                    <a:lnTo>
                      <a:pt x="1819275" y="400050"/>
                    </a:lnTo>
                    <a:lnTo>
                      <a:pt x="1746250" y="400050"/>
                    </a:lnTo>
                    <a:lnTo>
                      <a:pt x="1644650" y="368300"/>
                    </a:lnTo>
                    <a:lnTo>
                      <a:pt x="1593850" y="368300"/>
                    </a:lnTo>
                    <a:lnTo>
                      <a:pt x="1527175" y="339725"/>
                    </a:lnTo>
                    <a:lnTo>
                      <a:pt x="1485900" y="339725"/>
                    </a:lnTo>
                    <a:lnTo>
                      <a:pt x="1431925" y="292100"/>
                    </a:lnTo>
                    <a:lnTo>
                      <a:pt x="1368425" y="292100"/>
                    </a:lnTo>
                    <a:lnTo>
                      <a:pt x="1238250" y="247650"/>
                    </a:lnTo>
                    <a:lnTo>
                      <a:pt x="1162050" y="234950"/>
                    </a:lnTo>
                    <a:lnTo>
                      <a:pt x="1069975" y="219075"/>
                    </a:lnTo>
                    <a:lnTo>
                      <a:pt x="1044575" y="177800"/>
                    </a:lnTo>
                    <a:lnTo>
                      <a:pt x="946150" y="177800"/>
                    </a:lnTo>
                    <a:lnTo>
                      <a:pt x="869950" y="152400"/>
                    </a:lnTo>
                    <a:lnTo>
                      <a:pt x="831850" y="142875"/>
                    </a:lnTo>
                    <a:lnTo>
                      <a:pt x="800100" y="120650"/>
                    </a:lnTo>
                    <a:lnTo>
                      <a:pt x="695325" y="85725"/>
                    </a:lnTo>
                    <a:lnTo>
                      <a:pt x="695325" y="38100"/>
                    </a:lnTo>
                    <a:lnTo>
                      <a:pt x="533400" y="38100"/>
                    </a:lnTo>
                    <a:lnTo>
                      <a:pt x="482600" y="19050"/>
                    </a:lnTo>
                    <a:lnTo>
                      <a:pt x="222250" y="19050"/>
                    </a:lnTo>
                    <a:lnTo>
                      <a:pt x="212725" y="0"/>
                    </a:lnTo>
                    <a:lnTo>
                      <a:pt x="0" y="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5" name="Freeform: Shape 354">
                <a:extLst>
                  <a:ext uri="{FF2B5EF4-FFF2-40B4-BE49-F238E27FC236}">
                    <a16:creationId xmlns:a16="http://schemas.microsoft.com/office/drawing/2014/main" id="{3F049CA7-7FD7-01B3-1028-0328FEFE8C7F}"/>
                  </a:ext>
                </a:extLst>
              </p:cNvPr>
              <p:cNvSpPr/>
              <p:nvPr/>
            </p:nvSpPr>
            <p:spPr bwMode="auto">
              <a:xfrm>
                <a:off x="7191063" y="2815413"/>
                <a:ext cx="3944318" cy="1278906"/>
              </a:xfrm>
              <a:custGeom>
                <a:avLst/>
                <a:gdLst>
                  <a:gd name="connsiteX0" fmla="*/ 4073525 w 4073525"/>
                  <a:gd name="connsiteY0" fmla="*/ 1320800 h 1320800"/>
                  <a:gd name="connsiteX1" fmla="*/ 4073525 w 4073525"/>
                  <a:gd name="connsiteY1" fmla="*/ 1260475 h 1320800"/>
                  <a:gd name="connsiteX2" fmla="*/ 3968750 w 4073525"/>
                  <a:gd name="connsiteY2" fmla="*/ 1260475 h 1320800"/>
                  <a:gd name="connsiteX3" fmla="*/ 3968750 w 4073525"/>
                  <a:gd name="connsiteY3" fmla="*/ 1200150 h 1320800"/>
                  <a:gd name="connsiteX4" fmla="*/ 3841750 w 4073525"/>
                  <a:gd name="connsiteY4" fmla="*/ 1200150 h 1320800"/>
                  <a:gd name="connsiteX5" fmla="*/ 3841750 w 4073525"/>
                  <a:gd name="connsiteY5" fmla="*/ 1165225 h 1320800"/>
                  <a:gd name="connsiteX6" fmla="*/ 3711575 w 4073525"/>
                  <a:gd name="connsiteY6" fmla="*/ 1165225 h 1320800"/>
                  <a:gd name="connsiteX7" fmla="*/ 3711575 w 4073525"/>
                  <a:gd name="connsiteY7" fmla="*/ 1136650 h 1320800"/>
                  <a:gd name="connsiteX8" fmla="*/ 3692525 w 4073525"/>
                  <a:gd name="connsiteY8" fmla="*/ 1136650 h 1320800"/>
                  <a:gd name="connsiteX9" fmla="*/ 3692525 w 4073525"/>
                  <a:gd name="connsiteY9" fmla="*/ 1104900 h 1320800"/>
                  <a:gd name="connsiteX10" fmla="*/ 3648075 w 4073525"/>
                  <a:gd name="connsiteY10" fmla="*/ 1108075 h 1320800"/>
                  <a:gd name="connsiteX11" fmla="*/ 3622675 w 4073525"/>
                  <a:gd name="connsiteY11" fmla="*/ 1108075 h 1320800"/>
                  <a:gd name="connsiteX12" fmla="*/ 3622675 w 4073525"/>
                  <a:gd name="connsiteY12" fmla="*/ 1108075 h 1320800"/>
                  <a:gd name="connsiteX13" fmla="*/ 3600450 w 4073525"/>
                  <a:gd name="connsiteY13" fmla="*/ 1085850 h 1320800"/>
                  <a:gd name="connsiteX14" fmla="*/ 3600450 w 4073525"/>
                  <a:gd name="connsiteY14" fmla="*/ 1066800 h 1320800"/>
                  <a:gd name="connsiteX15" fmla="*/ 3546475 w 4073525"/>
                  <a:gd name="connsiteY15" fmla="*/ 1066800 h 1320800"/>
                  <a:gd name="connsiteX16" fmla="*/ 3546475 w 4073525"/>
                  <a:gd name="connsiteY16" fmla="*/ 1041400 h 1320800"/>
                  <a:gd name="connsiteX17" fmla="*/ 3444875 w 4073525"/>
                  <a:gd name="connsiteY17" fmla="*/ 1041400 h 1320800"/>
                  <a:gd name="connsiteX18" fmla="*/ 3444875 w 4073525"/>
                  <a:gd name="connsiteY18" fmla="*/ 996950 h 1320800"/>
                  <a:gd name="connsiteX19" fmla="*/ 3359150 w 4073525"/>
                  <a:gd name="connsiteY19" fmla="*/ 996950 h 1320800"/>
                  <a:gd name="connsiteX20" fmla="*/ 3359150 w 4073525"/>
                  <a:gd name="connsiteY20" fmla="*/ 962025 h 1320800"/>
                  <a:gd name="connsiteX21" fmla="*/ 3213100 w 4073525"/>
                  <a:gd name="connsiteY21" fmla="*/ 962025 h 1320800"/>
                  <a:gd name="connsiteX22" fmla="*/ 3197225 w 4073525"/>
                  <a:gd name="connsiteY22" fmla="*/ 946150 h 1320800"/>
                  <a:gd name="connsiteX23" fmla="*/ 3114675 w 4073525"/>
                  <a:gd name="connsiteY23" fmla="*/ 946150 h 1320800"/>
                  <a:gd name="connsiteX24" fmla="*/ 3098800 w 4073525"/>
                  <a:gd name="connsiteY24" fmla="*/ 917575 h 1320800"/>
                  <a:gd name="connsiteX25" fmla="*/ 3003550 w 4073525"/>
                  <a:gd name="connsiteY25" fmla="*/ 917575 h 1320800"/>
                  <a:gd name="connsiteX26" fmla="*/ 2990850 w 4073525"/>
                  <a:gd name="connsiteY26" fmla="*/ 892175 h 1320800"/>
                  <a:gd name="connsiteX27" fmla="*/ 2930525 w 4073525"/>
                  <a:gd name="connsiteY27" fmla="*/ 892175 h 1320800"/>
                  <a:gd name="connsiteX28" fmla="*/ 2844800 w 4073525"/>
                  <a:gd name="connsiteY28" fmla="*/ 854075 h 1320800"/>
                  <a:gd name="connsiteX29" fmla="*/ 2794000 w 4073525"/>
                  <a:gd name="connsiteY29" fmla="*/ 854075 h 1320800"/>
                  <a:gd name="connsiteX30" fmla="*/ 2755900 w 4073525"/>
                  <a:gd name="connsiteY30" fmla="*/ 828675 h 1320800"/>
                  <a:gd name="connsiteX31" fmla="*/ 2730500 w 4073525"/>
                  <a:gd name="connsiteY31" fmla="*/ 828675 h 1320800"/>
                  <a:gd name="connsiteX32" fmla="*/ 2679700 w 4073525"/>
                  <a:gd name="connsiteY32" fmla="*/ 828675 h 1320800"/>
                  <a:gd name="connsiteX33" fmla="*/ 2679700 w 4073525"/>
                  <a:gd name="connsiteY33" fmla="*/ 784225 h 1320800"/>
                  <a:gd name="connsiteX34" fmla="*/ 2628900 w 4073525"/>
                  <a:gd name="connsiteY34" fmla="*/ 768350 h 1320800"/>
                  <a:gd name="connsiteX35" fmla="*/ 2578100 w 4073525"/>
                  <a:gd name="connsiteY35" fmla="*/ 765175 h 1320800"/>
                  <a:gd name="connsiteX36" fmla="*/ 2524125 w 4073525"/>
                  <a:gd name="connsiteY36" fmla="*/ 711200 h 1320800"/>
                  <a:gd name="connsiteX37" fmla="*/ 2486025 w 4073525"/>
                  <a:gd name="connsiteY37" fmla="*/ 711200 h 1320800"/>
                  <a:gd name="connsiteX38" fmla="*/ 2457450 w 4073525"/>
                  <a:gd name="connsiteY38" fmla="*/ 682625 h 1320800"/>
                  <a:gd name="connsiteX39" fmla="*/ 2384425 w 4073525"/>
                  <a:gd name="connsiteY39" fmla="*/ 654050 h 1320800"/>
                  <a:gd name="connsiteX40" fmla="*/ 2371725 w 4073525"/>
                  <a:gd name="connsiteY40" fmla="*/ 650875 h 1320800"/>
                  <a:gd name="connsiteX41" fmla="*/ 2298700 w 4073525"/>
                  <a:gd name="connsiteY41" fmla="*/ 647700 h 1320800"/>
                  <a:gd name="connsiteX42" fmla="*/ 2273300 w 4073525"/>
                  <a:gd name="connsiteY42" fmla="*/ 615950 h 1320800"/>
                  <a:gd name="connsiteX43" fmla="*/ 2174875 w 4073525"/>
                  <a:gd name="connsiteY43" fmla="*/ 615950 h 1320800"/>
                  <a:gd name="connsiteX44" fmla="*/ 2082800 w 4073525"/>
                  <a:gd name="connsiteY44" fmla="*/ 561975 h 1320800"/>
                  <a:gd name="connsiteX45" fmla="*/ 2044700 w 4073525"/>
                  <a:gd name="connsiteY45" fmla="*/ 561975 h 1320800"/>
                  <a:gd name="connsiteX46" fmla="*/ 2000250 w 4073525"/>
                  <a:gd name="connsiteY46" fmla="*/ 536575 h 1320800"/>
                  <a:gd name="connsiteX47" fmla="*/ 1965325 w 4073525"/>
                  <a:gd name="connsiteY47" fmla="*/ 536575 h 1320800"/>
                  <a:gd name="connsiteX48" fmla="*/ 1939925 w 4073525"/>
                  <a:gd name="connsiteY48" fmla="*/ 488950 h 1320800"/>
                  <a:gd name="connsiteX49" fmla="*/ 1787525 w 4073525"/>
                  <a:gd name="connsiteY49" fmla="*/ 488950 h 1320800"/>
                  <a:gd name="connsiteX50" fmla="*/ 1724025 w 4073525"/>
                  <a:gd name="connsiteY50" fmla="*/ 488950 h 1320800"/>
                  <a:gd name="connsiteX51" fmla="*/ 1695450 w 4073525"/>
                  <a:gd name="connsiteY51" fmla="*/ 441325 h 1320800"/>
                  <a:gd name="connsiteX52" fmla="*/ 1673225 w 4073525"/>
                  <a:gd name="connsiteY52" fmla="*/ 441325 h 1320800"/>
                  <a:gd name="connsiteX53" fmla="*/ 1651000 w 4073525"/>
                  <a:gd name="connsiteY53" fmla="*/ 412750 h 1320800"/>
                  <a:gd name="connsiteX54" fmla="*/ 1600200 w 4073525"/>
                  <a:gd name="connsiteY54" fmla="*/ 412750 h 1320800"/>
                  <a:gd name="connsiteX55" fmla="*/ 1581150 w 4073525"/>
                  <a:gd name="connsiteY55" fmla="*/ 393700 h 1320800"/>
                  <a:gd name="connsiteX56" fmla="*/ 1524000 w 4073525"/>
                  <a:gd name="connsiteY56" fmla="*/ 393700 h 1320800"/>
                  <a:gd name="connsiteX57" fmla="*/ 1492250 w 4073525"/>
                  <a:gd name="connsiteY57" fmla="*/ 355600 h 1320800"/>
                  <a:gd name="connsiteX58" fmla="*/ 1416050 w 4073525"/>
                  <a:gd name="connsiteY58" fmla="*/ 349250 h 1320800"/>
                  <a:gd name="connsiteX59" fmla="*/ 1368425 w 4073525"/>
                  <a:gd name="connsiteY59" fmla="*/ 311150 h 1320800"/>
                  <a:gd name="connsiteX60" fmla="*/ 1323975 w 4073525"/>
                  <a:gd name="connsiteY60" fmla="*/ 314325 h 1320800"/>
                  <a:gd name="connsiteX61" fmla="*/ 1304925 w 4073525"/>
                  <a:gd name="connsiteY61" fmla="*/ 301625 h 1320800"/>
                  <a:gd name="connsiteX62" fmla="*/ 1250950 w 4073525"/>
                  <a:gd name="connsiteY62" fmla="*/ 295275 h 1320800"/>
                  <a:gd name="connsiteX63" fmla="*/ 1193800 w 4073525"/>
                  <a:gd name="connsiteY63" fmla="*/ 269875 h 1320800"/>
                  <a:gd name="connsiteX64" fmla="*/ 1130300 w 4073525"/>
                  <a:gd name="connsiteY64" fmla="*/ 257175 h 1320800"/>
                  <a:gd name="connsiteX65" fmla="*/ 1079500 w 4073525"/>
                  <a:gd name="connsiteY65" fmla="*/ 225425 h 1320800"/>
                  <a:gd name="connsiteX66" fmla="*/ 981075 w 4073525"/>
                  <a:gd name="connsiteY66" fmla="*/ 177800 h 1320800"/>
                  <a:gd name="connsiteX67" fmla="*/ 860425 w 4073525"/>
                  <a:gd name="connsiteY67" fmla="*/ 161925 h 1320800"/>
                  <a:gd name="connsiteX68" fmla="*/ 835025 w 4073525"/>
                  <a:gd name="connsiteY68" fmla="*/ 120650 h 1320800"/>
                  <a:gd name="connsiteX69" fmla="*/ 708025 w 4073525"/>
                  <a:gd name="connsiteY69" fmla="*/ 92075 h 1320800"/>
                  <a:gd name="connsiteX70" fmla="*/ 704850 w 4073525"/>
                  <a:gd name="connsiteY70" fmla="*/ 66675 h 1320800"/>
                  <a:gd name="connsiteX71" fmla="*/ 622300 w 4073525"/>
                  <a:gd name="connsiteY71" fmla="*/ 66675 h 1320800"/>
                  <a:gd name="connsiteX72" fmla="*/ 609600 w 4073525"/>
                  <a:gd name="connsiteY72" fmla="*/ 44450 h 1320800"/>
                  <a:gd name="connsiteX73" fmla="*/ 508000 w 4073525"/>
                  <a:gd name="connsiteY73" fmla="*/ 41275 h 1320800"/>
                  <a:gd name="connsiteX74" fmla="*/ 457200 w 4073525"/>
                  <a:gd name="connsiteY74" fmla="*/ 19050 h 1320800"/>
                  <a:gd name="connsiteX75" fmla="*/ 222250 w 4073525"/>
                  <a:gd name="connsiteY75" fmla="*/ 19050 h 1320800"/>
                  <a:gd name="connsiteX76" fmla="*/ 209550 w 4073525"/>
                  <a:gd name="connsiteY76" fmla="*/ 0 h 1320800"/>
                  <a:gd name="connsiteX77" fmla="*/ 0 w 4073525"/>
                  <a:gd name="connsiteY77"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073525" h="1320800">
                    <a:moveTo>
                      <a:pt x="4073525" y="1320800"/>
                    </a:moveTo>
                    <a:lnTo>
                      <a:pt x="4073525" y="1260475"/>
                    </a:lnTo>
                    <a:lnTo>
                      <a:pt x="3968750" y="1260475"/>
                    </a:lnTo>
                    <a:lnTo>
                      <a:pt x="3968750" y="1200150"/>
                    </a:lnTo>
                    <a:lnTo>
                      <a:pt x="3841750" y="1200150"/>
                    </a:lnTo>
                    <a:lnTo>
                      <a:pt x="3841750" y="1165225"/>
                    </a:lnTo>
                    <a:lnTo>
                      <a:pt x="3711575" y="1165225"/>
                    </a:lnTo>
                    <a:lnTo>
                      <a:pt x="3711575" y="1136650"/>
                    </a:lnTo>
                    <a:lnTo>
                      <a:pt x="3692525" y="1136650"/>
                    </a:lnTo>
                    <a:lnTo>
                      <a:pt x="3692525" y="1104900"/>
                    </a:lnTo>
                    <a:cubicBezTo>
                      <a:pt x="3650195" y="1108156"/>
                      <a:pt x="3665049" y="1108075"/>
                      <a:pt x="3648075" y="1108075"/>
                    </a:cubicBezTo>
                    <a:lnTo>
                      <a:pt x="3622675" y="1108075"/>
                    </a:lnTo>
                    <a:lnTo>
                      <a:pt x="3622675" y="1108075"/>
                    </a:lnTo>
                    <a:lnTo>
                      <a:pt x="3600450" y="1085850"/>
                    </a:lnTo>
                    <a:lnTo>
                      <a:pt x="3600450" y="1066800"/>
                    </a:lnTo>
                    <a:lnTo>
                      <a:pt x="3546475" y="1066800"/>
                    </a:lnTo>
                    <a:lnTo>
                      <a:pt x="3546475" y="1041400"/>
                    </a:lnTo>
                    <a:lnTo>
                      <a:pt x="3444875" y="1041400"/>
                    </a:lnTo>
                    <a:lnTo>
                      <a:pt x="3444875" y="996950"/>
                    </a:lnTo>
                    <a:lnTo>
                      <a:pt x="3359150" y="996950"/>
                    </a:lnTo>
                    <a:lnTo>
                      <a:pt x="3359150" y="962025"/>
                    </a:lnTo>
                    <a:lnTo>
                      <a:pt x="3213100" y="962025"/>
                    </a:lnTo>
                    <a:lnTo>
                      <a:pt x="3197225" y="946150"/>
                    </a:lnTo>
                    <a:lnTo>
                      <a:pt x="3114675" y="946150"/>
                    </a:lnTo>
                    <a:lnTo>
                      <a:pt x="3098800" y="917575"/>
                    </a:lnTo>
                    <a:lnTo>
                      <a:pt x="3003550" y="917575"/>
                    </a:lnTo>
                    <a:lnTo>
                      <a:pt x="2990850" y="892175"/>
                    </a:lnTo>
                    <a:lnTo>
                      <a:pt x="2930525" y="892175"/>
                    </a:lnTo>
                    <a:lnTo>
                      <a:pt x="2844800" y="854075"/>
                    </a:lnTo>
                    <a:lnTo>
                      <a:pt x="2794000" y="854075"/>
                    </a:lnTo>
                    <a:lnTo>
                      <a:pt x="2755900" y="828675"/>
                    </a:lnTo>
                    <a:lnTo>
                      <a:pt x="2730500" y="828675"/>
                    </a:lnTo>
                    <a:lnTo>
                      <a:pt x="2679700" y="828675"/>
                    </a:lnTo>
                    <a:lnTo>
                      <a:pt x="2679700" y="784225"/>
                    </a:lnTo>
                    <a:lnTo>
                      <a:pt x="2628900" y="768350"/>
                    </a:lnTo>
                    <a:lnTo>
                      <a:pt x="2578100" y="765175"/>
                    </a:lnTo>
                    <a:lnTo>
                      <a:pt x="2524125" y="711200"/>
                    </a:lnTo>
                    <a:lnTo>
                      <a:pt x="2486025" y="711200"/>
                    </a:lnTo>
                    <a:lnTo>
                      <a:pt x="2457450" y="682625"/>
                    </a:lnTo>
                    <a:lnTo>
                      <a:pt x="2384425" y="654050"/>
                    </a:lnTo>
                    <a:lnTo>
                      <a:pt x="2371725" y="650875"/>
                    </a:lnTo>
                    <a:lnTo>
                      <a:pt x="2298700" y="647700"/>
                    </a:lnTo>
                    <a:lnTo>
                      <a:pt x="2273300" y="615950"/>
                    </a:lnTo>
                    <a:lnTo>
                      <a:pt x="2174875" y="615950"/>
                    </a:lnTo>
                    <a:lnTo>
                      <a:pt x="2082800" y="561975"/>
                    </a:lnTo>
                    <a:lnTo>
                      <a:pt x="2044700" y="561975"/>
                    </a:lnTo>
                    <a:lnTo>
                      <a:pt x="2000250" y="536575"/>
                    </a:lnTo>
                    <a:lnTo>
                      <a:pt x="1965325" y="536575"/>
                    </a:lnTo>
                    <a:lnTo>
                      <a:pt x="1939925" y="488950"/>
                    </a:lnTo>
                    <a:lnTo>
                      <a:pt x="1787525" y="488950"/>
                    </a:lnTo>
                    <a:lnTo>
                      <a:pt x="1724025" y="488950"/>
                    </a:lnTo>
                    <a:lnTo>
                      <a:pt x="1695450" y="441325"/>
                    </a:lnTo>
                    <a:lnTo>
                      <a:pt x="1673225" y="441325"/>
                    </a:lnTo>
                    <a:lnTo>
                      <a:pt x="1651000" y="412750"/>
                    </a:lnTo>
                    <a:lnTo>
                      <a:pt x="1600200" y="412750"/>
                    </a:lnTo>
                    <a:lnTo>
                      <a:pt x="1581150" y="393700"/>
                    </a:lnTo>
                    <a:lnTo>
                      <a:pt x="1524000" y="393700"/>
                    </a:lnTo>
                    <a:lnTo>
                      <a:pt x="1492250" y="355600"/>
                    </a:lnTo>
                    <a:lnTo>
                      <a:pt x="1416050" y="349250"/>
                    </a:lnTo>
                    <a:lnTo>
                      <a:pt x="1368425" y="311150"/>
                    </a:lnTo>
                    <a:lnTo>
                      <a:pt x="1323975" y="314325"/>
                    </a:lnTo>
                    <a:lnTo>
                      <a:pt x="1304925" y="301625"/>
                    </a:lnTo>
                    <a:lnTo>
                      <a:pt x="1250950" y="295275"/>
                    </a:lnTo>
                    <a:lnTo>
                      <a:pt x="1193800" y="269875"/>
                    </a:lnTo>
                    <a:lnTo>
                      <a:pt x="1130300" y="257175"/>
                    </a:lnTo>
                    <a:lnTo>
                      <a:pt x="1079500" y="225425"/>
                    </a:lnTo>
                    <a:lnTo>
                      <a:pt x="981075" y="177800"/>
                    </a:lnTo>
                    <a:lnTo>
                      <a:pt x="860425" y="161925"/>
                    </a:lnTo>
                    <a:lnTo>
                      <a:pt x="835025" y="120650"/>
                    </a:lnTo>
                    <a:lnTo>
                      <a:pt x="708025" y="92075"/>
                    </a:lnTo>
                    <a:lnTo>
                      <a:pt x="704850" y="66675"/>
                    </a:lnTo>
                    <a:lnTo>
                      <a:pt x="622300" y="66675"/>
                    </a:lnTo>
                    <a:lnTo>
                      <a:pt x="609600" y="44450"/>
                    </a:lnTo>
                    <a:lnTo>
                      <a:pt x="508000" y="41275"/>
                    </a:lnTo>
                    <a:lnTo>
                      <a:pt x="457200" y="19050"/>
                    </a:lnTo>
                    <a:lnTo>
                      <a:pt x="222250" y="19050"/>
                    </a:lnTo>
                    <a:lnTo>
                      <a:pt x="209550" y="0"/>
                    </a:lnTo>
                    <a:lnTo>
                      <a:pt x="0" y="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6" name="Straight Connector 5">
              <a:extLst>
                <a:ext uri="{FF2B5EF4-FFF2-40B4-BE49-F238E27FC236}">
                  <a16:creationId xmlns:a16="http://schemas.microsoft.com/office/drawing/2014/main" id="{F7B98ED6-6664-9361-CFA9-FF08D7BF0C71}"/>
                </a:ext>
              </a:extLst>
            </p:cNvPr>
            <p:cNvCxnSpPr/>
            <p:nvPr/>
          </p:nvCxnSpPr>
          <p:spPr bwMode="auto">
            <a:xfrm>
              <a:off x="2507808" y="2251371"/>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B059329-8C0B-4AE3-E302-23A852BD0EB9}"/>
                </a:ext>
              </a:extLst>
            </p:cNvPr>
            <p:cNvCxnSpPr/>
            <p:nvPr/>
          </p:nvCxnSpPr>
          <p:spPr bwMode="auto">
            <a:xfrm>
              <a:off x="2536257" y="2253805"/>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223C556-7C60-4BCD-94CB-EF5D5B0B0D5B}"/>
                </a:ext>
              </a:extLst>
            </p:cNvPr>
            <p:cNvCxnSpPr/>
            <p:nvPr/>
          </p:nvCxnSpPr>
          <p:spPr bwMode="auto">
            <a:xfrm>
              <a:off x="4361298" y="2890628"/>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5483847-78CC-2258-9181-E83181DBDFD4}"/>
                </a:ext>
              </a:extLst>
            </p:cNvPr>
            <p:cNvCxnSpPr/>
            <p:nvPr/>
          </p:nvCxnSpPr>
          <p:spPr bwMode="auto">
            <a:xfrm>
              <a:off x="4489445" y="2913059"/>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C3558F8-29D2-B10C-F253-354D00CAF38E}"/>
                </a:ext>
              </a:extLst>
            </p:cNvPr>
            <p:cNvCxnSpPr/>
            <p:nvPr/>
          </p:nvCxnSpPr>
          <p:spPr bwMode="auto">
            <a:xfrm>
              <a:off x="4683937" y="3061985"/>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C327812-485C-7AD7-1693-A60A4413E6E4}"/>
                </a:ext>
              </a:extLst>
            </p:cNvPr>
            <p:cNvCxnSpPr/>
            <p:nvPr/>
          </p:nvCxnSpPr>
          <p:spPr bwMode="auto">
            <a:xfrm>
              <a:off x="4778449" y="3091252"/>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E30CD88-777B-0727-9891-8E6157616AA3}"/>
                </a:ext>
              </a:extLst>
            </p:cNvPr>
            <p:cNvCxnSpPr/>
            <p:nvPr/>
          </p:nvCxnSpPr>
          <p:spPr bwMode="auto">
            <a:xfrm>
              <a:off x="5183630" y="3199705"/>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BC38376-9FB6-7AB9-2FF7-6BD4D09ACF37}"/>
                </a:ext>
              </a:extLst>
            </p:cNvPr>
            <p:cNvCxnSpPr/>
            <p:nvPr/>
          </p:nvCxnSpPr>
          <p:spPr bwMode="auto">
            <a:xfrm>
              <a:off x="5085780" y="3171017"/>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3186D81-0C49-FCCC-F113-3964E4BF59A1}"/>
                </a:ext>
              </a:extLst>
            </p:cNvPr>
            <p:cNvCxnSpPr/>
            <p:nvPr/>
          </p:nvCxnSpPr>
          <p:spPr bwMode="auto">
            <a:xfrm>
              <a:off x="5229378" y="3194146"/>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6C26E41-4360-A9E8-6B21-03129918F718}"/>
                </a:ext>
              </a:extLst>
            </p:cNvPr>
            <p:cNvCxnSpPr/>
            <p:nvPr/>
          </p:nvCxnSpPr>
          <p:spPr bwMode="auto">
            <a:xfrm>
              <a:off x="5341258" y="3199568"/>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1F478C2-26B2-25D8-6D06-DE53DBF972A1}"/>
                </a:ext>
              </a:extLst>
            </p:cNvPr>
            <p:cNvCxnSpPr/>
            <p:nvPr/>
          </p:nvCxnSpPr>
          <p:spPr bwMode="auto">
            <a:xfrm>
              <a:off x="5448800" y="3196983"/>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8C7BB10-2F89-F5C9-9878-0C4805DE1577}"/>
                </a:ext>
              </a:extLst>
            </p:cNvPr>
            <p:cNvCxnSpPr/>
            <p:nvPr/>
          </p:nvCxnSpPr>
          <p:spPr bwMode="auto">
            <a:xfrm>
              <a:off x="5469052" y="3195916"/>
              <a:ext cx="0" cy="108453"/>
            </a:xfrm>
            <a:prstGeom prst="line">
              <a:avLst/>
            </a:prstGeom>
            <a:noFill/>
            <a:ln w="28575"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87FD502-38CD-33C9-7790-4FE04D7B1FFF}"/>
                </a:ext>
              </a:extLst>
            </p:cNvPr>
            <p:cNvCxnSpPr/>
            <p:nvPr/>
          </p:nvCxnSpPr>
          <p:spPr bwMode="auto">
            <a:xfrm>
              <a:off x="4883241" y="3296641"/>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EB0BFD3-7887-ADF0-ED0B-9727234CD784}"/>
                </a:ext>
              </a:extLst>
            </p:cNvPr>
            <p:cNvCxnSpPr/>
            <p:nvPr/>
          </p:nvCxnSpPr>
          <p:spPr bwMode="auto">
            <a:xfrm>
              <a:off x="4627495" y="3220617"/>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5849CDB-8839-E365-888A-123528DE5707}"/>
                </a:ext>
              </a:extLst>
            </p:cNvPr>
            <p:cNvCxnSpPr/>
            <p:nvPr/>
          </p:nvCxnSpPr>
          <p:spPr bwMode="auto">
            <a:xfrm>
              <a:off x="4600398" y="3225243"/>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30CB247-EDF7-A437-4567-571C1A1DBC5A}"/>
                </a:ext>
              </a:extLst>
            </p:cNvPr>
            <p:cNvCxnSpPr/>
            <p:nvPr/>
          </p:nvCxnSpPr>
          <p:spPr bwMode="auto">
            <a:xfrm>
              <a:off x="4523152" y="3195263"/>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948EB17-0E7C-21E0-951C-E4696B2E6843}"/>
                </a:ext>
              </a:extLst>
            </p:cNvPr>
            <p:cNvCxnSpPr/>
            <p:nvPr/>
          </p:nvCxnSpPr>
          <p:spPr bwMode="auto">
            <a:xfrm>
              <a:off x="4452451" y="3181037"/>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0DEE93A-792F-56BA-FFD9-6192E4920219}"/>
                </a:ext>
              </a:extLst>
            </p:cNvPr>
            <p:cNvCxnSpPr/>
            <p:nvPr/>
          </p:nvCxnSpPr>
          <p:spPr bwMode="auto">
            <a:xfrm>
              <a:off x="4349868" y="3156465"/>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2C452D9-AE47-DC85-2AED-D273777AFF74}"/>
                </a:ext>
              </a:extLst>
            </p:cNvPr>
            <p:cNvCxnSpPr/>
            <p:nvPr/>
          </p:nvCxnSpPr>
          <p:spPr bwMode="auto">
            <a:xfrm>
              <a:off x="4036917" y="2956969"/>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E2AF4EA-7099-462D-A9B1-76BEC6A8CCA8}"/>
                </a:ext>
              </a:extLst>
            </p:cNvPr>
            <p:cNvCxnSpPr/>
            <p:nvPr/>
          </p:nvCxnSpPr>
          <p:spPr bwMode="auto">
            <a:xfrm>
              <a:off x="3935786" y="2872197"/>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EF37F74-0D26-FA9C-E60B-B6976BFE0714}"/>
                </a:ext>
              </a:extLst>
            </p:cNvPr>
            <p:cNvCxnSpPr/>
            <p:nvPr/>
          </p:nvCxnSpPr>
          <p:spPr bwMode="auto">
            <a:xfrm>
              <a:off x="3805445" y="2862104"/>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7878C35-4E7E-9A9C-99B1-7887CE2A9756}"/>
                </a:ext>
              </a:extLst>
            </p:cNvPr>
            <p:cNvCxnSpPr/>
            <p:nvPr/>
          </p:nvCxnSpPr>
          <p:spPr bwMode="auto">
            <a:xfrm>
              <a:off x="3770259" y="2857754"/>
              <a:ext cx="0" cy="108453"/>
            </a:xfrm>
            <a:prstGeom prst="line">
              <a:avLst/>
            </a:prstGeom>
            <a:noFill/>
            <a:ln w="28575"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0DFA9BC-F138-23C6-2061-D0265658EF70}"/>
                </a:ext>
              </a:extLst>
            </p:cNvPr>
            <p:cNvCxnSpPr/>
            <p:nvPr/>
          </p:nvCxnSpPr>
          <p:spPr bwMode="auto">
            <a:xfrm>
              <a:off x="3723135" y="2832873"/>
              <a:ext cx="0" cy="108453"/>
            </a:xfrm>
            <a:prstGeom prst="line">
              <a:avLst/>
            </a:prstGeom>
            <a:noFill/>
            <a:ln w="28575" cap="flat" cmpd="sng" algn="ctr">
              <a:solidFill>
                <a:schemeClr val="accent3"/>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9926A6A0-DD84-7881-BE88-482F69BB43CA}"/>
              </a:ext>
            </a:extLst>
          </p:cNvPr>
          <p:cNvSpPr txBox="1"/>
          <p:nvPr/>
        </p:nvSpPr>
        <p:spPr bwMode="auto">
          <a:xfrm>
            <a:off x="5973246" y="5968488"/>
            <a:ext cx="1871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or without RT.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Content Placeholder 6">
            <a:extLst>
              <a:ext uri="{FF2B5EF4-FFF2-40B4-BE49-F238E27FC236}">
                <a16:creationId xmlns:a16="http://schemas.microsoft.com/office/drawing/2014/main" id="{4EA19526-F18E-2B01-30ED-7F131C0FF978}"/>
              </a:ext>
            </a:extLst>
          </p:cNvPr>
          <p:cNvSpPr>
            <a:spLocks noGrp="1"/>
          </p:cNvSpPr>
          <p:nvPr>
            <p:ph sz="half" idx="1"/>
          </p:nvPr>
        </p:nvSpPr>
        <p:spPr>
          <a:xfrm>
            <a:off x="601820" y="5464387"/>
            <a:ext cx="5309278" cy="894415"/>
          </a:xfrm>
        </p:spPr>
        <p:txBody>
          <a:bodyPr/>
          <a:lstStyle/>
          <a:p>
            <a:pPr marL="342900" marR="0" lvl="0" indent="-34290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Coprimary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rPFS and OS with 2x2 factorial design and hierarchical testing</a:t>
            </a:r>
          </a:p>
        </p:txBody>
      </p:sp>
      <p:sp>
        <p:nvSpPr>
          <p:cNvPr id="30" name="TextBox 29">
            <a:extLst>
              <a:ext uri="{FF2B5EF4-FFF2-40B4-BE49-F238E27FC236}">
                <a16:creationId xmlns:a16="http://schemas.microsoft.com/office/drawing/2014/main" id="{BDDA036C-4795-A823-D8A2-DC21E4AAF56A}"/>
              </a:ext>
            </a:extLst>
          </p:cNvPr>
          <p:cNvSpPr txBox="1"/>
          <p:nvPr/>
        </p:nvSpPr>
        <p:spPr bwMode="auto">
          <a:xfrm>
            <a:off x="2641743" y="1472112"/>
            <a:ext cx="11993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1219170" rtl="0" eaLnBrk="1" fontAlgn="auto" latinLnBrk="0" hangingPunct="0">
              <a:lnSpc>
                <a:spcPct val="100000"/>
              </a:lnSpc>
              <a:spcBef>
                <a:spcPct val="50000"/>
              </a:spcBef>
              <a:spcAft>
                <a:spcPct val="0"/>
              </a:spcAft>
              <a:buClrTx/>
              <a:buSzTx/>
              <a:buFontTx/>
              <a:buNone/>
              <a:tabLst/>
              <a:defRPr/>
            </a:pPr>
            <a:r>
              <a:rPr lang="en-US" sz="2000" b="1" kern="0" dirty="0">
                <a:solidFill>
                  <a:srgbClr val="000000"/>
                </a:solidFill>
                <a:latin typeface="Calibri" panose="020F0502020204030204" pitchFamily="34" charset="0"/>
                <a:sym typeface="Helvetica"/>
              </a:rPr>
              <a:t>PEACE-1</a:t>
            </a:r>
            <a:r>
              <a:rPr kumimoji="0" lang="en-US" sz="2000" b="1" i="0" u="none" strike="noStrike" kern="0" cap="none" spc="0" normalizeH="0" noProof="0" dirty="0">
                <a:ln>
                  <a:noFill/>
                </a:ln>
                <a:solidFill>
                  <a:srgbClr val="000000"/>
                </a:solidFill>
                <a:effectLst/>
                <a:uLnTx/>
                <a:uFillTx/>
                <a:latin typeface="Calibri" panose="020F0502020204030204" pitchFamily="34" charset="0"/>
                <a:ea typeface="+mn-ea"/>
                <a:cs typeface="+mn-cs"/>
                <a:sym typeface="Helvetica"/>
              </a:rPr>
              <a:t>*</a:t>
            </a:r>
          </a:p>
        </p:txBody>
      </p:sp>
      <p:sp>
        <p:nvSpPr>
          <p:cNvPr id="32" name="Text Box 45">
            <a:extLst>
              <a:ext uri="{FF2B5EF4-FFF2-40B4-BE49-F238E27FC236}">
                <a16:creationId xmlns:a16="http://schemas.microsoft.com/office/drawing/2014/main" id="{1ECD0F36-99DF-FC01-4216-C3C50C8CBBC3}"/>
              </a:ext>
            </a:extLst>
          </p:cNvPr>
          <p:cNvSpPr txBox="1">
            <a:spLocks noChangeArrowheads="1"/>
          </p:cNvSpPr>
          <p:nvPr/>
        </p:nvSpPr>
        <p:spPr bwMode="auto">
          <a:xfrm>
            <a:off x="482362" y="2619112"/>
            <a:ext cx="256857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Men with de novo mCSPC</a:t>
            </a:r>
            <a:r>
              <a:rPr lang="en-GB" altLang="en-US" sz="1600" dirty="0">
                <a:solidFill>
                  <a:srgbClr val="000000"/>
                </a:solidFill>
                <a:latin typeface="Calibri" panose="020F0502020204030204" pitchFamily="34" charset="0"/>
                <a:cs typeface="Arial" panose="020B0604020202020204" pitchFamily="34" charset="0"/>
              </a:rPr>
              <a:t> with mets detected by CT, MRI, or bone scan</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ECOG PS 0/1 (2 if due to bone pain); ADT for ≤3 mo before randomization permitted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1173)</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6" name="Rectangle 49">
            <a:extLst>
              <a:ext uri="{FF2B5EF4-FFF2-40B4-BE49-F238E27FC236}">
                <a16:creationId xmlns:a16="http://schemas.microsoft.com/office/drawing/2014/main" id="{17430F26-265C-B35D-F799-C16D3980090B}"/>
              </a:ext>
            </a:extLst>
          </p:cNvPr>
          <p:cNvSpPr>
            <a:spLocks noChangeArrowheads="1"/>
          </p:cNvSpPr>
          <p:nvPr/>
        </p:nvSpPr>
        <p:spPr bwMode="auto">
          <a:xfrm>
            <a:off x="3483418" y="2767451"/>
            <a:ext cx="2085446"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1219170" rtl="0" eaLnBrk="1" fontAlgn="auto" latinLnBrk="0" hangingPunct="0">
              <a:lnSpc>
                <a:spcPct val="100000"/>
              </a:lnSpc>
              <a:spcBef>
                <a:spcPct val="0"/>
              </a:spcBef>
              <a:spcAft>
                <a:spcPct val="0"/>
              </a:spcAft>
              <a:buClrTx/>
              <a:buSzTx/>
              <a:buFontTx/>
              <a:buNone/>
              <a:tabLst/>
              <a:defRPr/>
            </a:pPr>
            <a:r>
              <a:rPr lang="en-US" altLang="en-US" sz="1600" b="1" kern="0" dirty="0">
                <a:solidFill>
                  <a:srgbClr val="FFFFFF"/>
                </a:solidFill>
                <a:latin typeface="Calibri" panose="020F0502020204030204" pitchFamily="34" charset="0"/>
                <a:sym typeface="Helvetica"/>
              </a:rPr>
              <a:t>AAP + Doc + </a:t>
            </a:r>
          </a:p>
          <a:p>
            <a:pPr marL="0" marR="0" lvl="0" indent="0" algn="ctr" defTabSz="1219170" rtl="0" eaLnBrk="1" fontAlgn="auto" latinLnBrk="0" hangingPunct="0">
              <a:lnSpc>
                <a:spcPct val="100000"/>
              </a:lnSpc>
              <a:spcBef>
                <a:spcPct val="0"/>
              </a:spcBef>
              <a:spcAft>
                <a:spcPct val="0"/>
              </a:spcAft>
              <a:buClrTx/>
              <a:buSzTx/>
              <a:buFontTx/>
              <a:buNone/>
              <a:tabLst/>
              <a:defRPr/>
            </a:pPr>
            <a:r>
              <a:rPr lang="en-US" altLang="en-US" sz="1600" b="1" kern="0" dirty="0">
                <a:solidFill>
                  <a:srgbClr val="FFFFFF"/>
                </a:solidFill>
                <a:latin typeface="Calibri" panose="020F0502020204030204" pitchFamily="34" charset="0"/>
                <a:sym typeface="Helvetica"/>
              </a:rPr>
              <a:t>ADT</a:t>
            </a:r>
            <a:r>
              <a:rPr lang="en-US" altLang="en-US" sz="1600" b="1" kern="0" baseline="30000" dirty="0">
                <a:solidFill>
                  <a:srgbClr val="FFFFFF"/>
                </a:solidFill>
                <a:latin typeface="Calibri" panose="020F0502020204030204" pitchFamily="34" charset="0"/>
                <a:sym typeface="Helvetica"/>
              </a:rPr>
              <a:t>†</a:t>
            </a:r>
          </a:p>
          <a:p>
            <a:pPr marL="0" marR="0" lvl="0" indent="0" algn="ctr" defTabSz="1219170" rtl="0" eaLnBrk="1" fontAlgn="auto" latinLnBrk="0" hangingPunct="0">
              <a:lnSpc>
                <a:spcPct val="100000"/>
              </a:lnSpc>
              <a:spcBef>
                <a:spcPct val="0"/>
              </a:spcBef>
              <a:spcAft>
                <a:spcPct val="0"/>
              </a:spcAft>
              <a:buClrTx/>
              <a:buSzTx/>
              <a:buFontTx/>
              <a:buNone/>
              <a:tabLst/>
              <a:defRPr/>
            </a:pPr>
            <a:r>
              <a:rPr lang="en-US" altLang="en-US" sz="1600" kern="0" dirty="0">
                <a:solidFill>
                  <a:srgbClr val="FFFFFF"/>
                </a:solidFill>
                <a:latin typeface="Calibri" panose="020F0502020204030204" pitchFamily="34" charset="0"/>
                <a:sym typeface="Helvetica"/>
              </a:rPr>
              <a:t>(n = 355)</a:t>
            </a:r>
            <a:endParaRPr kumimoji="0" lang="en-US" altLang="en-US" sz="1600"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Helvetica"/>
            </a:endParaRPr>
          </a:p>
        </p:txBody>
      </p:sp>
      <p:sp>
        <p:nvSpPr>
          <p:cNvPr id="47" name="Rectangle 50">
            <a:extLst>
              <a:ext uri="{FF2B5EF4-FFF2-40B4-BE49-F238E27FC236}">
                <a16:creationId xmlns:a16="http://schemas.microsoft.com/office/drawing/2014/main" id="{77B13615-E984-5EFD-82B6-93B477957667}"/>
              </a:ext>
            </a:extLst>
          </p:cNvPr>
          <p:cNvSpPr>
            <a:spLocks noChangeArrowheads="1"/>
          </p:cNvSpPr>
          <p:nvPr/>
        </p:nvSpPr>
        <p:spPr bwMode="auto">
          <a:xfrm>
            <a:off x="3483418" y="3573870"/>
            <a:ext cx="2085446" cy="73152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1219170" rtl="0" eaLnBrk="1" fontAlgn="auto"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Helvetica"/>
              </a:rPr>
              <a:t>Doc + ADT</a:t>
            </a:r>
            <a:r>
              <a:rPr lang="en-US" altLang="en-US" sz="1600" b="1" kern="0" baseline="30000" dirty="0">
                <a:solidFill>
                  <a:srgbClr val="FFFFFF"/>
                </a:solidFill>
                <a:latin typeface="Calibri" panose="020F0502020204030204" pitchFamily="34" charset="0"/>
                <a:sym typeface="Helvetica"/>
              </a:rPr>
              <a:t>†</a:t>
            </a: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Helvetica"/>
            </a:endParaRPr>
          </a:p>
          <a:p>
            <a:pPr marL="0" marR="0" lvl="0" indent="0" algn="ctr" defTabSz="1219170" rtl="0" eaLnBrk="1" fontAlgn="auto" latinLnBrk="0" hangingPunct="0">
              <a:lnSpc>
                <a:spcPct val="100000"/>
              </a:lnSpc>
              <a:spcBef>
                <a:spcPct val="0"/>
              </a:spcBef>
              <a:spcAft>
                <a:spcPct val="0"/>
              </a:spcAft>
              <a:buClrTx/>
              <a:buSzTx/>
              <a:buFontTx/>
              <a:buNone/>
              <a:tabLst/>
              <a:defRPr/>
            </a:pPr>
            <a:r>
              <a:rPr lang="en-US" altLang="en-US" sz="1600" kern="0" dirty="0">
                <a:solidFill>
                  <a:srgbClr val="FFFFFF"/>
                </a:solidFill>
                <a:latin typeface="Calibri" panose="020F0502020204030204" pitchFamily="34" charset="0"/>
                <a:sym typeface="Helvetica"/>
              </a:rPr>
              <a:t>(n = 355)</a:t>
            </a: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mn-cs"/>
              <a:sym typeface="Helvetica"/>
            </a:endParaRPr>
          </a:p>
        </p:txBody>
      </p:sp>
      <p:sp>
        <p:nvSpPr>
          <p:cNvPr id="48" name="Line 54">
            <a:extLst>
              <a:ext uri="{FF2B5EF4-FFF2-40B4-BE49-F238E27FC236}">
                <a16:creationId xmlns:a16="http://schemas.microsoft.com/office/drawing/2014/main" id="{4B507D36-A3CB-7279-3B64-EA501FA17B0E}"/>
              </a:ext>
            </a:extLst>
          </p:cNvPr>
          <p:cNvSpPr>
            <a:spLocks noChangeShapeType="1"/>
          </p:cNvSpPr>
          <p:nvPr/>
        </p:nvSpPr>
        <p:spPr bwMode="auto">
          <a:xfrm flipV="1">
            <a:off x="3050936" y="3152863"/>
            <a:ext cx="318181" cy="1777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endParaRPr>
          </a:p>
        </p:txBody>
      </p:sp>
      <p:sp>
        <p:nvSpPr>
          <p:cNvPr id="49" name="Line 54">
            <a:extLst>
              <a:ext uri="{FF2B5EF4-FFF2-40B4-BE49-F238E27FC236}">
                <a16:creationId xmlns:a16="http://schemas.microsoft.com/office/drawing/2014/main" id="{000CF5E6-DEB9-289A-DD96-21482C0165AA}"/>
              </a:ext>
            </a:extLst>
          </p:cNvPr>
          <p:cNvSpPr>
            <a:spLocks noChangeShapeType="1"/>
          </p:cNvSpPr>
          <p:nvPr/>
        </p:nvSpPr>
        <p:spPr bwMode="auto">
          <a:xfrm>
            <a:off x="3050936" y="3753579"/>
            <a:ext cx="318181" cy="17775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1219170" rtl="0" eaLnBrk="1" fontAlgn="auto" latinLnBrk="0" hangingPunct="0">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Helvetica"/>
            </a:endParaRPr>
          </a:p>
        </p:txBody>
      </p:sp>
      <p:sp>
        <p:nvSpPr>
          <p:cNvPr id="50" name="Rectangle 46">
            <a:extLst>
              <a:ext uri="{FF2B5EF4-FFF2-40B4-BE49-F238E27FC236}">
                <a16:creationId xmlns:a16="http://schemas.microsoft.com/office/drawing/2014/main" id="{4767B669-90FF-2B4C-3D76-E6797E9C08D5}"/>
              </a:ext>
            </a:extLst>
          </p:cNvPr>
          <p:cNvSpPr>
            <a:spLocks noChangeArrowheads="1"/>
          </p:cNvSpPr>
          <p:nvPr/>
        </p:nvSpPr>
        <p:spPr bwMode="auto">
          <a:xfrm>
            <a:off x="929563" y="1851376"/>
            <a:ext cx="44082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study </a:t>
            </a:r>
            <a:r>
              <a:rPr lang="en-US" altLang="en-US" sz="1400" i="1" dirty="0">
                <a:solidFill>
                  <a:srgbClr val="000000"/>
                </a:solidFill>
                <a:latin typeface="Calibri" panose="020F0502020204030204" pitchFamily="34" charset="0"/>
              </a:rPr>
              <a:t>site, </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ECOG PS (0 vs 1/2), disease burden (LN only vs bone vs visceral mets), ADT type (GnRH agonist vs antagonist vs surgery), planned docetaxel (yes vs no)</a:t>
            </a:r>
          </a:p>
        </p:txBody>
      </p:sp>
      <p:cxnSp>
        <p:nvCxnSpPr>
          <p:cNvPr id="51" name="Straight Arrow Connector 50">
            <a:extLst>
              <a:ext uri="{FF2B5EF4-FFF2-40B4-BE49-F238E27FC236}">
                <a16:creationId xmlns:a16="http://schemas.microsoft.com/office/drawing/2014/main" id="{41A913B3-DE0B-0A1A-1DF6-20602BFCA5BB}"/>
              </a:ext>
            </a:extLst>
          </p:cNvPr>
          <p:cNvCxnSpPr>
            <a:cxnSpLocks/>
          </p:cNvCxnSpPr>
          <p:nvPr/>
        </p:nvCxnSpPr>
        <p:spPr bwMode="auto">
          <a:xfrm>
            <a:off x="3124092" y="2543040"/>
            <a:ext cx="0" cy="467319"/>
          </a:xfrm>
          <a:prstGeom prst="straightConnector1">
            <a:avLst/>
          </a:prstGeom>
          <a:noFill/>
          <a:ln w="28575" cap="flat" cmpd="sng" algn="ctr">
            <a:solidFill>
              <a:schemeClr val="bg1"/>
            </a:solidFill>
            <a:prstDash val="sysDot"/>
            <a:round/>
            <a:headEnd type="none" w="med" len="med"/>
            <a:tailEnd type="triangle"/>
          </a:ln>
          <a:effectLst/>
        </p:spPr>
      </p:cxnSp>
      <p:sp>
        <p:nvSpPr>
          <p:cNvPr id="52" name="TextBox 51">
            <a:extLst>
              <a:ext uri="{FF2B5EF4-FFF2-40B4-BE49-F238E27FC236}">
                <a16:creationId xmlns:a16="http://schemas.microsoft.com/office/drawing/2014/main" id="{B33CC793-9500-132D-66EE-9C7D7E6CF544}"/>
              </a:ext>
            </a:extLst>
          </p:cNvPr>
          <p:cNvSpPr txBox="1"/>
          <p:nvPr/>
        </p:nvSpPr>
        <p:spPr bwMode="auto">
          <a:xfrm>
            <a:off x="601820" y="4512192"/>
            <a:ext cx="50303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eaLnBrk="0" fontAlgn="base" hangingPunct="0">
              <a:spcAft>
                <a:spcPct val="0"/>
              </a:spcAf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Dosing: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Abi 1000 mg/day + pred 5 mg BID + doc 75 mg/m</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cs typeface="Arial" panose="020B0604020202020204" pitchFamily="34" charset="0"/>
              </a:rPr>
              <a:t>2</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Q3W x 6 + continuous ADT. RT given at 74 Gy in 37 fractions after doc.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*2 other arms not shown: </a:t>
            </a:r>
            <a:r>
              <a:rPr lang="en-US" sz="1200" dirty="0">
                <a:solidFill>
                  <a:srgbClr val="000000"/>
                </a:solidFill>
                <a:latin typeface="Calibri" panose="020F0502020204030204" pitchFamily="34" charset="0"/>
                <a:cs typeface="Arial" panose="020B0604020202020204" pitchFamily="34" charset="0"/>
              </a:rPr>
              <a:t>ADT + RT (n = 116), ADT alone (n = 118).</a:t>
            </a:r>
          </a:p>
          <a:p>
            <a:pPr eaLnBrk="0" fontAlgn="base" hangingPunct="0">
              <a:spcAft>
                <a:spcPct val="0"/>
              </a:spcAft>
              <a:defRPr/>
            </a:pPr>
            <a:r>
              <a:rPr lang="en-US" sz="1200" baseline="30000" dirty="0">
                <a:solidFill>
                  <a:srgbClr val="000000"/>
                </a:solidFill>
                <a:latin typeface="Calibri" panose="020F0502020204030204" pitchFamily="34" charset="0"/>
                <a:cs typeface="Arial" panose="020B0604020202020204" pitchFamily="34" charset="0"/>
              </a:rPr>
              <a:t>†</a:t>
            </a:r>
            <a:r>
              <a:rPr lang="en-US" sz="1200" dirty="0">
                <a:solidFill>
                  <a:srgbClr val="000000"/>
                </a:solidFill>
                <a:latin typeface="Calibri" panose="020F0502020204030204" pitchFamily="34" charset="0"/>
                <a:cs typeface="Arial" panose="020B0604020202020204" pitchFamily="34" charset="0"/>
              </a:rPr>
              <a:t>With or without RT.</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48158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ARASENS: Safety</a:t>
            </a:r>
            <a:endParaRPr lang="en-US" altLang="en-US" dirty="0"/>
          </a:p>
        </p:txBody>
      </p:sp>
      <p:sp>
        <p:nvSpPr>
          <p:cNvPr id="12" name="Content Placeholder 1">
            <a:extLst>
              <a:ext uri="{FF2B5EF4-FFF2-40B4-BE49-F238E27FC236}">
                <a16:creationId xmlns:a16="http://schemas.microsoft.com/office/drawing/2014/main" id="{C6602948-4C02-417E-8364-6AB3524869B5}"/>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aphicFrame>
        <p:nvGraphicFramePr>
          <p:cNvPr id="14" name="Group 3">
            <a:extLst>
              <a:ext uri="{FF2B5EF4-FFF2-40B4-BE49-F238E27FC236}">
                <a16:creationId xmlns:a16="http://schemas.microsoft.com/office/drawing/2014/main" id="{EE9E88ED-8F23-4DD1-8A09-948D980D94BA}"/>
              </a:ext>
            </a:extLst>
          </p:cNvPr>
          <p:cNvGraphicFramePr>
            <a:graphicFrameLocks/>
          </p:cNvGraphicFramePr>
          <p:nvPr>
            <p:extLst>
              <p:ext uri="{D42A27DB-BD31-4B8C-83A1-F6EECF244321}">
                <p14:modId xmlns:p14="http://schemas.microsoft.com/office/powerpoint/2010/main" val="1988062317"/>
              </p:ext>
            </p:extLst>
          </p:nvPr>
        </p:nvGraphicFramePr>
        <p:xfrm>
          <a:off x="6307859" y="1604722"/>
          <a:ext cx="5174346" cy="3779696"/>
        </p:xfrm>
        <a:graphic>
          <a:graphicData uri="http://schemas.openxmlformats.org/drawingml/2006/table">
            <a:tbl>
              <a:tblPr/>
              <a:tblGrid>
                <a:gridCol w="1724782">
                  <a:extLst>
                    <a:ext uri="{9D8B030D-6E8A-4147-A177-3AD203B41FA5}">
                      <a16:colId xmlns:a16="http://schemas.microsoft.com/office/drawing/2014/main" val="20000"/>
                    </a:ext>
                  </a:extLst>
                </a:gridCol>
                <a:gridCol w="1724782">
                  <a:extLst>
                    <a:ext uri="{9D8B030D-6E8A-4147-A177-3AD203B41FA5}">
                      <a16:colId xmlns:a16="http://schemas.microsoft.com/office/drawing/2014/main" val="20001"/>
                    </a:ext>
                  </a:extLst>
                </a:gridCol>
                <a:gridCol w="172478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Selected Grade 3/4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 (33.7)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222 (34.2)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5552669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4753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Hyperglycemia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3381958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79115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0198634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weight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35378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85743194"/>
                  </a:ext>
                </a:extLst>
              </a:tr>
            </a:tbl>
          </a:graphicData>
        </a:graphic>
      </p:graphicFrame>
      <p:graphicFrame>
        <p:nvGraphicFramePr>
          <p:cNvPr id="15" name="Group 3">
            <a:extLst>
              <a:ext uri="{FF2B5EF4-FFF2-40B4-BE49-F238E27FC236}">
                <a16:creationId xmlns:a16="http://schemas.microsoft.com/office/drawing/2014/main" id="{50473FE0-309C-48AC-9FF7-0BF622A879A7}"/>
              </a:ext>
            </a:extLst>
          </p:cNvPr>
          <p:cNvGraphicFramePr>
            <a:graphicFrameLocks/>
          </p:cNvGraphicFramePr>
          <p:nvPr/>
        </p:nvGraphicFramePr>
        <p:xfrm>
          <a:off x="705614" y="1604722"/>
          <a:ext cx="5501306" cy="4328320"/>
        </p:xfrm>
        <a:graphic>
          <a:graphicData uri="http://schemas.openxmlformats.org/drawingml/2006/table">
            <a:tbl>
              <a:tblPr/>
              <a:tblGrid>
                <a:gridCol w="2103120">
                  <a:extLst>
                    <a:ext uri="{9D8B030D-6E8A-4147-A177-3AD203B41FA5}">
                      <a16:colId xmlns:a16="http://schemas.microsoft.com/office/drawing/2014/main" val="20000"/>
                    </a:ext>
                  </a:extLst>
                </a:gridCol>
                <a:gridCol w="1699093">
                  <a:extLst>
                    <a:ext uri="{9D8B030D-6E8A-4147-A177-3AD203B41FA5}">
                      <a16:colId xmlns:a16="http://schemas.microsoft.com/office/drawing/2014/main" val="20001"/>
                    </a:ext>
                  </a:extLst>
                </a:gridCol>
                <a:gridCol w="169909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Safety Outcome,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Darolutamide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ADT + Docetaxel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649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643 (98.9)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086686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Worst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9564444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4938328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 (24.8)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(26.0)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39905717"/>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248 (38.0)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 (35.7)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3235772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183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42464076"/>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572302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292 (44.8)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 (42.3)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permanent d/c of trial agent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Darolutamide or placebo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Docetaxel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(13.5)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(10.6)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2" name="Text Box 15">
            <a:extLst>
              <a:ext uri="{FF2B5EF4-FFF2-40B4-BE49-F238E27FC236}">
                <a16:creationId xmlns:a16="http://schemas.microsoft.com/office/drawing/2014/main" id="{A9AD363C-B22C-E6DE-6329-A71A453BFF56}"/>
              </a:ext>
            </a:extLst>
          </p:cNvPr>
          <p:cNvSpPr txBox="1">
            <a:spLocks noChangeArrowheads="1"/>
          </p:cNvSpPr>
          <p:nvPr/>
        </p:nvSpPr>
        <p:spPr bwMode="auto">
          <a:xfrm>
            <a:off x="438878"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Smith. NEJM. 2022;386:1132.</a:t>
            </a:r>
          </a:p>
        </p:txBody>
      </p:sp>
    </p:spTree>
    <p:extLst>
      <p:ext uri="{BB962C8B-B14F-4D97-AF65-F5344CB8AC3E}">
        <p14:creationId xmlns:p14="http://schemas.microsoft.com/office/powerpoint/2010/main" val="4156715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1902-EE01-BDC8-1B51-3B8A510CB34C}"/>
              </a:ext>
            </a:extLst>
          </p:cNvPr>
          <p:cNvSpPr>
            <a:spLocks noGrp="1"/>
          </p:cNvSpPr>
          <p:nvPr>
            <p:ph type="title"/>
          </p:nvPr>
        </p:nvSpPr>
        <p:spPr/>
        <p:txBody>
          <a:bodyPr/>
          <a:lstStyle/>
          <a:p>
            <a:r>
              <a:rPr lang="en-US" dirty="0"/>
              <a:t>Selected Randomized Phase II, III Trials in </a:t>
            </a:r>
            <a:br>
              <a:rPr lang="en-US" dirty="0"/>
            </a:br>
            <a:r>
              <a:rPr lang="en-US" dirty="0"/>
              <a:t>Oligometastatic Prostate Cancer</a:t>
            </a:r>
          </a:p>
        </p:txBody>
      </p:sp>
      <p:graphicFrame>
        <p:nvGraphicFramePr>
          <p:cNvPr id="4" name="Table 4">
            <a:extLst>
              <a:ext uri="{FF2B5EF4-FFF2-40B4-BE49-F238E27FC236}">
                <a16:creationId xmlns:a16="http://schemas.microsoft.com/office/drawing/2014/main" id="{CA5674B7-A5CB-8DF1-AEDC-FDD0CA183EAA}"/>
              </a:ext>
            </a:extLst>
          </p:cNvPr>
          <p:cNvGraphicFramePr>
            <a:graphicFrameLocks noGrp="1"/>
          </p:cNvGraphicFramePr>
          <p:nvPr>
            <p:extLst>
              <p:ext uri="{D42A27DB-BD31-4B8C-83A1-F6EECF244321}">
                <p14:modId xmlns:p14="http://schemas.microsoft.com/office/powerpoint/2010/main" val="4271339266"/>
              </p:ext>
            </p:extLst>
          </p:nvPr>
        </p:nvGraphicFramePr>
        <p:xfrm>
          <a:off x="397713" y="1606616"/>
          <a:ext cx="11396573" cy="4511040"/>
        </p:xfrm>
        <a:graphic>
          <a:graphicData uri="http://schemas.openxmlformats.org/drawingml/2006/table">
            <a:tbl>
              <a:tblPr firstRow="1" bandRow="1">
                <a:tableStyleId>{5C22544A-7EE6-4342-B048-85BDC9FD1C3A}</a:tableStyleId>
              </a:tblPr>
              <a:tblGrid>
                <a:gridCol w="1210145">
                  <a:extLst>
                    <a:ext uri="{9D8B030D-6E8A-4147-A177-3AD203B41FA5}">
                      <a16:colId xmlns:a16="http://schemas.microsoft.com/office/drawing/2014/main" val="3402538639"/>
                    </a:ext>
                  </a:extLst>
                </a:gridCol>
                <a:gridCol w="1391374">
                  <a:extLst>
                    <a:ext uri="{9D8B030D-6E8A-4147-A177-3AD203B41FA5}">
                      <a16:colId xmlns:a16="http://schemas.microsoft.com/office/drawing/2014/main" val="1647512775"/>
                    </a:ext>
                  </a:extLst>
                </a:gridCol>
                <a:gridCol w="5093208">
                  <a:extLst>
                    <a:ext uri="{9D8B030D-6E8A-4147-A177-3AD203B41FA5}">
                      <a16:colId xmlns:a16="http://schemas.microsoft.com/office/drawing/2014/main" val="3336622820"/>
                    </a:ext>
                  </a:extLst>
                </a:gridCol>
                <a:gridCol w="1731980">
                  <a:extLst>
                    <a:ext uri="{9D8B030D-6E8A-4147-A177-3AD203B41FA5}">
                      <a16:colId xmlns:a16="http://schemas.microsoft.com/office/drawing/2014/main" val="1756897322"/>
                    </a:ext>
                  </a:extLst>
                </a:gridCol>
                <a:gridCol w="844380">
                  <a:extLst>
                    <a:ext uri="{9D8B030D-6E8A-4147-A177-3AD203B41FA5}">
                      <a16:colId xmlns:a16="http://schemas.microsoft.com/office/drawing/2014/main" val="907405180"/>
                    </a:ext>
                  </a:extLst>
                </a:gridCol>
                <a:gridCol w="1125486">
                  <a:extLst>
                    <a:ext uri="{9D8B030D-6E8A-4147-A177-3AD203B41FA5}">
                      <a16:colId xmlns:a16="http://schemas.microsoft.com/office/drawing/2014/main" val="4188974667"/>
                    </a:ext>
                  </a:extLst>
                </a:gridCol>
              </a:tblGrid>
              <a:tr h="370840">
                <a:tc>
                  <a:txBody>
                    <a:bodyPr/>
                    <a:lstStyle/>
                    <a:p>
                      <a:pPr algn="l" fontAlgn="b"/>
                      <a:r>
                        <a:rPr lang="en-US" sz="1400" b="1" i="0" u="none" strike="noStrike" dirty="0">
                          <a:solidFill>
                            <a:schemeClr val="tx1"/>
                          </a:solidFill>
                          <a:effectLst/>
                          <a:latin typeface="Calibri" panose="020F0502020204030204" pitchFamily="34" charset="0"/>
                        </a:rPr>
                        <a:t>NCT Number</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fontAlgn="b"/>
                      <a:r>
                        <a:rPr lang="en-US" sz="1400" b="1" i="0" u="none" strike="noStrike" dirty="0">
                          <a:solidFill>
                            <a:schemeClr val="tx1"/>
                          </a:solidFill>
                          <a:effectLst/>
                          <a:latin typeface="Calibri" panose="020F0502020204030204" pitchFamily="34" charset="0"/>
                        </a:rPr>
                        <a:t>Acronym</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fontAlgn="b"/>
                      <a:r>
                        <a:rPr lang="en-US" sz="1400" b="1" i="0" u="none" strike="noStrike" dirty="0">
                          <a:solidFill>
                            <a:schemeClr val="tx1"/>
                          </a:solidFill>
                          <a:effectLst/>
                          <a:latin typeface="Calibri" panose="020F0502020204030204" pitchFamily="34" charset="0"/>
                        </a:rPr>
                        <a:t>Interventions</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fontAlgn="b"/>
                      <a:r>
                        <a:rPr lang="en-US" sz="1400" b="1" i="0" u="none" strike="noStrike" dirty="0">
                          <a:solidFill>
                            <a:schemeClr val="tx1"/>
                          </a:solidFill>
                          <a:effectLst/>
                          <a:latin typeface="Calibri" panose="020F0502020204030204" pitchFamily="34" charset="0"/>
                        </a:rPr>
                        <a:t>Outcome</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fontAlgn="b"/>
                      <a:r>
                        <a:rPr lang="en-US" sz="1400" b="1" i="0" u="none" strike="noStrike" dirty="0">
                          <a:solidFill>
                            <a:schemeClr val="tx1"/>
                          </a:solidFill>
                          <a:effectLst/>
                          <a:latin typeface="Calibri" panose="020F0502020204030204" pitchFamily="34" charset="0"/>
                        </a:rPr>
                        <a:t>Phase</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fontAlgn="b"/>
                      <a:r>
                        <a:rPr lang="en-US" sz="1400" b="1" i="0" u="none" strike="noStrike" dirty="0">
                          <a:solidFill>
                            <a:schemeClr val="tx1"/>
                          </a:solidFill>
                          <a:effectLst/>
                          <a:latin typeface="Calibri" panose="020F0502020204030204" pitchFamily="34" charset="0"/>
                        </a:rPr>
                        <a:t>Planned Enrollment</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79764275"/>
                  </a:ext>
                </a:extLst>
              </a:tr>
              <a:tr h="0">
                <a:tc>
                  <a:txBody>
                    <a:bodyPr/>
                    <a:lstStyle/>
                    <a:p>
                      <a:pPr algn="l" fontAlgn="b"/>
                      <a:r>
                        <a:rPr lang="en-US" sz="1400" b="0" i="0" u="none" strike="noStrike" dirty="0">
                          <a:solidFill>
                            <a:srgbClr val="000000"/>
                          </a:solidFill>
                          <a:effectLst/>
                          <a:latin typeface="Calibri" panose="020F0502020204030204" pitchFamily="34" charset="0"/>
                        </a:rPr>
                        <a:t>NCT03940235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RADIOSA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SBRT ± ADT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PFS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150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13425855"/>
                  </a:ext>
                </a:extLst>
              </a:tr>
              <a:tr h="0">
                <a:tc>
                  <a:txBody>
                    <a:bodyPr/>
                    <a:lstStyle/>
                    <a:p>
                      <a:pPr algn="l" fontAlgn="b"/>
                      <a:r>
                        <a:rPr lang="en-US" sz="1400" b="0" i="0" u="none" strike="noStrike" dirty="0">
                          <a:solidFill>
                            <a:srgbClr val="000000"/>
                          </a:solidFill>
                          <a:effectLst/>
                          <a:latin typeface="Calibri" panose="020F0502020204030204" pitchFamily="34" charset="0"/>
                        </a:rPr>
                        <a:t>NCT04443062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Bullseye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baseline="30000" dirty="0">
                          <a:solidFill>
                            <a:srgbClr val="000000"/>
                          </a:solidFill>
                          <a:effectLst/>
                          <a:latin typeface="Calibri" panose="020F0502020204030204" pitchFamily="34" charset="0"/>
                        </a:rPr>
                        <a:t>177</a:t>
                      </a:r>
                      <a:r>
                        <a:rPr lang="en-US" sz="1400" b="0" i="0" u="none" strike="noStrike" dirty="0">
                          <a:solidFill>
                            <a:srgbClr val="000000"/>
                          </a:solidFill>
                          <a:effectLst/>
                          <a:latin typeface="Calibri" panose="020F0502020204030204" pitchFamily="34" charset="0"/>
                        </a:rPr>
                        <a:t>Lu-PSMA-617 vs SoC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Disease progression (PSA or clinical)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3122990"/>
                  </a:ext>
                </a:extLst>
              </a:tr>
              <a:tr h="0">
                <a:tc>
                  <a:txBody>
                    <a:bodyPr/>
                    <a:lstStyle/>
                    <a:p>
                      <a:pPr algn="l" fontAlgn="b"/>
                      <a:r>
                        <a:rPr lang="en-US" sz="1400" b="0" i="0" u="none" strike="noStrike" dirty="0">
                          <a:solidFill>
                            <a:srgbClr val="000000"/>
                          </a:solidFill>
                          <a:effectLst/>
                          <a:latin typeface="Calibri" panose="020F0502020204030204" pitchFamily="34" charset="0"/>
                        </a:rPr>
                        <a:t>NCT04641078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DART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SBRT ± darolutamide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MFS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124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2211737"/>
                  </a:ext>
                </a:extLst>
              </a:tr>
              <a:tr h="0">
                <a:tc>
                  <a:txBody>
                    <a:bodyPr/>
                    <a:lstStyle/>
                    <a:p>
                      <a:pPr algn="l" fontAlgn="b"/>
                      <a:r>
                        <a:rPr lang="en-US" sz="1400" b="0" i="0" u="none" strike="noStrike" dirty="0">
                          <a:solidFill>
                            <a:srgbClr val="000000"/>
                          </a:solidFill>
                          <a:effectLst/>
                          <a:latin typeface="Calibri" panose="020F0502020204030204" pitchFamily="34" charset="0"/>
                        </a:rPr>
                        <a:t>NCT05053152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NRG PROMETHEAN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Relugolix + SBRT vs SABR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260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42278777"/>
                  </a:ext>
                </a:extLst>
              </a:tr>
              <a:tr h="0">
                <a:tc>
                  <a:txBody>
                    <a:bodyPr/>
                    <a:lstStyle/>
                    <a:p>
                      <a:pPr algn="l" fontAlgn="b"/>
                      <a:r>
                        <a:rPr lang="en-US" sz="1400" b="0" i="0" u="none" strike="noStrike" dirty="0">
                          <a:solidFill>
                            <a:srgbClr val="000000"/>
                          </a:solidFill>
                          <a:effectLst/>
                          <a:latin typeface="Calibri" panose="020F0502020204030204" pitchFamily="34" charset="0"/>
                        </a:rPr>
                        <a:t>NCT05223803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TERPS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Best systemic therapy + primary prostate radiation ± SABR MDT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2-yr FFS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122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4106551"/>
                  </a:ext>
                </a:extLst>
              </a:tr>
              <a:tr h="0">
                <a:tc>
                  <a:txBody>
                    <a:bodyPr/>
                    <a:lstStyle/>
                    <a:p>
                      <a:pPr algn="l" fontAlgn="b"/>
                      <a:r>
                        <a:rPr lang="en-US" sz="1400" b="0" i="0" u="none" strike="noStrike" dirty="0">
                          <a:solidFill>
                            <a:srgbClr val="000000"/>
                          </a:solidFill>
                          <a:effectLst/>
                          <a:latin typeface="Calibri" panose="020F0502020204030204" pitchFamily="34" charset="0"/>
                        </a:rPr>
                        <a:t>NCT04115007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PRESTO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SoC + SBRT vs SoC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CRPC-free survival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350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60604397"/>
                  </a:ext>
                </a:extLst>
              </a:tr>
              <a:tr h="0">
                <a:tc>
                  <a:txBody>
                    <a:bodyPr/>
                    <a:lstStyle/>
                    <a:p>
                      <a:pPr algn="l" fontAlgn="b"/>
                      <a:r>
                        <a:rPr lang="en-US" sz="1400" b="0" i="0" u="none" strike="noStrike" dirty="0">
                          <a:solidFill>
                            <a:srgbClr val="000000"/>
                          </a:solidFill>
                          <a:effectLst/>
                          <a:latin typeface="Calibri" panose="020F0502020204030204" pitchFamily="34" charset="0"/>
                        </a:rPr>
                        <a:t>NCT04983095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METRO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SBRT + ADT + local RT vs ADT + local RT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FFS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114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80763656"/>
                  </a:ext>
                </a:extLst>
              </a:tr>
              <a:tr h="0">
                <a:tc>
                  <a:txBody>
                    <a:bodyPr/>
                    <a:lstStyle/>
                    <a:p>
                      <a:pPr algn="l" fontAlgn="b"/>
                      <a:r>
                        <a:rPr lang="en-US" sz="1400" b="0" i="0" u="none" strike="noStrike" dirty="0">
                          <a:solidFill>
                            <a:srgbClr val="000000"/>
                          </a:solidFill>
                          <a:effectLst/>
                          <a:latin typeface="Calibri" panose="020F0502020204030204" pitchFamily="34" charset="0"/>
                        </a:rPr>
                        <a:t>NCT05352178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SPARKLE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MDT + 1 mo ADT </a:t>
                      </a:r>
                      <a:r>
                        <a:rPr lang="en-US" sz="1400" b="0" i="1" u="none" strike="noStrike" dirty="0">
                          <a:solidFill>
                            <a:srgbClr val="000000"/>
                          </a:solidFill>
                          <a:effectLst/>
                          <a:latin typeface="Calibri" panose="020F0502020204030204" pitchFamily="34" charset="0"/>
                        </a:rPr>
                        <a:t>or</a:t>
                      </a:r>
                      <a:r>
                        <a:rPr lang="en-US" sz="1400" b="0" i="0" u="none" strike="noStrike" dirty="0">
                          <a:solidFill>
                            <a:srgbClr val="000000"/>
                          </a:solidFill>
                          <a:effectLst/>
                          <a:latin typeface="Calibri" panose="020F0502020204030204" pitchFamily="34" charset="0"/>
                        </a:rPr>
                        <a:t> MDT + 6 mo ADT + enzalutamide vs MDT alone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Poly-MFS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873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04474894"/>
                  </a:ext>
                </a:extLst>
              </a:tr>
              <a:tr h="0">
                <a:tc>
                  <a:txBody>
                    <a:bodyPr/>
                    <a:lstStyle/>
                    <a:p>
                      <a:pPr algn="l" fontAlgn="b"/>
                      <a:r>
                        <a:rPr lang="en-US" sz="1400" b="0" i="0" u="none" strike="noStrike" dirty="0">
                          <a:solidFill>
                            <a:srgbClr val="000000"/>
                          </a:solidFill>
                          <a:effectLst/>
                          <a:latin typeface="Calibri" panose="020F0502020204030204" pitchFamily="34" charset="0"/>
                        </a:rPr>
                        <a:t>NCT05404139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Enzalutamide + SoC SBRT + ADT vs SoC SBRT + ADT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91910952"/>
                  </a:ext>
                </a:extLst>
              </a:tr>
              <a:tr h="0">
                <a:tc>
                  <a:txBody>
                    <a:bodyPr/>
                    <a:lstStyle/>
                    <a:p>
                      <a:pPr algn="l" fontAlgn="b"/>
                      <a:r>
                        <a:rPr lang="en-US" sz="1400" b="0" i="0" u="none" strike="noStrike" dirty="0">
                          <a:solidFill>
                            <a:srgbClr val="000000"/>
                          </a:solidFill>
                          <a:effectLst/>
                          <a:latin typeface="Calibri" panose="020F0502020204030204" pitchFamily="34" charset="0"/>
                        </a:rPr>
                        <a:t>NCT03143322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STEREO-OS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Systemic therapy + SBRT vs systemic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196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12937881"/>
                  </a:ext>
                </a:extLst>
              </a:tr>
              <a:tr h="0">
                <a:tc>
                  <a:txBody>
                    <a:bodyPr/>
                    <a:lstStyle/>
                    <a:p>
                      <a:pPr algn="l" fontAlgn="b"/>
                      <a:r>
                        <a:rPr lang="en-US" sz="1400" b="0" i="0" u="none" strike="noStrike" dirty="0">
                          <a:solidFill>
                            <a:srgbClr val="000000"/>
                          </a:solidFill>
                          <a:effectLst/>
                          <a:latin typeface="Calibri" panose="020F0502020204030204" pitchFamily="34" charset="0"/>
                        </a:rPr>
                        <a:t>NCT04423211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 INDICATE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EBRT/goserelin/leuprolide/apalutamide ± RT vs EBRT/goserelin/leuprolide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III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rgbClr val="000000"/>
                          </a:solidFill>
                          <a:effectLst/>
                          <a:latin typeface="Calibri" panose="020F0502020204030204" pitchFamily="34" charset="0"/>
                        </a:rPr>
                        <a:t>804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9789759"/>
                  </a:ext>
                </a:extLst>
              </a:tr>
            </a:tbl>
          </a:graphicData>
        </a:graphic>
      </p:graphicFrame>
    </p:spTree>
    <p:extLst>
      <p:ext uri="{BB962C8B-B14F-4D97-AF65-F5344CB8AC3E}">
        <p14:creationId xmlns:p14="http://schemas.microsoft.com/office/powerpoint/2010/main" val="2720492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2F5C612-AC95-9D92-49B2-83CC33E249C7}"/>
              </a:ext>
            </a:extLst>
          </p:cNvPr>
          <p:cNvSpPr>
            <a:spLocks noGrp="1"/>
          </p:cNvSpPr>
          <p:nvPr>
            <p:ph type="title"/>
          </p:nvPr>
        </p:nvSpPr>
        <p:spPr/>
        <p:txBody>
          <a:bodyPr/>
          <a:lstStyle/>
          <a:p>
            <a:r>
              <a:rPr lang="en-US" dirty="0"/>
              <a:t>PSMA-PET Imaging in Patients With Early BCR </a:t>
            </a:r>
            <a:br>
              <a:rPr lang="en-US" dirty="0"/>
            </a:br>
            <a:r>
              <a:rPr lang="en-US" dirty="0"/>
              <a:t>After Prostatectomy in Advanced Prostate Cancer </a:t>
            </a:r>
          </a:p>
        </p:txBody>
      </p:sp>
      <p:sp>
        <p:nvSpPr>
          <p:cNvPr id="8" name="Text Box 11">
            <a:extLst>
              <a:ext uri="{FF2B5EF4-FFF2-40B4-BE49-F238E27FC236}">
                <a16:creationId xmlns:a16="http://schemas.microsoft.com/office/drawing/2014/main" id="{7CE4536D-F7FD-0C5A-76AA-4ED0F6AB18B6}"/>
              </a:ext>
            </a:extLst>
          </p:cNvPr>
          <p:cNvSpPr txBox="1">
            <a:spLocks noChangeArrowheads="1"/>
          </p:cNvSpPr>
          <p:nvPr/>
        </p:nvSpPr>
        <p:spPr bwMode="auto">
          <a:xfrm>
            <a:off x="414340" y="6070198"/>
            <a:ext cx="6847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1. G</a:t>
            </a:r>
            <a:r>
              <a:rPr lang="en-US" sz="1200" dirty="0">
                <a:solidFill>
                  <a:schemeClr val="bg2"/>
                </a:solidFill>
                <a:latin typeface="+mn-lt"/>
              </a:rPr>
              <a:t>allium Ga 68 gozetotide </a:t>
            </a: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PI. 2. Hofman. Lancet. 2020;395:1208.</a:t>
            </a:r>
            <a:b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b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3. Hennrich. Pharmaceuticals (Basel). 2021;14:713. 4. </a:t>
            </a:r>
            <a:r>
              <a:rPr kumimoji="0" lang="en-US"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P</a:t>
            </a:r>
            <a:r>
              <a:rPr lang="en-US" sz="1200" dirty="0">
                <a:solidFill>
                  <a:schemeClr val="bg2"/>
                </a:solidFill>
                <a:latin typeface="+mn-lt"/>
              </a:rPr>
              <a:t>iflufolastat F 18</a:t>
            </a: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 PI. </a:t>
            </a:r>
            <a:b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b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5. Pienta. J Urol. 2021;206:52. 6. Pouliot. ASCO GU 2023. Abstr 61. 7. F</a:t>
            </a:r>
            <a:r>
              <a:rPr lang="en-US" sz="1200" b="0" i="0" dirty="0">
                <a:solidFill>
                  <a:schemeClr val="bg2"/>
                </a:solidFill>
                <a:effectLst/>
                <a:latin typeface="+mn-lt"/>
              </a:rPr>
              <a:t>lotufolastat F 18</a:t>
            </a:r>
            <a:r>
              <a:rPr kumimoji="0" lang="fr-FR" altLang="en-US" sz="1200" b="0" i="0" u="none" strike="noStrike" kern="0" cap="none" spc="0" normalizeH="0" baseline="0" noProof="0" dirty="0">
                <a:ln>
                  <a:noFill/>
                </a:ln>
                <a:solidFill>
                  <a:schemeClr val="bg2"/>
                </a:solidFill>
                <a:effectLst/>
                <a:uLnTx/>
                <a:uFillTx/>
                <a:latin typeface="+mn-lt"/>
                <a:ea typeface="ＭＳ Ｐゴシック" panose="020B0600070205080204" pitchFamily="34" charset="-128"/>
                <a:cs typeface="Arial" panose="020B0604020202020204" pitchFamily="34" charset="0"/>
              </a:rPr>
              <a:t> PI.</a:t>
            </a:r>
          </a:p>
        </p:txBody>
      </p:sp>
      <p:graphicFrame>
        <p:nvGraphicFramePr>
          <p:cNvPr id="9" name="Group 3">
            <a:extLst>
              <a:ext uri="{FF2B5EF4-FFF2-40B4-BE49-F238E27FC236}">
                <a16:creationId xmlns:a16="http://schemas.microsoft.com/office/drawing/2014/main" id="{0C5118A9-4533-3474-9C07-1D5FA1705CF8}"/>
              </a:ext>
            </a:extLst>
          </p:cNvPr>
          <p:cNvGraphicFramePr>
            <a:graphicFrameLocks/>
          </p:cNvGraphicFramePr>
          <p:nvPr/>
        </p:nvGraphicFramePr>
        <p:xfrm>
          <a:off x="727076" y="1604963"/>
          <a:ext cx="3520440" cy="3919252"/>
        </p:xfrm>
        <a:graphic>
          <a:graphicData uri="http://schemas.openxmlformats.org/drawingml/2006/table">
            <a:tbl>
              <a:tblPr/>
              <a:tblGrid>
                <a:gridCol w="352044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mn-lt"/>
                        </a:rPr>
                        <a:t>Gallium Ga 68 Gozetotide (Illuccix)</a:t>
                      </a:r>
                    </a:p>
                  </a:txBody>
                  <a:tcPr marL="121699" marR="121699" marT="45728" marB="45728" anchor="ct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FDA approved for PET of PSMA+ lesions in men with PCa*</a:t>
                      </a:r>
                      <a:r>
                        <a:rPr kumimoji="0" lang="en-US" sz="1800" b="0" i="0" u="none" strike="noStrike" cap="none" normalizeH="0" baseline="30000" dirty="0">
                          <a:ln>
                            <a:noFill/>
                          </a:ln>
                          <a:solidFill>
                            <a:schemeClr val="bg2">
                              <a:lumMod val="10000"/>
                            </a:schemeClr>
                          </a:solidFill>
                          <a:effectLst/>
                          <a:latin typeface="+mn-lt"/>
                        </a:rPr>
                        <a:t>†1</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Trials: PSMA-PreRP, PSMA-BCR, VISION</a:t>
                      </a:r>
                      <a:r>
                        <a:rPr kumimoji="0" lang="en-US" sz="1800" b="0" i="0" u="none" strike="noStrike" cap="none" normalizeH="0" baseline="30000" dirty="0">
                          <a:ln>
                            <a:noFill/>
                          </a:ln>
                          <a:solidFill>
                            <a:schemeClr val="bg2">
                              <a:lumMod val="10000"/>
                            </a:schemeClr>
                          </a:solidFill>
                          <a:effectLst/>
                          <a:latin typeface="+mn-lt"/>
                        </a:rPr>
                        <a:t>1</a:t>
                      </a:r>
                      <a:endParaRPr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Improved sensitivity, specificity vs conventional imaging</a:t>
                      </a:r>
                      <a:r>
                        <a:rPr kumimoji="0" lang="en-US" sz="1800" b="0" i="0" u="none" strike="noStrike" cap="none" normalizeH="0" baseline="30000" dirty="0">
                          <a:ln>
                            <a:noFill/>
                          </a:ln>
                          <a:solidFill>
                            <a:schemeClr val="bg2">
                              <a:lumMod val="10000"/>
                            </a:schemeClr>
                          </a:solidFill>
                          <a:effectLst/>
                          <a:latin typeface="+mn-lt"/>
                        </a:rPr>
                        <a:t>2</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Half-life: 68 min</a:t>
                      </a:r>
                      <a:r>
                        <a:rPr kumimoji="0" lang="en-US" sz="1800" b="0" i="0" u="none" strike="noStrike" cap="none" normalizeH="0" baseline="30000" dirty="0">
                          <a:ln>
                            <a:noFill/>
                          </a:ln>
                          <a:solidFill>
                            <a:schemeClr val="bg2">
                              <a:lumMod val="10000"/>
                            </a:schemeClr>
                          </a:solidFill>
                          <a:effectLst/>
                          <a:latin typeface="+mn-lt"/>
                        </a:rPr>
                        <a:t>3</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Needs special generator, must do batch production</a:t>
                      </a:r>
                      <a:r>
                        <a:rPr kumimoji="0" lang="en-US" sz="1800" b="0" i="0" u="none" strike="noStrike" cap="none" normalizeH="0" baseline="30000" dirty="0">
                          <a:ln>
                            <a:noFill/>
                          </a:ln>
                          <a:solidFill>
                            <a:schemeClr val="bg2">
                              <a:lumMod val="10000"/>
                            </a:schemeClr>
                          </a:solidFill>
                          <a:effectLst/>
                          <a:latin typeface="+mn-lt"/>
                        </a:rPr>
                        <a:t>3</a:t>
                      </a: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UCLA and UCSF hold marketing authorizations</a:t>
                      </a:r>
                      <a:r>
                        <a:rPr kumimoji="0" lang="en-US" sz="1800" b="0" i="0" u="none" strike="noStrike" cap="none" normalizeH="0" baseline="30000" dirty="0">
                          <a:ln>
                            <a:noFill/>
                          </a:ln>
                          <a:solidFill>
                            <a:schemeClr val="bg2">
                              <a:lumMod val="10000"/>
                            </a:schemeClr>
                          </a:solidFill>
                          <a:effectLst/>
                          <a:latin typeface="+mn-lt"/>
                        </a:rPr>
                        <a:t>3</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graphicFrame>
        <p:nvGraphicFramePr>
          <p:cNvPr id="11" name="Group 3">
            <a:extLst>
              <a:ext uri="{FF2B5EF4-FFF2-40B4-BE49-F238E27FC236}">
                <a16:creationId xmlns:a16="http://schemas.microsoft.com/office/drawing/2014/main" id="{EBC367DA-2E90-E37F-6C1E-7FC93AA39CA2}"/>
              </a:ext>
            </a:extLst>
          </p:cNvPr>
          <p:cNvGraphicFramePr>
            <a:graphicFrameLocks/>
          </p:cNvGraphicFramePr>
          <p:nvPr/>
        </p:nvGraphicFramePr>
        <p:xfrm>
          <a:off x="7942898" y="1604964"/>
          <a:ext cx="3520440" cy="3921638"/>
        </p:xfrm>
        <a:graphic>
          <a:graphicData uri="http://schemas.openxmlformats.org/drawingml/2006/table">
            <a:tbl>
              <a:tblPr/>
              <a:tblGrid>
                <a:gridCol w="3520440">
                  <a:extLst>
                    <a:ext uri="{9D8B030D-6E8A-4147-A177-3AD203B41FA5}">
                      <a16:colId xmlns:a16="http://schemas.microsoft.com/office/drawing/2014/main" val="20000"/>
                    </a:ext>
                  </a:extLst>
                </a:gridCol>
              </a:tblGrid>
              <a:tr h="36339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Flutufolastat F 18 (Posluma)</a:t>
                      </a:r>
                      <a:r>
                        <a:rPr kumimoji="0" lang="en-GB" sz="1800" b="1" i="0" u="none" strike="noStrike" cap="none" normalizeH="0" baseline="30000" dirty="0">
                          <a:ln>
                            <a:noFill/>
                          </a:ln>
                          <a:solidFill>
                            <a:schemeClr val="tx1"/>
                          </a:solidFill>
                          <a:effectLst/>
                          <a:latin typeface="Calibri" panose="020F0502020204030204" pitchFamily="34" charset="0"/>
                        </a:rPr>
                        <a:t>7</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555862">
                <a:tc>
                  <a:txBody>
                    <a:bodyPr/>
                    <a:lstStyle/>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FDA approved for PET of PSMA+ lesions in men with PCa*</a:t>
                      </a: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Trials: LIGHTHOUSE and SPOTLIGHT</a:t>
                      </a: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Half-life: 110 min</a:t>
                      </a: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Uses cyclotron</a:t>
                      </a:r>
                    </a:p>
                  </a:txBody>
                  <a:tcPr marL="121699" marR="121699" marT="45728" marB="45728"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graphicFrame>
        <p:nvGraphicFramePr>
          <p:cNvPr id="12" name="Group 3">
            <a:extLst>
              <a:ext uri="{FF2B5EF4-FFF2-40B4-BE49-F238E27FC236}">
                <a16:creationId xmlns:a16="http://schemas.microsoft.com/office/drawing/2014/main" id="{A5354845-8EEF-5077-5F00-3C6A9099207B}"/>
              </a:ext>
            </a:extLst>
          </p:cNvPr>
          <p:cNvGraphicFramePr>
            <a:graphicFrameLocks/>
          </p:cNvGraphicFramePr>
          <p:nvPr/>
        </p:nvGraphicFramePr>
        <p:xfrm>
          <a:off x="4334987" y="1604963"/>
          <a:ext cx="3520440" cy="3932722"/>
        </p:xfrm>
        <a:graphic>
          <a:graphicData uri="http://schemas.openxmlformats.org/drawingml/2006/table">
            <a:tbl>
              <a:tblPr/>
              <a:tblGrid>
                <a:gridCol w="3520440">
                  <a:extLst>
                    <a:ext uri="{9D8B030D-6E8A-4147-A177-3AD203B41FA5}">
                      <a16:colId xmlns:a16="http://schemas.microsoft.com/office/drawing/2014/main" val="20000"/>
                    </a:ext>
                  </a:extLst>
                </a:gridCol>
              </a:tblGrid>
              <a:tr h="35230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Piflufolastat F 18 (Pylarify)</a:t>
                      </a:r>
                    </a:p>
                  </a:txBody>
                  <a:tcPr marL="121699" marR="121699" marT="45728" marB="45728" anchor="ctr" horzOverflow="overflow">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566946">
                <a:tc>
                  <a:txBody>
                    <a:bodyPr/>
                    <a:lstStyle/>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FDA approved for PET of PSMA+ lesions in men with PCa*</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1800" b="0" i="0" u="none" strike="noStrike" cap="none" normalizeH="0" baseline="0" dirty="0">
                        <a:ln>
                          <a:noFill/>
                        </a:ln>
                        <a:solidFill>
                          <a:schemeClr val="bg2">
                            <a:lumMod val="10000"/>
                          </a:schemeClr>
                        </a:solidFill>
                        <a:effectLst/>
                        <a:highlight>
                          <a:srgbClr val="FFFF00"/>
                        </a:highlight>
                        <a:latin typeface="Calibri" panose="020F0502020204030204" pitchFamily="34" charset="0"/>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Trials: CONDOR, OSPREY</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Improved specificity vs conventional imaging</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5</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Offers actionable clinical utility at lower PSA values</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6</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Half-life: 110 min</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70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Uses cyclotron</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28575" cap="flat" cmpd="sng" algn="ctr">
                      <a:solidFill>
                        <a:schemeClr val="accent6"/>
                      </a:solidFill>
                      <a:prstDash val="solid"/>
                      <a:round/>
                      <a:headEnd type="none" w="med" len="med"/>
                      <a:tailEnd type="none" w="med" len="med"/>
                    </a:lnL>
                    <a:lnR w="28575" cap="flat" cmpd="sng" algn="ctr">
                      <a:solidFill>
                        <a:schemeClr val="accent6"/>
                      </a:solidFill>
                      <a:prstDash val="solid"/>
                      <a:round/>
                      <a:headEnd type="none" w="med" len="med"/>
                      <a:tailEnd type="none" w="med" len="med"/>
                    </a:lnR>
                    <a:lnT w="28575" cap="flat" cmpd="sng" algn="ctr">
                      <a:solidFill>
                        <a:schemeClr val="accent6"/>
                      </a:solidFill>
                      <a:prstDash val="solid"/>
                      <a:round/>
                      <a:headEnd type="none" w="med" len="med"/>
                      <a:tailEnd type="none" w="med" len="med"/>
                    </a:lnT>
                    <a:lnB w="28575" cap="flat" cmpd="sng" algn="ctr">
                      <a:solidFill>
                        <a:schemeClr val="accent6"/>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bl>
          </a:graphicData>
        </a:graphic>
      </p:graphicFrame>
      <p:sp>
        <p:nvSpPr>
          <p:cNvPr id="2" name="Text Box 30">
            <a:extLst>
              <a:ext uri="{FF2B5EF4-FFF2-40B4-BE49-F238E27FC236}">
                <a16:creationId xmlns:a16="http://schemas.microsoft.com/office/drawing/2014/main" id="{DC5746A1-C363-C0DF-078D-673CD4F5EFE9}"/>
              </a:ext>
            </a:extLst>
          </p:cNvPr>
          <p:cNvSpPr txBox="1">
            <a:spLocks noChangeArrowheads="1"/>
          </p:cNvSpPr>
          <p:nvPr/>
        </p:nvSpPr>
        <p:spPr bwMode="auto">
          <a:xfrm>
            <a:off x="727075" y="5574748"/>
            <a:ext cx="10312631"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*With suspected metastasis who are candidate for initial definitive treatment or with suspected recurrence per elevated serum PSA levels.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For selecting patients with metastatic prostate cancer for whom </a:t>
            </a:r>
            <a:r>
              <a:rPr lang="en-US" altLang="en-US" sz="1400" b="0" baseline="30000" dirty="0">
                <a:solidFill>
                  <a:schemeClr val="bg1"/>
                </a:solidFill>
                <a:latin typeface="Calibri" panose="020F0502020204030204" pitchFamily="34" charset="0"/>
              </a:rPr>
              <a:t>177</a:t>
            </a:r>
            <a:r>
              <a:rPr lang="en-US" altLang="en-US" sz="1400" b="0" dirty="0">
                <a:solidFill>
                  <a:schemeClr val="bg1"/>
                </a:solidFill>
                <a:latin typeface="Calibri" panose="020F0502020204030204" pitchFamily="34" charset="0"/>
              </a:rPr>
              <a:t>Lu-PSMA-617 is indicated.</a:t>
            </a:r>
          </a:p>
        </p:txBody>
      </p:sp>
    </p:spTree>
    <p:extLst>
      <p:ext uri="{BB962C8B-B14F-4D97-AF65-F5344CB8AC3E}">
        <p14:creationId xmlns:p14="http://schemas.microsoft.com/office/powerpoint/2010/main" val="1989697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1" name="Group 580">
            <a:extLst>
              <a:ext uri="{FF2B5EF4-FFF2-40B4-BE49-F238E27FC236}">
                <a16:creationId xmlns:a16="http://schemas.microsoft.com/office/drawing/2014/main" id="{82DD2468-0160-F9FD-3E62-06C1E624E139}"/>
              </a:ext>
            </a:extLst>
          </p:cNvPr>
          <p:cNvGrpSpPr/>
          <p:nvPr/>
        </p:nvGrpSpPr>
        <p:grpSpPr>
          <a:xfrm>
            <a:off x="7863350" y="2530879"/>
            <a:ext cx="3662999" cy="2819503"/>
            <a:chOff x="441671" y="2550927"/>
            <a:chExt cx="3662999" cy="2819503"/>
          </a:xfrm>
        </p:grpSpPr>
        <p:sp>
          <p:nvSpPr>
            <p:cNvPr id="582" name="TextBox 581">
              <a:extLst>
                <a:ext uri="{FF2B5EF4-FFF2-40B4-BE49-F238E27FC236}">
                  <a16:creationId xmlns:a16="http://schemas.microsoft.com/office/drawing/2014/main" id="{05DD793F-41D3-6C95-F9DC-F552D4E876B5}"/>
                </a:ext>
              </a:extLst>
            </p:cNvPr>
            <p:cNvSpPr txBox="1"/>
            <p:nvPr/>
          </p:nvSpPr>
          <p:spPr bwMode="auto">
            <a:xfrm>
              <a:off x="852009" y="5031876"/>
              <a:ext cx="32526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cxnSp>
          <p:nvCxnSpPr>
            <p:cNvPr id="583" name="Straight Connector 582">
              <a:extLst>
                <a:ext uri="{FF2B5EF4-FFF2-40B4-BE49-F238E27FC236}">
                  <a16:creationId xmlns:a16="http://schemas.microsoft.com/office/drawing/2014/main" id="{C64D9714-EDDB-47D0-A671-A58C66A5956E}"/>
                </a:ext>
              </a:extLst>
            </p:cNvPr>
            <p:cNvCxnSpPr>
              <a:cxnSpLocks/>
            </p:cNvCxnSpPr>
            <p:nvPr/>
          </p:nvCxnSpPr>
          <p:spPr bwMode="auto">
            <a:xfrm>
              <a:off x="853642" y="2661557"/>
              <a:ext cx="0" cy="2170695"/>
            </a:xfrm>
            <a:prstGeom prst="line">
              <a:avLst/>
            </a:prstGeom>
            <a:noFill/>
            <a:ln w="28575" cap="flat" cmpd="sng" algn="ctr">
              <a:solidFill>
                <a:schemeClr val="bg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6ED555F6-5AA3-0814-617D-A54547E0BA13}"/>
                </a:ext>
              </a:extLst>
            </p:cNvPr>
            <p:cNvCxnSpPr/>
            <p:nvPr/>
          </p:nvCxnSpPr>
          <p:spPr bwMode="auto">
            <a:xfrm>
              <a:off x="775265" y="266808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22453DD0-B746-F1CB-ABCA-0B3673BD2BAA}"/>
                </a:ext>
              </a:extLst>
            </p:cNvPr>
            <p:cNvCxnSpPr/>
            <p:nvPr/>
          </p:nvCxnSpPr>
          <p:spPr bwMode="auto">
            <a:xfrm>
              <a:off x="775265" y="309589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9ECB11E4-338E-F2AD-C59C-9507984E3429}"/>
                </a:ext>
              </a:extLst>
            </p:cNvPr>
            <p:cNvCxnSpPr/>
            <p:nvPr/>
          </p:nvCxnSpPr>
          <p:spPr bwMode="auto">
            <a:xfrm>
              <a:off x="775265" y="3533504"/>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34E3344D-AF7D-B985-AF12-285DA48F0FAD}"/>
                </a:ext>
              </a:extLst>
            </p:cNvPr>
            <p:cNvCxnSpPr/>
            <p:nvPr/>
          </p:nvCxnSpPr>
          <p:spPr bwMode="auto">
            <a:xfrm>
              <a:off x="775265" y="3961313"/>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9344A167-D948-3F1E-2E23-396FECCFDC26}"/>
                </a:ext>
              </a:extLst>
            </p:cNvPr>
            <p:cNvCxnSpPr/>
            <p:nvPr/>
          </p:nvCxnSpPr>
          <p:spPr bwMode="auto">
            <a:xfrm>
              <a:off x="775265" y="439891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68E1A0CA-6F98-1126-255E-4CF012CD92B7}"/>
                </a:ext>
              </a:extLst>
            </p:cNvPr>
            <p:cNvCxnSpPr/>
            <p:nvPr/>
          </p:nvCxnSpPr>
          <p:spPr bwMode="auto">
            <a:xfrm>
              <a:off x="775265" y="482672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B47137ED-1C6B-835D-382D-938A4ACE2C3F}"/>
                </a:ext>
              </a:extLst>
            </p:cNvPr>
            <p:cNvCxnSpPr>
              <a:cxnSpLocks/>
            </p:cNvCxnSpPr>
            <p:nvPr/>
          </p:nvCxnSpPr>
          <p:spPr bwMode="auto">
            <a:xfrm>
              <a:off x="843845" y="4826728"/>
              <a:ext cx="2986095" cy="0"/>
            </a:xfrm>
            <a:prstGeom prst="line">
              <a:avLst/>
            </a:prstGeom>
            <a:noFill/>
            <a:ln w="28575" cap="flat" cmpd="sng" algn="ctr">
              <a:solidFill>
                <a:schemeClr val="bg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5DDC7B53-7E20-9FB9-3E8F-9EAD7D86D6E5}"/>
                </a:ext>
              </a:extLst>
            </p:cNvPr>
            <p:cNvCxnSpPr>
              <a:cxnSpLocks/>
            </p:cNvCxnSpPr>
            <p:nvPr/>
          </p:nvCxnSpPr>
          <p:spPr bwMode="auto">
            <a:xfrm rot="16200000">
              <a:off x="811188"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FD997237-D9A8-1925-9F94-EF1ADCB99E6D}"/>
                </a:ext>
              </a:extLst>
            </p:cNvPr>
            <p:cNvCxnSpPr>
              <a:cxnSpLocks/>
            </p:cNvCxnSpPr>
            <p:nvPr/>
          </p:nvCxnSpPr>
          <p:spPr bwMode="auto">
            <a:xfrm rot="16200000">
              <a:off x="1101837"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2F06F80-4556-6394-CCB7-2D7C194E4EEF}"/>
                </a:ext>
              </a:extLst>
            </p:cNvPr>
            <p:cNvCxnSpPr>
              <a:cxnSpLocks/>
            </p:cNvCxnSpPr>
            <p:nvPr/>
          </p:nvCxnSpPr>
          <p:spPr bwMode="auto">
            <a:xfrm rot="16200000">
              <a:off x="1408815"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9E8E03C7-33FC-4AE1-7FD4-1E0C70D40F6D}"/>
                </a:ext>
              </a:extLst>
            </p:cNvPr>
            <p:cNvCxnSpPr>
              <a:cxnSpLocks/>
            </p:cNvCxnSpPr>
            <p:nvPr/>
          </p:nvCxnSpPr>
          <p:spPr bwMode="auto">
            <a:xfrm rot="16200000">
              <a:off x="1696199"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BA023B24-9FB5-33CF-B918-2B401DCB7DF9}"/>
                </a:ext>
              </a:extLst>
            </p:cNvPr>
            <p:cNvCxnSpPr>
              <a:cxnSpLocks/>
            </p:cNvCxnSpPr>
            <p:nvPr/>
          </p:nvCxnSpPr>
          <p:spPr bwMode="auto">
            <a:xfrm rot="16200000">
              <a:off x="1993380"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2735AE10-C3D0-1A64-348A-352D6014CF0A}"/>
                </a:ext>
              </a:extLst>
            </p:cNvPr>
            <p:cNvCxnSpPr>
              <a:cxnSpLocks/>
            </p:cNvCxnSpPr>
            <p:nvPr/>
          </p:nvCxnSpPr>
          <p:spPr bwMode="auto">
            <a:xfrm rot="16200000">
              <a:off x="2290561"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0D29AA72-28F0-7F1A-92D4-6039FB04769A}"/>
                </a:ext>
              </a:extLst>
            </p:cNvPr>
            <p:cNvCxnSpPr>
              <a:cxnSpLocks/>
            </p:cNvCxnSpPr>
            <p:nvPr/>
          </p:nvCxnSpPr>
          <p:spPr bwMode="auto">
            <a:xfrm rot="16200000">
              <a:off x="2591008"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F3622FCB-62F3-4DB4-E934-C2CB9EC3E568}"/>
                </a:ext>
              </a:extLst>
            </p:cNvPr>
            <p:cNvCxnSpPr>
              <a:cxnSpLocks/>
            </p:cNvCxnSpPr>
            <p:nvPr/>
          </p:nvCxnSpPr>
          <p:spPr bwMode="auto">
            <a:xfrm rot="16200000">
              <a:off x="2884923"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D44C139-7255-A418-9D93-A01C2192385C}"/>
                </a:ext>
              </a:extLst>
            </p:cNvPr>
            <p:cNvCxnSpPr>
              <a:cxnSpLocks/>
            </p:cNvCxnSpPr>
            <p:nvPr/>
          </p:nvCxnSpPr>
          <p:spPr bwMode="auto">
            <a:xfrm rot="16200000">
              <a:off x="3182104"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7E8FA6D8-3B66-5D7B-A3D6-A88BE89FD1F2}"/>
                </a:ext>
              </a:extLst>
            </p:cNvPr>
            <p:cNvCxnSpPr>
              <a:cxnSpLocks/>
            </p:cNvCxnSpPr>
            <p:nvPr/>
          </p:nvCxnSpPr>
          <p:spPr bwMode="auto">
            <a:xfrm rot="16200000">
              <a:off x="3476020"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44964073-8EB7-48B9-F012-659A60B66250}"/>
                </a:ext>
              </a:extLst>
            </p:cNvPr>
            <p:cNvCxnSpPr>
              <a:cxnSpLocks/>
            </p:cNvCxnSpPr>
            <p:nvPr/>
          </p:nvCxnSpPr>
          <p:spPr bwMode="auto">
            <a:xfrm rot="16200000">
              <a:off x="3769935" y="4867550"/>
              <a:ext cx="81643" cy="0"/>
            </a:xfrm>
            <a:prstGeom prst="line">
              <a:avLst/>
            </a:prstGeom>
            <a:noFill/>
            <a:ln w="28575" cap="flat" cmpd="sng" algn="ctr">
              <a:solidFill>
                <a:schemeClr val="bg1"/>
              </a:solidFill>
              <a:prstDash val="solid"/>
              <a:round/>
              <a:headEnd type="none" w="med" len="med"/>
              <a:tailEnd type="none" w="med" len="med"/>
            </a:ln>
            <a:effectLst/>
          </p:spPr>
        </p:cxnSp>
        <p:sp>
          <p:nvSpPr>
            <p:cNvPr id="602" name="TextBox 601">
              <a:extLst>
                <a:ext uri="{FF2B5EF4-FFF2-40B4-BE49-F238E27FC236}">
                  <a16:creationId xmlns:a16="http://schemas.microsoft.com/office/drawing/2014/main" id="{60D622C1-4C94-EE0B-0899-6A733AA48497}"/>
                </a:ext>
              </a:extLst>
            </p:cNvPr>
            <p:cNvSpPr txBox="1"/>
            <p:nvPr/>
          </p:nvSpPr>
          <p:spPr bwMode="auto">
            <a:xfrm>
              <a:off x="441671" y="255092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3" name="TextBox 602">
              <a:extLst>
                <a:ext uri="{FF2B5EF4-FFF2-40B4-BE49-F238E27FC236}">
                  <a16:creationId xmlns:a16="http://schemas.microsoft.com/office/drawing/2014/main" id="{82B8887D-A2A4-37C6-1064-3C7E39F876A8}"/>
                </a:ext>
              </a:extLst>
            </p:cNvPr>
            <p:cNvSpPr txBox="1"/>
            <p:nvPr/>
          </p:nvSpPr>
          <p:spPr bwMode="auto">
            <a:xfrm>
              <a:off x="441671" y="298526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4" name="TextBox 603">
              <a:extLst>
                <a:ext uri="{FF2B5EF4-FFF2-40B4-BE49-F238E27FC236}">
                  <a16:creationId xmlns:a16="http://schemas.microsoft.com/office/drawing/2014/main" id="{54C4A71C-6574-2451-E3B4-388EA71E426C}"/>
                </a:ext>
              </a:extLst>
            </p:cNvPr>
            <p:cNvSpPr txBox="1"/>
            <p:nvPr/>
          </p:nvSpPr>
          <p:spPr bwMode="auto">
            <a:xfrm>
              <a:off x="441671" y="3426139"/>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5" name="TextBox 604">
              <a:extLst>
                <a:ext uri="{FF2B5EF4-FFF2-40B4-BE49-F238E27FC236}">
                  <a16:creationId xmlns:a16="http://schemas.microsoft.com/office/drawing/2014/main" id="{99BF389C-92C3-A38B-B708-073EC36C67EA}"/>
                </a:ext>
              </a:extLst>
            </p:cNvPr>
            <p:cNvSpPr txBox="1"/>
            <p:nvPr/>
          </p:nvSpPr>
          <p:spPr bwMode="auto">
            <a:xfrm>
              <a:off x="441671" y="3853948"/>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6" name="TextBox 605">
              <a:extLst>
                <a:ext uri="{FF2B5EF4-FFF2-40B4-BE49-F238E27FC236}">
                  <a16:creationId xmlns:a16="http://schemas.microsoft.com/office/drawing/2014/main" id="{0F82A531-E8D2-37FF-C1D1-52A9A9FC78DE}"/>
                </a:ext>
              </a:extLst>
            </p:cNvPr>
            <p:cNvSpPr txBox="1"/>
            <p:nvPr/>
          </p:nvSpPr>
          <p:spPr bwMode="auto">
            <a:xfrm>
              <a:off x="441671" y="4285022"/>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7" name="TextBox 606">
              <a:extLst>
                <a:ext uri="{FF2B5EF4-FFF2-40B4-BE49-F238E27FC236}">
                  <a16:creationId xmlns:a16="http://schemas.microsoft.com/office/drawing/2014/main" id="{1481F31D-E8CE-1EF9-D8DC-BE25C0D9C5F8}"/>
                </a:ext>
              </a:extLst>
            </p:cNvPr>
            <p:cNvSpPr txBox="1"/>
            <p:nvPr/>
          </p:nvSpPr>
          <p:spPr bwMode="auto">
            <a:xfrm>
              <a:off x="441671" y="4716096"/>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8" name="TextBox 607">
              <a:extLst>
                <a:ext uri="{FF2B5EF4-FFF2-40B4-BE49-F238E27FC236}">
                  <a16:creationId xmlns:a16="http://schemas.microsoft.com/office/drawing/2014/main" id="{B435BEC7-803F-BAF2-8127-FD17397DC40D}"/>
                </a:ext>
              </a:extLst>
            </p:cNvPr>
            <p:cNvSpPr txBox="1"/>
            <p:nvPr/>
          </p:nvSpPr>
          <p:spPr bwMode="auto">
            <a:xfrm>
              <a:off x="688723"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9" name="TextBox 608">
              <a:extLst>
                <a:ext uri="{FF2B5EF4-FFF2-40B4-BE49-F238E27FC236}">
                  <a16:creationId xmlns:a16="http://schemas.microsoft.com/office/drawing/2014/main" id="{98C41DE4-EA6B-F64A-BF30-4C674EB51A47}"/>
                </a:ext>
              </a:extLst>
            </p:cNvPr>
            <p:cNvSpPr txBox="1"/>
            <p:nvPr/>
          </p:nvSpPr>
          <p:spPr bwMode="auto">
            <a:xfrm>
              <a:off x="989168"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0" name="TextBox 609">
              <a:extLst>
                <a:ext uri="{FF2B5EF4-FFF2-40B4-BE49-F238E27FC236}">
                  <a16:creationId xmlns:a16="http://schemas.microsoft.com/office/drawing/2014/main" id="{6F6CC4DE-EEC2-BE38-0B30-74A810D2AE69}"/>
                </a:ext>
              </a:extLst>
            </p:cNvPr>
            <p:cNvSpPr txBox="1"/>
            <p:nvPr/>
          </p:nvSpPr>
          <p:spPr bwMode="auto">
            <a:xfrm>
              <a:off x="1292879"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1" name="TextBox 610">
              <a:extLst>
                <a:ext uri="{FF2B5EF4-FFF2-40B4-BE49-F238E27FC236}">
                  <a16:creationId xmlns:a16="http://schemas.microsoft.com/office/drawing/2014/main" id="{326587F9-13C4-B758-CDDB-9AAC9207CBE3}"/>
                </a:ext>
              </a:extLst>
            </p:cNvPr>
            <p:cNvSpPr txBox="1"/>
            <p:nvPr/>
          </p:nvSpPr>
          <p:spPr bwMode="auto">
            <a:xfrm>
              <a:off x="157699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2" name="TextBox 611">
              <a:extLst>
                <a:ext uri="{FF2B5EF4-FFF2-40B4-BE49-F238E27FC236}">
                  <a16:creationId xmlns:a16="http://schemas.microsoft.com/office/drawing/2014/main" id="{6958F2D7-8C1C-5047-9A61-D26FF26D2A9D}"/>
                </a:ext>
              </a:extLst>
            </p:cNvPr>
            <p:cNvSpPr txBox="1"/>
            <p:nvPr/>
          </p:nvSpPr>
          <p:spPr bwMode="auto">
            <a:xfrm>
              <a:off x="1870911"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3" name="TextBox 612">
              <a:extLst>
                <a:ext uri="{FF2B5EF4-FFF2-40B4-BE49-F238E27FC236}">
                  <a16:creationId xmlns:a16="http://schemas.microsoft.com/office/drawing/2014/main" id="{D96BAAA1-0653-C37C-DF2B-05FF1A02AAC6}"/>
                </a:ext>
              </a:extLst>
            </p:cNvPr>
            <p:cNvSpPr txBox="1"/>
            <p:nvPr/>
          </p:nvSpPr>
          <p:spPr bwMode="auto">
            <a:xfrm>
              <a:off x="216482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4" name="TextBox 613">
              <a:extLst>
                <a:ext uri="{FF2B5EF4-FFF2-40B4-BE49-F238E27FC236}">
                  <a16:creationId xmlns:a16="http://schemas.microsoft.com/office/drawing/2014/main" id="{8AFC204F-8A33-09BE-74F4-EA6F3C736389}"/>
                </a:ext>
              </a:extLst>
            </p:cNvPr>
            <p:cNvSpPr txBox="1"/>
            <p:nvPr/>
          </p:nvSpPr>
          <p:spPr bwMode="auto">
            <a:xfrm>
              <a:off x="246200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5" name="TextBox 614">
              <a:extLst>
                <a:ext uri="{FF2B5EF4-FFF2-40B4-BE49-F238E27FC236}">
                  <a16:creationId xmlns:a16="http://schemas.microsoft.com/office/drawing/2014/main" id="{33B95D0B-91FA-F368-7AA7-308F9B69F7CD}"/>
                </a:ext>
              </a:extLst>
            </p:cNvPr>
            <p:cNvSpPr txBox="1"/>
            <p:nvPr/>
          </p:nvSpPr>
          <p:spPr bwMode="auto">
            <a:xfrm>
              <a:off x="276245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6" name="TextBox 615">
              <a:extLst>
                <a:ext uri="{FF2B5EF4-FFF2-40B4-BE49-F238E27FC236}">
                  <a16:creationId xmlns:a16="http://schemas.microsoft.com/office/drawing/2014/main" id="{16E08096-C9D6-F044-9C88-F20A471D5BEA}"/>
                </a:ext>
              </a:extLst>
            </p:cNvPr>
            <p:cNvSpPr txBox="1"/>
            <p:nvPr/>
          </p:nvSpPr>
          <p:spPr bwMode="auto">
            <a:xfrm>
              <a:off x="305963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7" name="TextBox 616">
              <a:extLst>
                <a:ext uri="{FF2B5EF4-FFF2-40B4-BE49-F238E27FC236}">
                  <a16:creationId xmlns:a16="http://schemas.microsoft.com/office/drawing/2014/main" id="{F203F1DA-F170-5492-6927-81FCE1181D7D}"/>
                </a:ext>
              </a:extLst>
            </p:cNvPr>
            <p:cNvSpPr txBox="1"/>
            <p:nvPr/>
          </p:nvSpPr>
          <p:spPr bwMode="auto">
            <a:xfrm>
              <a:off x="335681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8" name="TextBox 617">
              <a:extLst>
                <a:ext uri="{FF2B5EF4-FFF2-40B4-BE49-F238E27FC236}">
                  <a16:creationId xmlns:a16="http://schemas.microsoft.com/office/drawing/2014/main" id="{A9F77D94-66AA-41BB-F2DF-CF177D4F364A}"/>
                </a:ext>
              </a:extLst>
            </p:cNvPr>
            <p:cNvSpPr txBox="1"/>
            <p:nvPr/>
          </p:nvSpPr>
          <p:spPr bwMode="auto">
            <a:xfrm>
              <a:off x="365725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21" name="Group 20">
            <a:extLst>
              <a:ext uri="{FF2B5EF4-FFF2-40B4-BE49-F238E27FC236}">
                <a16:creationId xmlns:a16="http://schemas.microsoft.com/office/drawing/2014/main" id="{0F93C249-E714-7DFC-86FF-E1C56EA8E8DE}"/>
              </a:ext>
            </a:extLst>
          </p:cNvPr>
          <p:cNvGrpSpPr/>
          <p:nvPr/>
        </p:nvGrpSpPr>
        <p:grpSpPr>
          <a:xfrm>
            <a:off x="4713831" y="2486990"/>
            <a:ext cx="3028235" cy="2245929"/>
            <a:chOff x="5467149" y="1037597"/>
            <a:chExt cx="6392932" cy="2160116"/>
          </a:xfrm>
        </p:grpSpPr>
        <p:sp>
          <p:nvSpPr>
            <p:cNvPr id="19" name="Rectangle 18">
              <a:extLst>
                <a:ext uri="{FF2B5EF4-FFF2-40B4-BE49-F238E27FC236}">
                  <a16:creationId xmlns:a16="http://schemas.microsoft.com/office/drawing/2014/main" id="{F176F028-50FF-501B-3C9B-22539E414EA7}"/>
                </a:ext>
              </a:extLst>
            </p:cNvPr>
            <p:cNvSpPr/>
            <p:nvPr/>
          </p:nvSpPr>
          <p:spPr bwMode="auto">
            <a:xfrm>
              <a:off x="5467149" y="2237333"/>
              <a:ext cx="2473693" cy="960380"/>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F68281A3-2BA3-7B12-2280-8A98EAFA6C06}"/>
                </a:ext>
              </a:extLst>
            </p:cNvPr>
            <p:cNvSpPr/>
            <p:nvPr/>
          </p:nvSpPr>
          <p:spPr bwMode="auto">
            <a:xfrm>
              <a:off x="10933334" y="1037597"/>
              <a:ext cx="926747" cy="416924"/>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3" name="Rectangle 12">
            <a:extLst>
              <a:ext uri="{FF2B5EF4-FFF2-40B4-BE49-F238E27FC236}">
                <a16:creationId xmlns:a16="http://schemas.microsoft.com/office/drawing/2014/main" id="{030FF556-8590-3C5D-5B24-531FD2134153}"/>
              </a:ext>
            </a:extLst>
          </p:cNvPr>
          <p:cNvSpPr/>
          <p:nvPr/>
        </p:nvSpPr>
        <p:spPr bwMode="auto">
          <a:xfrm>
            <a:off x="2251625" y="2544387"/>
            <a:ext cx="2032946" cy="542283"/>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02875158-4145-D1F8-966E-4881CD61C91E}"/>
              </a:ext>
            </a:extLst>
          </p:cNvPr>
          <p:cNvSpPr>
            <a:spLocks noGrp="1"/>
          </p:cNvSpPr>
          <p:nvPr>
            <p:ph type="title"/>
          </p:nvPr>
        </p:nvSpPr>
        <p:spPr/>
        <p:txBody>
          <a:bodyPr/>
          <a:lstStyle/>
          <a:p>
            <a:r>
              <a:rPr lang="en-US" dirty="0"/>
              <a:t>Final OS Results for Phase III Trials of </a:t>
            </a:r>
            <a:br>
              <a:rPr lang="en-US" dirty="0"/>
            </a:br>
            <a:r>
              <a:rPr lang="en-US" dirty="0"/>
              <a:t>AR Inhibition + ADT in mHSPC</a:t>
            </a:r>
          </a:p>
        </p:txBody>
      </p:sp>
      <p:sp>
        <p:nvSpPr>
          <p:cNvPr id="7" name="Text Box 15">
            <a:extLst>
              <a:ext uri="{FF2B5EF4-FFF2-40B4-BE49-F238E27FC236}">
                <a16:creationId xmlns:a16="http://schemas.microsoft.com/office/drawing/2014/main" id="{1E15D1F4-4684-9479-65FB-4709F48A303A}"/>
              </a:ext>
            </a:extLst>
          </p:cNvPr>
          <p:cNvSpPr txBox="1">
            <a:spLocks noChangeArrowheads="1"/>
          </p:cNvSpPr>
          <p:nvPr/>
        </p:nvSpPr>
        <p:spPr bwMode="auto">
          <a:xfrm>
            <a:off x="412750" y="6387644"/>
            <a:ext cx="656041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Fizazi. Lancet. 2019;20:686. 2. Armstrong. JCO. 2022;40:1616. 3. Chi. JCO. 2021;39:2294.</a:t>
            </a:r>
          </a:p>
        </p:txBody>
      </p:sp>
      <p:graphicFrame>
        <p:nvGraphicFramePr>
          <p:cNvPr id="8" name="Table 10">
            <a:extLst>
              <a:ext uri="{FF2B5EF4-FFF2-40B4-BE49-F238E27FC236}">
                <a16:creationId xmlns:a16="http://schemas.microsoft.com/office/drawing/2014/main" id="{FE2DE2C4-98C1-E6A3-487B-180F16C1235F}"/>
              </a:ext>
            </a:extLst>
          </p:cNvPr>
          <p:cNvGraphicFramePr>
            <a:graphicFrameLocks noGrp="1"/>
          </p:cNvGraphicFramePr>
          <p:nvPr/>
        </p:nvGraphicFramePr>
        <p:xfrm>
          <a:off x="1000924" y="4157278"/>
          <a:ext cx="3154680" cy="6400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525374061"/>
                    </a:ext>
                  </a:extLst>
                </a:gridCol>
                <a:gridCol w="1005840">
                  <a:extLst>
                    <a:ext uri="{9D8B030D-6E8A-4147-A177-3AD203B41FA5}">
                      <a16:colId xmlns:a16="http://schemas.microsoft.com/office/drawing/2014/main" val="2045706070"/>
                    </a:ext>
                  </a:extLst>
                </a:gridCol>
                <a:gridCol w="1005840">
                  <a:extLst>
                    <a:ext uri="{9D8B030D-6E8A-4147-A177-3AD203B41FA5}">
                      <a16:colId xmlns:a16="http://schemas.microsoft.com/office/drawing/2014/main" val="3136023006"/>
                    </a:ext>
                  </a:extLst>
                </a:gridCol>
              </a:tblGrid>
              <a:tr h="157212">
                <a:tc>
                  <a:txBody>
                    <a:bodyPr/>
                    <a:lstStyle/>
                    <a:p>
                      <a:pPr algn="r"/>
                      <a:endParaRPr lang="en-US" sz="1400" dirty="0">
                        <a:solidFill>
                          <a:schemeClr val="bg1"/>
                        </a:solidFill>
                      </a:endParaRPr>
                    </a:p>
                  </a:txBody>
                  <a:tcPr marL="0" marR="0" marT="0" marB="0">
                    <a:solidFill>
                      <a:schemeClr val="tx1"/>
                    </a:solidFill>
                  </a:tcPr>
                </a:tc>
                <a:tc>
                  <a:txBody>
                    <a:bodyPr/>
                    <a:lstStyle/>
                    <a:p>
                      <a:pPr algn="ctr"/>
                      <a:r>
                        <a:rPr lang="en-US" sz="1400" dirty="0">
                          <a:solidFill>
                            <a:schemeClr val="accent1"/>
                          </a:solidFill>
                        </a:rPr>
                        <a:t>AAP + ADT </a:t>
                      </a:r>
                    </a:p>
                  </a:txBody>
                  <a:tcPr marL="0" marR="0" marT="0" marB="0">
                    <a:solidFill>
                      <a:schemeClr val="tx1"/>
                    </a:solidFill>
                  </a:tcPr>
                </a:tc>
                <a:tc>
                  <a:txBody>
                    <a:bodyPr/>
                    <a:lstStyle/>
                    <a:p>
                      <a:pPr algn="ctr"/>
                      <a:r>
                        <a:rPr lang="en-US" sz="1400" dirty="0">
                          <a:solidFill>
                            <a:schemeClr val="accent3"/>
                          </a:solidFill>
                        </a:rPr>
                        <a:t>Pbo + ADT </a:t>
                      </a:r>
                    </a:p>
                  </a:txBody>
                  <a:tcPr marL="0" marR="0" marT="0" marB="0">
                    <a:solidFill>
                      <a:schemeClr val="tx1"/>
                    </a:solidFill>
                  </a:tcPr>
                </a:tc>
                <a:extLst>
                  <a:ext uri="{0D108BD9-81ED-4DB2-BD59-A6C34878D82A}">
                    <a16:rowId xmlns:a16="http://schemas.microsoft.com/office/drawing/2014/main" val="4128803212"/>
                  </a:ext>
                </a:extLst>
              </a:tr>
              <a:tr h="157212">
                <a:tc>
                  <a:txBody>
                    <a:bodyPr/>
                    <a:lstStyle/>
                    <a:p>
                      <a:pPr algn="l"/>
                      <a:r>
                        <a:rPr lang="en-US" sz="1400" dirty="0">
                          <a:solidFill>
                            <a:schemeClr val="bg1"/>
                          </a:solidFill>
                        </a:rPr>
                        <a:t>Median OS, mo</a:t>
                      </a:r>
                    </a:p>
                  </a:txBody>
                  <a:tcPr marL="0" marR="0" marT="0" marB="0">
                    <a:solidFill>
                      <a:schemeClr val="tx1"/>
                    </a:solidFill>
                  </a:tcPr>
                </a:tc>
                <a:tc>
                  <a:txBody>
                    <a:bodyPr/>
                    <a:lstStyle/>
                    <a:p>
                      <a:pPr algn="ctr"/>
                      <a:r>
                        <a:rPr lang="en-US" sz="1400" dirty="0">
                          <a:solidFill>
                            <a:schemeClr val="bg1"/>
                          </a:solidFill>
                        </a:rPr>
                        <a:t>53.3</a:t>
                      </a:r>
                    </a:p>
                  </a:txBody>
                  <a:tcPr marL="0" marR="0" marT="0" marB="0">
                    <a:solidFill>
                      <a:schemeClr val="tx1"/>
                    </a:solidFill>
                  </a:tcPr>
                </a:tc>
                <a:tc>
                  <a:txBody>
                    <a:bodyPr/>
                    <a:lstStyle/>
                    <a:p>
                      <a:pPr algn="ctr"/>
                      <a:r>
                        <a:rPr lang="en-US" sz="1400" dirty="0">
                          <a:solidFill>
                            <a:schemeClr val="bg1"/>
                          </a:solidFill>
                        </a:rPr>
                        <a:t>36.5</a:t>
                      </a:r>
                    </a:p>
                  </a:txBody>
                  <a:tcPr marL="0" marR="0" marT="0" marB="0">
                    <a:solidFill>
                      <a:schemeClr val="tx1"/>
                    </a:solidFill>
                  </a:tcPr>
                </a:tc>
                <a:extLst>
                  <a:ext uri="{0D108BD9-81ED-4DB2-BD59-A6C34878D82A}">
                    <a16:rowId xmlns:a16="http://schemas.microsoft.com/office/drawing/2014/main" val="4266414325"/>
                  </a:ext>
                </a:extLst>
              </a:tr>
              <a:tr h="157212">
                <a:tc>
                  <a:txBody>
                    <a:bodyPr/>
                    <a:lstStyle/>
                    <a:p>
                      <a:pPr algn="l"/>
                      <a:r>
                        <a:rPr lang="en-US" sz="1400" dirty="0">
                          <a:solidFill>
                            <a:schemeClr val="bg1"/>
                          </a:solidFill>
                        </a:rPr>
                        <a:t>HR (95% CI)</a:t>
                      </a:r>
                    </a:p>
                  </a:txBody>
                  <a:tcPr marL="0" marR="0" marT="0" marB="0">
                    <a:solidFill>
                      <a:schemeClr val="tx1"/>
                    </a:solidFill>
                  </a:tcPr>
                </a:tc>
                <a:tc gridSpan="2">
                  <a:txBody>
                    <a:bodyPr/>
                    <a:lstStyle/>
                    <a:p>
                      <a:pPr algn="ctr"/>
                      <a:r>
                        <a:rPr lang="it-IT" sz="1400" dirty="0">
                          <a:solidFill>
                            <a:schemeClr val="bg1"/>
                          </a:solidFill>
                        </a:rPr>
                        <a:t>0.66 (0.56-0.78; </a:t>
                      </a:r>
                      <a:r>
                        <a:rPr lang="it-IT" sz="1400" i="1" dirty="0">
                          <a:solidFill>
                            <a:schemeClr val="bg1"/>
                          </a:solidFill>
                        </a:rPr>
                        <a:t>P</a:t>
                      </a:r>
                      <a:r>
                        <a:rPr lang="it-IT" sz="1400" dirty="0">
                          <a:solidFill>
                            <a:schemeClr val="bg1"/>
                          </a:solidFill>
                        </a:rPr>
                        <a:t> &lt;.0001)</a:t>
                      </a:r>
                      <a:endParaRPr lang="en-US" sz="1400" dirty="0">
                        <a:solidFill>
                          <a:schemeClr val="bg1"/>
                        </a:solidFill>
                      </a:endParaRPr>
                    </a:p>
                  </a:txBody>
                  <a:tcPr marL="0" marR="0" marT="0" marB="0">
                    <a:solidFill>
                      <a:schemeClr val="tx1"/>
                    </a:solidFill>
                  </a:tcPr>
                </a:tc>
                <a:tc hMerge="1">
                  <a:txBody>
                    <a:bodyPr/>
                    <a:lstStyle/>
                    <a:p>
                      <a:pPr algn="ctr"/>
                      <a:endParaRPr lang="en-US" sz="1400" dirty="0">
                        <a:solidFill>
                          <a:schemeClr val="bg1"/>
                        </a:solidFill>
                      </a:endParaRPr>
                    </a:p>
                  </a:txBody>
                  <a:tcPr marL="45720" marR="45720">
                    <a:solidFill>
                      <a:schemeClr val="tx1"/>
                    </a:solidFill>
                  </a:tcPr>
                </a:tc>
                <a:extLst>
                  <a:ext uri="{0D108BD9-81ED-4DB2-BD59-A6C34878D82A}">
                    <a16:rowId xmlns:a16="http://schemas.microsoft.com/office/drawing/2014/main" val="2589219208"/>
                  </a:ext>
                </a:extLst>
              </a:tr>
            </a:tbl>
          </a:graphicData>
        </a:graphic>
      </p:graphicFrame>
      <p:sp>
        <p:nvSpPr>
          <p:cNvPr id="16" name="TextBox 15">
            <a:extLst>
              <a:ext uri="{FF2B5EF4-FFF2-40B4-BE49-F238E27FC236}">
                <a16:creationId xmlns:a16="http://schemas.microsoft.com/office/drawing/2014/main" id="{68D60AC3-C9B1-2BD1-5E1D-CF844D35F020}"/>
              </a:ext>
            </a:extLst>
          </p:cNvPr>
          <p:cNvSpPr txBox="1"/>
          <p:nvPr/>
        </p:nvSpPr>
        <p:spPr bwMode="auto">
          <a:xfrm rot="16200000">
            <a:off x="-510146" y="3572778"/>
            <a:ext cx="21292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graphicFrame>
        <p:nvGraphicFramePr>
          <p:cNvPr id="18" name="Table 10">
            <a:extLst>
              <a:ext uri="{FF2B5EF4-FFF2-40B4-BE49-F238E27FC236}">
                <a16:creationId xmlns:a16="http://schemas.microsoft.com/office/drawing/2014/main" id="{AD819E14-B121-2982-88C6-D7CBEEB556DE}"/>
              </a:ext>
            </a:extLst>
          </p:cNvPr>
          <p:cNvGraphicFramePr>
            <a:graphicFrameLocks noGrp="1"/>
          </p:cNvGraphicFramePr>
          <p:nvPr/>
        </p:nvGraphicFramePr>
        <p:xfrm>
          <a:off x="4758605" y="4129304"/>
          <a:ext cx="3154680" cy="6400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525374061"/>
                    </a:ext>
                  </a:extLst>
                </a:gridCol>
                <a:gridCol w="1005840">
                  <a:extLst>
                    <a:ext uri="{9D8B030D-6E8A-4147-A177-3AD203B41FA5}">
                      <a16:colId xmlns:a16="http://schemas.microsoft.com/office/drawing/2014/main" val="2045706070"/>
                    </a:ext>
                  </a:extLst>
                </a:gridCol>
                <a:gridCol w="1005840">
                  <a:extLst>
                    <a:ext uri="{9D8B030D-6E8A-4147-A177-3AD203B41FA5}">
                      <a16:colId xmlns:a16="http://schemas.microsoft.com/office/drawing/2014/main" val="3136023006"/>
                    </a:ext>
                  </a:extLst>
                </a:gridCol>
              </a:tblGrid>
              <a:tr h="157212">
                <a:tc>
                  <a:txBody>
                    <a:bodyPr/>
                    <a:lstStyle/>
                    <a:p>
                      <a:pPr algn="r"/>
                      <a:endParaRPr lang="en-US" sz="1400" dirty="0">
                        <a:solidFill>
                          <a:schemeClr val="bg1"/>
                        </a:solidFill>
                      </a:endParaRPr>
                    </a:p>
                  </a:txBody>
                  <a:tcPr marL="0" marR="0" marT="0" marB="0">
                    <a:solidFill>
                      <a:schemeClr val="tx1"/>
                    </a:solidFill>
                  </a:tcPr>
                </a:tc>
                <a:tc>
                  <a:txBody>
                    <a:bodyPr/>
                    <a:lstStyle/>
                    <a:p>
                      <a:pPr algn="ctr"/>
                      <a:r>
                        <a:rPr lang="en-US" sz="1400" dirty="0">
                          <a:solidFill>
                            <a:schemeClr val="accent1"/>
                          </a:solidFill>
                        </a:rPr>
                        <a:t>Enza + ADT</a:t>
                      </a:r>
                    </a:p>
                  </a:txBody>
                  <a:tcPr marL="0" marR="0" marT="0" marB="0">
                    <a:solidFill>
                      <a:schemeClr val="tx1"/>
                    </a:solidFill>
                  </a:tcPr>
                </a:tc>
                <a:tc>
                  <a:txBody>
                    <a:bodyPr/>
                    <a:lstStyle/>
                    <a:p>
                      <a:pPr algn="ctr"/>
                      <a:r>
                        <a:rPr lang="en-US" sz="1400" dirty="0">
                          <a:solidFill>
                            <a:schemeClr val="accent3"/>
                          </a:solidFill>
                        </a:rPr>
                        <a:t>Pbo + ADT </a:t>
                      </a:r>
                    </a:p>
                  </a:txBody>
                  <a:tcPr marL="0" marR="0" marT="0" marB="0">
                    <a:solidFill>
                      <a:schemeClr val="tx1"/>
                    </a:solidFill>
                  </a:tcPr>
                </a:tc>
                <a:extLst>
                  <a:ext uri="{0D108BD9-81ED-4DB2-BD59-A6C34878D82A}">
                    <a16:rowId xmlns:a16="http://schemas.microsoft.com/office/drawing/2014/main" val="4128803212"/>
                  </a:ext>
                </a:extLst>
              </a:tr>
              <a:tr h="157212">
                <a:tc>
                  <a:txBody>
                    <a:bodyPr/>
                    <a:lstStyle/>
                    <a:p>
                      <a:pPr algn="l"/>
                      <a:r>
                        <a:rPr lang="en-US" sz="1400" dirty="0">
                          <a:solidFill>
                            <a:schemeClr val="bg1"/>
                          </a:solidFill>
                        </a:rPr>
                        <a:t>Median OS, mo</a:t>
                      </a:r>
                    </a:p>
                  </a:txBody>
                  <a:tcPr marL="0" marR="0" marT="0" marB="0">
                    <a:solidFill>
                      <a:schemeClr val="tx1"/>
                    </a:solidFill>
                  </a:tcPr>
                </a:tc>
                <a:tc>
                  <a:txBody>
                    <a:bodyPr/>
                    <a:lstStyle/>
                    <a:p>
                      <a:pPr algn="ctr"/>
                      <a:r>
                        <a:rPr lang="en-US" sz="1400" dirty="0">
                          <a:solidFill>
                            <a:schemeClr val="bg1"/>
                          </a:solidFill>
                        </a:rPr>
                        <a:t>NR</a:t>
                      </a:r>
                    </a:p>
                  </a:txBody>
                  <a:tcPr marL="0" marR="0" marT="0" marB="0">
                    <a:solidFill>
                      <a:schemeClr val="tx1"/>
                    </a:solidFill>
                  </a:tcPr>
                </a:tc>
                <a:tc>
                  <a:txBody>
                    <a:bodyPr/>
                    <a:lstStyle/>
                    <a:p>
                      <a:pPr algn="ctr"/>
                      <a:r>
                        <a:rPr lang="en-US" sz="1400" dirty="0">
                          <a:solidFill>
                            <a:schemeClr val="bg1"/>
                          </a:solidFill>
                        </a:rPr>
                        <a:t>NR</a:t>
                      </a:r>
                    </a:p>
                  </a:txBody>
                  <a:tcPr marL="0" marR="0" marT="0" marB="0">
                    <a:solidFill>
                      <a:schemeClr val="tx1"/>
                    </a:solidFill>
                  </a:tcPr>
                </a:tc>
                <a:extLst>
                  <a:ext uri="{0D108BD9-81ED-4DB2-BD59-A6C34878D82A}">
                    <a16:rowId xmlns:a16="http://schemas.microsoft.com/office/drawing/2014/main" val="4266414325"/>
                  </a:ext>
                </a:extLst>
              </a:tr>
              <a:tr h="157212">
                <a:tc>
                  <a:txBody>
                    <a:bodyPr/>
                    <a:lstStyle/>
                    <a:p>
                      <a:pPr algn="l"/>
                      <a:r>
                        <a:rPr lang="en-US" sz="1400" dirty="0">
                          <a:solidFill>
                            <a:schemeClr val="bg1"/>
                          </a:solidFill>
                        </a:rPr>
                        <a:t>HR (95% CI)</a:t>
                      </a:r>
                    </a:p>
                  </a:txBody>
                  <a:tcPr marL="0" marR="0" marT="0" marB="0">
                    <a:solidFill>
                      <a:schemeClr val="tx1"/>
                    </a:solidFill>
                  </a:tcPr>
                </a:tc>
                <a:tc gridSpan="2">
                  <a:txBody>
                    <a:bodyPr/>
                    <a:lstStyle/>
                    <a:p>
                      <a:pPr algn="ctr"/>
                      <a:r>
                        <a:rPr lang="it-IT" sz="1400" dirty="0">
                          <a:solidFill>
                            <a:schemeClr val="bg1"/>
                          </a:solidFill>
                        </a:rPr>
                        <a:t>0.66 (0.53-0.81; </a:t>
                      </a:r>
                      <a:r>
                        <a:rPr lang="it-IT" sz="1400" i="1" dirty="0">
                          <a:solidFill>
                            <a:schemeClr val="bg1"/>
                          </a:solidFill>
                        </a:rPr>
                        <a:t>P </a:t>
                      </a:r>
                      <a:r>
                        <a:rPr lang="it-IT" sz="1400" i="0" dirty="0">
                          <a:solidFill>
                            <a:schemeClr val="bg1"/>
                          </a:solidFill>
                        </a:rPr>
                        <a:t>&lt;.0001)</a:t>
                      </a:r>
                      <a:endParaRPr lang="en-US" sz="1400" dirty="0">
                        <a:solidFill>
                          <a:schemeClr val="bg1"/>
                        </a:solidFill>
                      </a:endParaRPr>
                    </a:p>
                  </a:txBody>
                  <a:tcPr marL="0" marR="0" marT="0" marB="0">
                    <a:solidFill>
                      <a:schemeClr val="tx1"/>
                    </a:solidFill>
                  </a:tcPr>
                </a:tc>
                <a:tc hMerge="1">
                  <a:txBody>
                    <a:bodyPr/>
                    <a:lstStyle/>
                    <a:p>
                      <a:pPr algn="ctr"/>
                      <a:endParaRPr lang="en-US" sz="1400" dirty="0">
                        <a:solidFill>
                          <a:schemeClr val="bg1"/>
                        </a:solidFill>
                      </a:endParaRPr>
                    </a:p>
                  </a:txBody>
                  <a:tcPr marL="45720" marR="45720">
                    <a:solidFill>
                      <a:schemeClr val="tx1"/>
                    </a:solidFill>
                  </a:tcPr>
                </a:tc>
                <a:extLst>
                  <a:ext uri="{0D108BD9-81ED-4DB2-BD59-A6C34878D82A}">
                    <a16:rowId xmlns:a16="http://schemas.microsoft.com/office/drawing/2014/main" val="2589219208"/>
                  </a:ext>
                </a:extLst>
              </a:tr>
            </a:tbl>
          </a:graphicData>
        </a:graphic>
      </p:graphicFrame>
      <p:sp>
        <p:nvSpPr>
          <p:cNvPr id="30" name="Rectangle 29">
            <a:extLst>
              <a:ext uri="{FF2B5EF4-FFF2-40B4-BE49-F238E27FC236}">
                <a16:creationId xmlns:a16="http://schemas.microsoft.com/office/drawing/2014/main" id="{7DEE88BE-8595-3777-2D19-0094CCA94605}"/>
              </a:ext>
            </a:extLst>
          </p:cNvPr>
          <p:cNvSpPr/>
          <p:nvPr/>
        </p:nvSpPr>
        <p:spPr bwMode="auto">
          <a:xfrm>
            <a:off x="10733403" y="2842916"/>
            <a:ext cx="676148" cy="147320"/>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aphicFrame>
        <p:nvGraphicFramePr>
          <p:cNvPr id="31" name="Table 10">
            <a:extLst>
              <a:ext uri="{FF2B5EF4-FFF2-40B4-BE49-F238E27FC236}">
                <a16:creationId xmlns:a16="http://schemas.microsoft.com/office/drawing/2014/main" id="{60C0E1C1-C9C3-14D7-6A37-4FF57B5FBB2E}"/>
              </a:ext>
            </a:extLst>
          </p:cNvPr>
          <p:cNvGraphicFramePr>
            <a:graphicFrameLocks noGrp="1"/>
          </p:cNvGraphicFramePr>
          <p:nvPr/>
        </p:nvGraphicFramePr>
        <p:xfrm>
          <a:off x="8356842" y="4149790"/>
          <a:ext cx="3154680" cy="640080"/>
        </p:xfrm>
        <a:graphic>
          <a:graphicData uri="http://schemas.openxmlformats.org/drawingml/2006/table">
            <a:tbl>
              <a:tblPr firstRow="1" bandRow="1">
                <a:tableStyleId>{5C22544A-7EE6-4342-B048-85BDC9FD1C3A}</a:tableStyleId>
              </a:tblPr>
              <a:tblGrid>
                <a:gridCol w="1143000">
                  <a:extLst>
                    <a:ext uri="{9D8B030D-6E8A-4147-A177-3AD203B41FA5}">
                      <a16:colId xmlns:a16="http://schemas.microsoft.com/office/drawing/2014/main" val="525374061"/>
                    </a:ext>
                  </a:extLst>
                </a:gridCol>
                <a:gridCol w="1005840">
                  <a:extLst>
                    <a:ext uri="{9D8B030D-6E8A-4147-A177-3AD203B41FA5}">
                      <a16:colId xmlns:a16="http://schemas.microsoft.com/office/drawing/2014/main" val="2045706070"/>
                    </a:ext>
                  </a:extLst>
                </a:gridCol>
                <a:gridCol w="1005840">
                  <a:extLst>
                    <a:ext uri="{9D8B030D-6E8A-4147-A177-3AD203B41FA5}">
                      <a16:colId xmlns:a16="http://schemas.microsoft.com/office/drawing/2014/main" val="3136023006"/>
                    </a:ext>
                  </a:extLst>
                </a:gridCol>
              </a:tblGrid>
              <a:tr h="157212">
                <a:tc>
                  <a:txBody>
                    <a:bodyPr/>
                    <a:lstStyle/>
                    <a:p>
                      <a:endParaRPr lang="en-US" sz="1400" dirty="0">
                        <a:solidFill>
                          <a:schemeClr val="bg1"/>
                        </a:solidFill>
                      </a:endParaRPr>
                    </a:p>
                  </a:txBody>
                  <a:tcPr marL="0" marR="0" marT="0" marB="0">
                    <a:solidFill>
                      <a:schemeClr val="tx1"/>
                    </a:solidFill>
                  </a:tcPr>
                </a:tc>
                <a:tc>
                  <a:txBody>
                    <a:bodyPr/>
                    <a:lstStyle/>
                    <a:p>
                      <a:pPr algn="ctr"/>
                      <a:r>
                        <a:rPr lang="en-US" sz="1400" dirty="0">
                          <a:solidFill>
                            <a:schemeClr val="accent1"/>
                          </a:solidFill>
                        </a:rPr>
                        <a:t>Apa + ADT</a:t>
                      </a:r>
                    </a:p>
                  </a:txBody>
                  <a:tcPr marL="0" marR="0" marT="0" marB="0">
                    <a:solidFill>
                      <a:schemeClr val="tx1"/>
                    </a:solidFill>
                  </a:tcPr>
                </a:tc>
                <a:tc>
                  <a:txBody>
                    <a:bodyPr/>
                    <a:lstStyle/>
                    <a:p>
                      <a:pPr algn="ctr"/>
                      <a:r>
                        <a:rPr lang="en-US" sz="1400" dirty="0">
                          <a:solidFill>
                            <a:schemeClr val="accent3"/>
                          </a:solidFill>
                        </a:rPr>
                        <a:t>Pbo + ADT </a:t>
                      </a:r>
                    </a:p>
                  </a:txBody>
                  <a:tcPr marL="0" marR="0" marT="0" marB="0">
                    <a:solidFill>
                      <a:schemeClr val="tx1"/>
                    </a:solidFill>
                  </a:tcPr>
                </a:tc>
                <a:extLst>
                  <a:ext uri="{0D108BD9-81ED-4DB2-BD59-A6C34878D82A}">
                    <a16:rowId xmlns:a16="http://schemas.microsoft.com/office/drawing/2014/main" val="4128803212"/>
                  </a:ext>
                </a:extLst>
              </a:tr>
              <a:tr h="157212">
                <a:tc>
                  <a:txBody>
                    <a:bodyPr/>
                    <a:lstStyle/>
                    <a:p>
                      <a:pPr algn="l"/>
                      <a:r>
                        <a:rPr lang="en-US" sz="1400" dirty="0">
                          <a:solidFill>
                            <a:schemeClr val="bg1"/>
                          </a:solidFill>
                        </a:rPr>
                        <a:t>Median OS, mo</a:t>
                      </a:r>
                    </a:p>
                  </a:txBody>
                  <a:tcPr marL="0" marR="0" marT="0" marB="0">
                    <a:solidFill>
                      <a:schemeClr val="tx1"/>
                    </a:solidFill>
                  </a:tcPr>
                </a:tc>
                <a:tc>
                  <a:txBody>
                    <a:bodyPr/>
                    <a:lstStyle/>
                    <a:p>
                      <a:pPr algn="ctr"/>
                      <a:r>
                        <a:rPr lang="en-US" sz="1400" dirty="0">
                          <a:solidFill>
                            <a:schemeClr val="bg1"/>
                          </a:solidFill>
                        </a:rPr>
                        <a:t>NR</a:t>
                      </a:r>
                    </a:p>
                  </a:txBody>
                  <a:tcPr marL="0" marR="0" marT="0" marB="0">
                    <a:solidFill>
                      <a:schemeClr val="tx1"/>
                    </a:solidFill>
                  </a:tcPr>
                </a:tc>
                <a:tc>
                  <a:txBody>
                    <a:bodyPr/>
                    <a:lstStyle/>
                    <a:p>
                      <a:pPr algn="ctr"/>
                      <a:r>
                        <a:rPr lang="en-US" sz="1400" dirty="0">
                          <a:solidFill>
                            <a:schemeClr val="bg1"/>
                          </a:solidFill>
                        </a:rPr>
                        <a:t>52.2</a:t>
                      </a:r>
                    </a:p>
                  </a:txBody>
                  <a:tcPr marL="0" marR="0" marT="0" marB="0">
                    <a:solidFill>
                      <a:schemeClr val="tx1"/>
                    </a:solidFill>
                  </a:tcPr>
                </a:tc>
                <a:extLst>
                  <a:ext uri="{0D108BD9-81ED-4DB2-BD59-A6C34878D82A}">
                    <a16:rowId xmlns:a16="http://schemas.microsoft.com/office/drawing/2014/main" val="4266414325"/>
                  </a:ext>
                </a:extLst>
              </a:tr>
              <a:tr h="157212">
                <a:tc>
                  <a:txBody>
                    <a:bodyPr/>
                    <a:lstStyle/>
                    <a:p>
                      <a:pPr algn="r"/>
                      <a:r>
                        <a:rPr lang="en-US" sz="1400" dirty="0">
                          <a:solidFill>
                            <a:schemeClr val="bg1"/>
                          </a:solidFill>
                        </a:rPr>
                        <a:t>HR (95% CI)</a:t>
                      </a:r>
                    </a:p>
                  </a:txBody>
                  <a:tcPr marL="0" marR="0" marT="0" marB="0">
                    <a:solidFill>
                      <a:schemeClr val="tx1"/>
                    </a:solidFill>
                  </a:tcPr>
                </a:tc>
                <a:tc gridSpan="2">
                  <a:txBody>
                    <a:bodyPr/>
                    <a:lstStyle/>
                    <a:p>
                      <a:pPr algn="ctr"/>
                      <a:r>
                        <a:rPr lang="it-IT" sz="1400" dirty="0">
                          <a:solidFill>
                            <a:schemeClr val="bg1"/>
                          </a:solidFill>
                        </a:rPr>
                        <a:t>0.65 (0.53-0.79; </a:t>
                      </a:r>
                      <a:r>
                        <a:rPr lang="it-IT" sz="1400" i="1" dirty="0">
                          <a:solidFill>
                            <a:schemeClr val="bg1"/>
                          </a:solidFill>
                        </a:rPr>
                        <a:t>P </a:t>
                      </a:r>
                      <a:r>
                        <a:rPr lang="it-IT" sz="1400" i="0" dirty="0">
                          <a:solidFill>
                            <a:schemeClr val="bg1"/>
                          </a:solidFill>
                        </a:rPr>
                        <a:t>&lt;.0001)</a:t>
                      </a:r>
                      <a:endParaRPr lang="en-US" sz="1400" dirty="0">
                        <a:solidFill>
                          <a:schemeClr val="bg1"/>
                        </a:solidFill>
                      </a:endParaRPr>
                    </a:p>
                  </a:txBody>
                  <a:tcPr marL="0" marR="0" marT="0" marB="0">
                    <a:solidFill>
                      <a:schemeClr val="tx1"/>
                    </a:solidFill>
                  </a:tcPr>
                </a:tc>
                <a:tc hMerge="1">
                  <a:txBody>
                    <a:bodyPr/>
                    <a:lstStyle/>
                    <a:p>
                      <a:pPr algn="ctr"/>
                      <a:endParaRPr lang="en-US" sz="1400" dirty="0">
                        <a:solidFill>
                          <a:schemeClr val="bg1"/>
                        </a:solidFill>
                      </a:endParaRPr>
                    </a:p>
                  </a:txBody>
                  <a:tcPr marL="45720" marR="45720">
                    <a:solidFill>
                      <a:schemeClr val="tx1"/>
                    </a:solidFill>
                  </a:tcPr>
                </a:tc>
                <a:extLst>
                  <a:ext uri="{0D108BD9-81ED-4DB2-BD59-A6C34878D82A}">
                    <a16:rowId xmlns:a16="http://schemas.microsoft.com/office/drawing/2014/main" val="2589219208"/>
                  </a:ext>
                </a:extLst>
              </a:tr>
            </a:tbl>
          </a:graphicData>
        </a:graphic>
      </p:graphicFrame>
      <p:sp>
        <p:nvSpPr>
          <p:cNvPr id="5" name="TextBox 4">
            <a:extLst>
              <a:ext uri="{FF2B5EF4-FFF2-40B4-BE49-F238E27FC236}">
                <a16:creationId xmlns:a16="http://schemas.microsoft.com/office/drawing/2014/main" id="{DAFC8746-1777-BF19-97FB-2848070CE50D}"/>
              </a:ext>
            </a:extLst>
          </p:cNvPr>
          <p:cNvSpPr txBox="1"/>
          <p:nvPr/>
        </p:nvSpPr>
        <p:spPr bwMode="auto">
          <a:xfrm>
            <a:off x="4630290" y="5725311"/>
            <a:ext cx="56284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Cross-trial comparisons have significant limitations.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This information is presented to generate discussion, not to make direct comparisons among study results.</a:t>
            </a:r>
          </a:p>
        </p:txBody>
      </p:sp>
      <p:sp>
        <p:nvSpPr>
          <p:cNvPr id="10" name="TextBox 9">
            <a:extLst>
              <a:ext uri="{FF2B5EF4-FFF2-40B4-BE49-F238E27FC236}">
                <a16:creationId xmlns:a16="http://schemas.microsoft.com/office/drawing/2014/main" id="{F4797FA0-9CFE-B908-25CB-6EDE4AC451CF}"/>
              </a:ext>
            </a:extLst>
          </p:cNvPr>
          <p:cNvSpPr txBox="1"/>
          <p:nvPr/>
        </p:nvSpPr>
        <p:spPr bwMode="auto">
          <a:xfrm>
            <a:off x="1120850" y="1645900"/>
            <a:ext cx="299473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LATITUDE: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Abiraterone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ADT (N = 1199)</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1</a:t>
            </a:r>
            <a:b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51.8 mo</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5" name="TextBox 14">
            <a:extLst>
              <a:ext uri="{FF2B5EF4-FFF2-40B4-BE49-F238E27FC236}">
                <a16:creationId xmlns:a16="http://schemas.microsoft.com/office/drawing/2014/main" id="{FE5A056C-C81A-132F-6100-DA32E04116D5}"/>
              </a:ext>
            </a:extLst>
          </p:cNvPr>
          <p:cNvSpPr txBox="1"/>
          <p:nvPr/>
        </p:nvSpPr>
        <p:spPr bwMode="auto">
          <a:xfrm>
            <a:off x="8452379" y="1645900"/>
            <a:ext cx="272273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TITAN: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Apalutamide </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ADT (N = 1052)</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44.0 mo</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4" name="TextBox 23">
            <a:extLst>
              <a:ext uri="{FF2B5EF4-FFF2-40B4-BE49-F238E27FC236}">
                <a16:creationId xmlns:a16="http://schemas.microsoft.com/office/drawing/2014/main" id="{C3D06F05-6478-16EA-399B-33C5FECE15A4}"/>
              </a:ext>
            </a:extLst>
          </p:cNvPr>
          <p:cNvSpPr txBox="1"/>
          <p:nvPr/>
        </p:nvSpPr>
        <p:spPr bwMode="auto">
          <a:xfrm>
            <a:off x="4725137" y="1645900"/>
            <a:ext cx="298158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ARCHES: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Enzalutamide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ADT (N = 1150)</a:t>
            </a:r>
            <a:r>
              <a:rPr kumimoji="0" lang="en-US"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44.6 mo</a:t>
            </a:r>
          </a:p>
        </p:txBody>
      </p:sp>
      <p:grpSp>
        <p:nvGrpSpPr>
          <p:cNvPr id="79" name="Group 78">
            <a:extLst>
              <a:ext uri="{FF2B5EF4-FFF2-40B4-BE49-F238E27FC236}">
                <a16:creationId xmlns:a16="http://schemas.microsoft.com/office/drawing/2014/main" id="{27C4F5C0-9BC6-7F9F-6E0B-9003A8E6F262}"/>
              </a:ext>
            </a:extLst>
          </p:cNvPr>
          <p:cNvGrpSpPr/>
          <p:nvPr/>
        </p:nvGrpSpPr>
        <p:grpSpPr>
          <a:xfrm>
            <a:off x="575021" y="2530879"/>
            <a:ext cx="3826273" cy="2819503"/>
            <a:chOff x="441671" y="2550927"/>
            <a:chExt cx="3826273" cy="2819503"/>
          </a:xfrm>
        </p:grpSpPr>
        <p:sp>
          <p:nvSpPr>
            <p:cNvPr id="17" name="TextBox 16">
              <a:extLst>
                <a:ext uri="{FF2B5EF4-FFF2-40B4-BE49-F238E27FC236}">
                  <a16:creationId xmlns:a16="http://schemas.microsoft.com/office/drawing/2014/main" id="{E638BBB7-6578-08AA-27D7-05CB50CFE1DF}"/>
                </a:ext>
              </a:extLst>
            </p:cNvPr>
            <p:cNvSpPr txBox="1"/>
            <p:nvPr/>
          </p:nvSpPr>
          <p:spPr bwMode="auto">
            <a:xfrm>
              <a:off x="852009" y="5031876"/>
              <a:ext cx="32526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cxnSp>
          <p:nvCxnSpPr>
            <p:cNvPr id="26" name="Straight Connector 25">
              <a:extLst>
                <a:ext uri="{FF2B5EF4-FFF2-40B4-BE49-F238E27FC236}">
                  <a16:creationId xmlns:a16="http://schemas.microsoft.com/office/drawing/2014/main" id="{F1CCFA9E-9968-0185-794A-9DFDD80F2261}"/>
                </a:ext>
              </a:extLst>
            </p:cNvPr>
            <p:cNvCxnSpPr>
              <a:cxnSpLocks/>
            </p:cNvCxnSpPr>
            <p:nvPr/>
          </p:nvCxnSpPr>
          <p:spPr bwMode="auto">
            <a:xfrm>
              <a:off x="853642" y="2661557"/>
              <a:ext cx="0" cy="217069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3380D6E-3B13-AD00-1850-1ADCF9AE8219}"/>
                </a:ext>
              </a:extLst>
            </p:cNvPr>
            <p:cNvCxnSpPr/>
            <p:nvPr/>
          </p:nvCxnSpPr>
          <p:spPr bwMode="auto">
            <a:xfrm>
              <a:off x="775265" y="266808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746574C-2193-509D-3E9D-20F6351396ED}"/>
                </a:ext>
              </a:extLst>
            </p:cNvPr>
            <p:cNvCxnSpPr/>
            <p:nvPr/>
          </p:nvCxnSpPr>
          <p:spPr bwMode="auto">
            <a:xfrm>
              <a:off x="775265" y="309589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1BC8FED-C9EB-E101-C75F-26C16C8DBF88}"/>
                </a:ext>
              </a:extLst>
            </p:cNvPr>
            <p:cNvCxnSpPr/>
            <p:nvPr/>
          </p:nvCxnSpPr>
          <p:spPr bwMode="auto">
            <a:xfrm>
              <a:off x="775265" y="3533504"/>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8BF466-3FC5-88CE-CBFC-C666D62D698B}"/>
                </a:ext>
              </a:extLst>
            </p:cNvPr>
            <p:cNvCxnSpPr/>
            <p:nvPr/>
          </p:nvCxnSpPr>
          <p:spPr bwMode="auto">
            <a:xfrm>
              <a:off x="775265" y="3961313"/>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E1DA6E2-BDCF-EF4E-A58E-4FBEDC4D91B6}"/>
                </a:ext>
              </a:extLst>
            </p:cNvPr>
            <p:cNvCxnSpPr/>
            <p:nvPr/>
          </p:nvCxnSpPr>
          <p:spPr bwMode="auto">
            <a:xfrm>
              <a:off x="775265" y="439891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9072B4B-56CB-6D65-6504-36E186762A0C}"/>
                </a:ext>
              </a:extLst>
            </p:cNvPr>
            <p:cNvCxnSpPr/>
            <p:nvPr/>
          </p:nvCxnSpPr>
          <p:spPr bwMode="auto">
            <a:xfrm>
              <a:off x="775265" y="482672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EEC4E12-B849-B7BB-799D-C3EF4E20C811}"/>
                </a:ext>
              </a:extLst>
            </p:cNvPr>
            <p:cNvCxnSpPr>
              <a:cxnSpLocks/>
            </p:cNvCxnSpPr>
            <p:nvPr/>
          </p:nvCxnSpPr>
          <p:spPr bwMode="auto">
            <a:xfrm>
              <a:off x="843845" y="4826728"/>
              <a:ext cx="32772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83849B3-53AF-1632-6B27-8A7C35E309CC}"/>
                </a:ext>
              </a:extLst>
            </p:cNvPr>
            <p:cNvCxnSpPr>
              <a:cxnSpLocks/>
            </p:cNvCxnSpPr>
            <p:nvPr/>
          </p:nvCxnSpPr>
          <p:spPr bwMode="auto">
            <a:xfrm rot="16200000">
              <a:off x="811188"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D820BBB-A36C-1E23-5C3E-7DB603C375DC}"/>
                </a:ext>
              </a:extLst>
            </p:cNvPr>
            <p:cNvCxnSpPr>
              <a:cxnSpLocks/>
            </p:cNvCxnSpPr>
            <p:nvPr/>
          </p:nvCxnSpPr>
          <p:spPr bwMode="auto">
            <a:xfrm rot="16200000">
              <a:off x="1101837"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2A60A4C-0AAB-9A4B-E6C4-778E4037AE70}"/>
                </a:ext>
              </a:extLst>
            </p:cNvPr>
            <p:cNvCxnSpPr>
              <a:cxnSpLocks/>
            </p:cNvCxnSpPr>
            <p:nvPr/>
          </p:nvCxnSpPr>
          <p:spPr bwMode="auto">
            <a:xfrm rot="16200000">
              <a:off x="1408815"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E2DB2E0-EEB3-534F-AAD5-5C6BA5EEC0E0}"/>
                </a:ext>
              </a:extLst>
            </p:cNvPr>
            <p:cNvCxnSpPr>
              <a:cxnSpLocks/>
            </p:cNvCxnSpPr>
            <p:nvPr/>
          </p:nvCxnSpPr>
          <p:spPr bwMode="auto">
            <a:xfrm rot="16200000">
              <a:off x="1696199"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1BFC6C8-3390-E808-5F07-7AA9C37A7A74}"/>
                </a:ext>
              </a:extLst>
            </p:cNvPr>
            <p:cNvCxnSpPr>
              <a:cxnSpLocks/>
            </p:cNvCxnSpPr>
            <p:nvPr/>
          </p:nvCxnSpPr>
          <p:spPr bwMode="auto">
            <a:xfrm rot="16200000">
              <a:off x="1993380"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B4A8BA6-353F-D825-23D2-7A7580BC872C}"/>
                </a:ext>
              </a:extLst>
            </p:cNvPr>
            <p:cNvCxnSpPr>
              <a:cxnSpLocks/>
            </p:cNvCxnSpPr>
            <p:nvPr/>
          </p:nvCxnSpPr>
          <p:spPr bwMode="auto">
            <a:xfrm rot="16200000">
              <a:off x="2290561"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1F457E1-8367-314A-A691-5B0F9D01D4AB}"/>
                </a:ext>
              </a:extLst>
            </p:cNvPr>
            <p:cNvCxnSpPr>
              <a:cxnSpLocks/>
            </p:cNvCxnSpPr>
            <p:nvPr/>
          </p:nvCxnSpPr>
          <p:spPr bwMode="auto">
            <a:xfrm rot="16200000">
              <a:off x="2591008"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040726A-0668-2A04-9B6D-8AF80C184562}"/>
                </a:ext>
              </a:extLst>
            </p:cNvPr>
            <p:cNvCxnSpPr>
              <a:cxnSpLocks/>
            </p:cNvCxnSpPr>
            <p:nvPr/>
          </p:nvCxnSpPr>
          <p:spPr bwMode="auto">
            <a:xfrm rot="16200000">
              <a:off x="2884923"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6C6510C-A167-31FD-8B79-12C8DC5D7F65}"/>
                </a:ext>
              </a:extLst>
            </p:cNvPr>
            <p:cNvCxnSpPr>
              <a:cxnSpLocks/>
            </p:cNvCxnSpPr>
            <p:nvPr/>
          </p:nvCxnSpPr>
          <p:spPr bwMode="auto">
            <a:xfrm rot="16200000">
              <a:off x="3182104"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FFB3CB5-3767-0C33-F467-CF1F99C92AF5}"/>
                </a:ext>
              </a:extLst>
            </p:cNvPr>
            <p:cNvCxnSpPr>
              <a:cxnSpLocks/>
            </p:cNvCxnSpPr>
            <p:nvPr/>
          </p:nvCxnSpPr>
          <p:spPr bwMode="auto">
            <a:xfrm rot="16200000">
              <a:off x="3476020"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2ED1FFC-D37D-E009-7792-E4FB7BB1986B}"/>
                </a:ext>
              </a:extLst>
            </p:cNvPr>
            <p:cNvCxnSpPr>
              <a:cxnSpLocks/>
            </p:cNvCxnSpPr>
            <p:nvPr/>
          </p:nvCxnSpPr>
          <p:spPr bwMode="auto">
            <a:xfrm rot="16200000">
              <a:off x="3769935"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3F66BF0-90E3-F7AE-1D11-6E2BC5FF7A0F}"/>
                </a:ext>
              </a:extLst>
            </p:cNvPr>
            <p:cNvCxnSpPr>
              <a:cxnSpLocks/>
            </p:cNvCxnSpPr>
            <p:nvPr/>
          </p:nvCxnSpPr>
          <p:spPr bwMode="auto">
            <a:xfrm rot="16200000">
              <a:off x="4063850" y="4867550"/>
              <a:ext cx="81643" cy="0"/>
            </a:xfrm>
            <a:prstGeom prst="line">
              <a:avLst/>
            </a:prstGeom>
            <a:noFill/>
            <a:ln w="28575" cap="flat" cmpd="sng" algn="ctr">
              <a:solidFill>
                <a:schemeClr val="bg1"/>
              </a:solidFill>
              <a:prstDash val="solid"/>
              <a:round/>
              <a:headEnd type="none" w="med" len="med"/>
              <a:tailEnd type="none" w="med" len="med"/>
            </a:ln>
            <a:effectLst/>
          </p:spPr>
        </p:cxnSp>
        <p:sp>
          <p:nvSpPr>
            <p:cNvPr id="52" name="TextBox 51">
              <a:extLst>
                <a:ext uri="{FF2B5EF4-FFF2-40B4-BE49-F238E27FC236}">
                  <a16:creationId xmlns:a16="http://schemas.microsoft.com/office/drawing/2014/main" id="{8074B94A-F5AF-4969-811F-9EDAC010C92D}"/>
                </a:ext>
              </a:extLst>
            </p:cNvPr>
            <p:cNvSpPr txBox="1"/>
            <p:nvPr/>
          </p:nvSpPr>
          <p:spPr bwMode="auto">
            <a:xfrm>
              <a:off x="441671" y="255092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3" name="TextBox 52">
              <a:extLst>
                <a:ext uri="{FF2B5EF4-FFF2-40B4-BE49-F238E27FC236}">
                  <a16:creationId xmlns:a16="http://schemas.microsoft.com/office/drawing/2014/main" id="{2A5E0A15-7C2D-418A-C9C0-1E35EC2404F0}"/>
                </a:ext>
              </a:extLst>
            </p:cNvPr>
            <p:cNvSpPr txBox="1"/>
            <p:nvPr/>
          </p:nvSpPr>
          <p:spPr bwMode="auto">
            <a:xfrm>
              <a:off x="441671" y="298526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4" name="TextBox 53">
              <a:extLst>
                <a:ext uri="{FF2B5EF4-FFF2-40B4-BE49-F238E27FC236}">
                  <a16:creationId xmlns:a16="http://schemas.microsoft.com/office/drawing/2014/main" id="{693709F7-DE79-2DF9-AD45-55084D5D162D}"/>
                </a:ext>
              </a:extLst>
            </p:cNvPr>
            <p:cNvSpPr txBox="1"/>
            <p:nvPr/>
          </p:nvSpPr>
          <p:spPr bwMode="auto">
            <a:xfrm>
              <a:off x="441671" y="3426139"/>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5" name="TextBox 54">
              <a:extLst>
                <a:ext uri="{FF2B5EF4-FFF2-40B4-BE49-F238E27FC236}">
                  <a16:creationId xmlns:a16="http://schemas.microsoft.com/office/drawing/2014/main" id="{FA4378C6-EFA0-D897-CD2C-B60C4597E801}"/>
                </a:ext>
              </a:extLst>
            </p:cNvPr>
            <p:cNvSpPr txBox="1"/>
            <p:nvPr/>
          </p:nvSpPr>
          <p:spPr bwMode="auto">
            <a:xfrm>
              <a:off x="441671" y="3853948"/>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6" name="TextBox 55">
              <a:extLst>
                <a:ext uri="{FF2B5EF4-FFF2-40B4-BE49-F238E27FC236}">
                  <a16:creationId xmlns:a16="http://schemas.microsoft.com/office/drawing/2014/main" id="{F781C405-40B7-4ABB-EFBB-A063E1B4048B}"/>
                </a:ext>
              </a:extLst>
            </p:cNvPr>
            <p:cNvSpPr txBox="1"/>
            <p:nvPr/>
          </p:nvSpPr>
          <p:spPr bwMode="auto">
            <a:xfrm>
              <a:off x="441671" y="4285022"/>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7" name="TextBox 56">
              <a:extLst>
                <a:ext uri="{FF2B5EF4-FFF2-40B4-BE49-F238E27FC236}">
                  <a16:creationId xmlns:a16="http://schemas.microsoft.com/office/drawing/2014/main" id="{E8475AF7-9EF2-BF33-7F0A-21E974ECA383}"/>
                </a:ext>
              </a:extLst>
            </p:cNvPr>
            <p:cNvSpPr txBox="1"/>
            <p:nvPr/>
          </p:nvSpPr>
          <p:spPr bwMode="auto">
            <a:xfrm>
              <a:off x="441671" y="4716096"/>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8" name="TextBox 57">
              <a:extLst>
                <a:ext uri="{FF2B5EF4-FFF2-40B4-BE49-F238E27FC236}">
                  <a16:creationId xmlns:a16="http://schemas.microsoft.com/office/drawing/2014/main" id="{979AB9D3-EEE2-AA5D-BFD0-C92B8A461C7D}"/>
                </a:ext>
              </a:extLst>
            </p:cNvPr>
            <p:cNvSpPr txBox="1"/>
            <p:nvPr/>
          </p:nvSpPr>
          <p:spPr bwMode="auto">
            <a:xfrm>
              <a:off x="688723"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9" name="TextBox 58">
              <a:extLst>
                <a:ext uri="{FF2B5EF4-FFF2-40B4-BE49-F238E27FC236}">
                  <a16:creationId xmlns:a16="http://schemas.microsoft.com/office/drawing/2014/main" id="{D30833FF-277A-213E-D7D0-14574AFE498D}"/>
                </a:ext>
              </a:extLst>
            </p:cNvPr>
            <p:cNvSpPr txBox="1"/>
            <p:nvPr/>
          </p:nvSpPr>
          <p:spPr bwMode="auto">
            <a:xfrm>
              <a:off x="989168"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D6D462BC-AC2F-89DC-F359-6D73AE9CCF66}"/>
                </a:ext>
              </a:extLst>
            </p:cNvPr>
            <p:cNvSpPr txBox="1"/>
            <p:nvPr/>
          </p:nvSpPr>
          <p:spPr bwMode="auto">
            <a:xfrm>
              <a:off x="1292879"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1" name="TextBox 60">
              <a:extLst>
                <a:ext uri="{FF2B5EF4-FFF2-40B4-BE49-F238E27FC236}">
                  <a16:creationId xmlns:a16="http://schemas.microsoft.com/office/drawing/2014/main" id="{750029CF-1EA6-94CD-074D-D1D6F9D8925F}"/>
                </a:ext>
              </a:extLst>
            </p:cNvPr>
            <p:cNvSpPr txBox="1"/>
            <p:nvPr/>
          </p:nvSpPr>
          <p:spPr bwMode="auto">
            <a:xfrm>
              <a:off x="157699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2" name="TextBox 61">
              <a:extLst>
                <a:ext uri="{FF2B5EF4-FFF2-40B4-BE49-F238E27FC236}">
                  <a16:creationId xmlns:a16="http://schemas.microsoft.com/office/drawing/2014/main" id="{8A56326B-B2AB-87E4-6605-4E5B34F57EDF}"/>
                </a:ext>
              </a:extLst>
            </p:cNvPr>
            <p:cNvSpPr txBox="1"/>
            <p:nvPr/>
          </p:nvSpPr>
          <p:spPr bwMode="auto">
            <a:xfrm>
              <a:off x="1870911"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3" name="TextBox 62">
              <a:extLst>
                <a:ext uri="{FF2B5EF4-FFF2-40B4-BE49-F238E27FC236}">
                  <a16:creationId xmlns:a16="http://schemas.microsoft.com/office/drawing/2014/main" id="{593AC77B-7EB0-A0B1-1997-45EB1E6945F5}"/>
                </a:ext>
              </a:extLst>
            </p:cNvPr>
            <p:cNvSpPr txBox="1"/>
            <p:nvPr/>
          </p:nvSpPr>
          <p:spPr bwMode="auto">
            <a:xfrm>
              <a:off x="216482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8C506733-4052-0703-B709-0AAE5E7D1A84}"/>
                </a:ext>
              </a:extLst>
            </p:cNvPr>
            <p:cNvSpPr txBox="1"/>
            <p:nvPr/>
          </p:nvSpPr>
          <p:spPr bwMode="auto">
            <a:xfrm>
              <a:off x="246200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8" name="TextBox 67">
              <a:extLst>
                <a:ext uri="{FF2B5EF4-FFF2-40B4-BE49-F238E27FC236}">
                  <a16:creationId xmlns:a16="http://schemas.microsoft.com/office/drawing/2014/main" id="{D9839B54-1B12-AB4D-6D8B-21A0A5D2A4F8}"/>
                </a:ext>
              </a:extLst>
            </p:cNvPr>
            <p:cNvSpPr txBox="1"/>
            <p:nvPr/>
          </p:nvSpPr>
          <p:spPr bwMode="auto">
            <a:xfrm>
              <a:off x="276245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9" name="TextBox 68">
              <a:extLst>
                <a:ext uri="{FF2B5EF4-FFF2-40B4-BE49-F238E27FC236}">
                  <a16:creationId xmlns:a16="http://schemas.microsoft.com/office/drawing/2014/main" id="{7230560D-549D-8F45-A90B-A03740F32B02}"/>
                </a:ext>
              </a:extLst>
            </p:cNvPr>
            <p:cNvSpPr txBox="1"/>
            <p:nvPr/>
          </p:nvSpPr>
          <p:spPr bwMode="auto">
            <a:xfrm>
              <a:off x="305963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 name="TextBox 69">
              <a:extLst>
                <a:ext uri="{FF2B5EF4-FFF2-40B4-BE49-F238E27FC236}">
                  <a16:creationId xmlns:a16="http://schemas.microsoft.com/office/drawing/2014/main" id="{292EF798-6830-4602-BE5C-AFD5C55A8B02}"/>
                </a:ext>
              </a:extLst>
            </p:cNvPr>
            <p:cNvSpPr txBox="1"/>
            <p:nvPr/>
          </p:nvSpPr>
          <p:spPr bwMode="auto">
            <a:xfrm>
              <a:off x="335681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 name="TextBox 70">
              <a:extLst>
                <a:ext uri="{FF2B5EF4-FFF2-40B4-BE49-F238E27FC236}">
                  <a16:creationId xmlns:a16="http://schemas.microsoft.com/office/drawing/2014/main" id="{A6A73936-D659-C2AD-4B24-ABB298AFB10C}"/>
                </a:ext>
              </a:extLst>
            </p:cNvPr>
            <p:cNvSpPr txBox="1"/>
            <p:nvPr/>
          </p:nvSpPr>
          <p:spPr bwMode="auto">
            <a:xfrm>
              <a:off x="365725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 name="TextBox 71">
              <a:extLst>
                <a:ext uri="{FF2B5EF4-FFF2-40B4-BE49-F238E27FC236}">
                  <a16:creationId xmlns:a16="http://schemas.microsoft.com/office/drawing/2014/main" id="{794BE6F3-CDE5-2FC4-F560-FAF525B62980}"/>
                </a:ext>
              </a:extLst>
            </p:cNvPr>
            <p:cNvSpPr txBox="1"/>
            <p:nvPr/>
          </p:nvSpPr>
          <p:spPr bwMode="auto">
            <a:xfrm>
              <a:off x="3947904"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sp>
        <p:nvSpPr>
          <p:cNvPr id="77" name="Freeform 5">
            <a:extLst>
              <a:ext uri="{FF2B5EF4-FFF2-40B4-BE49-F238E27FC236}">
                <a16:creationId xmlns:a16="http://schemas.microsoft.com/office/drawing/2014/main" id="{197131BF-ED8A-96F9-AC0A-6EB87245A64E}"/>
              </a:ext>
            </a:extLst>
          </p:cNvPr>
          <p:cNvSpPr>
            <a:spLocks/>
          </p:cNvSpPr>
          <p:nvPr/>
        </p:nvSpPr>
        <p:spPr bwMode="auto">
          <a:xfrm>
            <a:off x="996950" y="2650127"/>
            <a:ext cx="3186113" cy="1520825"/>
          </a:xfrm>
          <a:custGeom>
            <a:avLst/>
            <a:gdLst>
              <a:gd name="T0" fmla="*/ 100 w 2007"/>
              <a:gd name="T1" fmla="*/ 12 h 958"/>
              <a:gd name="T2" fmla="*/ 134 w 2007"/>
              <a:gd name="T3" fmla="*/ 26 h 958"/>
              <a:gd name="T4" fmla="*/ 162 w 2007"/>
              <a:gd name="T5" fmla="*/ 40 h 958"/>
              <a:gd name="T6" fmla="*/ 198 w 2007"/>
              <a:gd name="T7" fmla="*/ 54 h 958"/>
              <a:gd name="T8" fmla="*/ 220 w 2007"/>
              <a:gd name="T9" fmla="*/ 74 h 958"/>
              <a:gd name="T10" fmla="*/ 238 w 2007"/>
              <a:gd name="T11" fmla="*/ 86 h 958"/>
              <a:gd name="T12" fmla="*/ 264 w 2007"/>
              <a:gd name="T13" fmla="*/ 102 h 958"/>
              <a:gd name="T14" fmla="*/ 294 w 2007"/>
              <a:gd name="T15" fmla="*/ 110 h 958"/>
              <a:gd name="T16" fmla="*/ 320 w 2007"/>
              <a:gd name="T17" fmla="*/ 128 h 958"/>
              <a:gd name="T18" fmla="*/ 360 w 2007"/>
              <a:gd name="T19" fmla="*/ 140 h 958"/>
              <a:gd name="T20" fmla="*/ 376 w 2007"/>
              <a:gd name="T21" fmla="*/ 156 h 958"/>
              <a:gd name="T22" fmla="*/ 390 w 2007"/>
              <a:gd name="T23" fmla="*/ 174 h 958"/>
              <a:gd name="T24" fmla="*/ 434 w 2007"/>
              <a:gd name="T25" fmla="*/ 190 h 958"/>
              <a:gd name="T26" fmla="*/ 452 w 2007"/>
              <a:gd name="T27" fmla="*/ 212 h 958"/>
              <a:gd name="T28" fmla="*/ 484 w 2007"/>
              <a:gd name="T29" fmla="*/ 232 h 958"/>
              <a:gd name="T30" fmla="*/ 496 w 2007"/>
              <a:gd name="T31" fmla="*/ 248 h 958"/>
              <a:gd name="T32" fmla="*/ 528 w 2007"/>
              <a:gd name="T33" fmla="*/ 273 h 958"/>
              <a:gd name="T34" fmla="*/ 556 w 2007"/>
              <a:gd name="T35" fmla="*/ 293 h 958"/>
              <a:gd name="T36" fmla="*/ 582 w 2007"/>
              <a:gd name="T37" fmla="*/ 305 h 958"/>
              <a:gd name="T38" fmla="*/ 604 w 2007"/>
              <a:gd name="T39" fmla="*/ 325 h 958"/>
              <a:gd name="T40" fmla="*/ 624 w 2007"/>
              <a:gd name="T41" fmla="*/ 351 h 958"/>
              <a:gd name="T42" fmla="*/ 644 w 2007"/>
              <a:gd name="T43" fmla="*/ 369 h 958"/>
              <a:gd name="T44" fmla="*/ 674 w 2007"/>
              <a:gd name="T45" fmla="*/ 383 h 958"/>
              <a:gd name="T46" fmla="*/ 696 w 2007"/>
              <a:gd name="T47" fmla="*/ 399 h 958"/>
              <a:gd name="T48" fmla="*/ 718 w 2007"/>
              <a:gd name="T49" fmla="*/ 411 h 958"/>
              <a:gd name="T50" fmla="*/ 748 w 2007"/>
              <a:gd name="T51" fmla="*/ 425 h 958"/>
              <a:gd name="T52" fmla="*/ 766 w 2007"/>
              <a:gd name="T53" fmla="*/ 441 h 958"/>
              <a:gd name="T54" fmla="*/ 796 w 2007"/>
              <a:gd name="T55" fmla="*/ 461 h 958"/>
              <a:gd name="T56" fmla="*/ 822 w 2007"/>
              <a:gd name="T57" fmla="*/ 475 h 958"/>
              <a:gd name="T58" fmla="*/ 848 w 2007"/>
              <a:gd name="T59" fmla="*/ 489 h 958"/>
              <a:gd name="T60" fmla="*/ 872 w 2007"/>
              <a:gd name="T61" fmla="*/ 503 h 958"/>
              <a:gd name="T62" fmla="*/ 898 w 2007"/>
              <a:gd name="T63" fmla="*/ 519 h 958"/>
              <a:gd name="T64" fmla="*/ 928 w 2007"/>
              <a:gd name="T65" fmla="*/ 539 h 958"/>
              <a:gd name="T66" fmla="*/ 946 w 2007"/>
              <a:gd name="T67" fmla="*/ 561 h 958"/>
              <a:gd name="T68" fmla="*/ 978 w 2007"/>
              <a:gd name="T69" fmla="*/ 577 h 958"/>
              <a:gd name="T70" fmla="*/ 1004 w 2007"/>
              <a:gd name="T71" fmla="*/ 597 h 958"/>
              <a:gd name="T72" fmla="*/ 1025 w 2007"/>
              <a:gd name="T73" fmla="*/ 613 h 958"/>
              <a:gd name="T74" fmla="*/ 1045 w 2007"/>
              <a:gd name="T75" fmla="*/ 631 h 958"/>
              <a:gd name="T76" fmla="*/ 1081 w 2007"/>
              <a:gd name="T77" fmla="*/ 649 h 958"/>
              <a:gd name="T78" fmla="*/ 1103 w 2007"/>
              <a:gd name="T79" fmla="*/ 667 h 958"/>
              <a:gd name="T80" fmla="*/ 1147 w 2007"/>
              <a:gd name="T81" fmla="*/ 691 h 958"/>
              <a:gd name="T82" fmla="*/ 1173 w 2007"/>
              <a:gd name="T83" fmla="*/ 709 h 958"/>
              <a:gd name="T84" fmla="*/ 1197 w 2007"/>
              <a:gd name="T85" fmla="*/ 729 h 958"/>
              <a:gd name="T86" fmla="*/ 1245 w 2007"/>
              <a:gd name="T87" fmla="*/ 742 h 958"/>
              <a:gd name="T88" fmla="*/ 1293 w 2007"/>
              <a:gd name="T89" fmla="*/ 760 h 958"/>
              <a:gd name="T90" fmla="*/ 1335 w 2007"/>
              <a:gd name="T91" fmla="*/ 776 h 958"/>
              <a:gd name="T92" fmla="*/ 1389 w 2007"/>
              <a:gd name="T93" fmla="*/ 796 h 958"/>
              <a:gd name="T94" fmla="*/ 1433 w 2007"/>
              <a:gd name="T95" fmla="*/ 808 h 958"/>
              <a:gd name="T96" fmla="*/ 1505 w 2007"/>
              <a:gd name="T97" fmla="*/ 830 h 958"/>
              <a:gd name="T98" fmla="*/ 1559 w 2007"/>
              <a:gd name="T99" fmla="*/ 844 h 958"/>
              <a:gd name="T100" fmla="*/ 1593 w 2007"/>
              <a:gd name="T101" fmla="*/ 866 h 958"/>
              <a:gd name="T102" fmla="*/ 1683 w 2007"/>
              <a:gd name="T103" fmla="*/ 888 h 958"/>
              <a:gd name="T104" fmla="*/ 1751 w 2007"/>
              <a:gd name="T105" fmla="*/ 912 h 958"/>
              <a:gd name="T106" fmla="*/ 1871 w 2007"/>
              <a:gd name="T107" fmla="*/ 958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07" h="958">
                <a:moveTo>
                  <a:pt x="0" y="0"/>
                </a:moveTo>
                <a:lnTo>
                  <a:pt x="66" y="0"/>
                </a:lnTo>
                <a:lnTo>
                  <a:pt x="66" y="8"/>
                </a:lnTo>
                <a:lnTo>
                  <a:pt x="74" y="8"/>
                </a:lnTo>
                <a:lnTo>
                  <a:pt x="74" y="12"/>
                </a:lnTo>
                <a:lnTo>
                  <a:pt x="100" y="12"/>
                </a:lnTo>
                <a:lnTo>
                  <a:pt x="100" y="18"/>
                </a:lnTo>
                <a:lnTo>
                  <a:pt x="118" y="18"/>
                </a:lnTo>
                <a:lnTo>
                  <a:pt x="128" y="18"/>
                </a:lnTo>
                <a:lnTo>
                  <a:pt x="128" y="22"/>
                </a:lnTo>
                <a:lnTo>
                  <a:pt x="134" y="22"/>
                </a:lnTo>
                <a:lnTo>
                  <a:pt x="134" y="26"/>
                </a:lnTo>
                <a:lnTo>
                  <a:pt x="140" y="26"/>
                </a:lnTo>
                <a:lnTo>
                  <a:pt x="140" y="32"/>
                </a:lnTo>
                <a:lnTo>
                  <a:pt x="146" y="32"/>
                </a:lnTo>
                <a:lnTo>
                  <a:pt x="146" y="36"/>
                </a:lnTo>
                <a:lnTo>
                  <a:pt x="162" y="36"/>
                </a:lnTo>
                <a:lnTo>
                  <a:pt x="162" y="40"/>
                </a:lnTo>
                <a:lnTo>
                  <a:pt x="174" y="40"/>
                </a:lnTo>
                <a:lnTo>
                  <a:pt x="174" y="46"/>
                </a:lnTo>
                <a:lnTo>
                  <a:pt x="184" y="46"/>
                </a:lnTo>
                <a:lnTo>
                  <a:pt x="192" y="46"/>
                </a:lnTo>
                <a:lnTo>
                  <a:pt x="192" y="54"/>
                </a:lnTo>
                <a:lnTo>
                  <a:pt x="198" y="54"/>
                </a:lnTo>
                <a:lnTo>
                  <a:pt x="198" y="58"/>
                </a:lnTo>
                <a:lnTo>
                  <a:pt x="208" y="58"/>
                </a:lnTo>
                <a:lnTo>
                  <a:pt x="208" y="68"/>
                </a:lnTo>
                <a:lnTo>
                  <a:pt x="214" y="68"/>
                </a:lnTo>
                <a:lnTo>
                  <a:pt x="214" y="74"/>
                </a:lnTo>
                <a:lnTo>
                  <a:pt x="220" y="74"/>
                </a:lnTo>
                <a:lnTo>
                  <a:pt x="220" y="80"/>
                </a:lnTo>
                <a:lnTo>
                  <a:pt x="224" y="80"/>
                </a:lnTo>
                <a:lnTo>
                  <a:pt x="224" y="82"/>
                </a:lnTo>
                <a:lnTo>
                  <a:pt x="232" y="82"/>
                </a:lnTo>
                <a:lnTo>
                  <a:pt x="232" y="86"/>
                </a:lnTo>
                <a:lnTo>
                  <a:pt x="238" y="86"/>
                </a:lnTo>
                <a:lnTo>
                  <a:pt x="238" y="90"/>
                </a:lnTo>
                <a:lnTo>
                  <a:pt x="246" y="90"/>
                </a:lnTo>
                <a:lnTo>
                  <a:pt x="252" y="90"/>
                </a:lnTo>
                <a:lnTo>
                  <a:pt x="252" y="96"/>
                </a:lnTo>
                <a:lnTo>
                  <a:pt x="264" y="96"/>
                </a:lnTo>
                <a:lnTo>
                  <a:pt x="264" y="102"/>
                </a:lnTo>
                <a:lnTo>
                  <a:pt x="272" y="102"/>
                </a:lnTo>
                <a:lnTo>
                  <a:pt x="272" y="106"/>
                </a:lnTo>
                <a:lnTo>
                  <a:pt x="280" y="106"/>
                </a:lnTo>
                <a:lnTo>
                  <a:pt x="280" y="110"/>
                </a:lnTo>
                <a:lnTo>
                  <a:pt x="288" y="110"/>
                </a:lnTo>
                <a:lnTo>
                  <a:pt x="294" y="110"/>
                </a:lnTo>
                <a:lnTo>
                  <a:pt x="294" y="116"/>
                </a:lnTo>
                <a:lnTo>
                  <a:pt x="308" y="116"/>
                </a:lnTo>
                <a:lnTo>
                  <a:pt x="308" y="122"/>
                </a:lnTo>
                <a:lnTo>
                  <a:pt x="314" y="122"/>
                </a:lnTo>
                <a:lnTo>
                  <a:pt x="320" y="122"/>
                </a:lnTo>
                <a:lnTo>
                  <a:pt x="320" y="128"/>
                </a:lnTo>
                <a:lnTo>
                  <a:pt x="326" y="128"/>
                </a:lnTo>
                <a:lnTo>
                  <a:pt x="326" y="132"/>
                </a:lnTo>
                <a:lnTo>
                  <a:pt x="338" y="132"/>
                </a:lnTo>
                <a:lnTo>
                  <a:pt x="344" y="132"/>
                </a:lnTo>
                <a:lnTo>
                  <a:pt x="344" y="140"/>
                </a:lnTo>
                <a:lnTo>
                  <a:pt x="360" y="140"/>
                </a:lnTo>
                <a:lnTo>
                  <a:pt x="360" y="144"/>
                </a:lnTo>
                <a:lnTo>
                  <a:pt x="368" y="144"/>
                </a:lnTo>
                <a:lnTo>
                  <a:pt x="368" y="150"/>
                </a:lnTo>
                <a:lnTo>
                  <a:pt x="374" y="150"/>
                </a:lnTo>
                <a:lnTo>
                  <a:pt x="374" y="156"/>
                </a:lnTo>
                <a:lnTo>
                  <a:pt x="376" y="156"/>
                </a:lnTo>
                <a:lnTo>
                  <a:pt x="376" y="162"/>
                </a:lnTo>
                <a:lnTo>
                  <a:pt x="384" y="162"/>
                </a:lnTo>
                <a:lnTo>
                  <a:pt x="384" y="168"/>
                </a:lnTo>
                <a:lnTo>
                  <a:pt x="390" y="168"/>
                </a:lnTo>
                <a:lnTo>
                  <a:pt x="390" y="170"/>
                </a:lnTo>
                <a:lnTo>
                  <a:pt x="390" y="174"/>
                </a:lnTo>
                <a:lnTo>
                  <a:pt x="394" y="174"/>
                </a:lnTo>
                <a:lnTo>
                  <a:pt x="406" y="174"/>
                </a:lnTo>
                <a:lnTo>
                  <a:pt x="406" y="184"/>
                </a:lnTo>
                <a:lnTo>
                  <a:pt x="428" y="184"/>
                </a:lnTo>
                <a:lnTo>
                  <a:pt x="428" y="190"/>
                </a:lnTo>
                <a:lnTo>
                  <a:pt x="434" y="190"/>
                </a:lnTo>
                <a:lnTo>
                  <a:pt x="434" y="194"/>
                </a:lnTo>
                <a:lnTo>
                  <a:pt x="440" y="194"/>
                </a:lnTo>
                <a:lnTo>
                  <a:pt x="440" y="206"/>
                </a:lnTo>
                <a:lnTo>
                  <a:pt x="448" y="206"/>
                </a:lnTo>
                <a:lnTo>
                  <a:pt x="448" y="212"/>
                </a:lnTo>
                <a:lnTo>
                  <a:pt x="452" y="212"/>
                </a:lnTo>
                <a:lnTo>
                  <a:pt x="452" y="218"/>
                </a:lnTo>
                <a:lnTo>
                  <a:pt x="468" y="218"/>
                </a:lnTo>
                <a:lnTo>
                  <a:pt x="468" y="226"/>
                </a:lnTo>
                <a:lnTo>
                  <a:pt x="476" y="226"/>
                </a:lnTo>
                <a:lnTo>
                  <a:pt x="476" y="232"/>
                </a:lnTo>
                <a:lnTo>
                  <a:pt x="484" y="232"/>
                </a:lnTo>
                <a:lnTo>
                  <a:pt x="484" y="240"/>
                </a:lnTo>
                <a:lnTo>
                  <a:pt x="488" y="240"/>
                </a:lnTo>
                <a:lnTo>
                  <a:pt x="488" y="244"/>
                </a:lnTo>
                <a:lnTo>
                  <a:pt x="494" y="244"/>
                </a:lnTo>
                <a:lnTo>
                  <a:pt x="494" y="248"/>
                </a:lnTo>
                <a:lnTo>
                  <a:pt x="496" y="248"/>
                </a:lnTo>
                <a:lnTo>
                  <a:pt x="496" y="260"/>
                </a:lnTo>
                <a:lnTo>
                  <a:pt x="500" y="260"/>
                </a:lnTo>
                <a:lnTo>
                  <a:pt x="500" y="264"/>
                </a:lnTo>
                <a:lnTo>
                  <a:pt x="522" y="264"/>
                </a:lnTo>
                <a:lnTo>
                  <a:pt x="522" y="273"/>
                </a:lnTo>
                <a:lnTo>
                  <a:pt x="528" y="273"/>
                </a:lnTo>
                <a:lnTo>
                  <a:pt x="528" y="277"/>
                </a:lnTo>
                <a:lnTo>
                  <a:pt x="544" y="277"/>
                </a:lnTo>
                <a:lnTo>
                  <a:pt x="544" y="287"/>
                </a:lnTo>
                <a:lnTo>
                  <a:pt x="550" y="287"/>
                </a:lnTo>
                <a:lnTo>
                  <a:pt x="550" y="293"/>
                </a:lnTo>
                <a:lnTo>
                  <a:pt x="556" y="293"/>
                </a:lnTo>
                <a:lnTo>
                  <a:pt x="556" y="297"/>
                </a:lnTo>
                <a:lnTo>
                  <a:pt x="566" y="297"/>
                </a:lnTo>
                <a:lnTo>
                  <a:pt x="566" y="301"/>
                </a:lnTo>
                <a:lnTo>
                  <a:pt x="570" y="301"/>
                </a:lnTo>
                <a:lnTo>
                  <a:pt x="570" y="305"/>
                </a:lnTo>
                <a:lnTo>
                  <a:pt x="582" y="305"/>
                </a:lnTo>
                <a:lnTo>
                  <a:pt x="582" y="311"/>
                </a:lnTo>
                <a:lnTo>
                  <a:pt x="590" y="311"/>
                </a:lnTo>
                <a:lnTo>
                  <a:pt x="590" y="319"/>
                </a:lnTo>
                <a:lnTo>
                  <a:pt x="598" y="319"/>
                </a:lnTo>
                <a:lnTo>
                  <a:pt x="598" y="325"/>
                </a:lnTo>
                <a:lnTo>
                  <a:pt x="604" y="325"/>
                </a:lnTo>
                <a:lnTo>
                  <a:pt x="604" y="333"/>
                </a:lnTo>
                <a:lnTo>
                  <a:pt x="610" y="333"/>
                </a:lnTo>
                <a:lnTo>
                  <a:pt x="610" y="343"/>
                </a:lnTo>
                <a:lnTo>
                  <a:pt x="618" y="343"/>
                </a:lnTo>
                <a:lnTo>
                  <a:pt x="618" y="351"/>
                </a:lnTo>
                <a:lnTo>
                  <a:pt x="624" y="351"/>
                </a:lnTo>
                <a:lnTo>
                  <a:pt x="624" y="357"/>
                </a:lnTo>
                <a:lnTo>
                  <a:pt x="628" y="357"/>
                </a:lnTo>
                <a:lnTo>
                  <a:pt x="628" y="363"/>
                </a:lnTo>
                <a:lnTo>
                  <a:pt x="636" y="363"/>
                </a:lnTo>
                <a:lnTo>
                  <a:pt x="636" y="369"/>
                </a:lnTo>
                <a:lnTo>
                  <a:pt x="644" y="369"/>
                </a:lnTo>
                <a:lnTo>
                  <a:pt x="644" y="375"/>
                </a:lnTo>
                <a:lnTo>
                  <a:pt x="656" y="375"/>
                </a:lnTo>
                <a:lnTo>
                  <a:pt x="656" y="381"/>
                </a:lnTo>
                <a:lnTo>
                  <a:pt x="664" y="381"/>
                </a:lnTo>
                <a:lnTo>
                  <a:pt x="664" y="383"/>
                </a:lnTo>
                <a:lnTo>
                  <a:pt x="674" y="383"/>
                </a:lnTo>
                <a:lnTo>
                  <a:pt x="674" y="391"/>
                </a:lnTo>
                <a:lnTo>
                  <a:pt x="680" y="391"/>
                </a:lnTo>
                <a:lnTo>
                  <a:pt x="680" y="393"/>
                </a:lnTo>
                <a:lnTo>
                  <a:pt x="690" y="393"/>
                </a:lnTo>
                <a:lnTo>
                  <a:pt x="690" y="399"/>
                </a:lnTo>
                <a:lnTo>
                  <a:pt x="696" y="399"/>
                </a:lnTo>
                <a:lnTo>
                  <a:pt x="696" y="403"/>
                </a:lnTo>
                <a:lnTo>
                  <a:pt x="702" y="403"/>
                </a:lnTo>
                <a:lnTo>
                  <a:pt x="702" y="405"/>
                </a:lnTo>
                <a:lnTo>
                  <a:pt x="712" y="405"/>
                </a:lnTo>
                <a:lnTo>
                  <a:pt x="712" y="411"/>
                </a:lnTo>
                <a:lnTo>
                  <a:pt x="718" y="411"/>
                </a:lnTo>
                <a:lnTo>
                  <a:pt x="718" y="415"/>
                </a:lnTo>
                <a:lnTo>
                  <a:pt x="722" y="415"/>
                </a:lnTo>
                <a:lnTo>
                  <a:pt x="722" y="421"/>
                </a:lnTo>
                <a:lnTo>
                  <a:pt x="732" y="421"/>
                </a:lnTo>
                <a:lnTo>
                  <a:pt x="732" y="425"/>
                </a:lnTo>
                <a:lnTo>
                  <a:pt x="748" y="425"/>
                </a:lnTo>
                <a:lnTo>
                  <a:pt x="748" y="429"/>
                </a:lnTo>
                <a:lnTo>
                  <a:pt x="754" y="429"/>
                </a:lnTo>
                <a:lnTo>
                  <a:pt x="754" y="435"/>
                </a:lnTo>
                <a:lnTo>
                  <a:pt x="758" y="435"/>
                </a:lnTo>
                <a:lnTo>
                  <a:pt x="758" y="441"/>
                </a:lnTo>
                <a:lnTo>
                  <a:pt x="766" y="441"/>
                </a:lnTo>
                <a:lnTo>
                  <a:pt x="766" y="449"/>
                </a:lnTo>
                <a:lnTo>
                  <a:pt x="788" y="449"/>
                </a:lnTo>
                <a:lnTo>
                  <a:pt x="788" y="455"/>
                </a:lnTo>
                <a:lnTo>
                  <a:pt x="792" y="455"/>
                </a:lnTo>
                <a:lnTo>
                  <a:pt x="792" y="461"/>
                </a:lnTo>
                <a:lnTo>
                  <a:pt x="796" y="461"/>
                </a:lnTo>
                <a:lnTo>
                  <a:pt x="796" y="465"/>
                </a:lnTo>
                <a:lnTo>
                  <a:pt x="808" y="465"/>
                </a:lnTo>
                <a:lnTo>
                  <a:pt x="808" y="473"/>
                </a:lnTo>
                <a:lnTo>
                  <a:pt x="814" y="473"/>
                </a:lnTo>
                <a:lnTo>
                  <a:pt x="814" y="475"/>
                </a:lnTo>
                <a:lnTo>
                  <a:pt x="822" y="475"/>
                </a:lnTo>
                <a:lnTo>
                  <a:pt x="822" y="479"/>
                </a:lnTo>
                <a:lnTo>
                  <a:pt x="830" y="479"/>
                </a:lnTo>
                <a:lnTo>
                  <a:pt x="830" y="485"/>
                </a:lnTo>
                <a:lnTo>
                  <a:pt x="838" y="485"/>
                </a:lnTo>
                <a:lnTo>
                  <a:pt x="838" y="489"/>
                </a:lnTo>
                <a:lnTo>
                  <a:pt x="848" y="489"/>
                </a:lnTo>
                <a:lnTo>
                  <a:pt x="848" y="495"/>
                </a:lnTo>
                <a:lnTo>
                  <a:pt x="852" y="495"/>
                </a:lnTo>
                <a:lnTo>
                  <a:pt x="852" y="499"/>
                </a:lnTo>
                <a:lnTo>
                  <a:pt x="856" y="499"/>
                </a:lnTo>
                <a:lnTo>
                  <a:pt x="856" y="503"/>
                </a:lnTo>
                <a:lnTo>
                  <a:pt x="872" y="503"/>
                </a:lnTo>
                <a:lnTo>
                  <a:pt x="872" y="509"/>
                </a:lnTo>
                <a:lnTo>
                  <a:pt x="878" y="509"/>
                </a:lnTo>
                <a:lnTo>
                  <a:pt x="878" y="515"/>
                </a:lnTo>
                <a:lnTo>
                  <a:pt x="884" y="515"/>
                </a:lnTo>
                <a:lnTo>
                  <a:pt x="884" y="519"/>
                </a:lnTo>
                <a:lnTo>
                  <a:pt x="898" y="519"/>
                </a:lnTo>
                <a:lnTo>
                  <a:pt x="898" y="525"/>
                </a:lnTo>
                <a:lnTo>
                  <a:pt x="912" y="525"/>
                </a:lnTo>
                <a:lnTo>
                  <a:pt x="912" y="535"/>
                </a:lnTo>
                <a:lnTo>
                  <a:pt x="916" y="535"/>
                </a:lnTo>
                <a:lnTo>
                  <a:pt x="916" y="539"/>
                </a:lnTo>
                <a:lnTo>
                  <a:pt x="928" y="539"/>
                </a:lnTo>
                <a:lnTo>
                  <a:pt x="928" y="545"/>
                </a:lnTo>
                <a:lnTo>
                  <a:pt x="934" y="545"/>
                </a:lnTo>
                <a:lnTo>
                  <a:pt x="934" y="555"/>
                </a:lnTo>
                <a:lnTo>
                  <a:pt x="940" y="555"/>
                </a:lnTo>
                <a:lnTo>
                  <a:pt x="940" y="561"/>
                </a:lnTo>
                <a:lnTo>
                  <a:pt x="946" y="561"/>
                </a:lnTo>
                <a:lnTo>
                  <a:pt x="946" y="565"/>
                </a:lnTo>
                <a:lnTo>
                  <a:pt x="960" y="565"/>
                </a:lnTo>
                <a:lnTo>
                  <a:pt x="960" y="571"/>
                </a:lnTo>
                <a:lnTo>
                  <a:pt x="970" y="571"/>
                </a:lnTo>
                <a:lnTo>
                  <a:pt x="970" y="577"/>
                </a:lnTo>
                <a:lnTo>
                  <a:pt x="978" y="577"/>
                </a:lnTo>
                <a:lnTo>
                  <a:pt x="978" y="583"/>
                </a:lnTo>
                <a:lnTo>
                  <a:pt x="990" y="583"/>
                </a:lnTo>
                <a:lnTo>
                  <a:pt x="990" y="591"/>
                </a:lnTo>
                <a:lnTo>
                  <a:pt x="1000" y="591"/>
                </a:lnTo>
                <a:lnTo>
                  <a:pt x="1000" y="597"/>
                </a:lnTo>
                <a:lnTo>
                  <a:pt x="1004" y="597"/>
                </a:lnTo>
                <a:lnTo>
                  <a:pt x="1004" y="603"/>
                </a:lnTo>
                <a:lnTo>
                  <a:pt x="1010" y="603"/>
                </a:lnTo>
                <a:lnTo>
                  <a:pt x="1010" y="607"/>
                </a:lnTo>
                <a:lnTo>
                  <a:pt x="1017" y="607"/>
                </a:lnTo>
                <a:lnTo>
                  <a:pt x="1017" y="613"/>
                </a:lnTo>
                <a:lnTo>
                  <a:pt x="1025" y="613"/>
                </a:lnTo>
                <a:lnTo>
                  <a:pt x="1025" y="617"/>
                </a:lnTo>
                <a:lnTo>
                  <a:pt x="1031" y="617"/>
                </a:lnTo>
                <a:lnTo>
                  <a:pt x="1031" y="623"/>
                </a:lnTo>
                <a:lnTo>
                  <a:pt x="1041" y="623"/>
                </a:lnTo>
                <a:lnTo>
                  <a:pt x="1041" y="631"/>
                </a:lnTo>
                <a:lnTo>
                  <a:pt x="1045" y="631"/>
                </a:lnTo>
                <a:lnTo>
                  <a:pt x="1045" y="635"/>
                </a:lnTo>
                <a:lnTo>
                  <a:pt x="1057" y="635"/>
                </a:lnTo>
                <a:lnTo>
                  <a:pt x="1057" y="639"/>
                </a:lnTo>
                <a:lnTo>
                  <a:pt x="1077" y="639"/>
                </a:lnTo>
                <a:lnTo>
                  <a:pt x="1077" y="649"/>
                </a:lnTo>
                <a:lnTo>
                  <a:pt x="1081" y="649"/>
                </a:lnTo>
                <a:lnTo>
                  <a:pt x="1081" y="655"/>
                </a:lnTo>
                <a:lnTo>
                  <a:pt x="1087" y="655"/>
                </a:lnTo>
                <a:lnTo>
                  <a:pt x="1087" y="659"/>
                </a:lnTo>
                <a:lnTo>
                  <a:pt x="1095" y="659"/>
                </a:lnTo>
                <a:lnTo>
                  <a:pt x="1095" y="667"/>
                </a:lnTo>
                <a:lnTo>
                  <a:pt x="1103" y="667"/>
                </a:lnTo>
                <a:lnTo>
                  <a:pt x="1103" y="679"/>
                </a:lnTo>
                <a:lnTo>
                  <a:pt x="1113" y="679"/>
                </a:lnTo>
                <a:lnTo>
                  <a:pt x="1113" y="683"/>
                </a:lnTo>
                <a:lnTo>
                  <a:pt x="1137" y="683"/>
                </a:lnTo>
                <a:lnTo>
                  <a:pt x="1137" y="691"/>
                </a:lnTo>
                <a:lnTo>
                  <a:pt x="1147" y="691"/>
                </a:lnTo>
                <a:lnTo>
                  <a:pt x="1147" y="693"/>
                </a:lnTo>
                <a:lnTo>
                  <a:pt x="1155" y="693"/>
                </a:lnTo>
                <a:lnTo>
                  <a:pt x="1155" y="701"/>
                </a:lnTo>
                <a:lnTo>
                  <a:pt x="1163" y="701"/>
                </a:lnTo>
                <a:lnTo>
                  <a:pt x="1173" y="701"/>
                </a:lnTo>
                <a:lnTo>
                  <a:pt x="1173" y="709"/>
                </a:lnTo>
                <a:lnTo>
                  <a:pt x="1177" y="709"/>
                </a:lnTo>
                <a:lnTo>
                  <a:pt x="1177" y="715"/>
                </a:lnTo>
                <a:lnTo>
                  <a:pt x="1183" y="715"/>
                </a:lnTo>
                <a:lnTo>
                  <a:pt x="1183" y="723"/>
                </a:lnTo>
                <a:lnTo>
                  <a:pt x="1197" y="723"/>
                </a:lnTo>
                <a:lnTo>
                  <a:pt x="1197" y="729"/>
                </a:lnTo>
                <a:lnTo>
                  <a:pt x="1205" y="729"/>
                </a:lnTo>
                <a:lnTo>
                  <a:pt x="1205" y="734"/>
                </a:lnTo>
                <a:lnTo>
                  <a:pt x="1225" y="734"/>
                </a:lnTo>
                <a:lnTo>
                  <a:pt x="1237" y="734"/>
                </a:lnTo>
                <a:lnTo>
                  <a:pt x="1237" y="742"/>
                </a:lnTo>
                <a:lnTo>
                  <a:pt x="1245" y="742"/>
                </a:lnTo>
                <a:lnTo>
                  <a:pt x="1245" y="750"/>
                </a:lnTo>
                <a:lnTo>
                  <a:pt x="1255" y="750"/>
                </a:lnTo>
                <a:lnTo>
                  <a:pt x="1255" y="754"/>
                </a:lnTo>
                <a:lnTo>
                  <a:pt x="1267" y="754"/>
                </a:lnTo>
                <a:lnTo>
                  <a:pt x="1267" y="760"/>
                </a:lnTo>
                <a:lnTo>
                  <a:pt x="1293" y="760"/>
                </a:lnTo>
                <a:lnTo>
                  <a:pt x="1293" y="766"/>
                </a:lnTo>
                <a:lnTo>
                  <a:pt x="1309" y="766"/>
                </a:lnTo>
                <a:lnTo>
                  <a:pt x="1309" y="772"/>
                </a:lnTo>
                <a:lnTo>
                  <a:pt x="1323" y="772"/>
                </a:lnTo>
                <a:lnTo>
                  <a:pt x="1323" y="776"/>
                </a:lnTo>
                <a:lnTo>
                  <a:pt x="1335" y="776"/>
                </a:lnTo>
                <a:lnTo>
                  <a:pt x="1351" y="776"/>
                </a:lnTo>
                <a:lnTo>
                  <a:pt x="1351" y="786"/>
                </a:lnTo>
                <a:lnTo>
                  <a:pt x="1377" y="786"/>
                </a:lnTo>
                <a:lnTo>
                  <a:pt x="1377" y="788"/>
                </a:lnTo>
                <a:lnTo>
                  <a:pt x="1389" y="788"/>
                </a:lnTo>
                <a:lnTo>
                  <a:pt x="1389" y="796"/>
                </a:lnTo>
                <a:lnTo>
                  <a:pt x="1399" y="796"/>
                </a:lnTo>
                <a:lnTo>
                  <a:pt x="1399" y="798"/>
                </a:lnTo>
                <a:lnTo>
                  <a:pt x="1425" y="798"/>
                </a:lnTo>
                <a:lnTo>
                  <a:pt x="1425" y="802"/>
                </a:lnTo>
                <a:lnTo>
                  <a:pt x="1433" y="802"/>
                </a:lnTo>
                <a:lnTo>
                  <a:pt x="1433" y="808"/>
                </a:lnTo>
                <a:lnTo>
                  <a:pt x="1451" y="808"/>
                </a:lnTo>
                <a:lnTo>
                  <a:pt x="1451" y="816"/>
                </a:lnTo>
                <a:lnTo>
                  <a:pt x="1459" y="816"/>
                </a:lnTo>
                <a:lnTo>
                  <a:pt x="1459" y="824"/>
                </a:lnTo>
                <a:lnTo>
                  <a:pt x="1505" y="824"/>
                </a:lnTo>
                <a:lnTo>
                  <a:pt x="1505" y="830"/>
                </a:lnTo>
                <a:lnTo>
                  <a:pt x="1523" y="830"/>
                </a:lnTo>
                <a:lnTo>
                  <a:pt x="1523" y="838"/>
                </a:lnTo>
                <a:lnTo>
                  <a:pt x="1531" y="838"/>
                </a:lnTo>
                <a:lnTo>
                  <a:pt x="1537" y="838"/>
                </a:lnTo>
                <a:lnTo>
                  <a:pt x="1537" y="844"/>
                </a:lnTo>
                <a:lnTo>
                  <a:pt x="1559" y="844"/>
                </a:lnTo>
                <a:lnTo>
                  <a:pt x="1559" y="850"/>
                </a:lnTo>
                <a:lnTo>
                  <a:pt x="1571" y="850"/>
                </a:lnTo>
                <a:lnTo>
                  <a:pt x="1581" y="850"/>
                </a:lnTo>
                <a:lnTo>
                  <a:pt x="1581" y="858"/>
                </a:lnTo>
                <a:lnTo>
                  <a:pt x="1593" y="858"/>
                </a:lnTo>
                <a:lnTo>
                  <a:pt x="1593" y="866"/>
                </a:lnTo>
                <a:lnTo>
                  <a:pt x="1653" y="866"/>
                </a:lnTo>
                <a:lnTo>
                  <a:pt x="1653" y="870"/>
                </a:lnTo>
                <a:lnTo>
                  <a:pt x="1671" y="870"/>
                </a:lnTo>
                <a:lnTo>
                  <a:pt x="1671" y="878"/>
                </a:lnTo>
                <a:lnTo>
                  <a:pt x="1683" y="878"/>
                </a:lnTo>
                <a:lnTo>
                  <a:pt x="1683" y="888"/>
                </a:lnTo>
                <a:lnTo>
                  <a:pt x="1717" y="888"/>
                </a:lnTo>
                <a:lnTo>
                  <a:pt x="1717" y="896"/>
                </a:lnTo>
                <a:lnTo>
                  <a:pt x="1731" y="896"/>
                </a:lnTo>
                <a:lnTo>
                  <a:pt x="1731" y="902"/>
                </a:lnTo>
                <a:lnTo>
                  <a:pt x="1751" y="902"/>
                </a:lnTo>
                <a:lnTo>
                  <a:pt x="1751" y="912"/>
                </a:lnTo>
                <a:lnTo>
                  <a:pt x="1765" y="912"/>
                </a:lnTo>
                <a:lnTo>
                  <a:pt x="1765" y="922"/>
                </a:lnTo>
                <a:lnTo>
                  <a:pt x="1835" y="922"/>
                </a:lnTo>
                <a:lnTo>
                  <a:pt x="1835" y="936"/>
                </a:lnTo>
                <a:lnTo>
                  <a:pt x="1871" y="936"/>
                </a:lnTo>
                <a:lnTo>
                  <a:pt x="1871" y="958"/>
                </a:lnTo>
                <a:lnTo>
                  <a:pt x="2007" y="958"/>
                </a:ln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8" name="Freeform 6">
            <a:extLst>
              <a:ext uri="{FF2B5EF4-FFF2-40B4-BE49-F238E27FC236}">
                <a16:creationId xmlns:a16="http://schemas.microsoft.com/office/drawing/2014/main" id="{866A5992-30E0-0ED4-8815-0683C34FE80D}"/>
              </a:ext>
            </a:extLst>
          </p:cNvPr>
          <p:cNvSpPr>
            <a:spLocks/>
          </p:cNvSpPr>
          <p:nvPr/>
        </p:nvSpPr>
        <p:spPr bwMode="auto">
          <a:xfrm>
            <a:off x="996950" y="2650127"/>
            <a:ext cx="3211513" cy="1177925"/>
          </a:xfrm>
          <a:custGeom>
            <a:avLst/>
            <a:gdLst>
              <a:gd name="T0" fmla="*/ 20 w 1012"/>
              <a:gd name="T1" fmla="*/ 3 h 370"/>
              <a:gd name="T2" fmla="*/ 28 w 1012"/>
              <a:gd name="T3" fmla="*/ 9 h 370"/>
              <a:gd name="T4" fmla="*/ 48 w 1012"/>
              <a:gd name="T5" fmla="*/ 16 h 370"/>
              <a:gd name="T6" fmla="*/ 92 w 1012"/>
              <a:gd name="T7" fmla="*/ 20 h 370"/>
              <a:gd name="T8" fmla="*/ 115 w 1012"/>
              <a:gd name="T9" fmla="*/ 25 h 370"/>
              <a:gd name="T10" fmla="*/ 135 w 1012"/>
              <a:gd name="T11" fmla="*/ 32 h 370"/>
              <a:gd name="T12" fmla="*/ 163 w 1012"/>
              <a:gd name="T13" fmla="*/ 36 h 370"/>
              <a:gd name="T14" fmla="*/ 175 w 1012"/>
              <a:gd name="T15" fmla="*/ 41 h 370"/>
              <a:gd name="T16" fmla="*/ 184 w 1012"/>
              <a:gd name="T17" fmla="*/ 48 h 370"/>
              <a:gd name="T18" fmla="*/ 201 w 1012"/>
              <a:gd name="T19" fmla="*/ 51 h 370"/>
              <a:gd name="T20" fmla="*/ 217 w 1012"/>
              <a:gd name="T21" fmla="*/ 57 h 370"/>
              <a:gd name="T22" fmla="*/ 230 w 1012"/>
              <a:gd name="T23" fmla="*/ 62 h 370"/>
              <a:gd name="T24" fmla="*/ 237 w 1012"/>
              <a:gd name="T25" fmla="*/ 70 h 370"/>
              <a:gd name="T26" fmla="*/ 251 w 1012"/>
              <a:gd name="T27" fmla="*/ 76 h 370"/>
              <a:gd name="T28" fmla="*/ 258 w 1012"/>
              <a:gd name="T29" fmla="*/ 84 h 370"/>
              <a:gd name="T30" fmla="*/ 267 w 1012"/>
              <a:gd name="T31" fmla="*/ 89 h 370"/>
              <a:gd name="T32" fmla="*/ 277 w 1012"/>
              <a:gd name="T33" fmla="*/ 97 h 370"/>
              <a:gd name="T34" fmla="*/ 286 w 1012"/>
              <a:gd name="T35" fmla="*/ 104 h 370"/>
              <a:gd name="T36" fmla="*/ 301 w 1012"/>
              <a:gd name="T37" fmla="*/ 111 h 370"/>
              <a:gd name="T38" fmla="*/ 317 w 1012"/>
              <a:gd name="T39" fmla="*/ 116 h 370"/>
              <a:gd name="T40" fmla="*/ 323 w 1012"/>
              <a:gd name="T41" fmla="*/ 125 h 370"/>
              <a:gd name="T42" fmla="*/ 332 w 1012"/>
              <a:gd name="T43" fmla="*/ 131 h 370"/>
              <a:gd name="T44" fmla="*/ 341 w 1012"/>
              <a:gd name="T45" fmla="*/ 137 h 370"/>
              <a:gd name="T46" fmla="*/ 353 w 1012"/>
              <a:gd name="T47" fmla="*/ 143 h 370"/>
              <a:gd name="T48" fmla="*/ 363 w 1012"/>
              <a:gd name="T49" fmla="*/ 149 h 370"/>
              <a:gd name="T50" fmla="*/ 378 w 1012"/>
              <a:gd name="T51" fmla="*/ 156 h 370"/>
              <a:gd name="T52" fmla="*/ 390 w 1012"/>
              <a:gd name="T53" fmla="*/ 163 h 370"/>
              <a:gd name="T54" fmla="*/ 405 w 1012"/>
              <a:gd name="T55" fmla="*/ 170 h 370"/>
              <a:gd name="T56" fmla="*/ 416 w 1012"/>
              <a:gd name="T57" fmla="*/ 175 h 370"/>
              <a:gd name="T58" fmla="*/ 429 w 1012"/>
              <a:gd name="T59" fmla="*/ 182 h 370"/>
              <a:gd name="T60" fmla="*/ 438 w 1012"/>
              <a:gd name="T61" fmla="*/ 188 h 370"/>
              <a:gd name="T62" fmla="*/ 464 w 1012"/>
              <a:gd name="T63" fmla="*/ 193 h 370"/>
              <a:gd name="T64" fmla="*/ 473 w 1012"/>
              <a:gd name="T65" fmla="*/ 202 h 370"/>
              <a:gd name="T66" fmla="*/ 494 w 1012"/>
              <a:gd name="T67" fmla="*/ 209 h 370"/>
              <a:gd name="T68" fmla="*/ 515 w 1012"/>
              <a:gd name="T69" fmla="*/ 214 h 370"/>
              <a:gd name="T70" fmla="*/ 526 w 1012"/>
              <a:gd name="T71" fmla="*/ 222 h 370"/>
              <a:gd name="T72" fmla="*/ 534 w 1012"/>
              <a:gd name="T73" fmla="*/ 229 h 370"/>
              <a:gd name="T74" fmla="*/ 546 w 1012"/>
              <a:gd name="T75" fmla="*/ 237 h 370"/>
              <a:gd name="T76" fmla="*/ 567 w 1012"/>
              <a:gd name="T77" fmla="*/ 242 h 370"/>
              <a:gd name="T78" fmla="*/ 580 w 1012"/>
              <a:gd name="T79" fmla="*/ 250 h 370"/>
              <a:gd name="T80" fmla="*/ 592 w 1012"/>
              <a:gd name="T81" fmla="*/ 257 h 370"/>
              <a:gd name="T82" fmla="*/ 621 w 1012"/>
              <a:gd name="T83" fmla="*/ 262 h 370"/>
              <a:gd name="T84" fmla="*/ 632 w 1012"/>
              <a:gd name="T85" fmla="*/ 269 h 370"/>
              <a:gd name="T86" fmla="*/ 641 w 1012"/>
              <a:gd name="T87" fmla="*/ 275 h 370"/>
              <a:gd name="T88" fmla="*/ 659 w 1012"/>
              <a:gd name="T89" fmla="*/ 283 h 370"/>
              <a:gd name="T90" fmla="*/ 671 w 1012"/>
              <a:gd name="T91" fmla="*/ 288 h 370"/>
              <a:gd name="T92" fmla="*/ 696 w 1012"/>
              <a:gd name="T93" fmla="*/ 295 h 370"/>
              <a:gd name="T94" fmla="*/ 725 w 1012"/>
              <a:gd name="T95" fmla="*/ 300 h 370"/>
              <a:gd name="T96" fmla="*/ 737 w 1012"/>
              <a:gd name="T97" fmla="*/ 308 h 370"/>
              <a:gd name="T98" fmla="*/ 752 w 1012"/>
              <a:gd name="T99" fmla="*/ 314 h 370"/>
              <a:gd name="T100" fmla="*/ 765 w 1012"/>
              <a:gd name="T101" fmla="*/ 321 h 370"/>
              <a:gd name="T102" fmla="*/ 782 w 1012"/>
              <a:gd name="T103" fmla="*/ 327 h 370"/>
              <a:gd name="T104" fmla="*/ 822 w 1012"/>
              <a:gd name="T105" fmla="*/ 330 h 370"/>
              <a:gd name="T106" fmla="*/ 829 w 1012"/>
              <a:gd name="T107" fmla="*/ 337 h 370"/>
              <a:gd name="T108" fmla="*/ 841 w 1012"/>
              <a:gd name="T109" fmla="*/ 345 h 370"/>
              <a:gd name="T110" fmla="*/ 862 w 1012"/>
              <a:gd name="T111" fmla="*/ 352 h 370"/>
              <a:gd name="T112" fmla="*/ 873 w 1012"/>
              <a:gd name="T113" fmla="*/ 359 h 370"/>
              <a:gd name="T114" fmla="*/ 1012 w 1012"/>
              <a:gd name="T115" fmla="*/ 37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12" h="370">
                <a:moveTo>
                  <a:pt x="0" y="0"/>
                </a:moveTo>
                <a:cubicBezTo>
                  <a:pt x="8" y="0"/>
                  <a:pt x="8" y="0"/>
                  <a:pt x="8" y="0"/>
                </a:cubicBezTo>
                <a:cubicBezTo>
                  <a:pt x="8" y="3"/>
                  <a:pt x="8" y="3"/>
                  <a:pt x="8" y="3"/>
                </a:cubicBezTo>
                <a:cubicBezTo>
                  <a:pt x="20" y="3"/>
                  <a:pt x="20" y="3"/>
                  <a:pt x="20" y="3"/>
                </a:cubicBezTo>
                <a:cubicBezTo>
                  <a:pt x="23" y="3"/>
                  <a:pt x="23" y="3"/>
                  <a:pt x="23" y="3"/>
                </a:cubicBezTo>
                <a:cubicBezTo>
                  <a:pt x="23" y="6"/>
                  <a:pt x="23" y="6"/>
                  <a:pt x="23" y="6"/>
                </a:cubicBezTo>
                <a:cubicBezTo>
                  <a:pt x="28" y="6"/>
                  <a:pt x="28" y="6"/>
                  <a:pt x="28" y="6"/>
                </a:cubicBezTo>
                <a:cubicBezTo>
                  <a:pt x="28" y="9"/>
                  <a:pt x="28" y="9"/>
                  <a:pt x="28" y="9"/>
                </a:cubicBezTo>
                <a:cubicBezTo>
                  <a:pt x="34" y="9"/>
                  <a:pt x="34" y="9"/>
                  <a:pt x="34" y="9"/>
                </a:cubicBezTo>
                <a:cubicBezTo>
                  <a:pt x="34" y="12"/>
                  <a:pt x="34" y="12"/>
                  <a:pt x="34" y="12"/>
                </a:cubicBezTo>
                <a:cubicBezTo>
                  <a:pt x="48" y="12"/>
                  <a:pt x="48" y="12"/>
                  <a:pt x="48" y="12"/>
                </a:cubicBezTo>
                <a:cubicBezTo>
                  <a:pt x="48" y="16"/>
                  <a:pt x="48" y="16"/>
                  <a:pt x="48" y="16"/>
                </a:cubicBezTo>
                <a:cubicBezTo>
                  <a:pt x="52" y="16"/>
                  <a:pt x="52" y="16"/>
                  <a:pt x="52" y="16"/>
                </a:cubicBezTo>
                <a:cubicBezTo>
                  <a:pt x="84" y="16"/>
                  <a:pt x="84" y="16"/>
                  <a:pt x="84" y="16"/>
                </a:cubicBezTo>
                <a:cubicBezTo>
                  <a:pt x="84" y="20"/>
                  <a:pt x="84" y="20"/>
                  <a:pt x="84" y="20"/>
                </a:cubicBezTo>
                <a:cubicBezTo>
                  <a:pt x="92" y="20"/>
                  <a:pt x="92" y="20"/>
                  <a:pt x="92" y="20"/>
                </a:cubicBezTo>
                <a:cubicBezTo>
                  <a:pt x="92" y="22"/>
                  <a:pt x="92" y="22"/>
                  <a:pt x="92" y="22"/>
                </a:cubicBezTo>
                <a:cubicBezTo>
                  <a:pt x="108" y="22"/>
                  <a:pt x="108" y="22"/>
                  <a:pt x="108" y="22"/>
                </a:cubicBezTo>
                <a:cubicBezTo>
                  <a:pt x="108" y="25"/>
                  <a:pt x="108" y="25"/>
                  <a:pt x="108" y="25"/>
                </a:cubicBezTo>
                <a:cubicBezTo>
                  <a:pt x="115" y="25"/>
                  <a:pt x="115" y="25"/>
                  <a:pt x="115" y="25"/>
                </a:cubicBezTo>
                <a:cubicBezTo>
                  <a:pt x="115" y="28"/>
                  <a:pt x="115" y="28"/>
                  <a:pt x="115" y="28"/>
                </a:cubicBezTo>
                <a:cubicBezTo>
                  <a:pt x="118" y="28"/>
                  <a:pt x="118" y="28"/>
                  <a:pt x="118" y="28"/>
                </a:cubicBezTo>
                <a:cubicBezTo>
                  <a:pt x="135" y="28"/>
                  <a:pt x="135" y="28"/>
                  <a:pt x="135" y="28"/>
                </a:cubicBezTo>
                <a:cubicBezTo>
                  <a:pt x="135" y="32"/>
                  <a:pt x="135" y="32"/>
                  <a:pt x="135" y="32"/>
                </a:cubicBezTo>
                <a:cubicBezTo>
                  <a:pt x="155" y="32"/>
                  <a:pt x="155" y="32"/>
                  <a:pt x="155" y="32"/>
                </a:cubicBezTo>
                <a:cubicBezTo>
                  <a:pt x="155" y="34"/>
                  <a:pt x="155" y="34"/>
                  <a:pt x="155" y="34"/>
                </a:cubicBezTo>
                <a:cubicBezTo>
                  <a:pt x="163" y="34"/>
                  <a:pt x="163" y="34"/>
                  <a:pt x="163" y="34"/>
                </a:cubicBezTo>
                <a:cubicBezTo>
                  <a:pt x="163" y="36"/>
                  <a:pt x="163" y="36"/>
                  <a:pt x="163" y="36"/>
                </a:cubicBezTo>
                <a:cubicBezTo>
                  <a:pt x="169" y="36"/>
                  <a:pt x="169" y="36"/>
                  <a:pt x="169" y="36"/>
                </a:cubicBezTo>
                <a:cubicBezTo>
                  <a:pt x="169" y="39"/>
                  <a:pt x="169" y="39"/>
                  <a:pt x="169" y="39"/>
                </a:cubicBezTo>
                <a:cubicBezTo>
                  <a:pt x="175" y="39"/>
                  <a:pt x="175" y="39"/>
                  <a:pt x="175" y="39"/>
                </a:cubicBezTo>
                <a:cubicBezTo>
                  <a:pt x="175" y="41"/>
                  <a:pt x="175" y="41"/>
                  <a:pt x="175" y="41"/>
                </a:cubicBezTo>
                <a:cubicBezTo>
                  <a:pt x="180" y="41"/>
                  <a:pt x="180" y="41"/>
                  <a:pt x="180" y="41"/>
                </a:cubicBezTo>
                <a:cubicBezTo>
                  <a:pt x="180" y="44"/>
                  <a:pt x="180" y="44"/>
                  <a:pt x="180" y="44"/>
                </a:cubicBezTo>
                <a:cubicBezTo>
                  <a:pt x="184" y="44"/>
                  <a:pt x="184" y="44"/>
                  <a:pt x="184" y="44"/>
                </a:cubicBezTo>
                <a:cubicBezTo>
                  <a:pt x="184" y="48"/>
                  <a:pt x="184" y="48"/>
                  <a:pt x="184" y="48"/>
                </a:cubicBezTo>
                <a:cubicBezTo>
                  <a:pt x="192" y="48"/>
                  <a:pt x="192" y="48"/>
                  <a:pt x="192" y="48"/>
                </a:cubicBezTo>
                <a:cubicBezTo>
                  <a:pt x="192" y="51"/>
                  <a:pt x="192" y="51"/>
                  <a:pt x="192" y="51"/>
                </a:cubicBezTo>
                <a:cubicBezTo>
                  <a:pt x="197" y="51"/>
                  <a:pt x="197" y="51"/>
                  <a:pt x="197" y="51"/>
                </a:cubicBezTo>
                <a:cubicBezTo>
                  <a:pt x="201" y="51"/>
                  <a:pt x="201" y="51"/>
                  <a:pt x="201" y="51"/>
                </a:cubicBezTo>
                <a:cubicBezTo>
                  <a:pt x="201" y="55"/>
                  <a:pt x="201" y="55"/>
                  <a:pt x="201" y="55"/>
                </a:cubicBezTo>
                <a:cubicBezTo>
                  <a:pt x="208" y="55"/>
                  <a:pt x="208" y="55"/>
                  <a:pt x="208" y="55"/>
                </a:cubicBezTo>
                <a:cubicBezTo>
                  <a:pt x="208" y="57"/>
                  <a:pt x="208" y="57"/>
                  <a:pt x="208" y="57"/>
                </a:cubicBezTo>
                <a:cubicBezTo>
                  <a:pt x="217" y="57"/>
                  <a:pt x="217" y="57"/>
                  <a:pt x="217" y="57"/>
                </a:cubicBezTo>
                <a:cubicBezTo>
                  <a:pt x="217" y="60"/>
                  <a:pt x="217" y="60"/>
                  <a:pt x="217" y="60"/>
                </a:cubicBezTo>
                <a:cubicBezTo>
                  <a:pt x="227" y="60"/>
                  <a:pt x="227" y="60"/>
                  <a:pt x="227" y="60"/>
                </a:cubicBezTo>
                <a:cubicBezTo>
                  <a:pt x="227" y="62"/>
                  <a:pt x="227" y="62"/>
                  <a:pt x="227" y="62"/>
                </a:cubicBezTo>
                <a:cubicBezTo>
                  <a:pt x="230" y="62"/>
                  <a:pt x="230" y="62"/>
                  <a:pt x="230" y="62"/>
                </a:cubicBezTo>
                <a:cubicBezTo>
                  <a:pt x="230" y="66"/>
                  <a:pt x="230" y="66"/>
                  <a:pt x="230" y="66"/>
                </a:cubicBezTo>
                <a:cubicBezTo>
                  <a:pt x="233" y="66"/>
                  <a:pt x="233" y="66"/>
                  <a:pt x="233" y="66"/>
                </a:cubicBezTo>
                <a:cubicBezTo>
                  <a:pt x="233" y="70"/>
                  <a:pt x="233" y="70"/>
                  <a:pt x="233" y="70"/>
                </a:cubicBezTo>
                <a:cubicBezTo>
                  <a:pt x="237" y="70"/>
                  <a:pt x="237" y="70"/>
                  <a:pt x="237" y="70"/>
                </a:cubicBezTo>
                <a:cubicBezTo>
                  <a:pt x="237" y="74"/>
                  <a:pt x="237" y="74"/>
                  <a:pt x="237" y="74"/>
                </a:cubicBezTo>
                <a:cubicBezTo>
                  <a:pt x="243" y="74"/>
                  <a:pt x="243" y="74"/>
                  <a:pt x="243" y="74"/>
                </a:cubicBezTo>
                <a:cubicBezTo>
                  <a:pt x="243" y="76"/>
                  <a:pt x="243" y="76"/>
                  <a:pt x="243" y="76"/>
                </a:cubicBezTo>
                <a:cubicBezTo>
                  <a:pt x="251" y="76"/>
                  <a:pt x="251" y="76"/>
                  <a:pt x="251" y="76"/>
                </a:cubicBezTo>
                <a:cubicBezTo>
                  <a:pt x="251" y="81"/>
                  <a:pt x="251" y="81"/>
                  <a:pt x="251" y="81"/>
                </a:cubicBezTo>
                <a:cubicBezTo>
                  <a:pt x="254" y="81"/>
                  <a:pt x="254" y="81"/>
                  <a:pt x="254" y="81"/>
                </a:cubicBezTo>
                <a:cubicBezTo>
                  <a:pt x="254" y="84"/>
                  <a:pt x="254" y="84"/>
                  <a:pt x="254" y="84"/>
                </a:cubicBezTo>
                <a:cubicBezTo>
                  <a:pt x="258" y="84"/>
                  <a:pt x="258" y="84"/>
                  <a:pt x="258" y="84"/>
                </a:cubicBezTo>
                <a:cubicBezTo>
                  <a:pt x="258" y="87"/>
                  <a:pt x="258" y="87"/>
                  <a:pt x="258" y="87"/>
                </a:cubicBezTo>
                <a:cubicBezTo>
                  <a:pt x="262" y="87"/>
                  <a:pt x="262" y="87"/>
                  <a:pt x="262" y="87"/>
                </a:cubicBezTo>
                <a:cubicBezTo>
                  <a:pt x="262" y="89"/>
                  <a:pt x="262" y="89"/>
                  <a:pt x="262" y="89"/>
                </a:cubicBezTo>
                <a:cubicBezTo>
                  <a:pt x="267" y="89"/>
                  <a:pt x="267" y="89"/>
                  <a:pt x="267" y="89"/>
                </a:cubicBezTo>
                <a:cubicBezTo>
                  <a:pt x="267" y="92"/>
                  <a:pt x="267" y="92"/>
                  <a:pt x="267" y="92"/>
                </a:cubicBezTo>
                <a:cubicBezTo>
                  <a:pt x="273" y="92"/>
                  <a:pt x="273" y="92"/>
                  <a:pt x="273" y="92"/>
                </a:cubicBezTo>
                <a:cubicBezTo>
                  <a:pt x="273" y="97"/>
                  <a:pt x="273" y="97"/>
                  <a:pt x="273" y="97"/>
                </a:cubicBezTo>
                <a:cubicBezTo>
                  <a:pt x="277" y="97"/>
                  <a:pt x="277" y="97"/>
                  <a:pt x="277" y="97"/>
                </a:cubicBezTo>
                <a:cubicBezTo>
                  <a:pt x="277" y="102"/>
                  <a:pt x="277" y="102"/>
                  <a:pt x="277" y="102"/>
                </a:cubicBezTo>
                <a:cubicBezTo>
                  <a:pt x="282" y="102"/>
                  <a:pt x="282" y="102"/>
                  <a:pt x="282" y="102"/>
                </a:cubicBezTo>
                <a:cubicBezTo>
                  <a:pt x="282" y="104"/>
                  <a:pt x="282" y="104"/>
                  <a:pt x="282" y="104"/>
                </a:cubicBezTo>
                <a:cubicBezTo>
                  <a:pt x="286" y="104"/>
                  <a:pt x="286" y="104"/>
                  <a:pt x="286" y="104"/>
                </a:cubicBezTo>
                <a:cubicBezTo>
                  <a:pt x="286" y="108"/>
                  <a:pt x="286" y="108"/>
                  <a:pt x="286" y="108"/>
                </a:cubicBezTo>
                <a:cubicBezTo>
                  <a:pt x="290" y="108"/>
                  <a:pt x="290" y="108"/>
                  <a:pt x="290" y="108"/>
                </a:cubicBezTo>
                <a:cubicBezTo>
                  <a:pt x="290" y="111"/>
                  <a:pt x="290" y="111"/>
                  <a:pt x="290" y="111"/>
                </a:cubicBezTo>
                <a:cubicBezTo>
                  <a:pt x="301" y="111"/>
                  <a:pt x="301" y="111"/>
                  <a:pt x="301" y="111"/>
                </a:cubicBezTo>
                <a:cubicBezTo>
                  <a:pt x="301" y="113"/>
                  <a:pt x="301" y="113"/>
                  <a:pt x="301" y="113"/>
                </a:cubicBezTo>
                <a:cubicBezTo>
                  <a:pt x="306" y="113"/>
                  <a:pt x="306" y="113"/>
                  <a:pt x="306" y="113"/>
                </a:cubicBezTo>
                <a:cubicBezTo>
                  <a:pt x="306" y="116"/>
                  <a:pt x="306" y="116"/>
                  <a:pt x="306" y="116"/>
                </a:cubicBezTo>
                <a:cubicBezTo>
                  <a:pt x="317" y="116"/>
                  <a:pt x="317" y="116"/>
                  <a:pt x="317" y="116"/>
                </a:cubicBezTo>
                <a:cubicBezTo>
                  <a:pt x="317" y="121"/>
                  <a:pt x="317" y="121"/>
                  <a:pt x="317" y="121"/>
                </a:cubicBezTo>
                <a:cubicBezTo>
                  <a:pt x="320" y="121"/>
                  <a:pt x="320" y="121"/>
                  <a:pt x="320" y="121"/>
                </a:cubicBezTo>
                <a:cubicBezTo>
                  <a:pt x="320" y="125"/>
                  <a:pt x="320" y="125"/>
                  <a:pt x="320" y="125"/>
                </a:cubicBezTo>
                <a:cubicBezTo>
                  <a:pt x="323" y="125"/>
                  <a:pt x="323" y="125"/>
                  <a:pt x="323" y="125"/>
                </a:cubicBezTo>
                <a:cubicBezTo>
                  <a:pt x="323" y="127"/>
                  <a:pt x="323" y="127"/>
                  <a:pt x="323" y="127"/>
                </a:cubicBezTo>
                <a:cubicBezTo>
                  <a:pt x="328" y="127"/>
                  <a:pt x="328" y="127"/>
                  <a:pt x="328" y="127"/>
                </a:cubicBezTo>
                <a:cubicBezTo>
                  <a:pt x="328" y="131"/>
                  <a:pt x="328" y="131"/>
                  <a:pt x="328" y="131"/>
                </a:cubicBezTo>
                <a:cubicBezTo>
                  <a:pt x="332" y="131"/>
                  <a:pt x="332" y="131"/>
                  <a:pt x="332" y="131"/>
                </a:cubicBezTo>
                <a:cubicBezTo>
                  <a:pt x="332" y="133"/>
                  <a:pt x="332" y="133"/>
                  <a:pt x="332" y="133"/>
                </a:cubicBezTo>
                <a:cubicBezTo>
                  <a:pt x="339" y="133"/>
                  <a:pt x="339" y="133"/>
                  <a:pt x="339" y="133"/>
                </a:cubicBezTo>
                <a:cubicBezTo>
                  <a:pt x="339" y="137"/>
                  <a:pt x="339" y="137"/>
                  <a:pt x="339" y="137"/>
                </a:cubicBezTo>
                <a:cubicBezTo>
                  <a:pt x="341" y="137"/>
                  <a:pt x="341" y="137"/>
                  <a:pt x="341" y="137"/>
                </a:cubicBezTo>
                <a:cubicBezTo>
                  <a:pt x="341" y="140"/>
                  <a:pt x="341" y="140"/>
                  <a:pt x="341" y="140"/>
                </a:cubicBezTo>
                <a:cubicBezTo>
                  <a:pt x="345" y="140"/>
                  <a:pt x="345" y="140"/>
                  <a:pt x="345" y="140"/>
                </a:cubicBezTo>
                <a:cubicBezTo>
                  <a:pt x="345" y="143"/>
                  <a:pt x="345" y="143"/>
                  <a:pt x="345" y="143"/>
                </a:cubicBezTo>
                <a:cubicBezTo>
                  <a:pt x="353" y="143"/>
                  <a:pt x="353" y="143"/>
                  <a:pt x="353" y="143"/>
                </a:cubicBezTo>
                <a:cubicBezTo>
                  <a:pt x="353" y="146"/>
                  <a:pt x="353" y="146"/>
                  <a:pt x="353" y="146"/>
                </a:cubicBezTo>
                <a:cubicBezTo>
                  <a:pt x="359" y="146"/>
                  <a:pt x="359" y="146"/>
                  <a:pt x="359" y="146"/>
                </a:cubicBezTo>
                <a:cubicBezTo>
                  <a:pt x="359" y="149"/>
                  <a:pt x="359" y="149"/>
                  <a:pt x="359" y="149"/>
                </a:cubicBezTo>
                <a:cubicBezTo>
                  <a:pt x="363" y="149"/>
                  <a:pt x="363" y="149"/>
                  <a:pt x="363" y="149"/>
                </a:cubicBezTo>
                <a:cubicBezTo>
                  <a:pt x="363" y="152"/>
                  <a:pt x="363" y="152"/>
                  <a:pt x="363" y="152"/>
                </a:cubicBezTo>
                <a:cubicBezTo>
                  <a:pt x="371" y="152"/>
                  <a:pt x="371" y="152"/>
                  <a:pt x="371" y="152"/>
                </a:cubicBezTo>
                <a:cubicBezTo>
                  <a:pt x="374" y="156"/>
                  <a:pt x="374" y="156"/>
                  <a:pt x="374" y="156"/>
                </a:cubicBezTo>
                <a:cubicBezTo>
                  <a:pt x="378" y="156"/>
                  <a:pt x="378" y="156"/>
                  <a:pt x="378" y="156"/>
                </a:cubicBezTo>
                <a:cubicBezTo>
                  <a:pt x="378" y="158"/>
                  <a:pt x="378" y="158"/>
                  <a:pt x="378" y="158"/>
                </a:cubicBezTo>
                <a:cubicBezTo>
                  <a:pt x="384" y="158"/>
                  <a:pt x="384" y="158"/>
                  <a:pt x="384" y="158"/>
                </a:cubicBezTo>
                <a:cubicBezTo>
                  <a:pt x="390" y="158"/>
                  <a:pt x="390" y="158"/>
                  <a:pt x="390" y="158"/>
                </a:cubicBezTo>
                <a:cubicBezTo>
                  <a:pt x="390" y="163"/>
                  <a:pt x="390" y="163"/>
                  <a:pt x="390" y="163"/>
                </a:cubicBezTo>
                <a:cubicBezTo>
                  <a:pt x="396" y="163"/>
                  <a:pt x="396" y="163"/>
                  <a:pt x="396" y="163"/>
                </a:cubicBezTo>
                <a:cubicBezTo>
                  <a:pt x="396" y="167"/>
                  <a:pt x="396" y="167"/>
                  <a:pt x="396" y="167"/>
                </a:cubicBezTo>
                <a:cubicBezTo>
                  <a:pt x="405" y="167"/>
                  <a:pt x="405" y="167"/>
                  <a:pt x="405" y="167"/>
                </a:cubicBezTo>
                <a:cubicBezTo>
                  <a:pt x="405" y="170"/>
                  <a:pt x="405" y="170"/>
                  <a:pt x="405" y="170"/>
                </a:cubicBezTo>
                <a:cubicBezTo>
                  <a:pt x="409" y="170"/>
                  <a:pt x="409" y="170"/>
                  <a:pt x="409" y="170"/>
                </a:cubicBezTo>
                <a:cubicBezTo>
                  <a:pt x="409" y="172"/>
                  <a:pt x="409" y="172"/>
                  <a:pt x="409" y="172"/>
                </a:cubicBezTo>
                <a:cubicBezTo>
                  <a:pt x="416" y="172"/>
                  <a:pt x="416" y="172"/>
                  <a:pt x="416" y="172"/>
                </a:cubicBezTo>
                <a:cubicBezTo>
                  <a:pt x="416" y="175"/>
                  <a:pt x="416" y="175"/>
                  <a:pt x="416" y="175"/>
                </a:cubicBezTo>
                <a:cubicBezTo>
                  <a:pt x="420" y="175"/>
                  <a:pt x="420" y="175"/>
                  <a:pt x="420" y="175"/>
                </a:cubicBezTo>
                <a:cubicBezTo>
                  <a:pt x="420" y="179"/>
                  <a:pt x="420" y="179"/>
                  <a:pt x="420" y="179"/>
                </a:cubicBezTo>
                <a:cubicBezTo>
                  <a:pt x="429" y="179"/>
                  <a:pt x="429" y="179"/>
                  <a:pt x="429" y="179"/>
                </a:cubicBezTo>
                <a:cubicBezTo>
                  <a:pt x="429" y="182"/>
                  <a:pt x="429" y="182"/>
                  <a:pt x="429" y="182"/>
                </a:cubicBezTo>
                <a:cubicBezTo>
                  <a:pt x="434" y="182"/>
                  <a:pt x="434" y="182"/>
                  <a:pt x="434" y="182"/>
                </a:cubicBezTo>
                <a:cubicBezTo>
                  <a:pt x="434" y="184"/>
                  <a:pt x="434" y="184"/>
                  <a:pt x="434" y="184"/>
                </a:cubicBezTo>
                <a:cubicBezTo>
                  <a:pt x="438" y="184"/>
                  <a:pt x="438" y="184"/>
                  <a:pt x="438" y="184"/>
                </a:cubicBezTo>
                <a:cubicBezTo>
                  <a:pt x="438" y="188"/>
                  <a:pt x="438" y="188"/>
                  <a:pt x="438" y="188"/>
                </a:cubicBezTo>
                <a:cubicBezTo>
                  <a:pt x="442" y="188"/>
                  <a:pt x="442" y="188"/>
                  <a:pt x="442" y="188"/>
                </a:cubicBezTo>
                <a:cubicBezTo>
                  <a:pt x="447" y="188"/>
                  <a:pt x="447" y="188"/>
                  <a:pt x="447" y="188"/>
                </a:cubicBezTo>
                <a:cubicBezTo>
                  <a:pt x="447" y="193"/>
                  <a:pt x="447" y="193"/>
                  <a:pt x="447" y="193"/>
                </a:cubicBezTo>
                <a:cubicBezTo>
                  <a:pt x="464" y="193"/>
                  <a:pt x="464" y="193"/>
                  <a:pt x="464" y="193"/>
                </a:cubicBezTo>
                <a:cubicBezTo>
                  <a:pt x="464" y="196"/>
                  <a:pt x="464" y="196"/>
                  <a:pt x="464" y="196"/>
                </a:cubicBezTo>
                <a:cubicBezTo>
                  <a:pt x="469" y="196"/>
                  <a:pt x="469" y="196"/>
                  <a:pt x="469" y="196"/>
                </a:cubicBezTo>
                <a:cubicBezTo>
                  <a:pt x="469" y="202"/>
                  <a:pt x="469" y="202"/>
                  <a:pt x="469" y="202"/>
                </a:cubicBezTo>
                <a:cubicBezTo>
                  <a:pt x="473" y="202"/>
                  <a:pt x="473" y="202"/>
                  <a:pt x="473" y="202"/>
                </a:cubicBezTo>
                <a:cubicBezTo>
                  <a:pt x="473" y="205"/>
                  <a:pt x="473" y="205"/>
                  <a:pt x="473" y="205"/>
                </a:cubicBezTo>
                <a:cubicBezTo>
                  <a:pt x="481" y="205"/>
                  <a:pt x="481" y="205"/>
                  <a:pt x="481" y="205"/>
                </a:cubicBezTo>
                <a:cubicBezTo>
                  <a:pt x="481" y="209"/>
                  <a:pt x="481" y="209"/>
                  <a:pt x="481" y="209"/>
                </a:cubicBezTo>
                <a:cubicBezTo>
                  <a:pt x="494" y="209"/>
                  <a:pt x="494" y="209"/>
                  <a:pt x="494" y="209"/>
                </a:cubicBezTo>
                <a:cubicBezTo>
                  <a:pt x="494" y="211"/>
                  <a:pt x="494" y="211"/>
                  <a:pt x="494" y="211"/>
                </a:cubicBezTo>
                <a:cubicBezTo>
                  <a:pt x="500" y="211"/>
                  <a:pt x="500" y="211"/>
                  <a:pt x="500" y="211"/>
                </a:cubicBezTo>
                <a:cubicBezTo>
                  <a:pt x="500" y="214"/>
                  <a:pt x="500" y="214"/>
                  <a:pt x="500" y="214"/>
                </a:cubicBezTo>
                <a:cubicBezTo>
                  <a:pt x="515" y="214"/>
                  <a:pt x="515" y="214"/>
                  <a:pt x="515" y="214"/>
                </a:cubicBezTo>
                <a:cubicBezTo>
                  <a:pt x="515" y="219"/>
                  <a:pt x="515" y="219"/>
                  <a:pt x="515" y="219"/>
                </a:cubicBezTo>
                <a:cubicBezTo>
                  <a:pt x="522" y="219"/>
                  <a:pt x="522" y="219"/>
                  <a:pt x="522" y="219"/>
                </a:cubicBezTo>
                <a:cubicBezTo>
                  <a:pt x="526" y="219"/>
                  <a:pt x="526" y="219"/>
                  <a:pt x="526" y="219"/>
                </a:cubicBezTo>
                <a:cubicBezTo>
                  <a:pt x="526" y="222"/>
                  <a:pt x="526" y="222"/>
                  <a:pt x="526" y="222"/>
                </a:cubicBezTo>
                <a:cubicBezTo>
                  <a:pt x="529" y="222"/>
                  <a:pt x="529" y="222"/>
                  <a:pt x="529" y="222"/>
                </a:cubicBezTo>
                <a:cubicBezTo>
                  <a:pt x="529" y="227"/>
                  <a:pt x="529" y="227"/>
                  <a:pt x="529" y="227"/>
                </a:cubicBezTo>
                <a:cubicBezTo>
                  <a:pt x="534" y="227"/>
                  <a:pt x="534" y="227"/>
                  <a:pt x="534" y="227"/>
                </a:cubicBezTo>
                <a:cubicBezTo>
                  <a:pt x="534" y="229"/>
                  <a:pt x="534" y="229"/>
                  <a:pt x="534" y="229"/>
                </a:cubicBezTo>
                <a:cubicBezTo>
                  <a:pt x="540" y="229"/>
                  <a:pt x="540" y="229"/>
                  <a:pt x="540" y="229"/>
                </a:cubicBezTo>
                <a:cubicBezTo>
                  <a:pt x="540" y="233"/>
                  <a:pt x="540" y="233"/>
                  <a:pt x="540" y="233"/>
                </a:cubicBezTo>
                <a:cubicBezTo>
                  <a:pt x="546" y="233"/>
                  <a:pt x="546" y="233"/>
                  <a:pt x="546" y="233"/>
                </a:cubicBezTo>
                <a:cubicBezTo>
                  <a:pt x="546" y="237"/>
                  <a:pt x="546" y="237"/>
                  <a:pt x="546" y="237"/>
                </a:cubicBezTo>
                <a:cubicBezTo>
                  <a:pt x="552" y="237"/>
                  <a:pt x="552" y="237"/>
                  <a:pt x="552" y="237"/>
                </a:cubicBezTo>
                <a:cubicBezTo>
                  <a:pt x="563" y="237"/>
                  <a:pt x="563" y="237"/>
                  <a:pt x="563" y="237"/>
                </a:cubicBezTo>
                <a:cubicBezTo>
                  <a:pt x="563" y="242"/>
                  <a:pt x="563" y="242"/>
                  <a:pt x="563" y="242"/>
                </a:cubicBezTo>
                <a:cubicBezTo>
                  <a:pt x="567" y="242"/>
                  <a:pt x="567" y="242"/>
                  <a:pt x="567" y="242"/>
                </a:cubicBezTo>
                <a:cubicBezTo>
                  <a:pt x="567" y="246"/>
                  <a:pt x="567" y="246"/>
                  <a:pt x="567" y="246"/>
                </a:cubicBezTo>
                <a:cubicBezTo>
                  <a:pt x="574" y="246"/>
                  <a:pt x="574" y="246"/>
                  <a:pt x="574" y="246"/>
                </a:cubicBezTo>
                <a:cubicBezTo>
                  <a:pt x="574" y="250"/>
                  <a:pt x="574" y="250"/>
                  <a:pt x="574" y="250"/>
                </a:cubicBezTo>
                <a:cubicBezTo>
                  <a:pt x="580" y="250"/>
                  <a:pt x="580" y="250"/>
                  <a:pt x="580" y="250"/>
                </a:cubicBezTo>
                <a:cubicBezTo>
                  <a:pt x="580" y="255"/>
                  <a:pt x="580" y="255"/>
                  <a:pt x="580" y="255"/>
                </a:cubicBezTo>
                <a:cubicBezTo>
                  <a:pt x="587" y="255"/>
                  <a:pt x="587" y="255"/>
                  <a:pt x="587" y="255"/>
                </a:cubicBezTo>
                <a:cubicBezTo>
                  <a:pt x="587" y="257"/>
                  <a:pt x="587" y="257"/>
                  <a:pt x="587" y="257"/>
                </a:cubicBezTo>
                <a:cubicBezTo>
                  <a:pt x="592" y="257"/>
                  <a:pt x="592" y="257"/>
                  <a:pt x="592" y="257"/>
                </a:cubicBezTo>
                <a:cubicBezTo>
                  <a:pt x="592" y="260"/>
                  <a:pt x="592" y="260"/>
                  <a:pt x="592" y="260"/>
                </a:cubicBezTo>
                <a:cubicBezTo>
                  <a:pt x="605" y="260"/>
                  <a:pt x="605" y="260"/>
                  <a:pt x="605" y="260"/>
                </a:cubicBezTo>
                <a:cubicBezTo>
                  <a:pt x="605" y="262"/>
                  <a:pt x="605" y="262"/>
                  <a:pt x="605" y="262"/>
                </a:cubicBezTo>
                <a:cubicBezTo>
                  <a:pt x="621" y="262"/>
                  <a:pt x="621" y="262"/>
                  <a:pt x="621" y="262"/>
                </a:cubicBezTo>
                <a:cubicBezTo>
                  <a:pt x="621" y="265"/>
                  <a:pt x="621" y="265"/>
                  <a:pt x="621" y="265"/>
                </a:cubicBezTo>
                <a:cubicBezTo>
                  <a:pt x="629" y="265"/>
                  <a:pt x="629" y="265"/>
                  <a:pt x="629" y="265"/>
                </a:cubicBezTo>
                <a:cubicBezTo>
                  <a:pt x="629" y="269"/>
                  <a:pt x="629" y="269"/>
                  <a:pt x="629" y="269"/>
                </a:cubicBezTo>
                <a:cubicBezTo>
                  <a:pt x="632" y="269"/>
                  <a:pt x="632" y="269"/>
                  <a:pt x="632" y="269"/>
                </a:cubicBezTo>
                <a:cubicBezTo>
                  <a:pt x="632" y="272"/>
                  <a:pt x="632" y="272"/>
                  <a:pt x="632" y="272"/>
                </a:cubicBezTo>
                <a:cubicBezTo>
                  <a:pt x="636" y="272"/>
                  <a:pt x="636" y="272"/>
                  <a:pt x="636" y="272"/>
                </a:cubicBezTo>
                <a:cubicBezTo>
                  <a:pt x="636" y="275"/>
                  <a:pt x="636" y="275"/>
                  <a:pt x="636" y="275"/>
                </a:cubicBezTo>
                <a:cubicBezTo>
                  <a:pt x="641" y="275"/>
                  <a:pt x="641" y="275"/>
                  <a:pt x="641" y="275"/>
                </a:cubicBezTo>
                <a:cubicBezTo>
                  <a:pt x="641" y="279"/>
                  <a:pt x="641" y="279"/>
                  <a:pt x="641" y="279"/>
                </a:cubicBezTo>
                <a:cubicBezTo>
                  <a:pt x="652" y="279"/>
                  <a:pt x="652" y="279"/>
                  <a:pt x="652" y="279"/>
                </a:cubicBezTo>
                <a:cubicBezTo>
                  <a:pt x="652" y="283"/>
                  <a:pt x="652" y="283"/>
                  <a:pt x="652" y="283"/>
                </a:cubicBezTo>
                <a:cubicBezTo>
                  <a:pt x="659" y="283"/>
                  <a:pt x="659" y="283"/>
                  <a:pt x="659" y="283"/>
                </a:cubicBezTo>
                <a:cubicBezTo>
                  <a:pt x="659" y="285"/>
                  <a:pt x="659" y="285"/>
                  <a:pt x="659" y="285"/>
                </a:cubicBezTo>
                <a:cubicBezTo>
                  <a:pt x="667" y="285"/>
                  <a:pt x="667" y="285"/>
                  <a:pt x="667" y="285"/>
                </a:cubicBezTo>
                <a:cubicBezTo>
                  <a:pt x="667" y="288"/>
                  <a:pt x="667" y="288"/>
                  <a:pt x="667" y="288"/>
                </a:cubicBezTo>
                <a:cubicBezTo>
                  <a:pt x="671" y="288"/>
                  <a:pt x="671" y="288"/>
                  <a:pt x="671" y="288"/>
                </a:cubicBezTo>
                <a:cubicBezTo>
                  <a:pt x="671" y="292"/>
                  <a:pt x="671" y="292"/>
                  <a:pt x="671" y="292"/>
                </a:cubicBezTo>
                <a:cubicBezTo>
                  <a:pt x="685" y="292"/>
                  <a:pt x="685" y="292"/>
                  <a:pt x="685" y="292"/>
                </a:cubicBezTo>
                <a:cubicBezTo>
                  <a:pt x="685" y="295"/>
                  <a:pt x="685" y="295"/>
                  <a:pt x="685" y="295"/>
                </a:cubicBezTo>
                <a:cubicBezTo>
                  <a:pt x="696" y="295"/>
                  <a:pt x="696" y="295"/>
                  <a:pt x="696" y="295"/>
                </a:cubicBezTo>
                <a:cubicBezTo>
                  <a:pt x="706" y="295"/>
                  <a:pt x="706" y="295"/>
                  <a:pt x="706" y="295"/>
                </a:cubicBezTo>
                <a:cubicBezTo>
                  <a:pt x="706" y="300"/>
                  <a:pt x="706" y="300"/>
                  <a:pt x="706" y="300"/>
                </a:cubicBezTo>
                <a:cubicBezTo>
                  <a:pt x="709" y="300"/>
                  <a:pt x="709" y="300"/>
                  <a:pt x="709" y="300"/>
                </a:cubicBezTo>
                <a:cubicBezTo>
                  <a:pt x="725" y="300"/>
                  <a:pt x="725" y="300"/>
                  <a:pt x="725" y="300"/>
                </a:cubicBezTo>
                <a:cubicBezTo>
                  <a:pt x="725" y="304"/>
                  <a:pt x="725" y="304"/>
                  <a:pt x="725" y="304"/>
                </a:cubicBezTo>
                <a:cubicBezTo>
                  <a:pt x="731" y="304"/>
                  <a:pt x="731" y="304"/>
                  <a:pt x="731" y="304"/>
                </a:cubicBezTo>
                <a:cubicBezTo>
                  <a:pt x="731" y="308"/>
                  <a:pt x="731" y="308"/>
                  <a:pt x="731" y="308"/>
                </a:cubicBezTo>
                <a:cubicBezTo>
                  <a:pt x="737" y="308"/>
                  <a:pt x="737" y="308"/>
                  <a:pt x="737" y="308"/>
                </a:cubicBezTo>
                <a:cubicBezTo>
                  <a:pt x="737" y="312"/>
                  <a:pt x="737" y="312"/>
                  <a:pt x="737" y="312"/>
                </a:cubicBezTo>
                <a:cubicBezTo>
                  <a:pt x="749" y="312"/>
                  <a:pt x="749" y="312"/>
                  <a:pt x="749" y="312"/>
                </a:cubicBezTo>
                <a:cubicBezTo>
                  <a:pt x="752" y="312"/>
                  <a:pt x="752" y="312"/>
                  <a:pt x="752" y="312"/>
                </a:cubicBezTo>
                <a:cubicBezTo>
                  <a:pt x="752" y="314"/>
                  <a:pt x="752" y="314"/>
                  <a:pt x="752" y="314"/>
                </a:cubicBezTo>
                <a:cubicBezTo>
                  <a:pt x="757" y="314"/>
                  <a:pt x="757" y="314"/>
                  <a:pt x="757" y="314"/>
                </a:cubicBezTo>
                <a:cubicBezTo>
                  <a:pt x="757" y="317"/>
                  <a:pt x="757" y="317"/>
                  <a:pt x="757" y="317"/>
                </a:cubicBezTo>
                <a:cubicBezTo>
                  <a:pt x="765" y="317"/>
                  <a:pt x="765" y="317"/>
                  <a:pt x="765" y="317"/>
                </a:cubicBezTo>
                <a:cubicBezTo>
                  <a:pt x="765" y="321"/>
                  <a:pt x="765" y="321"/>
                  <a:pt x="765" y="321"/>
                </a:cubicBezTo>
                <a:cubicBezTo>
                  <a:pt x="775" y="321"/>
                  <a:pt x="775" y="321"/>
                  <a:pt x="775" y="321"/>
                </a:cubicBezTo>
                <a:cubicBezTo>
                  <a:pt x="775" y="323"/>
                  <a:pt x="775" y="323"/>
                  <a:pt x="775" y="323"/>
                </a:cubicBezTo>
                <a:cubicBezTo>
                  <a:pt x="782" y="323"/>
                  <a:pt x="782" y="323"/>
                  <a:pt x="782" y="323"/>
                </a:cubicBezTo>
                <a:cubicBezTo>
                  <a:pt x="782" y="327"/>
                  <a:pt x="782" y="327"/>
                  <a:pt x="782" y="327"/>
                </a:cubicBezTo>
                <a:cubicBezTo>
                  <a:pt x="798" y="327"/>
                  <a:pt x="798" y="327"/>
                  <a:pt x="798" y="327"/>
                </a:cubicBezTo>
                <a:cubicBezTo>
                  <a:pt x="808" y="327"/>
                  <a:pt x="808" y="327"/>
                  <a:pt x="808" y="327"/>
                </a:cubicBezTo>
                <a:cubicBezTo>
                  <a:pt x="808" y="330"/>
                  <a:pt x="808" y="330"/>
                  <a:pt x="808" y="330"/>
                </a:cubicBezTo>
                <a:cubicBezTo>
                  <a:pt x="822" y="330"/>
                  <a:pt x="822" y="330"/>
                  <a:pt x="822" y="330"/>
                </a:cubicBezTo>
                <a:cubicBezTo>
                  <a:pt x="822" y="330"/>
                  <a:pt x="820" y="334"/>
                  <a:pt x="822" y="334"/>
                </a:cubicBezTo>
                <a:cubicBezTo>
                  <a:pt x="823" y="334"/>
                  <a:pt x="826" y="334"/>
                  <a:pt x="826" y="334"/>
                </a:cubicBezTo>
                <a:cubicBezTo>
                  <a:pt x="826" y="337"/>
                  <a:pt x="826" y="337"/>
                  <a:pt x="826" y="337"/>
                </a:cubicBezTo>
                <a:cubicBezTo>
                  <a:pt x="829" y="337"/>
                  <a:pt x="829" y="337"/>
                  <a:pt x="829" y="337"/>
                </a:cubicBezTo>
                <a:cubicBezTo>
                  <a:pt x="829" y="343"/>
                  <a:pt x="829" y="343"/>
                  <a:pt x="829" y="343"/>
                </a:cubicBezTo>
                <a:cubicBezTo>
                  <a:pt x="836" y="343"/>
                  <a:pt x="836" y="343"/>
                  <a:pt x="836" y="343"/>
                </a:cubicBezTo>
                <a:cubicBezTo>
                  <a:pt x="836" y="345"/>
                  <a:pt x="836" y="345"/>
                  <a:pt x="836" y="345"/>
                </a:cubicBezTo>
                <a:cubicBezTo>
                  <a:pt x="841" y="345"/>
                  <a:pt x="841" y="345"/>
                  <a:pt x="841" y="345"/>
                </a:cubicBezTo>
                <a:cubicBezTo>
                  <a:pt x="841" y="350"/>
                  <a:pt x="841" y="350"/>
                  <a:pt x="841" y="350"/>
                </a:cubicBezTo>
                <a:cubicBezTo>
                  <a:pt x="856" y="350"/>
                  <a:pt x="856" y="350"/>
                  <a:pt x="856" y="350"/>
                </a:cubicBezTo>
                <a:cubicBezTo>
                  <a:pt x="856" y="352"/>
                  <a:pt x="856" y="352"/>
                  <a:pt x="856" y="352"/>
                </a:cubicBezTo>
                <a:cubicBezTo>
                  <a:pt x="862" y="352"/>
                  <a:pt x="862" y="352"/>
                  <a:pt x="862" y="352"/>
                </a:cubicBezTo>
                <a:cubicBezTo>
                  <a:pt x="862" y="355"/>
                  <a:pt x="862" y="355"/>
                  <a:pt x="862" y="355"/>
                </a:cubicBezTo>
                <a:cubicBezTo>
                  <a:pt x="867" y="355"/>
                  <a:pt x="867" y="355"/>
                  <a:pt x="867" y="355"/>
                </a:cubicBezTo>
                <a:cubicBezTo>
                  <a:pt x="867" y="359"/>
                  <a:pt x="867" y="359"/>
                  <a:pt x="867" y="359"/>
                </a:cubicBezTo>
                <a:cubicBezTo>
                  <a:pt x="873" y="359"/>
                  <a:pt x="873" y="359"/>
                  <a:pt x="873" y="359"/>
                </a:cubicBezTo>
                <a:cubicBezTo>
                  <a:pt x="873" y="365"/>
                  <a:pt x="873" y="365"/>
                  <a:pt x="873" y="365"/>
                </a:cubicBezTo>
                <a:cubicBezTo>
                  <a:pt x="889" y="365"/>
                  <a:pt x="889" y="365"/>
                  <a:pt x="889" y="365"/>
                </a:cubicBezTo>
                <a:cubicBezTo>
                  <a:pt x="889" y="370"/>
                  <a:pt x="889" y="370"/>
                  <a:pt x="889" y="370"/>
                </a:cubicBezTo>
                <a:cubicBezTo>
                  <a:pt x="1012" y="370"/>
                  <a:pt x="1012" y="370"/>
                  <a:pt x="1012" y="370"/>
                </a:cubicBez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0" name="Group 79">
            <a:extLst>
              <a:ext uri="{FF2B5EF4-FFF2-40B4-BE49-F238E27FC236}">
                <a16:creationId xmlns:a16="http://schemas.microsoft.com/office/drawing/2014/main" id="{BCB9ED0A-DC9F-E849-D504-917C232E653C}"/>
              </a:ext>
            </a:extLst>
          </p:cNvPr>
          <p:cNvGrpSpPr/>
          <p:nvPr/>
        </p:nvGrpSpPr>
        <p:grpSpPr>
          <a:xfrm>
            <a:off x="4310250" y="2530879"/>
            <a:ext cx="3662999" cy="2819503"/>
            <a:chOff x="441671" y="2550927"/>
            <a:chExt cx="3662999" cy="2819503"/>
          </a:xfrm>
        </p:grpSpPr>
        <p:sp>
          <p:nvSpPr>
            <p:cNvPr id="81" name="TextBox 80">
              <a:extLst>
                <a:ext uri="{FF2B5EF4-FFF2-40B4-BE49-F238E27FC236}">
                  <a16:creationId xmlns:a16="http://schemas.microsoft.com/office/drawing/2014/main" id="{44FE44BB-A4B0-61F8-D70A-C49831B8C64D}"/>
                </a:ext>
              </a:extLst>
            </p:cNvPr>
            <p:cNvSpPr txBox="1"/>
            <p:nvPr/>
          </p:nvSpPr>
          <p:spPr bwMode="auto">
            <a:xfrm>
              <a:off x="852009" y="5031876"/>
              <a:ext cx="32526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cxnSp>
          <p:nvCxnSpPr>
            <p:cNvPr id="82" name="Straight Connector 81">
              <a:extLst>
                <a:ext uri="{FF2B5EF4-FFF2-40B4-BE49-F238E27FC236}">
                  <a16:creationId xmlns:a16="http://schemas.microsoft.com/office/drawing/2014/main" id="{6B0423A9-B412-7473-1EBA-8BC740F567C5}"/>
                </a:ext>
              </a:extLst>
            </p:cNvPr>
            <p:cNvCxnSpPr>
              <a:cxnSpLocks/>
            </p:cNvCxnSpPr>
            <p:nvPr/>
          </p:nvCxnSpPr>
          <p:spPr bwMode="auto">
            <a:xfrm>
              <a:off x="853642" y="2661557"/>
              <a:ext cx="0" cy="217069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BEA75D0-1D8D-9D96-F27C-767EC5BC17BD}"/>
                </a:ext>
              </a:extLst>
            </p:cNvPr>
            <p:cNvCxnSpPr/>
            <p:nvPr/>
          </p:nvCxnSpPr>
          <p:spPr bwMode="auto">
            <a:xfrm>
              <a:off x="775265" y="266808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AEE4700-8D30-63AC-DCF7-27CB084F0D80}"/>
                </a:ext>
              </a:extLst>
            </p:cNvPr>
            <p:cNvCxnSpPr/>
            <p:nvPr/>
          </p:nvCxnSpPr>
          <p:spPr bwMode="auto">
            <a:xfrm>
              <a:off x="775265" y="309589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9C57649-814D-C923-7ACF-410284CBBA76}"/>
                </a:ext>
              </a:extLst>
            </p:cNvPr>
            <p:cNvCxnSpPr/>
            <p:nvPr/>
          </p:nvCxnSpPr>
          <p:spPr bwMode="auto">
            <a:xfrm>
              <a:off x="775265" y="3533504"/>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8E2E774-7A2B-0132-BABC-BA3A30FED09D}"/>
                </a:ext>
              </a:extLst>
            </p:cNvPr>
            <p:cNvCxnSpPr/>
            <p:nvPr/>
          </p:nvCxnSpPr>
          <p:spPr bwMode="auto">
            <a:xfrm>
              <a:off x="775265" y="3961313"/>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2AEE592-E56B-7DDD-35D9-0D25A2F6C895}"/>
                </a:ext>
              </a:extLst>
            </p:cNvPr>
            <p:cNvCxnSpPr/>
            <p:nvPr/>
          </p:nvCxnSpPr>
          <p:spPr bwMode="auto">
            <a:xfrm>
              <a:off x="775265" y="439891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4D695131-568D-9235-613E-41B092AE0285}"/>
                </a:ext>
              </a:extLst>
            </p:cNvPr>
            <p:cNvCxnSpPr/>
            <p:nvPr/>
          </p:nvCxnSpPr>
          <p:spPr bwMode="auto">
            <a:xfrm>
              <a:off x="775265" y="4826728"/>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3FF6B97D-6D66-9E82-A849-5E6C08A6AEFB}"/>
                </a:ext>
              </a:extLst>
            </p:cNvPr>
            <p:cNvCxnSpPr>
              <a:cxnSpLocks/>
            </p:cNvCxnSpPr>
            <p:nvPr/>
          </p:nvCxnSpPr>
          <p:spPr bwMode="auto">
            <a:xfrm>
              <a:off x="843845" y="4826728"/>
              <a:ext cx="2986095"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67F134D-FC82-A26A-A7E1-6F6677F5A4DD}"/>
                </a:ext>
              </a:extLst>
            </p:cNvPr>
            <p:cNvCxnSpPr>
              <a:cxnSpLocks/>
            </p:cNvCxnSpPr>
            <p:nvPr/>
          </p:nvCxnSpPr>
          <p:spPr bwMode="auto">
            <a:xfrm rot="16200000">
              <a:off x="811188"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C86281F-D0B3-B8A3-63AE-BDC572581B04}"/>
                </a:ext>
              </a:extLst>
            </p:cNvPr>
            <p:cNvCxnSpPr>
              <a:cxnSpLocks/>
            </p:cNvCxnSpPr>
            <p:nvPr/>
          </p:nvCxnSpPr>
          <p:spPr bwMode="auto">
            <a:xfrm rot="16200000">
              <a:off x="1101837"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2CEFB19-5EF8-7657-08C4-7A6075EFFCB9}"/>
                </a:ext>
              </a:extLst>
            </p:cNvPr>
            <p:cNvCxnSpPr>
              <a:cxnSpLocks/>
            </p:cNvCxnSpPr>
            <p:nvPr/>
          </p:nvCxnSpPr>
          <p:spPr bwMode="auto">
            <a:xfrm rot="16200000">
              <a:off x="1408815"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7DED781-DD97-7227-19A6-C3FDD6E30FA6}"/>
                </a:ext>
              </a:extLst>
            </p:cNvPr>
            <p:cNvCxnSpPr>
              <a:cxnSpLocks/>
            </p:cNvCxnSpPr>
            <p:nvPr/>
          </p:nvCxnSpPr>
          <p:spPr bwMode="auto">
            <a:xfrm rot="16200000">
              <a:off x="1696199"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A91F4B7-0DB4-E8A0-D3E3-31D8C621F3C0}"/>
                </a:ext>
              </a:extLst>
            </p:cNvPr>
            <p:cNvCxnSpPr>
              <a:cxnSpLocks/>
            </p:cNvCxnSpPr>
            <p:nvPr/>
          </p:nvCxnSpPr>
          <p:spPr bwMode="auto">
            <a:xfrm rot="16200000">
              <a:off x="1993380"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4B695A2-8B99-353F-E1D5-12CB0CF53310}"/>
                </a:ext>
              </a:extLst>
            </p:cNvPr>
            <p:cNvCxnSpPr>
              <a:cxnSpLocks/>
            </p:cNvCxnSpPr>
            <p:nvPr/>
          </p:nvCxnSpPr>
          <p:spPr bwMode="auto">
            <a:xfrm rot="16200000">
              <a:off x="2290561" y="4867549"/>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C7490C5-AB14-7F8D-0F3B-E7167E2FA8F2}"/>
                </a:ext>
              </a:extLst>
            </p:cNvPr>
            <p:cNvCxnSpPr>
              <a:cxnSpLocks/>
            </p:cNvCxnSpPr>
            <p:nvPr/>
          </p:nvCxnSpPr>
          <p:spPr bwMode="auto">
            <a:xfrm rot="16200000">
              <a:off x="2591008"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3C4D8C4-E0CC-ABC3-FCCC-C779336E0A25}"/>
                </a:ext>
              </a:extLst>
            </p:cNvPr>
            <p:cNvCxnSpPr>
              <a:cxnSpLocks/>
            </p:cNvCxnSpPr>
            <p:nvPr/>
          </p:nvCxnSpPr>
          <p:spPr bwMode="auto">
            <a:xfrm rot="16200000">
              <a:off x="2884923"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68C3DFB-1869-CBC0-9D4F-1C7BC7872D76}"/>
                </a:ext>
              </a:extLst>
            </p:cNvPr>
            <p:cNvCxnSpPr>
              <a:cxnSpLocks/>
            </p:cNvCxnSpPr>
            <p:nvPr/>
          </p:nvCxnSpPr>
          <p:spPr bwMode="auto">
            <a:xfrm rot="16200000">
              <a:off x="3182104"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EC1941C-3194-5A5C-05BB-153EA793A3CC}"/>
                </a:ext>
              </a:extLst>
            </p:cNvPr>
            <p:cNvCxnSpPr>
              <a:cxnSpLocks/>
            </p:cNvCxnSpPr>
            <p:nvPr/>
          </p:nvCxnSpPr>
          <p:spPr bwMode="auto">
            <a:xfrm rot="16200000">
              <a:off x="3476020" y="4867550"/>
              <a:ext cx="81643"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4BC5E2CD-B959-8961-B436-FD918B10C33F}"/>
                </a:ext>
              </a:extLst>
            </p:cNvPr>
            <p:cNvCxnSpPr>
              <a:cxnSpLocks/>
            </p:cNvCxnSpPr>
            <p:nvPr/>
          </p:nvCxnSpPr>
          <p:spPr bwMode="auto">
            <a:xfrm rot="16200000">
              <a:off x="3769935" y="4867550"/>
              <a:ext cx="81643" cy="0"/>
            </a:xfrm>
            <a:prstGeom prst="line">
              <a:avLst/>
            </a:prstGeom>
            <a:noFill/>
            <a:ln w="28575" cap="flat" cmpd="sng" algn="ctr">
              <a:solidFill>
                <a:schemeClr val="bg1"/>
              </a:solidFill>
              <a:prstDash val="solid"/>
              <a:round/>
              <a:headEnd type="none" w="med" len="med"/>
              <a:tailEnd type="none" w="med" len="med"/>
            </a:ln>
            <a:effectLst/>
          </p:spPr>
        </p:cxnSp>
        <p:sp>
          <p:nvSpPr>
            <p:cNvPr id="102" name="TextBox 101">
              <a:extLst>
                <a:ext uri="{FF2B5EF4-FFF2-40B4-BE49-F238E27FC236}">
                  <a16:creationId xmlns:a16="http://schemas.microsoft.com/office/drawing/2014/main" id="{C84B3892-C807-9D62-E5D5-66B69F334D07}"/>
                </a:ext>
              </a:extLst>
            </p:cNvPr>
            <p:cNvSpPr txBox="1"/>
            <p:nvPr/>
          </p:nvSpPr>
          <p:spPr bwMode="auto">
            <a:xfrm>
              <a:off x="441671" y="255092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3" name="TextBox 102">
              <a:extLst>
                <a:ext uri="{FF2B5EF4-FFF2-40B4-BE49-F238E27FC236}">
                  <a16:creationId xmlns:a16="http://schemas.microsoft.com/office/drawing/2014/main" id="{27301E01-4EE8-C10B-2CE6-037335080305}"/>
                </a:ext>
              </a:extLst>
            </p:cNvPr>
            <p:cNvSpPr txBox="1"/>
            <p:nvPr/>
          </p:nvSpPr>
          <p:spPr bwMode="auto">
            <a:xfrm>
              <a:off x="441671" y="2985267"/>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4" name="TextBox 103">
              <a:extLst>
                <a:ext uri="{FF2B5EF4-FFF2-40B4-BE49-F238E27FC236}">
                  <a16:creationId xmlns:a16="http://schemas.microsoft.com/office/drawing/2014/main" id="{960F5A45-911D-12DE-5DEB-AF2EDB616C5B}"/>
                </a:ext>
              </a:extLst>
            </p:cNvPr>
            <p:cNvSpPr txBox="1"/>
            <p:nvPr/>
          </p:nvSpPr>
          <p:spPr bwMode="auto">
            <a:xfrm>
              <a:off x="441671" y="3426139"/>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5" name="TextBox 104">
              <a:extLst>
                <a:ext uri="{FF2B5EF4-FFF2-40B4-BE49-F238E27FC236}">
                  <a16:creationId xmlns:a16="http://schemas.microsoft.com/office/drawing/2014/main" id="{616A4011-83A5-5BF6-F866-DEEAC1253952}"/>
                </a:ext>
              </a:extLst>
            </p:cNvPr>
            <p:cNvSpPr txBox="1"/>
            <p:nvPr/>
          </p:nvSpPr>
          <p:spPr bwMode="auto">
            <a:xfrm>
              <a:off x="441671" y="3853948"/>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6" name="TextBox 105">
              <a:extLst>
                <a:ext uri="{FF2B5EF4-FFF2-40B4-BE49-F238E27FC236}">
                  <a16:creationId xmlns:a16="http://schemas.microsoft.com/office/drawing/2014/main" id="{FECB936C-3A65-CAD7-C6C8-8481C332DBBA}"/>
                </a:ext>
              </a:extLst>
            </p:cNvPr>
            <p:cNvSpPr txBox="1"/>
            <p:nvPr/>
          </p:nvSpPr>
          <p:spPr bwMode="auto">
            <a:xfrm>
              <a:off x="441671" y="4285022"/>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7" name="TextBox 106">
              <a:extLst>
                <a:ext uri="{FF2B5EF4-FFF2-40B4-BE49-F238E27FC236}">
                  <a16:creationId xmlns:a16="http://schemas.microsoft.com/office/drawing/2014/main" id="{86DE1937-3163-4196-9005-F0DE5AB40CED}"/>
                </a:ext>
              </a:extLst>
            </p:cNvPr>
            <p:cNvSpPr txBox="1"/>
            <p:nvPr/>
          </p:nvSpPr>
          <p:spPr bwMode="auto">
            <a:xfrm>
              <a:off x="441671" y="4716096"/>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8" name="TextBox 107">
              <a:extLst>
                <a:ext uri="{FF2B5EF4-FFF2-40B4-BE49-F238E27FC236}">
                  <a16:creationId xmlns:a16="http://schemas.microsoft.com/office/drawing/2014/main" id="{A5E0605C-F511-DF8B-0FB8-3171C0AA3DF0}"/>
                </a:ext>
              </a:extLst>
            </p:cNvPr>
            <p:cNvSpPr txBox="1"/>
            <p:nvPr/>
          </p:nvSpPr>
          <p:spPr bwMode="auto">
            <a:xfrm>
              <a:off x="688723"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09" name="TextBox 108">
              <a:extLst>
                <a:ext uri="{FF2B5EF4-FFF2-40B4-BE49-F238E27FC236}">
                  <a16:creationId xmlns:a16="http://schemas.microsoft.com/office/drawing/2014/main" id="{FFCB8613-34F1-8F82-8DE7-6556638A3EE0}"/>
                </a:ext>
              </a:extLst>
            </p:cNvPr>
            <p:cNvSpPr txBox="1"/>
            <p:nvPr/>
          </p:nvSpPr>
          <p:spPr bwMode="auto">
            <a:xfrm>
              <a:off x="989168"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0" name="TextBox 109">
              <a:extLst>
                <a:ext uri="{FF2B5EF4-FFF2-40B4-BE49-F238E27FC236}">
                  <a16:creationId xmlns:a16="http://schemas.microsoft.com/office/drawing/2014/main" id="{854161CC-7619-9249-26D2-1325BC7E91D0}"/>
                </a:ext>
              </a:extLst>
            </p:cNvPr>
            <p:cNvSpPr txBox="1"/>
            <p:nvPr/>
          </p:nvSpPr>
          <p:spPr bwMode="auto">
            <a:xfrm>
              <a:off x="1292879"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1" name="TextBox 110">
              <a:extLst>
                <a:ext uri="{FF2B5EF4-FFF2-40B4-BE49-F238E27FC236}">
                  <a16:creationId xmlns:a16="http://schemas.microsoft.com/office/drawing/2014/main" id="{D99C41FC-6AF9-8889-1827-325AE311F4C2}"/>
                </a:ext>
              </a:extLst>
            </p:cNvPr>
            <p:cNvSpPr txBox="1"/>
            <p:nvPr/>
          </p:nvSpPr>
          <p:spPr bwMode="auto">
            <a:xfrm>
              <a:off x="157699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2" name="TextBox 111">
              <a:extLst>
                <a:ext uri="{FF2B5EF4-FFF2-40B4-BE49-F238E27FC236}">
                  <a16:creationId xmlns:a16="http://schemas.microsoft.com/office/drawing/2014/main" id="{794C2643-1FE7-25D8-271E-2DBB52C0CB61}"/>
                </a:ext>
              </a:extLst>
            </p:cNvPr>
            <p:cNvSpPr txBox="1"/>
            <p:nvPr/>
          </p:nvSpPr>
          <p:spPr bwMode="auto">
            <a:xfrm>
              <a:off x="1870911"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3" name="TextBox 112">
              <a:extLst>
                <a:ext uri="{FF2B5EF4-FFF2-40B4-BE49-F238E27FC236}">
                  <a16:creationId xmlns:a16="http://schemas.microsoft.com/office/drawing/2014/main" id="{2099680F-CF38-C819-11C6-E1540BA97573}"/>
                </a:ext>
              </a:extLst>
            </p:cNvPr>
            <p:cNvSpPr txBox="1"/>
            <p:nvPr/>
          </p:nvSpPr>
          <p:spPr bwMode="auto">
            <a:xfrm>
              <a:off x="216482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4" name="TextBox 113">
              <a:extLst>
                <a:ext uri="{FF2B5EF4-FFF2-40B4-BE49-F238E27FC236}">
                  <a16:creationId xmlns:a16="http://schemas.microsoft.com/office/drawing/2014/main" id="{489C893D-70B2-F8C5-A823-E30CD21FB612}"/>
                </a:ext>
              </a:extLst>
            </p:cNvPr>
            <p:cNvSpPr txBox="1"/>
            <p:nvPr/>
          </p:nvSpPr>
          <p:spPr bwMode="auto">
            <a:xfrm>
              <a:off x="2462005"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5" name="TextBox 114">
              <a:extLst>
                <a:ext uri="{FF2B5EF4-FFF2-40B4-BE49-F238E27FC236}">
                  <a16:creationId xmlns:a16="http://schemas.microsoft.com/office/drawing/2014/main" id="{67DBE76A-42ED-0733-AAC6-A9CE0429D6BC}"/>
                </a:ext>
              </a:extLst>
            </p:cNvPr>
            <p:cNvSpPr txBox="1"/>
            <p:nvPr/>
          </p:nvSpPr>
          <p:spPr bwMode="auto">
            <a:xfrm>
              <a:off x="276245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6" name="TextBox 115">
              <a:extLst>
                <a:ext uri="{FF2B5EF4-FFF2-40B4-BE49-F238E27FC236}">
                  <a16:creationId xmlns:a16="http://schemas.microsoft.com/office/drawing/2014/main" id="{8DC94903-31A2-F7B5-711F-4441C6C9357A}"/>
                </a:ext>
              </a:extLst>
            </p:cNvPr>
            <p:cNvSpPr txBox="1"/>
            <p:nvPr/>
          </p:nvSpPr>
          <p:spPr bwMode="auto">
            <a:xfrm>
              <a:off x="305963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7" name="TextBox 116">
              <a:extLst>
                <a:ext uri="{FF2B5EF4-FFF2-40B4-BE49-F238E27FC236}">
                  <a16:creationId xmlns:a16="http://schemas.microsoft.com/office/drawing/2014/main" id="{1DEE0678-A43B-AB09-6F7B-617EE9858DEB}"/>
                </a:ext>
              </a:extLst>
            </p:cNvPr>
            <p:cNvSpPr txBox="1"/>
            <p:nvPr/>
          </p:nvSpPr>
          <p:spPr bwMode="auto">
            <a:xfrm>
              <a:off x="3356810"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8" name="TextBox 117">
              <a:extLst>
                <a:ext uri="{FF2B5EF4-FFF2-40B4-BE49-F238E27FC236}">
                  <a16:creationId xmlns:a16="http://schemas.microsoft.com/office/drawing/2014/main" id="{7DFD8887-8C58-AC30-9D61-1189F9C980C0}"/>
                </a:ext>
              </a:extLst>
            </p:cNvPr>
            <p:cNvSpPr txBox="1"/>
            <p:nvPr/>
          </p:nvSpPr>
          <p:spPr bwMode="auto">
            <a:xfrm>
              <a:off x="3657256" y="4880020"/>
              <a:ext cx="32004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125" name="Group 210">
            <a:extLst>
              <a:ext uri="{FF2B5EF4-FFF2-40B4-BE49-F238E27FC236}">
                <a16:creationId xmlns:a16="http://schemas.microsoft.com/office/drawing/2014/main" id="{7C54BB48-ED32-5CA8-D9BC-8CF4DAF17A1D}"/>
              </a:ext>
            </a:extLst>
          </p:cNvPr>
          <p:cNvGrpSpPr>
            <a:grpSpLocks/>
          </p:cNvGrpSpPr>
          <p:nvPr/>
        </p:nvGrpSpPr>
        <p:grpSpPr bwMode="auto">
          <a:xfrm>
            <a:off x="4749080" y="2610440"/>
            <a:ext cx="2997200" cy="863600"/>
            <a:chOff x="2996" y="1657"/>
            <a:chExt cx="1888" cy="544"/>
          </a:xfrm>
        </p:grpSpPr>
        <p:sp>
          <p:nvSpPr>
            <p:cNvPr id="133" name="Line 10">
              <a:extLst>
                <a:ext uri="{FF2B5EF4-FFF2-40B4-BE49-F238E27FC236}">
                  <a16:creationId xmlns:a16="http://schemas.microsoft.com/office/drawing/2014/main" id="{456F3096-34CA-0E1B-4006-EF6EA5DF836A}"/>
                </a:ext>
              </a:extLst>
            </p:cNvPr>
            <p:cNvSpPr>
              <a:spLocks noChangeShapeType="1"/>
            </p:cNvSpPr>
            <p:nvPr/>
          </p:nvSpPr>
          <p:spPr bwMode="auto">
            <a:xfrm>
              <a:off x="3016" y="1657"/>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 name="Line 11">
              <a:extLst>
                <a:ext uri="{FF2B5EF4-FFF2-40B4-BE49-F238E27FC236}">
                  <a16:creationId xmlns:a16="http://schemas.microsoft.com/office/drawing/2014/main" id="{A916D05F-81F1-89C2-8DA5-A8ED5DA7469D}"/>
                </a:ext>
              </a:extLst>
            </p:cNvPr>
            <p:cNvSpPr>
              <a:spLocks noChangeShapeType="1"/>
            </p:cNvSpPr>
            <p:nvPr/>
          </p:nvSpPr>
          <p:spPr bwMode="auto">
            <a:xfrm>
              <a:off x="2996" y="1679"/>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5" name="Line 12">
              <a:extLst>
                <a:ext uri="{FF2B5EF4-FFF2-40B4-BE49-F238E27FC236}">
                  <a16:creationId xmlns:a16="http://schemas.microsoft.com/office/drawing/2014/main" id="{A32C41B1-1509-192D-5340-765790382520}"/>
                </a:ext>
              </a:extLst>
            </p:cNvPr>
            <p:cNvSpPr>
              <a:spLocks noChangeShapeType="1"/>
            </p:cNvSpPr>
            <p:nvPr/>
          </p:nvSpPr>
          <p:spPr bwMode="auto">
            <a:xfrm>
              <a:off x="3028" y="1657"/>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6" name="Line 13">
              <a:extLst>
                <a:ext uri="{FF2B5EF4-FFF2-40B4-BE49-F238E27FC236}">
                  <a16:creationId xmlns:a16="http://schemas.microsoft.com/office/drawing/2014/main" id="{86F622EB-ABAB-3FBF-CCAF-8E83A425B95D}"/>
                </a:ext>
              </a:extLst>
            </p:cNvPr>
            <p:cNvSpPr>
              <a:spLocks noChangeShapeType="1"/>
            </p:cNvSpPr>
            <p:nvPr/>
          </p:nvSpPr>
          <p:spPr bwMode="auto">
            <a:xfrm>
              <a:off x="3006" y="1679"/>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7" name="Line 14">
              <a:extLst>
                <a:ext uri="{FF2B5EF4-FFF2-40B4-BE49-F238E27FC236}">
                  <a16:creationId xmlns:a16="http://schemas.microsoft.com/office/drawing/2014/main" id="{C0CACB10-419C-83F4-41C7-E6DA76C70FEB}"/>
                </a:ext>
              </a:extLst>
            </p:cNvPr>
            <p:cNvSpPr>
              <a:spLocks noChangeShapeType="1"/>
            </p:cNvSpPr>
            <p:nvPr/>
          </p:nvSpPr>
          <p:spPr bwMode="auto">
            <a:xfrm>
              <a:off x="3101" y="1671"/>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8" name="Line 15">
              <a:extLst>
                <a:ext uri="{FF2B5EF4-FFF2-40B4-BE49-F238E27FC236}">
                  <a16:creationId xmlns:a16="http://schemas.microsoft.com/office/drawing/2014/main" id="{D5DE4BDB-B64C-D91D-4AFE-9411455256D7}"/>
                </a:ext>
              </a:extLst>
            </p:cNvPr>
            <p:cNvSpPr>
              <a:spLocks noChangeShapeType="1"/>
            </p:cNvSpPr>
            <p:nvPr/>
          </p:nvSpPr>
          <p:spPr bwMode="auto">
            <a:xfrm>
              <a:off x="3079" y="1693"/>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9" name="Line 16">
              <a:extLst>
                <a:ext uri="{FF2B5EF4-FFF2-40B4-BE49-F238E27FC236}">
                  <a16:creationId xmlns:a16="http://schemas.microsoft.com/office/drawing/2014/main" id="{FFA637B7-B830-7C7B-6737-3AE10434CDA2}"/>
                </a:ext>
              </a:extLst>
            </p:cNvPr>
            <p:cNvSpPr>
              <a:spLocks noChangeShapeType="1"/>
            </p:cNvSpPr>
            <p:nvPr/>
          </p:nvSpPr>
          <p:spPr bwMode="auto">
            <a:xfrm>
              <a:off x="3121" y="1671"/>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0" name="Line 17">
              <a:extLst>
                <a:ext uri="{FF2B5EF4-FFF2-40B4-BE49-F238E27FC236}">
                  <a16:creationId xmlns:a16="http://schemas.microsoft.com/office/drawing/2014/main" id="{8B020E11-19CF-2F20-F413-B59414F6862D}"/>
                </a:ext>
              </a:extLst>
            </p:cNvPr>
            <p:cNvSpPr>
              <a:spLocks noChangeShapeType="1"/>
            </p:cNvSpPr>
            <p:nvPr/>
          </p:nvSpPr>
          <p:spPr bwMode="auto">
            <a:xfrm>
              <a:off x="3101" y="1693"/>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1" name="Line 18">
              <a:extLst>
                <a:ext uri="{FF2B5EF4-FFF2-40B4-BE49-F238E27FC236}">
                  <a16:creationId xmlns:a16="http://schemas.microsoft.com/office/drawing/2014/main" id="{C50B3E52-6D5D-B310-3A98-F7B67F038659}"/>
                </a:ext>
              </a:extLst>
            </p:cNvPr>
            <p:cNvSpPr>
              <a:spLocks noChangeShapeType="1"/>
            </p:cNvSpPr>
            <p:nvPr/>
          </p:nvSpPr>
          <p:spPr bwMode="auto">
            <a:xfrm>
              <a:off x="3166" y="1679"/>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2" name="Line 19">
              <a:extLst>
                <a:ext uri="{FF2B5EF4-FFF2-40B4-BE49-F238E27FC236}">
                  <a16:creationId xmlns:a16="http://schemas.microsoft.com/office/drawing/2014/main" id="{8861E144-30FD-4EDC-B80F-844CAE282A7A}"/>
                </a:ext>
              </a:extLst>
            </p:cNvPr>
            <p:cNvSpPr>
              <a:spLocks noChangeShapeType="1"/>
            </p:cNvSpPr>
            <p:nvPr/>
          </p:nvSpPr>
          <p:spPr bwMode="auto">
            <a:xfrm>
              <a:off x="3146" y="1701"/>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3" name="Line 20">
              <a:extLst>
                <a:ext uri="{FF2B5EF4-FFF2-40B4-BE49-F238E27FC236}">
                  <a16:creationId xmlns:a16="http://schemas.microsoft.com/office/drawing/2014/main" id="{55B1BECB-D3AE-F5DD-5C8E-6AC70E6E49F8}"/>
                </a:ext>
              </a:extLst>
            </p:cNvPr>
            <p:cNvSpPr>
              <a:spLocks noChangeShapeType="1"/>
            </p:cNvSpPr>
            <p:nvPr/>
          </p:nvSpPr>
          <p:spPr bwMode="auto">
            <a:xfrm>
              <a:off x="3202" y="1693"/>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4" name="Line 21">
              <a:extLst>
                <a:ext uri="{FF2B5EF4-FFF2-40B4-BE49-F238E27FC236}">
                  <a16:creationId xmlns:a16="http://schemas.microsoft.com/office/drawing/2014/main" id="{95D113A3-C881-98FA-4A88-A32F549CF3B1}"/>
                </a:ext>
              </a:extLst>
            </p:cNvPr>
            <p:cNvSpPr>
              <a:spLocks noChangeShapeType="1"/>
            </p:cNvSpPr>
            <p:nvPr/>
          </p:nvSpPr>
          <p:spPr bwMode="auto">
            <a:xfrm>
              <a:off x="3180" y="1715"/>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5" name="Line 22">
              <a:extLst>
                <a:ext uri="{FF2B5EF4-FFF2-40B4-BE49-F238E27FC236}">
                  <a16:creationId xmlns:a16="http://schemas.microsoft.com/office/drawing/2014/main" id="{A8DCC35C-D28F-A568-D38F-AB1A78C267C8}"/>
                </a:ext>
              </a:extLst>
            </p:cNvPr>
            <p:cNvSpPr>
              <a:spLocks noChangeShapeType="1"/>
            </p:cNvSpPr>
            <p:nvPr/>
          </p:nvSpPr>
          <p:spPr bwMode="auto">
            <a:xfrm>
              <a:off x="3273" y="1693"/>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6" name="Line 23">
              <a:extLst>
                <a:ext uri="{FF2B5EF4-FFF2-40B4-BE49-F238E27FC236}">
                  <a16:creationId xmlns:a16="http://schemas.microsoft.com/office/drawing/2014/main" id="{EFFDCDF8-F03A-EA70-F7F5-22F7F7E0A507}"/>
                </a:ext>
              </a:extLst>
            </p:cNvPr>
            <p:cNvSpPr>
              <a:spLocks noChangeShapeType="1"/>
            </p:cNvSpPr>
            <p:nvPr/>
          </p:nvSpPr>
          <p:spPr bwMode="auto">
            <a:xfrm>
              <a:off x="3251" y="171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7" name="Line 24">
              <a:extLst>
                <a:ext uri="{FF2B5EF4-FFF2-40B4-BE49-F238E27FC236}">
                  <a16:creationId xmlns:a16="http://schemas.microsoft.com/office/drawing/2014/main" id="{FD352A99-A3C5-1A05-C70B-4F0C9CAA596C}"/>
                </a:ext>
              </a:extLst>
            </p:cNvPr>
            <p:cNvSpPr>
              <a:spLocks noChangeShapeType="1"/>
            </p:cNvSpPr>
            <p:nvPr/>
          </p:nvSpPr>
          <p:spPr bwMode="auto">
            <a:xfrm>
              <a:off x="3303" y="1701"/>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8" name="Line 25">
              <a:extLst>
                <a:ext uri="{FF2B5EF4-FFF2-40B4-BE49-F238E27FC236}">
                  <a16:creationId xmlns:a16="http://schemas.microsoft.com/office/drawing/2014/main" id="{B7146371-2FB9-BDDC-D783-C2118927AA73}"/>
                </a:ext>
              </a:extLst>
            </p:cNvPr>
            <p:cNvSpPr>
              <a:spLocks noChangeShapeType="1"/>
            </p:cNvSpPr>
            <p:nvPr/>
          </p:nvSpPr>
          <p:spPr bwMode="auto">
            <a:xfrm>
              <a:off x="3281" y="1723"/>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9" name="Line 26">
              <a:extLst>
                <a:ext uri="{FF2B5EF4-FFF2-40B4-BE49-F238E27FC236}">
                  <a16:creationId xmlns:a16="http://schemas.microsoft.com/office/drawing/2014/main" id="{7B3D0713-513C-A667-6763-E8EACB550240}"/>
                </a:ext>
              </a:extLst>
            </p:cNvPr>
            <p:cNvSpPr>
              <a:spLocks noChangeShapeType="1"/>
            </p:cNvSpPr>
            <p:nvPr/>
          </p:nvSpPr>
          <p:spPr bwMode="auto">
            <a:xfrm>
              <a:off x="3317" y="1715"/>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0" name="Line 27">
              <a:extLst>
                <a:ext uri="{FF2B5EF4-FFF2-40B4-BE49-F238E27FC236}">
                  <a16:creationId xmlns:a16="http://schemas.microsoft.com/office/drawing/2014/main" id="{7C320B10-2A16-AA5D-D099-E2C96A9F2AE7}"/>
                </a:ext>
              </a:extLst>
            </p:cNvPr>
            <p:cNvSpPr>
              <a:spLocks noChangeShapeType="1"/>
            </p:cNvSpPr>
            <p:nvPr/>
          </p:nvSpPr>
          <p:spPr bwMode="auto">
            <a:xfrm>
              <a:off x="3297" y="1737"/>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1" name="Line 28">
              <a:extLst>
                <a:ext uri="{FF2B5EF4-FFF2-40B4-BE49-F238E27FC236}">
                  <a16:creationId xmlns:a16="http://schemas.microsoft.com/office/drawing/2014/main" id="{22298795-2677-EA9D-EF9D-C8AF007FBB4A}"/>
                </a:ext>
              </a:extLst>
            </p:cNvPr>
            <p:cNvSpPr>
              <a:spLocks noChangeShapeType="1"/>
            </p:cNvSpPr>
            <p:nvPr/>
          </p:nvSpPr>
          <p:spPr bwMode="auto">
            <a:xfrm>
              <a:off x="3332" y="1715"/>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2" name="Line 29">
              <a:extLst>
                <a:ext uri="{FF2B5EF4-FFF2-40B4-BE49-F238E27FC236}">
                  <a16:creationId xmlns:a16="http://schemas.microsoft.com/office/drawing/2014/main" id="{39C4C681-DCD5-66B5-D649-936A8458BB9E}"/>
                </a:ext>
              </a:extLst>
            </p:cNvPr>
            <p:cNvSpPr>
              <a:spLocks noChangeShapeType="1"/>
            </p:cNvSpPr>
            <p:nvPr/>
          </p:nvSpPr>
          <p:spPr bwMode="auto">
            <a:xfrm>
              <a:off x="3311" y="1737"/>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3" name="Line 30">
              <a:extLst>
                <a:ext uri="{FF2B5EF4-FFF2-40B4-BE49-F238E27FC236}">
                  <a16:creationId xmlns:a16="http://schemas.microsoft.com/office/drawing/2014/main" id="{BEE22179-34CF-9E9C-104E-81A570D4D608}"/>
                </a:ext>
              </a:extLst>
            </p:cNvPr>
            <p:cNvSpPr>
              <a:spLocks noChangeShapeType="1"/>
            </p:cNvSpPr>
            <p:nvPr/>
          </p:nvSpPr>
          <p:spPr bwMode="auto">
            <a:xfrm>
              <a:off x="3344" y="1715"/>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4" name="Line 31">
              <a:extLst>
                <a:ext uri="{FF2B5EF4-FFF2-40B4-BE49-F238E27FC236}">
                  <a16:creationId xmlns:a16="http://schemas.microsoft.com/office/drawing/2014/main" id="{1930FB58-4018-B3C5-B5ED-8E3DBA985205}"/>
                </a:ext>
              </a:extLst>
            </p:cNvPr>
            <p:cNvSpPr>
              <a:spLocks noChangeShapeType="1"/>
            </p:cNvSpPr>
            <p:nvPr/>
          </p:nvSpPr>
          <p:spPr bwMode="auto">
            <a:xfrm>
              <a:off x="3324" y="1737"/>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5" name="Line 32">
              <a:extLst>
                <a:ext uri="{FF2B5EF4-FFF2-40B4-BE49-F238E27FC236}">
                  <a16:creationId xmlns:a16="http://schemas.microsoft.com/office/drawing/2014/main" id="{E08684C5-EF53-8A16-D724-20F65FDE1D3B}"/>
                </a:ext>
              </a:extLst>
            </p:cNvPr>
            <p:cNvSpPr>
              <a:spLocks noChangeShapeType="1"/>
            </p:cNvSpPr>
            <p:nvPr/>
          </p:nvSpPr>
          <p:spPr bwMode="auto">
            <a:xfrm>
              <a:off x="3384" y="1731"/>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6" name="Line 33">
              <a:extLst>
                <a:ext uri="{FF2B5EF4-FFF2-40B4-BE49-F238E27FC236}">
                  <a16:creationId xmlns:a16="http://schemas.microsoft.com/office/drawing/2014/main" id="{5408D8A3-59B4-5BF5-3D33-B6C624F0CCF1}"/>
                </a:ext>
              </a:extLst>
            </p:cNvPr>
            <p:cNvSpPr>
              <a:spLocks noChangeShapeType="1"/>
            </p:cNvSpPr>
            <p:nvPr/>
          </p:nvSpPr>
          <p:spPr bwMode="auto">
            <a:xfrm>
              <a:off x="3364" y="1751"/>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7" name="Line 34">
              <a:extLst>
                <a:ext uri="{FF2B5EF4-FFF2-40B4-BE49-F238E27FC236}">
                  <a16:creationId xmlns:a16="http://schemas.microsoft.com/office/drawing/2014/main" id="{C389DCC4-1985-CBC1-B865-7979DC1029F9}"/>
                </a:ext>
              </a:extLst>
            </p:cNvPr>
            <p:cNvSpPr>
              <a:spLocks noChangeShapeType="1"/>
            </p:cNvSpPr>
            <p:nvPr/>
          </p:nvSpPr>
          <p:spPr bwMode="auto">
            <a:xfrm>
              <a:off x="3410" y="1735"/>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8" name="Line 35">
              <a:extLst>
                <a:ext uri="{FF2B5EF4-FFF2-40B4-BE49-F238E27FC236}">
                  <a16:creationId xmlns:a16="http://schemas.microsoft.com/office/drawing/2014/main" id="{11A06615-1A34-972D-15D0-5A9FB45C927C}"/>
                </a:ext>
              </a:extLst>
            </p:cNvPr>
            <p:cNvSpPr>
              <a:spLocks noChangeShapeType="1"/>
            </p:cNvSpPr>
            <p:nvPr/>
          </p:nvSpPr>
          <p:spPr bwMode="auto">
            <a:xfrm>
              <a:off x="3388" y="1755"/>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9" name="Line 36">
              <a:extLst>
                <a:ext uri="{FF2B5EF4-FFF2-40B4-BE49-F238E27FC236}">
                  <a16:creationId xmlns:a16="http://schemas.microsoft.com/office/drawing/2014/main" id="{1993F5C5-5387-25E5-DF07-58301FC96F14}"/>
                </a:ext>
              </a:extLst>
            </p:cNvPr>
            <p:cNvSpPr>
              <a:spLocks noChangeShapeType="1"/>
            </p:cNvSpPr>
            <p:nvPr/>
          </p:nvSpPr>
          <p:spPr bwMode="auto">
            <a:xfrm>
              <a:off x="3425" y="173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0" name="Line 37">
              <a:extLst>
                <a:ext uri="{FF2B5EF4-FFF2-40B4-BE49-F238E27FC236}">
                  <a16:creationId xmlns:a16="http://schemas.microsoft.com/office/drawing/2014/main" id="{F77E6F37-F0ED-BCD2-D45A-5E422D31E8E0}"/>
                </a:ext>
              </a:extLst>
            </p:cNvPr>
            <p:cNvSpPr>
              <a:spLocks noChangeShapeType="1"/>
            </p:cNvSpPr>
            <p:nvPr/>
          </p:nvSpPr>
          <p:spPr bwMode="auto">
            <a:xfrm>
              <a:off x="3404" y="1759"/>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1" name="Line 38">
              <a:extLst>
                <a:ext uri="{FF2B5EF4-FFF2-40B4-BE49-F238E27FC236}">
                  <a16:creationId xmlns:a16="http://schemas.microsoft.com/office/drawing/2014/main" id="{7029AB1B-2F3B-4A29-5B0D-D7740A5781A3}"/>
                </a:ext>
              </a:extLst>
            </p:cNvPr>
            <p:cNvSpPr>
              <a:spLocks noChangeShapeType="1"/>
            </p:cNvSpPr>
            <p:nvPr/>
          </p:nvSpPr>
          <p:spPr bwMode="auto">
            <a:xfrm>
              <a:off x="3457" y="174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2" name="Line 39">
              <a:extLst>
                <a:ext uri="{FF2B5EF4-FFF2-40B4-BE49-F238E27FC236}">
                  <a16:creationId xmlns:a16="http://schemas.microsoft.com/office/drawing/2014/main" id="{7E93EC7C-7E50-3BCE-68A1-C2D84B7F50FE}"/>
                </a:ext>
              </a:extLst>
            </p:cNvPr>
            <p:cNvSpPr>
              <a:spLocks noChangeShapeType="1"/>
            </p:cNvSpPr>
            <p:nvPr/>
          </p:nvSpPr>
          <p:spPr bwMode="auto">
            <a:xfrm>
              <a:off x="3435" y="176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3" name="Line 40">
              <a:extLst>
                <a:ext uri="{FF2B5EF4-FFF2-40B4-BE49-F238E27FC236}">
                  <a16:creationId xmlns:a16="http://schemas.microsoft.com/office/drawing/2014/main" id="{F61E8505-CBF8-37E3-E177-7AD43F82CEFF}"/>
                </a:ext>
              </a:extLst>
            </p:cNvPr>
            <p:cNvSpPr>
              <a:spLocks noChangeShapeType="1"/>
            </p:cNvSpPr>
            <p:nvPr/>
          </p:nvSpPr>
          <p:spPr bwMode="auto">
            <a:xfrm>
              <a:off x="3463" y="174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4" name="Line 41">
              <a:extLst>
                <a:ext uri="{FF2B5EF4-FFF2-40B4-BE49-F238E27FC236}">
                  <a16:creationId xmlns:a16="http://schemas.microsoft.com/office/drawing/2014/main" id="{B7B9906B-823B-4438-B5B8-DB0138831A30}"/>
                </a:ext>
              </a:extLst>
            </p:cNvPr>
            <p:cNvSpPr>
              <a:spLocks noChangeShapeType="1"/>
            </p:cNvSpPr>
            <p:nvPr/>
          </p:nvSpPr>
          <p:spPr bwMode="auto">
            <a:xfrm>
              <a:off x="3441" y="176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5" name="Line 42">
              <a:extLst>
                <a:ext uri="{FF2B5EF4-FFF2-40B4-BE49-F238E27FC236}">
                  <a16:creationId xmlns:a16="http://schemas.microsoft.com/office/drawing/2014/main" id="{6EA3DAF0-FE14-056F-2DAD-3EE88A35E2BF}"/>
                </a:ext>
              </a:extLst>
            </p:cNvPr>
            <p:cNvSpPr>
              <a:spLocks noChangeShapeType="1"/>
            </p:cNvSpPr>
            <p:nvPr/>
          </p:nvSpPr>
          <p:spPr bwMode="auto">
            <a:xfrm>
              <a:off x="3497" y="1765"/>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6" name="Line 43">
              <a:extLst>
                <a:ext uri="{FF2B5EF4-FFF2-40B4-BE49-F238E27FC236}">
                  <a16:creationId xmlns:a16="http://schemas.microsoft.com/office/drawing/2014/main" id="{EDA1D0E0-E341-332C-9AE6-418C94E7C313}"/>
                </a:ext>
              </a:extLst>
            </p:cNvPr>
            <p:cNvSpPr>
              <a:spLocks noChangeShapeType="1"/>
            </p:cNvSpPr>
            <p:nvPr/>
          </p:nvSpPr>
          <p:spPr bwMode="auto">
            <a:xfrm>
              <a:off x="3475" y="1785"/>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7" name="Line 44">
              <a:extLst>
                <a:ext uri="{FF2B5EF4-FFF2-40B4-BE49-F238E27FC236}">
                  <a16:creationId xmlns:a16="http://schemas.microsoft.com/office/drawing/2014/main" id="{4B11DDA0-8D82-A1E3-BF3F-0AE992B44AC5}"/>
                </a:ext>
              </a:extLst>
            </p:cNvPr>
            <p:cNvSpPr>
              <a:spLocks noChangeShapeType="1"/>
            </p:cNvSpPr>
            <p:nvPr/>
          </p:nvSpPr>
          <p:spPr bwMode="auto">
            <a:xfrm>
              <a:off x="3524" y="1773"/>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8" name="Line 45">
              <a:extLst>
                <a:ext uri="{FF2B5EF4-FFF2-40B4-BE49-F238E27FC236}">
                  <a16:creationId xmlns:a16="http://schemas.microsoft.com/office/drawing/2014/main" id="{C3A6E42D-34E2-46CA-8659-CDD7BC3A3027}"/>
                </a:ext>
              </a:extLst>
            </p:cNvPr>
            <p:cNvSpPr>
              <a:spLocks noChangeShapeType="1"/>
            </p:cNvSpPr>
            <p:nvPr/>
          </p:nvSpPr>
          <p:spPr bwMode="auto">
            <a:xfrm>
              <a:off x="3503" y="1794"/>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9" name="Line 46">
              <a:extLst>
                <a:ext uri="{FF2B5EF4-FFF2-40B4-BE49-F238E27FC236}">
                  <a16:creationId xmlns:a16="http://schemas.microsoft.com/office/drawing/2014/main" id="{7BA9831E-A609-F304-5D4D-924E817C9271}"/>
                </a:ext>
              </a:extLst>
            </p:cNvPr>
            <p:cNvSpPr>
              <a:spLocks noChangeShapeType="1"/>
            </p:cNvSpPr>
            <p:nvPr/>
          </p:nvSpPr>
          <p:spPr bwMode="auto">
            <a:xfrm>
              <a:off x="3550" y="1781"/>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0" name="Line 47">
              <a:extLst>
                <a:ext uri="{FF2B5EF4-FFF2-40B4-BE49-F238E27FC236}">
                  <a16:creationId xmlns:a16="http://schemas.microsoft.com/office/drawing/2014/main" id="{44E3707D-D892-B643-253C-F2BA35D80A90}"/>
                </a:ext>
              </a:extLst>
            </p:cNvPr>
            <p:cNvSpPr>
              <a:spLocks noChangeShapeType="1"/>
            </p:cNvSpPr>
            <p:nvPr/>
          </p:nvSpPr>
          <p:spPr bwMode="auto">
            <a:xfrm>
              <a:off x="3528" y="1802"/>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1" name="Line 48">
              <a:extLst>
                <a:ext uri="{FF2B5EF4-FFF2-40B4-BE49-F238E27FC236}">
                  <a16:creationId xmlns:a16="http://schemas.microsoft.com/office/drawing/2014/main" id="{E60B83CD-F9A1-3D86-BA22-0A6B0318258B}"/>
                </a:ext>
              </a:extLst>
            </p:cNvPr>
            <p:cNvSpPr>
              <a:spLocks noChangeShapeType="1"/>
            </p:cNvSpPr>
            <p:nvPr/>
          </p:nvSpPr>
          <p:spPr bwMode="auto">
            <a:xfrm>
              <a:off x="3580" y="179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2" name="Line 49">
              <a:extLst>
                <a:ext uri="{FF2B5EF4-FFF2-40B4-BE49-F238E27FC236}">
                  <a16:creationId xmlns:a16="http://schemas.microsoft.com/office/drawing/2014/main" id="{1E60B0DA-5940-CE5C-277C-462661A37FDC}"/>
                </a:ext>
              </a:extLst>
            </p:cNvPr>
            <p:cNvSpPr>
              <a:spLocks noChangeShapeType="1"/>
            </p:cNvSpPr>
            <p:nvPr/>
          </p:nvSpPr>
          <p:spPr bwMode="auto">
            <a:xfrm>
              <a:off x="3558" y="1814"/>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3" name="Line 50">
              <a:extLst>
                <a:ext uri="{FF2B5EF4-FFF2-40B4-BE49-F238E27FC236}">
                  <a16:creationId xmlns:a16="http://schemas.microsoft.com/office/drawing/2014/main" id="{3376A4CF-B052-775D-C629-4A35FE14FABD}"/>
                </a:ext>
              </a:extLst>
            </p:cNvPr>
            <p:cNvSpPr>
              <a:spLocks noChangeShapeType="1"/>
            </p:cNvSpPr>
            <p:nvPr/>
          </p:nvSpPr>
          <p:spPr bwMode="auto">
            <a:xfrm>
              <a:off x="3594" y="179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4" name="Line 51">
              <a:extLst>
                <a:ext uri="{FF2B5EF4-FFF2-40B4-BE49-F238E27FC236}">
                  <a16:creationId xmlns:a16="http://schemas.microsoft.com/office/drawing/2014/main" id="{A22654B1-7A2E-A47B-D62C-3FBDF4034C0E}"/>
                </a:ext>
              </a:extLst>
            </p:cNvPr>
            <p:cNvSpPr>
              <a:spLocks noChangeShapeType="1"/>
            </p:cNvSpPr>
            <p:nvPr/>
          </p:nvSpPr>
          <p:spPr bwMode="auto">
            <a:xfrm>
              <a:off x="3572" y="182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5" name="Line 52">
              <a:extLst>
                <a:ext uri="{FF2B5EF4-FFF2-40B4-BE49-F238E27FC236}">
                  <a16:creationId xmlns:a16="http://schemas.microsoft.com/office/drawing/2014/main" id="{16B09608-4376-002B-8C7F-DBE7C5C50018}"/>
                </a:ext>
              </a:extLst>
            </p:cNvPr>
            <p:cNvSpPr>
              <a:spLocks noChangeShapeType="1"/>
            </p:cNvSpPr>
            <p:nvPr/>
          </p:nvSpPr>
          <p:spPr bwMode="auto">
            <a:xfrm>
              <a:off x="3601" y="179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6" name="Line 53">
              <a:extLst>
                <a:ext uri="{FF2B5EF4-FFF2-40B4-BE49-F238E27FC236}">
                  <a16:creationId xmlns:a16="http://schemas.microsoft.com/office/drawing/2014/main" id="{60765C8C-80C0-5C7B-91EF-600E855BFFAB}"/>
                </a:ext>
              </a:extLst>
            </p:cNvPr>
            <p:cNvSpPr>
              <a:spLocks noChangeShapeType="1"/>
            </p:cNvSpPr>
            <p:nvPr/>
          </p:nvSpPr>
          <p:spPr bwMode="auto">
            <a:xfrm>
              <a:off x="3580" y="182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7" name="Line 54">
              <a:extLst>
                <a:ext uri="{FF2B5EF4-FFF2-40B4-BE49-F238E27FC236}">
                  <a16:creationId xmlns:a16="http://schemas.microsoft.com/office/drawing/2014/main" id="{C6B42676-230C-E14C-F694-0AF3E8AEB022}"/>
                </a:ext>
              </a:extLst>
            </p:cNvPr>
            <p:cNvSpPr>
              <a:spLocks noChangeShapeType="1"/>
            </p:cNvSpPr>
            <p:nvPr/>
          </p:nvSpPr>
          <p:spPr bwMode="auto">
            <a:xfrm>
              <a:off x="3605" y="179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8" name="Line 55">
              <a:extLst>
                <a:ext uri="{FF2B5EF4-FFF2-40B4-BE49-F238E27FC236}">
                  <a16:creationId xmlns:a16="http://schemas.microsoft.com/office/drawing/2014/main" id="{2A9E0757-EC2A-DD33-A865-0621A4FCEEC4}"/>
                </a:ext>
              </a:extLst>
            </p:cNvPr>
            <p:cNvSpPr>
              <a:spLocks noChangeShapeType="1"/>
            </p:cNvSpPr>
            <p:nvPr/>
          </p:nvSpPr>
          <p:spPr bwMode="auto">
            <a:xfrm>
              <a:off x="3584" y="182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79" name="Line 56">
              <a:extLst>
                <a:ext uri="{FF2B5EF4-FFF2-40B4-BE49-F238E27FC236}">
                  <a16:creationId xmlns:a16="http://schemas.microsoft.com/office/drawing/2014/main" id="{9F60C7E7-24C1-4A6E-D3BD-C50B2155B7B0}"/>
                </a:ext>
              </a:extLst>
            </p:cNvPr>
            <p:cNvSpPr>
              <a:spLocks noChangeShapeType="1"/>
            </p:cNvSpPr>
            <p:nvPr/>
          </p:nvSpPr>
          <p:spPr bwMode="auto">
            <a:xfrm>
              <a:off x="3623" y="179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0" name="Line 57">
              <a:extLst>
                <a:ext uri="{FF2B5EF4-FFF2-40B4-BE49-F238E27FC236}">
                  <a16:creationId xmlns:a16="http://schemas.microsoft.com/office/drawing/2014/main" id="{D2411489-A704-ED1A-23F4-8AA6A27452C4}"/>
                </a:ext>
              </a:extLst>
            </p:cNvPr>
            <p:cNvSpPr>
              <a:spLocks noChangeShapeType="1"/>
            </p:cNvSpPr>
            <p:nvPr/>
          </p:nvSpPr>
          <p:spPr bwMode="auto">
            <a:xfrm>
              <a:off x="3601" y="1820"/>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1" name="Line 58">
              <a:extLst>
                <a:ext uri="{FF2B5EF4-FFF2-40B4-BE49-F238E27FC236}">
                  <a16:creationId xmlns:a16="http://schemas.microsoft.com/office/drawing/2014/main" id="{C4ABBF94-FB0E-5832-364E-09E3F73443D1}"/>
                </a:ext>
              </a:extLst>
            </p:cNvPr>
            <p:cNvSpPr>
              <a:spLocks noChangeShapeType="1"/>
            </p:cNvSpPr>
            <p:nvPr/>
          </p:nvSpPr>
          <p:spPr bwMode="auto">
            <a:xfrm>
              <a:off x="3663" y="1818"/>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2" name="Line 59">
              <a:extLst>
                <a:ext uri="{FF2B5EF4-FFF2-40B4-BE49-F238E27FC236}">
                  <a16:creationId xmlns:a16="http://schemas.microsoft.com/office/drawing/2014/main" id="{43D7C6AC-B659-1176-D58A-4374655DF079}"/>
                </a:ext>
              </a:extLst>
            </p:cNvPr>
            <p:cNvSpPr>
              <a:spLocks noChangeShapeType="1"/>
            </p:cNvSpPr>
            <p:nvPr/>
          </p:nvSpPr>
          <p:spPr bwMode="auto">
            <a:xfrm>
              <a:off x="3643" y="1840"/>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3" name="Line 60">
              <a:extLst>
                <a:ext uri="{FF2B5EF4-FFF2-40B4-BE49-F238E27FC236}">
                  <a16:creationId xmlns:a16="http://schemas.microsoft.com/office/drawing/2014/main" id="{4E9E5E59-9860-6C2F-4EB3-F3EC836301E0}"/>
                </a:ext>
              </a:extLst>
            </p:cNvPr>
            <p:cNvSpPr>
              <a:spLocks noChangeShapeType="1"/>
            </p:cNvSpPr>
            <p:nvPr/>
          </p:nvSpPr>
          <p:spPr bwMode="auto">
            <a:xfrm>
              <a:off x="3675" y="1818"/>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4" name="Line 61">
              <a:extLst>
                <a:ext uri="{FF2B5EF4-FFF2-40B4-BE49-F238E27FC236}">
                  <a16:creationId xmlns:a16="http://schemas.microsoft.com/office/drawing/2014/main" id="{F123520C-0A9F-0FC8-6603-BF659D208776}"/>
                </a:ext>
              </a:extLst>
            </p:cNvPr>
            <p:cNvSpPr>
              <a:spLocks noChangeShapeType="1"/>
            </p:cNvSpPr>
            <p:nvPr/>
          </p:nvSpPr>
          <p:spPr bwMode="auto">
            <a:xfrm>
              <a:off x="3655" y="1840"/>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5" name="Line 62">
              <a:extLst>
                <a:ext uri="{FF2B5EF4-FFF2-40B4-BE49-F238E27FC236}">
                  <a16:creationId xmlns:a16="http://schemas.microsoft.com/office/drawing/2014/main" id="{BF28822A-F8A3-CC9F-702B-AB4DF4836D86}"/>
                </a:ext>
              </a:extLst>
            </p:cNvPr>
            <p:cNvSpPr>
              <a:spLocks noChangeShapeType="1"/>
            </p:cNvSpPr>
            <p:nvPr/>
          </p:nvSpPr>
          <p:spPr bwMode="auto">
            <a:xfrm>
              <a:off x="3710" y="1842"/>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6" name="Line 63">
              <a:extLst>
                <a:ext uri="{FF2B5EF4-FFF2-40B4-BE49-F238E27FC236}">
                  <a16:creationId xmlns:a16="http://schemas.microsoft.com/office/drawing/2014/main" id="{A0CA0039-0F8F-3E84-2800-78880E368111}"/>
                </a:ext>
              </a:extLst>
            </p:cNvPr>
            <p:cNvSpPr>
              <a:spLocks noChangeShapeType="1"/>
            </p:cNvSpPr>
            <p:nvPr/>
          </p:nvSpPr>
          <p:spPr bwMode="auto">
            <a:xfrm>
              <a:off x="3691" y="1864"/>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7" name="Line 64">
              <a:extLst>
                <a:ext uri="{FF2B5EF4-FFF2-40B4-BE49-F238E27FC236}">
                  <a16:creationId xmlns:a16="http://schemas.microsoft.com/office/drawing/2014/main" id="{31ABAC97-7BCC-CE42-4EC9-41181DE6BCC1}"/>
                </a:ext>
              </a:extLst>
            </p:cNvPr>
            <p:cNvSpPr>
              <a:spLocks noChangeShapeType="1"/>
            </p:cNvSpPr>
            <p:nvPr/>
          </p:nvSpPr>
          <p:spPr bwMode="auto">
            <a:xfrm>
              <a:off x="3772" y="186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8" name="Line 65">
              <a:extLst>
                <a:ext uri="{FF2B5EF4-FFF2-40B4-BE49-F238E27FC236}">
                  <a16:creationId xmlns:a16="http://schemas.microsoft.com/office/drawing/2014/main" id="{C360AB3E-68B2-722D-0570-61DC9CAC7A98}"/>
                </a:ext>
              </a:extLst>
            </p:cNvPr>
            <p:cNvSpPr>
              <a:spLocks noChangeShapeType="1"/>
            </p:cNvSpPr>
            <p:nvPr/>
          </p:nvSpPr>
          <p:spPr bwMode="auto">
            <a:xfrm>
              <a:off x="3750" y="1882"/>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89" name="Line 66">
              <a:extLst>
                <a:ext uri="{FF2B5EF4-FFF2-40B4-BE49-F238E27FC236}">
                  <a16:creationId xmlns:a16="http://schemas.microsoft.com/office/drawing/2014/main" id="{12FCC5AA-A979-A4E6-BAF0-57344BE123EC}"/>
                </a:ext>
              </a:extLst>
            </p:cNvPr>
            <p:cNvSpPr>
              <a:spLocks noChangeShapeType="1"/>
            </p:cNvSpPr>
            <p:nvPr/>
          </p:nvSpPr>
          <p:spPr bwMode="auto">
            <a:xfrm>
              <a:off x="3784" y="186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0" name="Line 67">
              <a:extLst>
                <a:ext uri="{FF2B5EF4-FFF2-40B4-BE49-F238E27FC236}">
                  <a16:creationId xmlns:a16="http://schemas.microsoft.com/office/drawing/2014/main" id="{5E0CE6EA-5DC6-704A-FAC8-8618A9B69D03}"/>
                </a:ext>
              </a:extLst>
            </p:cNvPr>
            <p:cNvSpPr>
              <a:spLocks noChangeShapeType="1"/>
            </p:cNvSpPr>
            <p:nvPr/>
          </p:nvSpPr>
          <p:spPr bwMode="auto">
            <a:xfrm>
              <a:off x="3764" y="1882"/>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1" name="Line 68">
              <a:extLst>
                <a:ext uri="{FF2B5EF4-FFF2-40B4-BE49-F238E27FC236}">
                  <a16:creationId xmlns:a16="http://schemas.microsoft.com/office/drawing/2014/main" id="{6E3288CF-5633-F905-3DE5-B5E292F5844C}"/>
                </a:ext>
              </a:extLst>
            </p:cNvPr>
            <p:cNvSpPr>
              <a:spLocks noChangeShapeType="1"/>
            </p:cNvSpPr>
            <p:nvPr/>
          </p:nvSpPr>
          <p:spPr bwMode="auto">
            <a:xfrm>
              <a:off x="3831" y="187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2" name="Line 69">
              <a:extLst>
                <a:ext uri="{FF2B5EF4-FFF2-40B4-BE49-F238E27FC236}">
                  <a16:creationId xmlns:a16="http://schemas.microsoft.com/office/drawing/2014/main" id="{2661992E-AC12-78FE-5D4B-0E1D2673B043}"/>
                </a:ext>
              </a:extLst>
            </p:cNvPr>
            <p:cNvSpPr>
              <a:spLocks noChangeShapeType="1"/>
            </p:cNvSpPr>
            <p:nvPr/>
          </p:nvSpPr>
          <p:spPr bwMode="auto">
            <a:xfrm>
              <a:off x="3809" y="1894"/>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3" name="Line 70">
              <a:extLst>
                <a:ext uri="{FF2B5EF4-FFF2-40B4-BE49-F238E27FC236}">
                  <a16:creationId xmlns:a16="http://schemas.microsoft.com/office/drawing/2014/main" id="{B925F2E8-0362-BC9B-BDB5-95F845B7678D}"/>
                </a:ext>
              </a:extLst>
            </p:cNvPr>
            <p:cNvSpPr>
              <a:spLocks noChangeShapeType="1"/>
            </p:cNvSpPr>
            <p:nvPr/>
          </p:nvSpPr>
          <p:spPr bwMode="auto">
            <a:xfrm>
              <a:off x="3849" y="188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4" name="Line 71">
              <a:extLst>
                <a:ext uri="{FF2B5EF4-FFF2-40B4-BE49-F238E27FC236}">
                  <a16:creationId xmlns:a16="http://schemas.microsoft.com/office/drawing/2014/main" id="{5BFD4D03-0A3F-08E6-EA44-1FAB44EE228C}"/>
                </a:ext>
              </a:extLst>
            </p:cNvPr>
            <p:cNvSpPr>
              <a:spLocks noChangeShapeType="1"/>
            </p:cNvSpPr>
            <p:nvPr/>
          </p:nvSpPr>
          <p:spPr bwMode="auto">
            <a:xfrm>
              <a:off x="3827" y="1906"/>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5" name="Line 72">
              <a:extLst>
                <a:ext uri="{FF2B5EF4-FFF2-40B4-BE49-F238E27FC236}">
                  <a16:creationId xmlns:a16="http://schemas.microsoft.com/office/drawing/2014/main" id="{6C4C0EDA-B9E4-4431-F6BF-BA6534436150}"/>
                </a:ext>
              </a:extLst>
            </p:cNvPr>
            <p:cNvSpPr>
              <a:spLocks noChangeShapeType="1"/>
            </p:cNvSpPr>
            <p:nvPr/>
          </p:nvSpPr>
          <p:spPr bwMode="auto">
            <a:xfrm>
              <a:off x="3859" y="188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6" name="Line 73">
              <a:extLst>
                <a:ext uri="{FF2B5EF4-FFF2-40B4-BE49-F238E27FC236}">
                  <a16:creationId xmlns:a16="http://schemas.microsoft.com/office/drawing/2014/main" id="{6A97ECDE-EAA6-B0B8-6021-A558207BF671}"/>
                </a:ext>
              </a:extLst>
            </p:cNvPr>
            <p:cNvSpPr>
              <a:spLocks noChangeShapeType="1"/>
            </p:cNvSpPr>
            <p:nvPr/>
          </p:nvSpPr>
          <p:spPr bwMode="auto">
            <a:xfrm>
              <a:off x="3837" y="1906"/>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7" name="Line 74">
              <a:extLst>
                <a:ext uri="{FF2B5EF4-FFF2-40B4-BE49-F238E27FC236}">
                  <a16:creationId xmlns:a16="http://schemas.microsoft.com/office/drawing/2014/main" id="{7C1864D0-8153-E356-06E5-95F1759E0B92}"/>
                </a:ext>
              </a:extLst>
            </p:cNvPr>
            <p:cNvSpPr>
              <a:spLocks noChangeShapeType="1"/>
            </p:cNvSpPr>
            <p:nvPr/>
          </p:nvSpPr>
          <p:spPr bwMode="auto">
            <a:xfrm>
              <a:off x="3869" y="188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8" name="Line 75">
              <a:extLst>
                <a:ext uri="{FF2B5EF4-FFF2-40B4-BE49-F238E27FC236}">
                  <a16:creationId xmlns:a16="http://schemas.microsoft.com/office/drawing/2014/main" id="{2836BF92-00BE-85B3-04FC-A01497646A91}"/>
                </a:ext>
              </a:extLst>
            </p:cNvPr>
            <p:cNvSpPr>
              <a:spLocks noChangeShapeType="1"/>
            </p:cNvSpPr>
            <p:nvPr/>
          </p:nvSpPr>
          <p:spPr bwMode="auto">
            <a:xfrm>
              <a:off x="3849" y="1906"/>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9" name="Line 76">
              <a:extLst>
                <a:ext uri="{FF2B5EF4-FFF2-40B4-BE49-F238E27FC236}">
                  <a16:creationId xmlns:a16="http://schemas.microsoft.com/office/drawing/2014/main" id="{5D4BC8E1-D426-23DA-3300-42792F4BD67A}"/>
                </a:ext>
              </a:extLst>
            </p:cNvPr>
            <p:cNvSpPr>
              <a:spLocks noChangeShapeType="1"/>
            </p:cNvSpPr>
            <p:nvPr/>
          </p:nvSpPr>
          <p:spPr bwMode="auto">
            <a:xfrm>
              <a:off x="3881" y="189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0" name="Line 77">
              <a:extLst>
                <a:ext uri="{FF2B5EF4-FFF2-40B4-BE49-F238E27FC236}">
                  <a16:creationId xmlns:a16="http://schemas.microsoft.com/office/drawing/2014/main" id="{3187C3A3-203F-8CB0-16F5-0A6EB6B5C08C}"/>
                </a:ext>
              </a:extLst>
            </p:cNvPr>
            <p:cNvSpPr>
              <a:spLocks noChangeShapeType="1"/>
            </p:cNvSpPr>
            <p:nvPr/>
          </p:nvSpPr>
          <p:spPr bwMode="auto">
            <a:xfrm>
              <a:off x="3859" y="191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1" name="Line 78">
              <a:extLst>
                <a:ext uri="{FF2B5EF4-FFF2-40B4-BE49-F238E27FC236}">
                  <a16:creationId xmlns:a16="http://schemas.microsoft.com/office/drawing/2014/main" id="{6CED6EE0-FD03-716B-65FD-3FAE0681E427}"/>
                </a:ext>
              </a:extLst>
            </p:cNvPr>
            <p:cNvSpPr>
              <a:spLocks noChangeShapeType="1"/>
            </p:cNvSpPr>
            <p:nvPr/>
          </p:nvSpPr>
          <p:spPr bwMode="auto">
            <a:xfrm>
              <a:off x="3888" y="189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2" name="Line 79">
              <a:extLst>
                <a:ext uri="{FF2B5EF4-FFF2-40B4-BE49-F238E27FC236}">
                  <a16:creationId xmlns:a16="http://schemas.microsoft.com/office/drawing/2014/main" id="{6B4CFE0E-C21B-494D-CA5B-8BDAE4D07903}"/>
                </a:ext>
              </a:extLst>
            </p:cNvPr>
            <p:cNvSpPr>
              <a:spLocks noChangeShapeType="1"/>
            </p:cNvSpPr>
            <p:nvPr/>
          </p:nvSpPr>
          <p:spPr bwMode="auto">
            <a:xfrm>
              <a:off x="3867" y="191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3" name="Line 80">
              <a:extLst>
                <a:ext uri="{FF2B5EF4-FFF2-40B4-BE49-F238E27FC236}">
                  <a16:creationId xmlns:a16="http://schemas.microsoft.com/office/drawing/2014/main" id="{34A83188-EB23-9986-744A-A806F55F1DD8}"/>
                </a:ext>
              </a:extLst>
            </p:cNvPr>
            <p:cNvSpPr>
              <a:spLocks noChangeShapeType="1"/>
            </p:cNvSpPr>
            <p:nvPr/>
          </p:nvSpPr>
          <p:spPr bwMode="auto">
            <a:xfrm>
              <a:off x="3924" y="190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4" name="Line 81">
              <a:extLst>
                <a:ext uri="{FF2B5EF4-FFF2-40B4-BE49-F238E27FC236}">
                  <a16:creationId xmlns:a16="http://schemas.microsoft.com/office/drawing/2014/main" id="{7B5CACA3-1BFE-E0C9-DCB2-FADC79CBA6DF}"/>
                </a:ext>
              </a:extLst>
            </p:cNvPr>
            <p:cNvSpPr>
              <a:spLocks noChangeShapeType="1"/>
            </p:cNvSpPr>
            <p:nvPr/>
          </p:nvSpPr>
          <p:spPr bwMode="auto">
            <a:xfrm>
              <a:off x="3902" y="1922"/>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5" name="Line 82">
              <a:extLst>
                <a:ext uri="{FF2B5EF4-FFF2-40B4-BE49-F238E27FC236}">
                  <a16:creationId xmlns:a16="http://schemas.microsoft.com/office/drawing/2014/main" id="{CF957474-F1F1-B42D-BF7F-00EC25AF36E2}"/>
                </a:ext>
              </a:extLst>
            </p:cNvPr>
            <p:cNvSpPr>
              <a:spLocks noChangeShapeType="1"/>
            </p:cNvSpPr>
            <p:nvPr/>
          </p:nvSpPr>
          <p:spPr bwMode="auto">
            <a:xfrm>
              <a:off x="3932" y="1900"/>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6" name="Line 83">
              <a:extLst>
                <a:ext uri="{FF2B5EF4-FFF2-40B4-BE49-F238E27FC236}">
                  <a16:creationId xmlns:a16="http://schemas.microsoft.com/office/drawing/2014/main" id="{FF3337B6-ADCA-F2E7-95CE-1DF82F296438}"/>
                </a:ext>
              </a:extLst>
            </p:cNvPr>
            <p:cNvSpPr>
              <a:spLocks noChangeShapeType="1"/>
            </p:cNvSpPr>
            <p:nvPr/>
          </p:nvSpPr>
          <p:spPr bwMode="auto">
            <a:xfrm>
              <a:off x="3910" y="1922"/>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7" name="Line 84">
              <a:extLst>
                <a:ext uri="{FF2B5EF4-FFF2-40B4-BE49-F238E27FC236}">
                  <a16:creationId xmlns:a16="http://schemas.microsoft.com/office/drawing/2014/main" id="{2A340802-BAB0-4860-DF63-5F02A265486A}"/>
                </a:ext>
              </a:extLst>
            </p:cNvPr>
            <p:cNvSpPr>
              <a:spLocks noChangeShapeType="1"/>
            </p:cNvSpPr>
            <p:nvPr/>
          </p:nvSpPr>
          <p:spPr bwMode="auto">
            <a:xfrm>
              <a:off x="3942" y="1906"/>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8" name="Line 85">
              <a:extLst>
                <a:ext uri="{FF2B5EF4-FFF2-40B4-BE49-F238E27FC236}">
                  <a16:creationId xmlns:a16="http://schemas.microsoft.com/office/drawing/2014/main" id="{AAF138C8-C5ED-EFB4-3A0E-F595DC933548}"/>
                </a:ext>
              </a:extLst>
            </p:cNvPr>
            <p:cNvSpPr>
              <a:spLocks noChangeShapeType="1"/>
            </p:cNvSpPr>
            <p:nvPr/>
          </p:nvSpPr>
          <p:spPr bwMode="auto">
            <a:xfrm>
              <a:off x="3920" y="1928"/>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09" name="Line 86">
              <a:extLst>
                <a:ext uri="{FF2B5EF4-FFF2-40B4-BE49-F238E27FC236}">
                  <a16:creationId xmlns:a16="http://schemas.microsoft.com/office/drawing/2014/main" id="{B87FCE54-5688-41B2-9E13-D9DA2A223382}"/>
                </a:ext>
              </a:extLst>
            </p:cNvPr>
            <p:cNvSpPr>
              <a:spLocks noChangeShapeType="1"/>
            </p:cNvSpPr>
            <p:nvPr/>
          </p:nvSpPr>
          <p:spPr bwMode="auto">
            <a:xfrm>
              <a:off x="3991" y="1922"/>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0" name="Line 87">
              <a:extLst>
                <a:ext uri="{FF2B5EF4-FFF2-40B4-BE49-F238E27FC236}">
                  <a16:creationId xmlns:a16="http://schemas.microsoft.com/office/drawing/2014/main" id="{C0024EE7-0802-1011-CCFB-53C8959ABAD7}"/>
                </a:ext>
              </a:extLst>
            </p:cNvPr>
            <p:cNvSpPr>
              <a:spLocks noChangeShapeType="1"/>
            </p:cNvSpPr>
            <p:nvPr/>
          </p:nvSpPr>
          <p:spPr bwMode="auto">
            <a:xfrm>
              <a:off x="3970" y="1942"/>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1" name="Line 88">
              <a:extLst>
                <a:ext uri="{FF2B5EF4-FFF2-40B4-BE49-F238E27FC236}">
                  <a16:creationId xmlns:a16="http://schemas.microsoft.com/office/drawing/2014/main" id="{A3A4786D-14A7-955D-98BF-62EB6A7ABB2E}"/>
                </a:ext>
              </a:extLst>
            </p:cNvPr>
            <p:cNvSpPr>
              <a:spLocks noChangeShapeType="1"/>
            </p:cNvSpPr>
            <p:nvPr/>
          </p:nvSpPr>
          <p:spPr bwMode="auto">
            <a:xfrm>
              <a:off x="4005" y="192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2" name="Line 89">
              <a:extLst>
                <a:ext uri="{FF2B5EF4-FFF2-40B4-BE49-F238E27FC236}">
                  <a16:creationId xmlns:a16="http://schemas.microsoft.com/office/drawing/2014/main" id="{700DA171-C40F-10AB-56F9-63FAC94451D2}"/>
                </a:ext>
              </a:extLst>
            </p:cNvPr>
            <p:cNvSpPr>
              <a:spLocks noChangeShapeType="1"/>
            </p:cNvSpPr>
            <p:nvPr/>
          </p:nvSpPr>
          <p:spPr bwMode="auto">
            <a:xfrm>
              <a:off x="3983" y="1950"/>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3" name="Line 90">
              <a:extLst>
                <a:ext uri="{FF2B5EF4-FFF2-40B4-BE49-F238E27FC236}">
                  <a16:creationId xmlns:a16="http://schemas.microsoft.com/office/drawing/2014/main" id="{9DCEA63A-D5EB-A664-44F6-1A05B4EE3DC1}"/>
                </a:ext>
              </a:extLst>
            </p:cNvPr>
            <p:cNvSpPr>
              <a:spLocks noChangeShapeType="1"/>
            </p:cNvSpPr>
            <p:nvPr/>
          </p:nvSpPr>
          <p:spPr bwMode="auto">
            <a:xfrm>
              <a:off x="4027" y="193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4" name="Line 91">
              <a:extLst>
                <a:ext uri="{FF2B5EF4-FFF2-40B4-BE49-F238E27FC236}">
                  <a16:creationId xmlns:a16="http://schemas.microsoft.com/office/drawing/2014/main" id="{FC094C95-0728-333E-BF5F-E0A042547791}"/>
                </a:ext>
              </a:extLst>
            </p:cNvPr>
            <p:cNvSpPr>
              <a:spLocks noChangeShapeType="1"/>
            </p:cNvSpPr>
            <p:nvPr/>
          </p:nvSpPr>
          <p:spPr bwMode="auto">
            <a:xfrm>
              <a:off x="4007" y="1956"/>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5" name="Line 92">
              <a:extLst>
                <a:ext uri="{FF2B5EF4-FFF2-40B4-BE49-F238E27FC236}">
                  <a16:creationId xmlns:a16="http://schemas.microsoft.com/office/drawing/2014/main" id="{91A355A1-A282-923C-51A4-851C3BB4A869}"/>
                </a:ext>
              </a:extLst>
            </p:cNvPr>
            <p:cNvSpPr>
              <a:spLocks noChangeShapeType="1"/>
            </p:cNvSpPr>
            <p:nvPr/>
          </p:nvSpPr>
          <p:spPr bwMode="auto">
            <a:xfrm>
              <a:off x="4053" y="1934"/>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6" name="Line 93">
              <a:extLst>
                <a:ext uri="{FF2B5EF4-FFF2-40B4-BE49-F238E27FC236}">
                  <a16:creationId xmlns:a16="http://schemas.microsoft.com/office/drawing/2014/main" id="{3A623611-7135-4A6A-DCC2-1DA361BA5F9F}"/>
                </a:ext>
              </a:extLst>
            </p:cNvPr>
            <p:cNvSpPr>
              <a:spLocks noChangeShapeType="1"/>
            </p:cNvSpPr>
            <p:nvPr/>
          </p:nvSpPr>
          <p:spPr bwMode="auto">
            <a:xfrm>
              <a:off x="4033" y="1956"/>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7" name="Line 94">
              <a:extLst>
                <a:ext uri="{FF2B5EF4-FFF2-40B4-BE49-F238E27FC236}">
                  <a16:creationId xmlns:a16="http://schemas.microsoft.com/office/drawing/2014/main" id="{078AB5BC-E35A-7487-5C7A-6D73AF890E20}"/>
                </a:ext>
              </a:extLst>
            </p:cNvPr>
            <p:cNvSpPr>
              <a:spLocks noChangeShapeType="1"/>
            </p:cNvSpPr>
            <p:nvPr/>
          </p:nvSpPr>
          <p:spPr bwMode="auto">
            <a:xfrm>
              <a:off x="4132" y="196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8" name="Line 95">
              <a:extLst>
                <a:ext uri="{FF2B5EF4-FFF2-40B4-BE49-F238E27FC236}">
                  <a16:creationId xmlns:a16="http://schemas.microsoft.com/office/drawing/2014/main" id="{C4D3EB9E-A997-22B2-FE3C-C51ED111FA46}"/>
                </a:ext>
              </a:extLst>
            </p:cNvPr>
            <p:cNvSpPr>
              <a:spLocks noChangeShapeType="1"/>
            </p:cNvSpPr>
            <p:nvPr/>
          </p:nvSpPr>
          <p:spPr bwMode="auto">
            <a:xfrm>
              <a:off x="4110" y="1990"/>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19" name="Line 96">
              <a:extLst>
                <a:ext uri="{FF2B5EF4-FFF2-40B4-BE49-F238E27FC236}">
                  <a16:creationId xmlns:a16="http://schemas.microsoft.com/office/drawing/2014/main" id="{B629B43F-1777-D2D3-45FE-5CE8C8047E4E}"/>
                </a:ext>
              </a:extLst>
            </p:cNvPr>
            <p:cNvSpPr>
              <a:spLocks noChangeShapeType="1"/>
            </p:cNvSpPr>
            <p:nvPr/>
          </p:nvSpPr>
          <p:spPr bwMode="auto">
            <a:xfrm>
              <a:off x="4138" y="196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0" name="Line 97">
              <a:extLst>
                <a:ext uri="{FF2B5EF4-FFF2-40B4-BE49-F238E27FC236}">
                  <a16:creationId xmlns:a16="http://schemas.microsoft.com/office/drawing/2014/main" id="{1B0FB002-9232-B3AC-76F8-0E791241E252}"/>
                </a:ext>
              </a:extLst>
            </p:cNvPr>
            <p:cNvSpPr>
              <a:spLocks noChangeShapeType="1"/>
            </p:cNvSpPr>
            <p:nvPr/>
          </p:nvSpPr>
          <p:spPr bwMode="auto">
            <a:xfrm>
              <a:off x="4116" y="1990"/>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1" name="Line 98">
              <a:extLst>
                <a:ext uri="{FF2B5EF4-FFF2-40B4-BE49-F238E27FC236}">
                  <a16:creationId xmlns:a16="http://schemas.microsoft.com/office/drawing/2014/main" id="{1AACFF09-EE0E-4D34-134F-DB24AD65AD50}"/>
                </a:ext>
              </a:extLst>
            </p:cNvPr>
            <p:cNvSpPr>
              <a:spLocks noChangeShapeType="1"/>
            </p:cNvSpPr>
            <p:nvPr/>
          </p:nvSpPr>
          <p:spPr bwMode="auto">
            <a:xfrm>
              <a:off x="4183" y="1978"/>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2" name="Line 99">
              <a:extLst>
                <a:ext uri="{FF2B5EF4-FFF2-40B4-BE49-F238E27FC236}">
                  <a16:creationId xmlns:a16="http://schemas.microsoft.com/office/drawing/2014/main" id="{53EAB372-2DAE-9A72-26EB-0BE808C4B093}"/>
                </a:ext>
              </a:extLst>
            </p:cNvPr>
            <p:cNvSpPr>
              <a:spLocks noChangeShapeType="1"/>
            </p:cNvSpPr>
            <p:nvPr/>
          </p:nvSpPr>
          <p:spPr bwMode="auto">
            <a:xfrm>
              <a:off x="4162" y="1998"/>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3" name="Line 100">
              <a:extLst>
                <a:ext uri="{FF2B5EF4-FFF2-40B4-BE49-F238E27FC236}">
                  <a16:creationId xmlns:a16="http://schemas.microsoft.com/office/drawing/2014/main" id="{83735C88-CDDD-5715-9FE6-CE2B079F4065}"/>
                </a:ext>
              </a:extLst>
            </p:cNvPr>
            <p:cNvSpPr>
              <a:spLocks noChangeShapeType="1"/>
            </p:cNvSpPr>
            <p:nvPr/>
          </p:nvSpPr>
          <p:spPr bwMode="auto">
            <a:xfrm>
              <a:off x="4211" y="1996"/>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4" name="Line 101">
              <a:extLst>
                <a:ext uri="{FF2B5EF4-FFF2-40B4-BE49-F238E27FC236}">
                  <a16:creationId xmlns:a16="http://schemas.microsoft.com/office/drawing/2014/main" id="{31D6E13B-0BAC-FC2E-C208-FA2676F741DE}"/>
                </a:ext>
              </a:extLst>
            </p:cNvPr>
            <p:cNvSpPr>
              <a:spLocks noChangeShapeType="1"/>
            </p:cNvSpPr>
            <p:nvPr/>
          </p:nvSpPr>
          <p:spPr bwMode="auto">
            <a:xfrm>
              <a:off x="4189" y="2018"/>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5" name="Line 102">
              <a:extLst>
                <a:ext uri="{FF2B5EF4-FFF2-40B4-BE49-F238E27FC236}">
                  <a16:creationId xmlns:a16="http://schemas.microsoft.com/office/drawing/2014/main" id="{F741C8DC-74BD-179E-A374-7B348979AAC6}"/>
                </a:ext>
              </a:extLst>
            </p:cNvPr>
            <p:cNvSpPr>
              <a:spLocks noChangeShapeType="1"/>
            </p:cNvSpPr>
            <p:nvPr/>
          </p:nvSpPr>
          <p:spPr bwMode="auto">
            <a:xfrm>
              <a:off x="4221" y="1996"/>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6" name="Line 103">
              <a:extLst>
                <a:ext uri="{FF2B5EF4-FFF2-40B4-BE49-F238E27FC236}">
                  <a16:creationId xmlns:a16="http://schemas.microsoft.com/office/drawing/2014/main" id="{A4AA4D04-61D2-4BF2-C3E9-212AEACADFF1}"/>
                </a:ext>
              </a:extLst>
            </p:cNvPr>
            <p:cNvSpPr>
              <a:spLocks noChangeShapeType="1"/>
            </p:cNvSpPr>
            <p:nvPr/>
          </p:nvSpPr>
          <p:spPr bwMode="auto">
            <a:xfrm>
              <a:off x="4199" y="2018"/>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7" name="Line 104">
              <a:extLst>
                <a:ext uri="{FF2B5EF4-FFF2-40B4-BE49-F238E27FC236}">
                  <a16:creationId xmlns:a16="http://schemas.microsoft.com/office/drawing/2014/main" id="{F6A1969A-9E22-F543-7C8E-F4415564F030}"/>
                </a:ext>
              </a:extLst>
            </p:cNvPr>
            <p:cNvSpPr>
              <a:spLocks noChangeShapeType="1"/>
            </p:cNvSpPr>
            <p:nvPr/>
          </p:nvSpPr>
          <p:spPr bwMode="auto">
            <a:xfrm>
              <a:off x="4249" y="199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8" name="Line 105">
              <a:extLst>
                <a:ext uri="{FF2B5EF4-FFF2-40B4-BE49-F238E27FC236}">
                  <a16:creationId xmlns:a16="http://schemas.microsoft.com/office/drawing/2014/main" id="{9609C510-8552-8D96-DCCD-04E831EF84F4}"/>
                </a:ext>
              </a:extLst>
            </p:cNvPr>
            <p:cNvSpPr>
              <a:spLocks noChangeShapeType="1"/>
            </p:cNvSpPr>
            <p:nvPr/>
          </p:nvSpPr>
          <p:spPr bwMode="auto">
            <a:xfrm>
              <a:off x="4227" y="2020"/>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9" name="Line 106">
              <a:extLst>
                <a:ext uri="{FF2B5EF4-FFF2-40B4-BE49-F238E27FC236}">
                  <a16:creationId xmlns:a16="http://schemas.microsoft.com/office/drawing/2014/main" id="{675976E4-20E2-23EA-E3D7-03DFD0081FCE}"/>
                </a:ext>
              </a:extLst>
            </p:cNvPr>
            <p:cNvSpPr>
              <a:spLocks noChangeShapeType="1"/>
            </p:cNvSpPr>
            <p:nvPr/>
          </p:nvSpPr>
          <p:spPr bwMode="auto">
            <a:xfrm>
              <a:off x="4233" y="1998"/>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0" name="Line 107">
              <a:extLst>
                <a:ext uri="{FF2B5EF4-FFF2-40B4-BE49-F238E27FC236}">
                  <a16:creationId xmlns:a16="http://schemas.microsoft.com/office/drawing/2014/main" id="{BFEFC6DD-A2E5-737F-809B-2C0E4868E971}"/>
                </a:ext>
              </a:extLst>
            </p:cNvPr>
            <p:cNvSpPr>
              <a:spLocks noChangeShapeType="1"/>
            </p:cNvSpPr>
            <p:nvPr/>
          </p:nvSpPr>
          <p:spPr bwMode="auto">
            <a:xfrm>
              <a:off x="4211" y="2018"/>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1" name="Line 108">
              <a:extLst>
                <a:ext uri="{FF2B5EF4-FFF2-40B4-BE49-F238E27FC236}">
                  <a16:creationId xmlns:a16="http://schemas.microsoft.com/office/drawing/2014/main" id="{16CCD8C6-5FA5-1B94-3DAC-51E7A1C2EBC8}"/>
                </a:ext>
              </a:extLst>
            </p:cNvPr>
            <p:cNvSpPr>
              <a:spLocks noChangeShapeType="1"/>
            </p:cNvSpPr>
            <p:nvPr/>
          </p:nvSpPr>
          <p:spPr bwMode="auto">
            <a:xfrm>
              <a:off x="4261" y="2008"/>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2" name="Line 109">
              <a:extLst>
                <a:ext uri="{FF2B5EF4-FFF2-40B4-BE49-F238E27FC236}">
                  <a16:creationId xmlns:a16="http://schemas.microsoft.com/office/drawing/2014/main" id="{35C334D6-CCB3-3A3D-15A6-8F8372E65A4E}"/>
                </a:ext>
              </a:extLst>
            </p:cNvPr>
            <p:cNvSpPr>
              <a:spLocks noChangeShapeType="1"/>
            </p:cNvSpPr>
            <p:nvPr/>
          </p:nvSpPr>
          <p:spPr bwMode="auto">
            <a:xfrm>
              <a:off x="4239" y="2030"/>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3" name="Line 110">
              <a:extLst>
                <a:ext uri="{FF2B5EF4-FFF2-40B4-BE49-F238E27FC236}">
                  <a16:creationId xmlns:a16="http://schemas.microsoft.com/office/drawing/2014/main" id="{B5C5A220-2B35-1E6E-312C-AB26543E6C41}"/>
                </a:ext>
              </a:extLst>
            </p:cNvPr>
            <p:cNvSpPr>
              <a:spLocks noChangeShapeType="1"/>
            </p:cNvSpPr>
            <p:nvPr/>
          </p:nvSpPr>
          <p:spPr bwMode="auto">
            <a:xfrm>
              <a:off x="4223" y="2028"/>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4" name="Line 111">
              <a:extLst>
                <a:ext uri="{FF2B5EF4-FFF2-40B4-BE49-F238E27FC236}">
                  <a16:creationId xmlns:a16="http://schemas.microsoft.com/office/drawing/2014/main" id="{4155BC3D-5E0E-50F0-D1AD-A66B3CF597B3}"/>
                </a:ext>
              </a:extLst>
            </p:cNvPr>
            <p:cNvSpPr>
              <a:spLocks noChangeShapeType="1"/>
            </p:cNvSpPr>
            <p:nvPr/>
          </p:nvSpPr>
          <p:spPr bwMode="auto">
            <a:xfrm>
              <a:off x="4268" y="2010"/>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5" name="Line 112">
              <a:extLst>
                <a:ext uri="{FF2B5EF4-FFF2-40B4-BE49-F238E27FC236}">
                  <a16:creationId xmlns:a16="http://schemas.microsoft.com/office/drawing/2014/main" id="{D24E756A-5DFE-067E-309C-3D7ED1DC5493}"/>
                </a:ext>
              </a:extLst>
            </p:cNvPr>
            <p:cNvSpPr>
              <a:spLocks noChangeShapeType="1"/>
            </p:cNvSpPr>
            <p:nvPr/>
          </p:nvSpPr>
          <p:spPr bwMode="auto">
            <a:xfrm>
              <a:off x="4249" y="2032"/>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6" name="Line 113">
              <a:extLst>
                <a:ext uri="{FF2B5EF4-FFF2-40B4-BE49-F238E27FC236}">
                  <a16:creationId xmlns:a16="http://schemas.microsoft.com/office/drawing/2014/main" id="{659C064C-6CDC-B9DA-A679-956C61E5CB0C}"/>
                </a:ext>
              </a:extLst>
            </p:cNvPr>
            <p:cNvSpPr>
              <a:spLocks noChangeShapeType="1"/>
            </p:cNvSpPr>
            <p:nvPr/>
          </p:nvSpPr>
          <p:spPr bwMode="auto">
            <a:xfrm>
              <a:off x="4233" y="2030"/>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7" name="Line 114">
              <a:extLst>
                <a:ext uri="{FF2B5EF4-FFF2-40B4-BE49-F238E27FC236}">
                  <a16:creationId xmlns:a16="http://schemas.microsoft.com/office/drawing/2014/main" id="{5A15E89D-EB0A-2560-F0CE-326F52F2C804}"/>
                </a:ext>
              </a:extLst>
            </p:cNvPr>
            <p:cNvSpPr>
              <a:spLocks noChangeShapeType="1"/>
            </p:cNvSpPr>
            <p:nvPr/>
          </p:nvSpPr>
          <p:spPr bwMode="auto">
            <a:xfrm>
              <a:off x="4278" y="2014"/>
              <a:ext cx="0" cy="44"/>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8" name="Line 115">
              <a:extLst>
                <a:ext uri="{FF2B5EF4-FFF2-40B4-BE49-F238E27FC236}">
                  <a16:creationId xmlns:a16="http://schemas.microsoft.com/office/drawing/2014/main" id="{266B6191-1086-ED2D-731F-12D2F967C69C}"/>
                </a:ext>
              </a:extLst>
            </p:cNvPr>
            <p:cNvSpPr>
              <a:spLocks noChangeShapeType="1"/>
            </p:cNvSpPr>
            <p:nvPr/>
          </p:nvSpPr>
          <p:spPr bwMode="auto">
            <a:xfrm>
              <a:off x="4257" y="2036"/>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39" name="Line 116">
              <a:extLst>
                <a:ext uri="{FF2B5EF4-FFF2-40B4-BE49-F238E27FC236}">
                  <a16:creationId xmlns:a16="http://schemas.microsoft.com/office/drawing/2014/main" id="{7AB30A71-DD73-23FA-0655-8B83705BE801}"/>
                </a:ext>
              </a:extLst>
            </p:cNvPr>
            <p:cNvSpPr>
              <a:spLocks noChangeShapeType="1"/>
            </p:cNvSpPr>
            <p:nvPr/>
          </p:nvSpPr>
          <p:spPr bwMode="auto">
            <a:xfrm>
              <a:off x="4241" y="2034"/>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0" name="Line 117">
              <a:extLst>
                <a:ext uri="{FF2B5EF4-FFF2-40B4-BE49-F238E27FC236}">
                  <a16:creationId xmlns:a16="http://schemas.microsoft.com/office/drawing/2014/main" id="{3B8D6417-6C94-9732-B600-8BB9EBFB62BC}"/>
                </a:ext>
              </a:extLst>
            </p:cNvPr>
            <p:cNvSpPr>
              <a:spLocks noChangeShapeType="1"/>
            </p:cNvSpPr>
            <p:nvPr/>
          </p:nvSpPr>
          <p:spPr bwMode="auto">
            <a:xfrm>
              <a:off x="4290" y="2020"/>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1" name="Line 118">
              <a:extLst>
                <a:ext uri="{FF2B5EF4-FFF2-40B4-BE49-F238E27FC236}">
                  <a16:creationId xmlns:a16="http://schemas.microsoft.com/office/drawing/2014/main" id="{F3C161D5-CEC8-AD33-92F8-DDD081F49FB5}"/>
                </a:ext>
              </a:extLst>
            </p:cNvPr>
            <p:cNvSpPr>
              <a:spLocks noChangeShapeType="1"/>
            </p:cNvSpPr>
            <p:nvPr/>
          </p:nvSpPr>
          <p:spPr bwMode="auto">
            <a:xfrm>
              <a:off x="4268" y="2040"/>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2" name="Line 119">
              <a:extLst>
                <a:ext uri="{FF2B5EF4-FFF2-40B4-BE49-F238E27FC236}">
                  <a16:creationId xmlns:a16="http://schemas.microsoft.com/office/drawing/2014/main" id="{7A25AA69-975C-3405-7EFC-6829ACD4C239}"/>
                </a:ext>
              </a:extLst>
            </p:cNvPr>
            <p:cNvSpPr>
              <a:spLocks noChangeShapeType="1"/>
            </p:cNvSpPr>
            <p:nvPr/>
          </p:nvSpPr>
          <p:spPr bwMode="auto">
            <a:xfrm>
              <a:off x="4253" y="2040"/>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3" name="Line 120">
              <a:extLst>
                <a:ext uri="{FF2B5EF4-FFF2-40B4-BE49-F238E27FC236}">
                  <a16:creationId xmlns:a16="http://schemas.microsoft.com/office/drawing/2014/main" id="{C9A1B264-4F9E-487A-76D5-4E20C1BBBB17}"/>
                </a:ext>
              </a:extLst>
            </p:cNvPr>
            <p:cNvSpPr>
              <a:spLocks noChangeShapeType="1"/>
            </p:cNvSpPr>
            <p:nvPr/>
          </p:nvSpPr>
          <p:spPr bwMode="auto">
            <a:xfrm>
              <a:off x="4300" y="2026"/>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4" name="Line 121">
              <a:extLst>
                <a:ext uri="{FF2B5EF4-FFF2-40B4-BE49-F238E27FC236}">
                  <a16:creationId xmlns:a16="http://schemas.microsoft.com/office/drawing/2014/main" id="{6F54DDA3-52EB-3C67-8753-2A945BAECB19}"/>
                </a:ext>
              </a:extLst>
            </p:cNvPr>
            <p:cNvSpPr>
              <a:spLocks noChangeShapeType="1"/>
            </p:cNvSpPr>
            <p:nvPr/>
          </p:nvSpPr>
          <p:spPr bwMode="auto">
            <a:xfrm>
              <a:off x="4278" y="2048"/>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5" name="Line 122">
              <a:extLst>
                <a:ext uri="{FF2B5EF4-FFF2-40B4-BE49-F238E27FC236}">
                  <a16:creationId xmlns:a16="http://schemas.microsoft.com/office/drawing/2014/main" id="{E8FC4E56-54AB-E2BA-9747-364C3BC63635}"/>
                </a:ext>
              </a:extLst>
            </p:cNvPr>
            <p:cNvSpPr>
              <a:spLocks noChangeShapeType="1"/>
            </p:cNvSpPr>
            <p:nvPr/>
          </p:nvSpPr>
          <p:spPr bwMode="auto">
            <a:xfrm>
              <a:off x="4263" y="2046"/>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6" name="Line 123">
              <a:extLst>
                <a:ext uri="{FF2B5EF4-FFF2-40B4-BE49-F238E27FC236}">
                  <a16:creationId xmlns:a16="http://schemas.microsoft.com/office/drawing/2014/main" id="{64EF9BA1-D763-5538-5E9A-BFFC6B5F5FCC}"/>
                </a:ext>
              </a:extLst>
            </p:cNvPr>
            <p:cNvSpPr>
              <a:spLocks noChangeShapeType="1"/>
            </p:cNvSpPr>
            <p:nvPr/>
          </p:nvSpPr>
          <p:spPr bwMode="auto">
            <a:xfrm>
              <a:off x="4308" y="2030"/>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7" name="Line 124">
              <a:extLst>
                <a:ext uri="{FF2B5EF4-FFF2-40B4-BE49-F238E27FC236}">
                  <a16:creationId xmlns:a16="http://schemas.microsoft.com/office/drawing/2014/main" id="{051F4326-0AE3-58D9-FD4F-9396B1D895A6}"/>
                </a:ext>
              </a:extLst>
            </p:cNvPr>
            <p:cNvSpPr>
              <a:spLocks noChangeShapeType="1"/>
            </p:cNvSpPr>
            <p:nvPr/>
          </p:nvSpPr>
          <p:spPr bwMode="auto">
            <a:xfrm>
              <a:off x="4288" y="2052"/>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8" name="Line 125">
              <a:extLst>
                <a:ext uri="{FF2B5EF4-FFF2-40B4-BE49-F238E27FC236}">
                  <a16:creationId xmlns:a16="http://schemas.microsoft.com/office/drawing/2014/main" id="{55BAF05F-BADF-D90F-F264-4A5DD7CABE36}"/>
                </a:ext>
              </a:extLst>
            </p:cNvPr>
            <p:cNvSpPr>
              <a:spLocks noChangeShapeType="1"/>
            </p:cNvSpPr>
            <p:nvPr/>
          </p:nvSpPr>
          <p:spPr bwMode="auto">
            <a:xfrm>
              <a:off x="4272" y="2052"/>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9" name="Line 126">
              <a:extLst>
                <a:ext uri="{FF2B5EF4-FFF2-40B4-BE49-F238E27FC236}">
                  <a16:creationId xmlns:a16="http://schemas.microsoft.com/office/drawing/2014/main" id="{03E0B28A-22ED-CD73-B902-E2774CFEC3CC}"/>
                </a:ext>
              </a:extLst>
            </p:cNvPr>
            <p:cNvSpPr>
              <a:spLocks noChangeShapeType="1"/>
            </p:cNvSpPr>
            <p:nvPr/>
          </p:nvSpPr>
          <p:spPr bwMode="auto">
            <a:xfrm>
              <a:off x="4314" y="2034"/>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0" name="Line 127">
              <a:extLst>
                <a:ext uri="{FF2B5EF4-FFF2-40B4-BE49-F238E27FC236}">
                  <a16:creationId xmlns:a16="http://schemas.microsoft.com/office/drawing/2014/main" id="{BA3B3D9F-2A2A-5B11-E495-88F17AEF62C5}"/>
                </a:ext>
              </a:extLst>
            </p:cNvPr>
            <p:cNvSpPr>
              <a:spLocks noChangeShapeType="1"/>
            </p:cNvSpPr>
            <p:nvPr/>
          </p:nvSpPr>
          <p:spPr bwMode="auto">
            <a:xfrm>
              <a:off x="4292" y="2056"/>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1" name="Line 128">
              <a:extLst>
                <a:ext uri="{FF2B5EF4-FFF2-40B4-BE49-F238E27FC236}">
                  <a16:creationId xmlns:a16="http://schemas.microsoft.com/office/drawing/2014/main" id="{BAE38567-027C-96C6-0240-849BFE7D0B96}"/>
                </a:ext>
              </a:extLst>
            </p:cNvPr>
            <p:cNvSpPr>
              <a:spLocks noChangeShapeType="1"/>
            </p:cNvSpPr>
            <p:nvPr/>
          </p:nvSpPr>
          <p:spPr bwMode="auto">
            <a:xfrm>
              <a:off x="4276" y="2054"/>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2" name="Line 129">
              <a:extLst>
                <a:ext uri="{FF2B5EF4-FFF2-40B4-BE49-F238E27FC236}">
                  <a16:creationId xmlns:a16="http://schemas.microsoft.com/office/drawing/2014/main" id="{13E2E917-7790-6386-0743-BD95820EDE69}"/>
                </a:ext>
              </a:extLst>
            </p:cNvPr>
            <p:cNvSpPr>
              <a:spLocks noChangeShapeType="1"/>
            </p:cNvSpPr>
            <p:nvPr/>
          </p:nvSpPr>
          <p:spPr bwMode="auto">
            <a:xfrm>
              <a:off x="4324" y="2038"/>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3" name="Line 130">
              <a:extLst>
                <a:ext uri="{FF2B5EF4-FFF2-40B4-BE49-F238E27FC236}">
                  <a16:creationId xmlns:a16="http://schemas.microsoft.com/office/drawing/2014/main" id="{483050A6-A20D-AA75-5548-D7A3AD76DB07}"/>
                </a:ext>
              </a:extLst>
            </p:cNvPr>
            <p:cNvSpPr>
              <a:spLocks noChangeShapeType="1"/>
            </p:cNvSpPr>
            <p:nvPr/>
          </p:nvSpPr>
          <p:spPr bwMode="auto">
            <a:xfrm>
              <a:off x="4302" y="205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4" name="Line 131">
              <a:extLst>
                <a:ext uri="{FF2B5EF4-FFF2-40B4-BE49-F238E27FC236}">
                  <a16:creationId xmlns:a16="http://schemas.microsoft.com/office/drawing/2014/main" id="{608EA00E-345C-BF32-6EEC-8C415F1B607A}"/>
                </a:ext>
              </a:extLst>
            </p:cNvPr>
            <p:cNvSpPr>
              <a:spLocks noChangeShapeType="1"/>
            </p:cNvSpPr>
            <p:nvPr/>
          </p:nvSpPr>
          <p:spPr bwMode="auto">
            <a:xfrm>
              <a:off x="4286" y="2058"/>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5" name="Line 132">
              <a:extLst>
                <a:ext uri="{FF2B5EF4-FFF2-40B4-BE49-F238E27FC236}">
                  <a16:creationId xmlns:a16="http://schemas.microsoft.com/office/drawing/2014/main" id="{2C1C90A7-1075-B565-AFE3-7CEA322C1E87}"/>
                </a:ext>
              </a:extLst>
            </p:cNvPr>
            <p:cNvSpPr>
              <a:spLocks noChangeShapeType="1"/>
            </p:cNvSpPr>
            <p:nvPr/>
          </p:nvSpPr>
          <p:spPr bwMode="auto">
            <a:xfrm>
              <a:off x="4332" y="2042"/>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6" name="Line 133">
              <a:extLst>
                <a:ext uri="{FF2B5EF4-FFF2-40B4-BE49-F238E27FC236}">
                  <a16:creationId xmlns:a16="http://schemas.microsoft.com/office/drawing/2014/main" id="{AD997DDB-AC7C-F60A-424D-BD7BEB0E1D07}"/>
                </a:ext>
              </a:extLst>
            </p:cNvPr>
            <p:cNvSpPr>
              <a:spLocks noChangeShapeType="1"/>
            </p:cNvSpPr>
            <p:nvPr/>
          </p:nvSpPr>
          <p:spPr bwMode="auto">
            <a:xfrm>
              <a:off x="4312" y="2063"/>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7" name="Line 134">
              <a:extLst>
                <a:ext uri="{FF2B5EF4-FFF2-40B4-BE49-F238E27FC236}">
                  <a16:creationId xmlns:a16="http://schemas.microsoft.com/office/drawing/2014/main" id="{1CE40E36-1476-4824-3E01-595299A7F032}"/>
                </a:ext>
              </a:extLst>
            </p:cNvPr>
            <p:cNvSpPr>
              <a:spLocks noChangeShapeType="1"/>
            </p:cNvSpPr>
            <p:nvPr/>
          </p:nvSpPr>
          <p:spPr bwMode="auto">
            <a:xfrm>
              <a:off x="4296" y="2061"/>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8" name="Line 135">
              <a:extLst>
                <a:ext uri="{FF2B5EF4-FFF2-40B4-BE49-F238E27FC236}">
                  <a16:creationId xmlns:a16="http://schemas.microsoft.com/office/drawing/2014/main" id="{E3308165-8ECB-9145-F5F0-39C73048A0D8}"/>
                </a:ext>
              </a:extLst>
            </p:cNvPr>
            <p:cNvSpPr>
              <a:spLocks noChangeShapeType="1"/>
            </p:cNvSpPr>
            <p:nvPr/>
          </p:nvSpPr>
          <p:spPr bwMode="auto">
            <a:xfrm>
              <a:off x="4342" y="2046"/>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59" name="Line 136">
              <a:extLst>
                <a:ext uri="{FF2B5EF4-FFF2-40B4-BE49-F238E27FC236}">
                  <a16:creationId xmlns:a16="http://schemas.microsoft.com/office/drawing/2014/main" id="{D184CE85-FB34-9377-EA80-C3A76FD28ACE}"/>
                </a:ext>
              </a:extLst>
            </p:cNvPr>
            <p:cNvSpPr>
              <a:spLocks noChangeShapeType="1"/>
            </p:cNvSpPr>
            <p:nvPr/>
          </p:nvSpPr>
          <p:spPr bwMode="auto">
            <a:xfrm>
              <a:off x="4320" y="2067"/>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0" name="Line 137">
              <a:extLst>
                <a:ext uri="{FF2B5EF4-FFF2-40B4-BE49-F238E27FC236}">
                  <a16:creationId xmlns:a16="http://schemas.microsoft.com/office/drawing/2014/main" id="{C755731A-1B12-72F3-6853-1FE3C4C707D1}"/>
                </a:ext>
              </a:extLst>
            </p:cNvPr>
            <p:cNvSpPr>
              <a:spLocks noChangeShapeType="1"/>
            </p:cNvSpPr>
            <p:nvPr/>
          </p:nvSpPr>
          <p:spPr bwMode="auto">
            <a:xfrm>
              <a:off x="4304" y="206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1" name="Line 138">
              <a:extLst>
                <a:ext uri="{FF2B5EF4-FFF2-40B4-BE49-F238E27FC236}">
                  <a16:creationId xmlns:a16="http://schemas.microsoft.com/office/drawing/2014/main" id="{BA86B6B1-0FC2-AE44-78FB-49BBCC2C3AA9}"/>
                </a:ext>
              </a:extLst>
            </p:cNvPr>
            <p:cNvSpPr>
              <a:spLocks noChangeShapeType="1"/>
            </p:cNvSpPr>
            <p:nvPr/>
          </p:nvSpPr>
          <p:spPr bwMode="auto">
            <a:xfrm>
              <a:off x="4354" y="2052"/>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2" name="Line 139">
              <a:extLst>
                <a:ext uri="{FF2B5EF4-FFF2-40B4-BE49-F238E27FC236}">
                  <a16:creationId xmlns:a16="http://schemas.microsoft.com/office/drawing/2014/main" id="{860D75E6-917F-1703-978F-5E40CAF8A124}"/>
                </a:ext>
              </a:extLst>
            </p:cNvPr>
            <p:cNvSpPr>
              <a:spLocks noChangeShapeType="1"/>
            </p:cNvSpPr>
            <p:nvPr/>
          </p:nvSpPr>
          <p:spPr bwMode="auto">
            <a:xfrm>
              <a:off x="4332" y="2071"/>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3" name="Line 140">
              <a:extLst>
                <a:ext uri="{FF2B5EF4-FFF2-40B4-BE49-F238E27FC236}">
                  <a16:creationId xmlns:a16="http://schemas.microsoft.com/office/drawing/2014/main" id="{D054E74F-9EA0-A78C-66DC-0493905AF696}"/>
                </a:ext>
              </a:extLst>
            </p:cNvPr>
            <p:cNvSpPr>
              <a:spLocks noChangeShapeType="1"/>
            </p:cNvSpPr>
            <p:nvPr/>
          </p:nvSpPr>
          <p:spPr bwMode="auto">
            <a:xfrm>
              <a:off x="4316" y="2071"/>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4" name="Line 141">
              <a:extLst>
                <a:ext uri="{FF2B5EF4-FFF2-40B4-BE49-F238E27FC236}">
                  <a16:creationId xmlns:a16="http://schemas.microsoft.com/office/drawing/2014/main" id="{D7478EA9-AD01-A4B0-66CD-1E80EC7657D3}"/>
                </a:ext>
              </a:extLst>
            </p:cNvPr>
            <p:cNvSpPr>
              <a:spLocks noChangeShapeType="1"/>
            </p:cNvSpPr>
            <p:nvPr/>
          </p:nvSpPr>
          <p:spPr bwMode="auto">
            <a:xfrm>
              <a:off x="4365" y="2052"/>
              <a:ext cx="0" cy="43"/>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5" name="Line 142">
              <a:extLst>
                <a:ext uri="{FF2B5EF4-FFF2-40B4-BE49-F238E27FC236}">
                  <a16:creationId xmlns:a16="http://schemas.microsoft.com/office/drawing/2014/main" id="{C4DF2001-0456-0CB4-38B6-0BFE7169DE3E}"/>
                </a:ext>
              </a:extLst>
            </p:cNvPr>
            <p:cNvSpPr>
              <a:spLocks noChangeShapeType="1"/>
            </p:cNvSpPr>
            <p:nvPr/>
          </p:nvSpPr>
          <p:spPr bwMode="auto">
            <a:xfrm>
              <a:off x="4344" y="2073"/>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6" name="Line 143">
              <a:extLst>
                <a:ext uri="{FF2B5EF4-FFF2-40B4-BE49-F238E27FC236}">
                  <a16:creationId xmlns:a16="http://schemas.microsoft.com/office/drawing/2014/main" id="{04018025-3CBD-5701-D965-ABD322FAC7D2}"/>
                </a:ext>
              </a:extLst>
            </p:cNvPr>
            <p:cNvSpPr>
              <a:spLocks noChangeShapeType="1"/>
            </p:cNvSpPr>
            <p:nvPr/>
          </p:nvSpPr>
          <p:spPr bwMode="auto">
            <a:xfrm>
              <a:off x="4377" y="2056"/>
              <a:ext cx="0" cy="41"/>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7" name="Line 144">
              <a:extLst>
                <a:ext uri="{FF2B5EF4-FFF2-40B4-BE49-F238E27FC236}">
                  <a16:creationId xmlns:a16="http://schemas.microsoft.com/office/drawing/2014/main" id="{88E869BA-F287-A783-85D0-8DFB8B40EBDA}"/>
                </a:ext>
              </a:extLst>
            </p:cNvPr>
            <p:cNvSpPr>
              <a:spLocks noChangeShapeType="1"/>
            </p:cNvSpPr>
            <p:nvPr/>
          </p:nvSpPr>
          <p:spPr bwMode="auto">
            <a:xfrm>
              <a:off x="4358" y="2075"/>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8" name="Line 145">
              <a:extLst>
                <a:ext uri="{FF2B5EF4-FFF2-40B4-BE49-F238E27FC236}">
                  <a16:creationId xmlns:a16="http://schemas.microsoft.com/office/drawing/2014/main" id="{2A3FF274-7CFC-EA9C-EEAE-81C7288E8F7C}"/>
                </a:ext>
              </a:extLst>
            </p:cNvPr>
            <p:cNvSpPr>
              <a:spLocks noChangeShapeType="1"/>
            </p:cNvSpPr>
            <p:nvPr/>
          </p:nvSpPr>
          <p:spPr bwMode="auto">
            <a:xfrm>
              <a:off x="4391"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9" name="Line 146">
              <a:extLst>
                <a:ext uri="{FF2B5EF4-FFF2-40B4-BE49-F238E27FC236}">
                  <a16:creationId xmlns:a16="http://schemas.microsoft.com/office/drawing/2014/main" id="{E31F2E12-899E-934C-FBBF-FC8CA68746F3}"/>
                </a:ext>
              </a:extLst>
            </p:cNvPr>
            <p:cNvSpPr>
              <a:spLocks noChangeShapeType="1"/>
            </p:cNvSpPr>
            <p:nvPr/>
          </p:nvSpPr>
          <p:spPr bwMode="auto">
            <a:xfrm>
              <a:off x="4369"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0" name="Line 147">
              <a:extLst>
                <a:ext uri="{FF2B5EF4-FFF2-40B4-BE49-F238E27FC236}">
                  <a16:creationId xmlns:a16="http://schemas.microsoft.com/office/drawing/2014/main" id="{2B430CB1-1213-1F02-5710-6CAB2A2BDC33}"/>
                </a:ext>
              </a:extLst>
            </p:cNvPr>
            <p:cNvSpPr>
              <a:spLocks noChangeShapeType="1"/>
            </p:cNvSpPr>
            <p:nvPr/>
          </p:nvSpPr>
          <p:spPr bwMode="auto">
            <a:xfrm>
              <a:off x="4403"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1" name="Line 148">
              <a:extLst>
                <a:ext uri="{FF2B5EF4-FFF2-40B4-BE49-F238E27FC236}">
                  <a16:creationId xmlns:a16="http://schemas.microsoft.com/office/drawing/2014/main" id="{99F9E828-C3BE-250F-D755-67689A6DC0AD}"/>
                </a:ext>
              </a:extLst>
            </p:cNvPr>
            <p:cNvSpPr>
              <a:spLocks noChangeShapeType="1"/>
            </p:cNvSpPr>
            <p:nvPr/>
          </p:nvSpPr>
          <p:spPr bwMode="auto">
            <a:xfrm>
              <a:off x="4381"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2" name="Line 149">
              <a:extLst>
                <a:ext uri="{FF2B5EF4-FFF2-40B4-BE49-F238E27FC236}">
                  <a16:creationId xmlns:a16="http://schemas.microsoft.com/office/drawing/2014/main" id="{365BC553-FDE6-FFDD-48D2-05A7C9FCE5D9}"/>
                </a:ext>
              </a:extLst>
            </p:cNvPr>
            <p:cNvSpPr>
              <a:spLocks noChangeShapeType="1"/>
            </p:cNvSpPr>
            <p:nvPr/>
          </p:nvSpPr>
          <p:spPr bwMode="auto">
            <a:xfrm>
              <a:off x="4413"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3" name="Line 150">
              <a:extLst>
                <a:ext uri="{FF2B5EF4-FFF2-40B4-BE49-F238E27FC236}">
                  <a16:creationId xmlns:a16="http://schemas.microsoft.com/office/drawing/2014/main" id="{AA8FA63D-01C8-372F-EB68-38217DEA1F00}"/>
                </a:ext>
              </a:extLst>
            </p:cNvPr>
            <p:cNvSpPr>
              <a:spLocks noChangeShapeType="1"/>
            </p:cNvSpPr>
            <p:nvPr/>
          </p:nvSpPr>
          <p:spPr bwMode="auto">
            <a:xfrm>
              <a:off x="4391"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4" name="Line 151">
              <a:extLst>
                <a:ext uri="{FF2B5EF4-FFF2-40B4-BE49-F238E27FC236}">
                  <a16:creationId xmlns:a16="http://schemas.microsoft.com/office/drawing/2014/main" id="{36CC83D4-ABFD-FA62-EB0F-E619E60F1E36}"/>
                </a:ext>
              </a:extLst>
            </p:cNvPr>
            <p:cNvSpPr>
              <a:spLocks noChangeShapeType="1"/>
            </p:cNvSpPr>
            <p:nvPr/>
          </p:nvSpPr>
          <p:spPr bwMode="auto">
            <a:xfrm>
              <a:off x="4421"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5" name="Line 152">
              <a:extLst>
                <a:ext uri="{FF2B5EF4-FFF2-40B4-BE49-F238E27FC236}">
                  <a16:creationId xmlns:a16="http://schemas.microsoft.com/office/drawing/2014/main" id="{2479B006-942D-8BC1-7098-D6C1D8C94D12}"/>
                </a:ext>
              </a:extLst>
            </p:cNvPr>
            <p:cNvSpPr>
              <a:spLocks noChangeShapeType="1"/>
            </p:cNvSpPr>
            <p:nvPr/>
          </p:nvSpPr>
          <p:spPr bwMode="auto">
            <a:xfrm>
              <a:off x="4399"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6" name="Line 153">
              <a:extLst>
                <a:ext uri="{FF2B5EF4-FFF2-40B4-BE49-F238E27FC236}">
                  <a16:creationId xmlns:a16="http://schemas.microsoft.com/office/drawing/2014/main" id="{7EAF24AD-895D-729B-CC46-461447DADE4A}"/>
                </a:ext>
              </a:extLst>
            </p:cNvPr>
            <p:cNvSpPr>
              <a:spLocks noChangeShapeType="1"/>
            </p:cNvSpPr>
            <p:nvPr/>
          </p:nvSpPr>
          <p:spPr bwMode="auto">
            <a:xfrm>
              <a:off x="4431"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7" name="Line 154">
              <a:extLst>
                <a:ext uri="{FF2B5EF4-FFF2-40B4-BE49-F238E27FC236}">
                  <a16:creationId xmlns:a16="http://schemas.microsoft.com/office/drawing/2014/main" id="{FA2E6CAB-B6DF-4CB0-FDE7-BF13C04BE6C3}"/>
                </a:ext>
              </a:extLst>
            </p:cNvPr>
            <p:cNvSpPr>
              <a:spLocks noChangeShapeType="1"/>
            </p:cNvSpPr>
            <p:nvPr/>
          </p:nvSpPr>
          <p:spPr bwMode="auto">
            <a:xfrm>
              <a:off x="4409"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8" name="Line 155">
              <a:extLst>
                <a:ext uri="{FF2B5EF4-FFF2-40B4-BE49-F238E27FC236}">
                  <a16:creationId xmlns:a16="http://schemas.microsoft.com/office/drawing/2014/main" id="{5CBBB87B-D007-126A-AC46-D94A751270F7}"/>
                </a:ext>
              </a:extLst>
            </p:cNvPr>
            <p:cNvSpPr>
              <a:spLocks noChangeShapeType="1"/>
            </p:cNvSpPr>
            <p:nvPr/>
          </p:nvSpPr>
          <p:spPr bwMode="auto">
            <a:xfrm>
              <a:off x="4439"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79" name="Line 156">
              <a:extLst>
                <a:ext uri="{FF2B5EF4-FFF2-40B4-BE49-F238E27FC236}">
                  <a16:creationId xmlns:a16="http://schemas.microsoft.com/office/drawing/2014/main" id="{4FEFC1CF-1F7D-62A6-5F16-C294BCB01FF0}"/>
                </a:ext>
              </a:extLst>
            </p:cNvPr>
            <p:cNvSpPr>
              <a:spLocks noChangeShapeType="1"/>
            </p:cNvSpPr>
            <p:nvPr/>
          </p:nvSpPr>
          <p:spPr bwMode="auto">
            <a:xfrm>
              <a:off x="4417" y="2085"/>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0" name="Line 157">
              <a:extLst>
                <a:ext uri="{FF2B5EF4-FFF2-40B4-BE49-F238E27FC236}">
                  <a16:creationId xmlns:a16="http://schemas.microsoft.com/office/drawing/2014/main" id="{28086F82-B56B-6843-ADEB-CA2F8B9F5B02}"/>
                </a:ext>
              </a:extLst>
            </p:cNvPr>
            <p:cNvSpPr>
              <a:spLocks noChangeShapeType="1"/>
            </p:cNvSpPr>
            <p:nvPr/>
          </p:nvSpPr>
          <p:spPr bwMode="auto">
            <a:xfrm>
              <a:off x="4449"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1" name="Line 158">
              <a:extLst>
                <a:ext uri="{FF2B5EF4-FFF2-40B4-BE49-F238E27FC236}">
                  <a16:creationId xmlns:a16="http://schemas.microsoft.com/office/drawing/2014/main" id="{6D32F151-F035-CCD9-D112-CDB9B96256B6}"/>
                </a:ext>
              </a:extLst>
            </p:cNvPr>
            <p:cNvSpPr>
              <a:spLocks noChangeShapeType="1"/>
            </p:cNvSpPr>
            <p:nvPr/>
          </p:nvSpPr>
          <p:spPr bwMode="auto">
            <a:xfrm>
              <a:off x="4429" y="2085"/>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2" name="Line 159">
              <a:extLst>
                <a:ext uri="{FF2B5EF4-FFF2-40B4-BE49-F238E27FC236}">
                  <a16:creationId xmlns:a16="http://schemas.microsoft.com/office/drawing/2014/main" id="{84A07E20-1D95-A022-76C2-62F8501524A0}"/>
                </a:ext>
              </a:extLst>
            </p:cNvPr>
            <p:cNvSpPr>
              <a:spLocks noChangeShapeType="1"/>
            </p:cNvSpPr>
            <p:nvPr/>
          </p:nvSpPr>
          <p:spPr bwMode="auto">
            <a:xfrm>
              <a:off x="4460"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3" name="Line 160">
              <a:extLst>
                <a:ext uri="{FF2B5EF4-FFF2-40B4-BE49-F238E27FC236}">
                  <a16:creationId xmlns:a16="http://schemas.microsoft.com/office/drawing/2014/main" id="{9B77786C-1A02-23C8-D27F-913F883F92D8}"/>
                </a:ext>
              </a:extLst>
            </p:cNvPr>
            <p:cNvSpPr>
              <a:spLocks noChangeShapeType="1"/>
            </p:cNvSpPr>
            <p:nvPr/>
          </p:nvSpPr>
          <p:spPr bwMode="auto">
            <a:xfrm>
              <a:off x="4439" y="2085"/>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4" name="Line 161">
              <a:extLst>
                <a:ext uri="{FF2B5EF4-FFF2-40B4-BE49-F238E27FC236}">
                  <a16:creationId xmlns:a16="http://schemas.microsoft.com/office/drawing/2014/main" id="{F8E45547-DABC-9692-F67F-6EAE071F2288}"/>
                </a:ext>
              </a:extLst>
            </p:cNvPr>
            <p:cNvSpPr>
              <a:spLocks noChangeShapeType="1"/>
            </p:cNvSpPr>
            <p:nvPr/>
          </p:nvSpPr>
          <p:spPr bwMode="auto">
            <a:xfrm>
              <a:off x="4470"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5" name="Line 162">
              <a:extLst>
                <a:ext uri="{FF2B5EF4-FFF2-40B4-BE49-F238E27FC236}">
                  <a16:creationId xmlns:a16="http://schemas.microsoft.com/office/drawing/2014/main" id="{9EC9D692-F705-4653-71EA-95412CC8BA4F}"/>
                </a:ext>
              </a:extLst>
            </p:cNvPr>
            <p:cNvSpPr>
              <a:spLocks noChangeShapeType="1"/>
            </p:cNvSpPr>
            <p:nvPr/>
          </p:nvSpPr>
          <p:spPr bwMode="auto">
            <a:xfrm>
              <a:off x="4449" y="2085"/>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6" name="Line 163">
              <a:extLst>
                <a:ext uri="{FF2B5EF4-FFF2-40B4-BE49-F238E27FC236}">
                  <a16:creationId xmlns:a16="http://schemas.microsoft.com/office/drawing/2014/main" id="{308F2942-B694-8CB6-B487-EA12A1FE9B7F}"/>
                </a:ext>
              </a:extLst>
            </p:cNvPr>
            <p:cNvSpPr>
              <a:spLocks noChangeShapeType="1"/>
            </p:cNvSpPr>
            <p:nvPr/>
          </p:nvSpPr>
          <p:spPr bwMode="auto">
            <a:xfrm>
              <a:off x="4476" y="2063"/>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7" name="Line 164">
              <a:extLst>
                <a:ext uri="{FF2B5EF4-FFF2-40B4-BE49-F238E27FC236}">
                  <a16:creationId xmlns:a16="http://schemas.microsoft.com/office/drawing/2014/main" id="{687818CC-009D-81B0-EBD0-E937CF6B0AA4}"/>
                </a:ext>
              </a:extLst>
            </p:cNvPr>
            <p:cNvSpPr>
              <a:spLocks noChangeShapeType="1"/>
            </p:cNvSpPr>
            <p:nvPr/>
          </p:nvSpPr>
          <p:spPr bwMode="auto">
            <a:xfrm>
              <a:off x="4454" y="2085"/>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8" name="Line 165">
              <a:extLst>
                <a:ext uri="{FF2B5EF4-FFF2-40B4-BE49-F238E27FC236}">
                  <a16:creationId xmlns:a16="http://schemas.microsoft.com/office/drawing/2014/main" id="{BF848DB2-EFAB-C8F1-32D7-39EDBEAC5069}"/>
                </a:ext>
              </a:extLst>
            </p:cNvPr>
            <p:cNvSpPr>
              <a:spLocks noChangeShapeType="1"/>
            </p:cNvSpPr>
            <p:nvPr/>
          </p:nvSpPr>
          <p:spPr bwMode="auto">
            <a:xfrm>
              <a:off x="4597"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9" name="Line 166">
              <a:extLst>
                <a:ext uri="{FF2B5EF4-FFF2-40B4-BE49-F238E27FC236}">
                  <a16:creationId xmlns:a16="http://schemas.microsoft.com/office/drawing/2014/main" id="{9B8D89EB-544D-8561-4F4B-E13FD5A4D683}"/>
                </a:ext>
              </a:extLst>
            </p:cNvPr>
            <p:cNvSpPr>
              <a:spLocks noChangeShapeType="1"/>
            </p:cNvSpPr>
            <p:nvPr/>
          </p:nvSpPr>
          <p:spPr bwMode="auto">
            <a:xfrm>
              <a:off x="4575" y="2107"/>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0" name="Line 167">
              <a:extLst>
                <a:ext uri="{FF2B5EF4-FFF2-40B4-BE49-F238E27FC236}">
                  <a16:creationId xmlns:a16="http://schemas.microsoft.com/office/drawing/2014/main" id="{33233662-0D65-8D6F-5065-FF7B6640B192}"/>
                </a:ext>
              </a:extLst>
            </p:cNvPr>
            <p:cNvSpPr>
              <a:spLocks noChangeShapeType="1"/>
            </p:cNvSpPr>
            <p:nvPr/>
          </p:nvSpPr>
          <p:spPr bwMode="auto">
            <a:xfrm>
              <a:off x="4609"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1" name="Line 168">
              <a:extLst>
                <a:ext uri="{FF2B5EF4-FFF2-40B4-BE49-F238E27FC236}">
                  <a16:creationId xmlns:a16="http://schemas.microsoft.com/office/drawing/2014/main" id="{01AD5227-884B-9FCC-963E-687415CD2EEF}"/>
                </a:ext>
              </a:extLst>
            </p:cNvPr>
            <p:cNvSpPr>
              <a:spLocks noChangeShapeType="1"/>
            </p:cNvSpPr>
            <p:nvPr/>
          </p:nvSpPr>
          <p:spPr bwMode="auto">
            <a:xfrm>
              <a:off x="4587" y="2107"/>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2" name="Line 169">
              <a:extLst>
                <a:ext uri="{FF2B5EF4-FFF2-40B4-BE49-F238E27FC236}">
                  <a16:creationId xmlns:a16="http://schemas.microsoft.com/office/drawing/2014/main" id="{8B17DD75-8639-6F44-4C23-83554D4611A3}"/>
                </a:ext>
              </a:extLst>
            </p:cNvPr>
            <p:cNvSpPr>
              <a:spLocks noChangeShapeType="1"/>
            </p:cNvSpPr>
            <p:nvPr/>
          </p:nvSpPr>
          <p:spPr bwMode="auto">
            <a:xfrm>
              <a:off x="4617"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3" name="Line 170">
              <a:extLst>
                <a:ext uri="{FF2B5EF4-FFF2-40B4-BE49-F238E27FC236}">
                  <a16:creationId xmlns:a16="http://schemas.microsoft.com/office/drawing/2014/main" id="{2EEB4451-2E76-7E2A-4B47-BCE9D1E16E47}"/>
                </a:ext>
              </a:extLst>
            </p:cNvPr>
            <p:cNvSpPr>
              <a:spLocks noChangeShapeType="1"/>
            </p:cNvSpPr>
            <p:nvPr/>
          </p:nvSpPr>
          <p:spPr bwMode="auto">
            <a:xfrm>
              <a:off x="4597" y="2107"/>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4" name="Line 171">
              <a:extLst>
                <a:ext uri="{FF2B5EF4-FFF2-40B4-BE49-F238E27FC236}">
                  <a16:creationId xmlns:a16="http://schemas.microsoft.com/office/drawing/2014/main" id="{33B77DE5-0822-FE05-492B-4942A4DEF86F}"/>
                </a:ext>
              </a:extLst>
            </p:cNvPr>
            <p:cNvSpPr>
              <a:spLocks noChangeShapeType="1"/>
            </p:cNvSpPr>
            <p:nvPr/>
          </p:nvSpPr>
          <p:spPr bwMode="auto">
            <a:xfrm>
              <a:off x="4631"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5" name="Line 172">
              <a:extLst>
                <a:ext uri="{FF2B5EF4-FFF2-40B4-BE49-F238E27FC236}">
                  <a16:creationId xmlns:a16="http://schemas.microsoft.com/office/drawing/2014/main" id="{82714583-5923-8BFE-D4C0-8C9F9126D6DF}"/>
                </a:ext>
              </a:extLst>
            </p:cNvPr>
            <p:cNvSpPr>
              <a:spLocks noChangeShapeType="1"/>
            </p:cNvSpPr>
            <p:nvPr/>
          </p:nvSpPr>
          <p:spPr bwMode="auto">
            <a:xfrm>
              <a:off x="4609" y="2107"/>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6" name="Line 173">
              <a:extLst>
                <a:ext uri="{FF2B5EF4-FFF2-40B4-BE49-F238E27FC236}">
                  <a16:creationId xmlns:a16="http://schemas.microsoft.com/office/drawing/2014/main" id="{5401B032-E8FA-420B-EA22-A44F66F0F511}"/>
                </a:ext>
              </a:extLst>
            </p:cNvPr>
            <p:cNvSpPr>
              <a:spLocks noChangeShapeType="1"/>
            </p:cNvSpPr>
            <p:nvPr/>
          </p:nvSpPr>
          <p:spPr bwMode="auto">
            <a:xfrm>
              <a:off x="4639"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7" name="Line 174">
              <a:extLst>
                <a:ext uri="{FF2B5EF4-FFF2-40B4-BE49-F238E27FC236}">
                  <a16:creationId xmlns:a16="http://schemas.microsoft.com/office/drawing/2014/main" id="{CA2E6D88-4F88-FDB5-309B-A480A9F809A4}"/>
                </a:ext>
              </a:extLst>
            </p:cNvPr>
            <p:cNvSpPr>
              <a:spLocks noChangeShapeType="1"/>
            </p:cNvSpPr>
            <p:nvPr/>
          </p:nvSpPr>
          <p:spPr bwMode="auto">
            <a:xfrm>
              <a:off x="4617" y="2107"/>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8" name="Line 175">
              <a:extLst>
                <a:ext uri="{FF2B5EF4-FFF2-40B4-BE49-F238E27FC236}">
                  <a16:creationId xmlns:a16="http://schemas.microsoft.com/office/drawing/2014/main" id="{D566B568-1190-C7D4-65C2-41E3DB670349}"/>
                </a:ext>
              </a:extLst>
            </p:cNvPr>
            <p:cNvSpPr>
              <a:spLocks noChangeShapeType="1"/>
            </p:cNvSpPr>
            <p:nvPr/>
          </p:nvSpPr>
          <p:spPr bwMode="auto">
            <a:xfrm>
              <a:off x="4650"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99" name="Line 176">
              <a:extLst>
                <a:ext uri="{FF2B5EF4-FFF2-40B4-BE49-F238E27FC236}">
                  <a16:creationId xmlns:a16="http://schemas.microsoft.com/office/drawing/2014/main" id="{735A82CD-B6E6-7C06-4BF9-0147DA803A7F}"/>
                </a:ext>
              </a:extLst>
            </p:cNvPr>
            <p:cNvSpPr>
              <a:spLocks noChangeShapeType="1"/>
            </p:cNvSpPr>
            <p:nvPr/>
          </p:nvSpPr>
          <p:spPr bwMode="auto">
            <a:xfrm>
              <a:off x="4631" y="2107"/>
              <a:ext cx="41"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0" name="Line 177">
              <a:extLst>
                <a:ext uri="{FF2B5EF4-FFF2-40B4-BE49-F238E27FC236}">
                  <a16:creationId xmlns:a16="http://schemas.microsoft.com/office/drawing/2014/main" id="{B466F05E-2EBB-DB1A-D0B2-F7CB1FB8C004}"/>
                </a:ext>
              </a:extLst>
            </p:cNvPr>
            <p:cNvSpPr>
              <a:spLocks noChangeShapeType="1"/>
            </p:cNvSpPr>
            <p:nvPr/>
          </p:nvSpPr>
          <p:spPr bwMode="auto">
            <a:xfrm>
              <a:off x="4660"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1" name="Line 178">
              <a:extLst>
                <a:ext uri="{FF2B5EF4-FFF2-40B4-BE49-F238E27FC236}">
                  <a16:creationId xmlns:a16="http://schemas.microsoft.com/office/drawing/2014/main" id="{D12810FE-40C2-381C-7693-5619F3B1D23A}"/>
                </a:ext>
              </a:extLst>
            </p:cNvPr>
            <p:cNvSpPr>
              <a:spLocks noChangeShapeType="1"/>
            </p:cNvSpPr>
            <p:nvPr/>
          </p:nvSpPr>
          <p:spPr bwMode="auto">
            <a:xfrm>
              <a:off x="4639" y="2179"/>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2" name="Line 179">
              <a:extLst>
                <a:ext uri="{FF2B5EF4-FFF2-40B4-BE49-F238E27FC236}">
                  <a16:creationId xmlns:a16="http://schemas.microsoft.com/office/drawing/2014/main" id="{378EB40D-5397-2D6F-2923-88E5DAD09B76}"/>
                </a:ext>
              </a:extLst>
            </p:cNvPr>
            <p:cNvSpPr>
              <a:spLocks noChangeShapeType="1"/>
            </p:cNvSpPr>
            <p:nvPr/>
          </p:nvSpPr>
          <p:spPr bwMode="auto">
            <a:xfrm>
              <a:off x="4690"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3" name="Line 180">
              <a:extLst>
                <a:ext uri="{FF2B5EF4-FFF2-40B4-BE49-F238E27FC236}">
                  <a16:creationId xmlns:a16="http://schemas.microsoft.com/office/drawing/2014/main" id="{AB5AE68E-2E3D-DE9C-6F5F-3EAD26A5434D}"/>
                </a:ext>
              </a:extLst>
            </p:cNvPr>
            <p:cNvSpPr>
              <a:spLocks noChangeShapeType="1"/>
            </p:cNvSpPr>
            <p:nvPr/>
          </p:nvSpPr>
          <p:spPr bwMode="auto">
            <a:xfrm>
              <a:off x="4658" y="2179"/>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4" name="Line 181">
              <a:extLst>
                <a:ext uri="{FF2B5EF4-FFF2-40B4-BE49-F238E27FC236}">
                  <a16:creationId xmlns:a16="http://schemas.microsoft.com/office/drawing/2014/main" id="{A302AFF0-65DF-40F0-A86E-13330CDE38F9}"/>
                </a:ext>
              </a:extLst>
            </p:cNvPr>
            <p:cNvSpPr>
              <a:spLocks noChangeShapeType="1"/>
            </p:cNvSpPr>
            <p:nvPr/>
          </p:nvSpPr>
          <p:spPr bwMode="auto">
            <a:xfrm>
              <a:off x="4700"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5" name="Line 182">
              <a:extLst>
                <a:ext uri="{FF2B5EF4-FFF2-40B4-BE49-F238E27FC236}">
                  <a16:creationId xmlns:a16="http://schemas.microsoft.com/office/drawing/2014/main" id="{AEB7BDEA-09BE-BB29-28B7-9CA6D988FC2D}"/>
                </a:ext>
              </a:extLst>
            </p:cNvPr>
            <p:cNvSpPr>
              <a:spLocks noChangeShapeType="1"/>
            </p:cNvSpPr>
            <p:nvPr/>
          </p:nvSpPr>
          <p:spPr bwMode="auto">
            <a:xfrm>
              <a:off x="4668" y="217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6" name="Line 183">
              <a:extLst>
                <a:ext uri="{FF2B5EF4-FFF2-40B4-BE49-F238E27FC236}">
                  <a16:creationId xmlns:a16="http://schemas.microsoft.com/office/drawing/2014/main" id="{FA8FC900-1820-945B-E9DE-7A0508E995C1}"/>
                </a:ext>
              </a:extLst>
            </p:cNvPr>
            <p:cNvSpPr>
              <a:spLocks noChangeShapeType="1"/>
            </p:cNvSpPr>
            <p:nvPr/>
          </p:nvSpPr>
          <p:spPr bwMode="auto">
            <a:xfrm>
              <a:off x="4704"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7" name="Line 184">
              <a:extLst>
                <a:ext uri="{FF2B5EF4-FFF2-40B4-BE49-F238E27FC236}">
                  <a16:creationId xmlns:a16="http://schemas.microsoft.com/office/drawing/2014/main" id="{E20E9EE5-8298-6D73-4CD6-7FA710C7709B}"/>
                </a:ext>
              </a:extLst>
            </p:cNvPr>
            <p:cNvSpPr>
              <a:spLocks noChangeShapeType="1"/>
            </p:cNvSpPr>
            <p:nvPr/>
          </p:nvSpPr>
          <p:spPr bwMode="auto">
            <a:xfrm>
              <a:off x="4672" y="217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8" name="Line 185">
              <a:extLst>
                <a:ext uri="{FF2B5EF4-FFF2-40B4-BE49-F238E27FC236}">
                  <a16:creationId xmlns:a16="http://schemas.microsoft.com/office/drawing/2014/main" id="{0C3EEA54-2B35-0F87-CAD4-5B61ED2EF2B0}"/>
                </a:ext>
              </a:extLst>
            </p:cNvPr>
            <p:cNvSpPr>
              <a:spLocks noChangeShapeType="1"/>
            </p:cNvSpPr>
            <p:nvPr/>
          </p:nvSpPr>
          <p:spPr bwMode="auto">
            <a:xfrm>
              <a:off x="4714"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09" name="Line 186">
              <a:extLst>
                <a:ext uri="{FF2B5EF4-FFF2-40B4-BE49-F238E27FC236}">
                  <a16:creationId xmlns:a16="http://schemas.microsoft.com/office/drawing/2014/main" id="{374B47F0-D44B-A23A-B614-4318B4F8D953}"/>
                </a:ext>
              </a:extLst>
            </p:cNvPr>
            <p:cNvSpPr>
              <a:spLocks noChangeShapeType="1"/>
            </p:cNvSpPr>
            <p:nvPr/>
          </p:nvSpPr>
          <p:spPr bwMode="auto">
            <a:xfrm>
              <a:off x="4684" y="217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0" name="Line 187">
              <a:extLst>
                <a:ext uri="{FF2B5EF4-FFF2-40B4-BE49-F238E27FC236}">
                  <a16:creationId xmlns:a16="http://schemas.microsoft.com/office/drawing/2014/main" id="{A27752EE-490C-5993-0064-4B4265BC56E8}"/>
                </a:ext>
              </a:extLst>
            </p:cNvPr>
            <p:cNvSpPr>
              <a:spLocks noChangeShapeType="1"/>
            </p:cNvSpPr>
            <p:nvPr/>
          </p:nvSpPr>
          <p:spPr bwMode="auto">
            <a:xfrm>
              <a:off x="4730"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1" name="Line 188">
              <a:extLst>
                <a:ext uri="{FF2B5EF4-FFF2-40B4-BE49-F238E27FC236}">
                  <a16:creationId xmlns:a16="http://schemas.microsoft.com/office/drawing/2014/main" id="{28F68196-176B-1FE0-59F4-D34A1A09857B}"/>
                </a:ext>
              </a:extLst>
            </p:cNvPr>
            <p:cNvSpPr>
              <a:spLocks noChangeShapeType="1"/>
            </p:cNvSpPr>
            <p:nvPr/>
          </p:nvSpPr>
          <p:spPr bwMode="auto">
            <a:xfrm>
              <a:off x="4698" y="2179"/>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2" name="Line 189">
              <a:extLst>
                <a:ext uri="{FF2B5EF4-FFF2-40B4-BE49-F238E27FC236}">
                  <a16:creationId xmlns:a16="http://schemas.microsoft.com/office/drawing/2014/main" id="{E2D3A686-9EDF-CE17-C87E-F528A92A69F0}"/>
                </a:ext>
              </a:extLst>
            </p:cNvPr>
            <p:cNvSpPr>
              <a:spLocks noChangeShapeType="1"/>
            </p:cNvSpPr>
            <p:nvPr/>
          </p:nvSpPr>
          <p:spPr bwMode="auto">
            <a:xfrm>
              <a:off x="4738"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3" name="Line 190">
              <a:extLst>
                <a:ext uri="{FF2B5EF4-FFF2-40B4-BE49-F238E27FC236}">
                  <a16:creationId xmlns:a16="http://schemas.microsoft.com/office/drawing/2014/main" id="{A0EBCD72-5382-1D30-766F-C523E4012F99}"/>
                </a:ext>
              </a:extLst>
            </p:cNvPr>
            <p:cNvSpPr>
              <a:spLocks noChangeShapeType="1"/>
            </p:cNvSpPr>
            <p:nvPr/>
          </p:nvSpPr>
          <p:spPr bwMode="auto">
            <a:xfrm>
              <a:off x="4710" y="2179"/>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4" name="Line 191">
              <a:extLst>
                <a:ext uri="{FF2B5EF4-FFF2-40B4-BE49-F238E27FC236}">
                  <a16:creationId xmlns:a16="http://schemas.microsoft.com/office/drawing/2014/main" id="{72E421F4-6962-BFC8-D0AA-9827DE3BB828}"/>
                </a:ext>
              </a:extLst>
            </p:cNvPr>
            <p:cNvSpPr>
              <a:spLocks noChangeShapeType="1"/>
            </p:cNvSpPr>
            <p:nvPr/>
          </p:nvSpPr>
          <p:spPr bwMode="auto">
            <a:xfrm>
              <a:off x="4775"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5" name="Line 192">
              <a:extLst>
                <a:ext uri="{FF2B5EF4-FFF2-40B4-BE49-F238E27FC236}">
                  <a16:creationId xmlns:a16="http://schemas.microsoft.com/office/drawing/2014/main" id="{80F65AAE-CF3E-73B8-FEFC-C5DFBD5E48A6}"/>
                </a:ext>
              </a:extLst>
            </p:cNvPr>
            <p:cNvSpPr>
              <a:spLocks noChangeShapeType="1"/>
            </p:cNvSpPr>
            <p:nvPr/>
          </p:nvSpPr>
          <p:spPr bwMode="auto">
            <a:xfrm>
              <a:off x="4743" y="2179"/>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6" name="Line 193">
              <a:extLst>
                <a:ext uri="{FF2B5EF4-FFF2-40B4-BE49-F238E27FC236}">
                  <a16:creationId xmlns:a16="http://schemas.microsoft.com/office/drawing/2014/main" id="{17629E94-1B0D-1C6B-028E-741615B0357A}"/>
                </a:ext>
              </a:extLst>
            </p:cNvPr>
            <p:cNvSpPr>
              <a:spLocks noChangeShapeType="1"/>
            </p:cNvSpPr>
            <p:nvPr/>
          </p:nvSpPr>
          <p:spPr bwMode="auto">
            <a:xfrm>
              <a:off x="4783"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7" name="Line 194">
              <a:extLst>
                <a:ext uri="{FF2B5EF4-FFF2-40B4-BE49-F238E27FC236}">
                  <a16:creationId xmlns:a16="http://schemas.microsoft.com/office/drawing/2014/main" id="{227FD09A-AFB1-4CCD-91D2-DD1BD6868BA9}"/>
                </a:ext>
              </a:extLst>
            </p:cNvPr>
            <p:cNvSpPr>
              <a:spLocks noChangeShapeType="1"/>
            </p:cNvSpPr>
            <p:nvPr/>
          </p:nvSpPr>
          <p:spPr bwMode="auto">
            <a:xfrm>
              <a:off x="4753" y="217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8" name="Line 195">
              <a:extLst>
                <a:ext uri="{FF2B5EF4-FFF2-40B4-BE49-F238E27FC236}">
                  <a16:creationId xmlns:a16="http://schemas.microsoft.com/office/drawing/2014/main" id="{D671FB3E-2040-EE7C-F9B2-75F157FC5280}"/>
                </a:ext>
              </a:extLst>
            </p:cNvPr>
            <p:cNvSpPr>
              <a:spLocks noChangeShapeType="1"/>
            </p:cNvSpPr>
            <p:nvPr/>
          </p:nvSpPr>
          <p:spPr bwMode="auto">
            <a:xfrm>
              <a:off x="4872" y="2159"/>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9" name="Line 196">
              <a:extLst>
                <a:ext uri="{FF2B5EF4-FFF2-40B4-BE49-F238E27FC236}">
                  <a16:creationId xmlns:a16="http://schemas.microsoft.com/office/drawing/2014/main" id="{9B08BB9B-1731-9683-F2EE-50870EFDD6AE}"/>
                </a:ext>
              </a:extLst>
            </p:cNvPr>
            <p:cNvSpPr>
              <a:spLocks noChangeShapeType="1"/>
            </p:cNvSpPr>
            <p:nvPr/>
          </p:nvSpPr>
          <p:spPr bwMode="auto">
            <a:xfrm>
              <a:off x="4840" y="2179"/>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0" name="Line 197">
              <a:extLst>
                <a:ext uri="{FF2B5EF4-FFF2-40B4-BE49-F238E27FC236}">
                  <a16:creationId xmlns:a16="http://schemas.microsoft.com/office/drawing/2014/main" id="{F507C044-1906-C481-E696-7258CE8A2BBD}"/>
                </a:ext>
              </a:extLst>
            </p:cNvPr>
            <p:cNvSpPr>
              <a:spLocks noChangeShapeType="1"/>
            </p:cNvSpPr>
            <p:nvPr/>
          </p:nvSpPr>
          <p:spPr bwMode="auto">
            <a:xfrm>
              <a:off x="448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1" name="Line 198">
              <a:extLst>
                <a:ext uri="{FF2B5EF4-FFF2-40B4-BE49-F238E27FC236}">
                  <a16:creationId xmlns:a16="http://schemas.microsoft.com/office/drawing/2014/main" id="{3F15B662-D459-6BBC-53CF-459B3CF6A33D}"/>
                </a:ext>
              </a:extLst>
            </p:cNvPr>
            <p:cNvSpPr>
              <a:spLocks noChangeShapeType="1"/>
            </p:cNvSpPr>
            <p:nvPr/>
          </p:nvSpPr>
          <p:spPr bwMode="auto">
            <a:xfrm>
              <a:off x="4466" y="2107"/>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2" name="Line 199">
              <a:extLst>
                <a:ext uri="{FF2B5EF4-FFF2-40B4-BE49-F238E27FC236}">
                  <a16:creationId xmlns:a16="http://schemas.microsoft.com/office/drawing/2014/main" id="{25D967F4-9F88-1382-BCDE-353B15774295}"/>
                </a:ext>
              </a:extLst>
            </p:cNvPr>
            <p:cNvSpPr>
              <a:spLocks noChangeShapeType="1"/>
            </p:cNvSpPr>
            <p:nvPr/>
          </p:nvSpPr>
          <p:spPr bwMode="auto">
            <a:xfrm>
              <a:off x="449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3" name="Line 200">
              <a:extLst>
                <a:ext uri="{FF2B5EF4-FFF2-40B4-BE49-F238E27FC236}">
                  <a16:creationId xmlns:a16="http://schemas.microsoft.com/office/drawing/2014/main" id="{D71A48C9-2A22-855E-2673-3D6DCF4ED05B}"/>
                </a:ext>
              </a:extLst>
            </p:cNvPr>
            <p:cNvSpPr>
              <a:spLocks noChangeShapeType="1"/>
            </p:cNvSpPr>
            <p:nvPr/>
          </p:nvSpPr>
          <p:spPr bwMode="auto">
            <a:xfrm>
              <a:off x="4476" y="2107"/>
              <a:ext cx="42"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4" name="Line 201">
              <a:extLst>
                <a:ext uri="{FF2B5EF4-FFF2-40B4-BE49-F238E27FC236}">
                  <a16:creationId xmlns:a16="http://schemas.microsoft.com/office/drawing/2014/main" id="{1E11A4D4-716E-E90B-1CAE-A38A2BAD4D2C}"/>
                </a:ext>
              </a:extLst>
            </p:cNvPr>
            <p:cNvSpPr>
              <a:spLocks noChangeShapeType="1"/>
            </p:cNvSpPr>
            <p:nvPr/>
          </p:nvSpPr>
          <p:spPr bwMode="auto">
            <a:xfrm>
              <a:off x="450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5" name="Line 202">
              <a:extLst>
                <a:ext uri="{FF2B5EF4-FFF2-40B4-BE49-F238E27FC236}">
                  <a16:creationId xmlns:a16="http://schemas.microsoft.com/office/drawing/2014/main" id="{198A7634-31E7-B1ED-AEDD-5670256EC3AC}"/>
                </a:ext>
              </a:extLst>
            </p:cNvPr>
            <p:cNvSpPr>
              <a:spLocks noChangeShapeType="1"/>
            </p:cNvSpPr>
            <p:nvPr/>
          </p:nvSpPr>
          <p:spPr bwMode="auto">
            <a:xfrm>
              <a:off x="4486" y="2107"/>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6" name="Line 203">
              <a:extLst>
                <a:ext uri="{FF2B5EF4-FFF2-40B4-BE49-F238E27FC236}">
                  <a16:creationId xmlns:a16="http://schemas.microsoft.com/office/drawing/2014/main" id="{554837F1-65DB-DCAA-F75E-45B3F096A9B7}"/>
                </a:ext>
              </a:extLst>
            </p:cNvPr>
            <p:cNvSpPr>
              <a:spLocks noChangeShapeType="1"/>
            </p:cNvSpPr>
            <p:nvPr/>
          </p:nvSpPr>
          <p:spPr bwMode="auto">
            <a:xfrm>
              <a:off x="451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7" name="Line 204">
              <a:extLst>
                <a:ext uri="{FF2B5EF4-FFF2-40B4-BE49-F238E27FC236}">
                  <a16:creationId xmlns:a16="http://schemas.microsoft.com/office/drawing/2014/main" id="{4836BAD7-7F50-3EEC-2807-5B90AF67A5F9}"/>
                </a:ext>
              </a:extLst>
            </p:cNvPr>
            <p:cNvSpPr>
              <a:spLocks noChangeShapeType="1"/>
            </p:cNvSpPr>
            <p:nvPr/>
          </p:nvSpPr>
          <p:spPr bwMode="auto">
            <a:xfrm>
              <a:off x="4496" y="2107"/>
              <a:ext cx="44"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8" name="Line 205">
              <a:extLst>
                <a:ext uri="{FF2B5EF4-FFF2-40B4-BE49-F238E27FC236}">
                  <a16:creationId xmlns:a16="http://schemas.microsoft.com/office/drawing/2014/main" id="{936CE401-6A2E-8130-4894-229F67FD8249}"/>
                </a:ext>
              </a:extLst>
            </p:cNvPr>
            <p:cNvSpPr>
              <a:spLocks noChangeShapeType="1"/>
            </p:cNvSpPr>
            <p:nvPr/>
          </p:nvSpPr>
          <p:spPr bwMode="auto">
            <a:xfrm>
              <a:off x="452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29" name="Line 206">
              <a:extLst>
                <a:ext uri="{FF2B5EF4-FFF2-40B4-BE49-F238E27FC236}">
                  <a16:creationId xmlns:a16="http://schemas.microsoft.com/office/drawing/2014/main" id="{A972973A-06DB-02DB-CE0A-86FC1E3AAC94}"/>
                </a:ext>
              </a:extLst>
            </p:cNvPr>
            <p:cNvSpPr>
              <a:spLocks noChangeShapeType="1"/>
            </p:cNvSpPr>
            <p:nvPr/>
          </p:nvSpPr>
          <p:spPr bwMode="auto">
            <a:xfrm>
              <a:off x="4506" y="2107"/>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30" name="Line 207">
              <a:extLst>
                <a:ext uri="{FF2B5EF4-FFF2-40B4-BE49-F238E27FC236}">
                  <a16:creationId xmlns:a16="http://schemas.microsoft.com/office/drawing/2014/main" id="{405BBC63-A4F2-A041-584D-4D94A635F1D1}"/>
                </a:ext>
              </a:extLst>
            </p:cNvPr>
            <p:cNvSpPr>
              <a:spLocks noChangeShapeType="1"/>
            </p:cNvSpPr>
            <p:nvPr/>
          </p:nvSpPr>
          <p:spPr bwMode="auto">
            <a:xfrm>
              <a:off x="4538"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31" name="Line 208">
              <a:extLst>
                <a:ext uri="{FF2B5EF4-FFF2-40B4-BE49-F238E27FC236}">
                  <a16:creationId xmlns:a16="http://schemas.microsoft.com/office/drawing/2014/main" id="{9CC794FE-49D4-049E-6CFF-29DF9C695F1A}"/>
                </a:ext>
              </a:extLst>
            </p:cNvPr>
            <p:cNvSpPr>
              <a:spLocks noChangeShapeType="1"/>
            </p:cNvSpPr>
            <p:nvPr/>
          </p:nvSpPr>
          <p:spPr bwMode="auto">
            <a:xfrm>
              <a:off x="4516" y="2107"/>
              <a:ext cx="4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32" name="Line 209">
              <a:extLst>
                <a:ext uri="{FF2B5EF4-FFF2-40B4-BE49-F238E27FC236}">
                  <a16:creationId xmlns:a16="http://schemas.microsoft.com/office/drawing/2014/main" id="{9C4EC5C9-9C72-038C-FC9B-2C72DE4AF956}"/>
                </a:ext>
              </a:extLst>
            </p:cNvPr>
            <p:cNvSpPr>
              <a:spLocks noChangeShapeType="1"/>
            </p:cNvSpPr>
            <p:nvPr/>
          </p:nvSpPr>
          <p:spPr bwMode="auto">
            <a:xfrm>
              <a:off x="4546" y="2087"/>
              <a:ext cx="0" cy="42"/>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33" name="Group 332">
            <a:extLst>
              <a:ext uri="{FF2B5EF4-FFF2-40B4-BE49-F238E27FC236}">
                <a16:creationId xmlns:a16="http://schemas.microsoft.com/office/drawing/2014/main" id="{0947DE9C-5E0E-1A72-9A52-A26767533275}"/>
              </a:ext>
            </a:extLst>
          </p:cNvPr>
          <p:cNvGrpSpPr/>
          <p:nvPr/>
        </p:nvGrpSpPr>
        <p:grpSpPr>
          <a:xfrm>
            <a:off x="4720505" y="2645365"/>
            <a:ext cx="2997200" cy="796925"/>
            <a:chOff x="4727575" y="2665413"/>
            <a:chExt cx="2997200" cy="796925"/>
          </a:xfrm>
        </p:grpSpPr>
        <p:sp>
          <p:nvSpPr>
            <p:cNvPr id="126" name="Line 211">
              <a:extLst>
                <a:ext uri="{FF2B5EF4-FFF2-40B4-BE49-F238E27FC236}">
                  <a16:creationId xmlns:a16="http://schemas.microsoft.com/office/drawing/2014/main" id="{C8774CE2-3A88-EAC4-5E6B-3CCA96D68899}"/>
                </a:ext>
              </a:extLst>
            </p:cNvPr>
            <p:cNvSpPr>
              <a:spLocks noChangeShapeType="1"/>
            </p:cNvSpPr>
            <p:nvPr/>
          </p:nvSpPr>
          <p:spPr bwMode="auto">
            <a:xfrm>
              <a:off x="7231063" y="3313113"/>
              <a:ext cx="0" cy="66675"/>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7" name="Line 212">
              <a:extLst>
                <a:ext uri="{FF2B5EF4-FFF2-40B4-BE49-F238E27FC236}">
                  <a16:creationId xmlns:a16="http://schemas.microsoft.com/office/drawing/2014/main" id="{3D70E4C0-643A-E99E-6262-C82683F951A2}"/>
                </a:ext>
              </a:extLst>
            </p:cNvPr>
            <p:cNvSpPr>
              <a:spLocks noChangeShapeType="1"/>
            </p:cNvSpPr>
            <p:nvPr/>
          </p:nvSpPr>
          <p:spPr bwMode="auto">
            <a:xfrm>
              <a:off x="7243763" y="3313113"/>
              <a:ext cx="0" cy="66675"/>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8" name="Line 213">
              <a:extLst>
                <a:ext uri="{FF2B5EF4-FFF2-40B4-BE49-F238E27FC236}">
                  <a16:creationId xmlns:a16="http://schemas.microsoft.com/office/drawing/2014/main" id="{2C0D8BA6-65E7-70C4-7176-DFCF5865F1E4}"/>
                </a:ext>
              </a:extLst>
            </p:cNvPr>
            <p:cNvSpPr>
              <a:spLocks noChangeShapeType="1"/>
            </p:cNvSpPr>
            <p:nvPr/>
          </p:nvSpPr>
          <p:spPr bwMode="auto">
            <a:xfrm>
              <a:off x="7256463" y="3313113"/>
              <a:ext cx="0" cy="66675"/>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9" name="Line 214">
              <a:extLst>
                <a:ext uri="{FF2B5EF4-FFF2-40B4-BE49-F238E27FC236}">
                  <a16:creationId xmlns:a16="http://schemas.microsoft.com/office/drawing/2014/main" id="{866F9BDD-1BBD-BB5F-27A9-B67A84C9FB43}"/>
                </a:ext>
              </a:extLst>
            </p:cNvPr>
            <p:cNvSpPr>
              <a:spLocks noChangeShapeType="1"/>
            </p:cNvSpPr>
            <p:nvPr/>
          </p:nvSpPr>
          <p:spPr bwMode="auto">
            <a:xfrm>
              <a:off x="7275513" y="3313113"/>
              <a:ext cx="0" cy="66675"/>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0" name="Line 215">
              <a:extLst>
                <a:ext uri="{FF2B5EF4-FFF2-40B4-BE49-F238E27FC236}">
                  <a16:creationId xmlns:a16="http://schemas.microsoft.com/office/drawing/2014/main" id="{76AF6696-46B0-DDB0-44A6-F4C8C93BB07F}"/>
                </a:ext>
              </a:extLst>
            </p:cNvPr>
            <p:cNvSpPr>
              <a:spLocks noChangeShapeType="1"/>
            </p:cNvSpPr>
            <p:nvPr/>
          </p:nvSpPr>
          <p:spPr bwMode="auto">
            <a:xfrm>
              <a:off x="7181850" y="3344863"/>
              <a:ext cx="6826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1" name="Line 216">
              <a:extLst>
                <a:ext uri="{FF2B5EF4-FFF2-40B4-BE49-F238E27FC236}">
                  <a16:creationId xmlns:a16="http://schemas.microsoft.com/office/drawing/2014/main" id="{F5C18EBA-BC48-4F42-0EBE-E8B1E71A58A7}"/>
                </a:ext>
              </a:extLst>
            </p:cNvPr>
            <p:cNvSpPr>
              <a:spLocks noChangeShapeType="1"/>
            </p:cNvSpPr>
            <p:nvPr/>
          </p:nvSpPr>
          <p:spPr bwMode="auto">
            <a:xfrm>
              <a:off x="6870700" y="3287713"/>
              <a:ext cx="68263" cy="0"/>
            </a:xfrm>
            <a:prstGeom prst="line">
              <a:avLst/>
            </a:prstGeom>
            <a:noFill/>
            <a:ln w="12700" cap="flat">
              <a:solidFill>
                <a:srgbClr val="015873"/>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2" name="Freeform 217">
              <a:extLst>
                <a:ext uri="{FF2B5EF4-FFF2-40B4-BE49-F238E27FC236}">
                  <a16:creationId xmlns:a16="http://schemas.microsoft.com/office/drawing/2014/main" id="{834F2477-8C41-7ACF-2BB8-252EA6E0E8E6}"/>
                </a:ext>
              </a:extLst>
            </p:cNvPr>
            <p:cNvSpPr>
              <a:spLocks/>
            </p:cNvSpPr>
            <p:nvPr/>
          </p:nvSpPr>
          <p:spPr bwMode="auto">
            <a:xfrm>
              <a:off x="4727575" y="2665413"/>
              <a:ext cx="2997200" cy="796925"/>
            </a:xfrm>
            <a:custGeom>
              <a:avLst/>
              <a:gdLst>
                <a:gd name="T0" fmla="*/ 93 w 1888"/>
                <a:gd name="T1" fmla="*/ 0 h 502"/>
                <a:gd name="T2" fmla="*/ 145 w 1888"/>
                <a:gd name="T3" fmla="*/ 12 h 502"/>
                <a:gd name="T4" fmla="*/ 184 w 1888"/>
                <a:gd name="T5" fmla="*/ 18 h 502"/>
                <a:gd name="T6" fmla="*/ 228 w 1888"/>
                <a:gd name="T7" fmla="*/ 28 h 502"/>
                <a:gd name="T8" fmla="*/ 285 w 1888"/>
                <a:gd name="T9" fmla="*/ 34 h 502"/>
                <a:gd name="T10" fmla="*/ 352 w 1888"/>
                <a:gd name="T11" fmla="*/ 44 h 502"/>
                <a:gd name="T12" fmla="*/ 370 w 1888"/>
                <a:gd name="T13" fmla="*/ 54 h 502"/>
                <a:gd name="T14" fmla="*/ 386 w 1888"/>
                <a:gd name="T15" fmla="*/ 62 h 502"/>
                <a:gd name="T16" fmla="*/ 441 w 1888"/>
                <a:gd name="T17" fmla="*/ 70 h 502"/>
                <a:gd name="T18" fmla="*/ 467 w 1888"/>
                <a:gd name="T19" fmla="*/ 84 h 502"/>
                <a:gd name="T20" fmla="*/ 513 w 1888"/>
                <a:gd name="T21" fmla="*/ 92 h 502"/>
                <a:gd name="T22" fmla="*/ 532 w 1888"/>
                <a:gd name="T23" fmla="*/ 108 h 502"/>
                <a:gd name="T24" fmla="*/ 556 w 1888"/>
                <a:gd name="T25" fmla="*/ 117 h 502"/>
                <a:gd name="T26" fmla="*/ 582 w 1888"/>
                <a:gd name="T27" fmla="*/ 125 h 502"/>
                <a:gd name="T28" fmla="*/ 633 w 1888"/>
                <a:gd name="T29" fmla="*/ 139 h 502"/>
                <a:gd name="T30" fmla="*/ 665 w 1888"/>
                <a:gd name="T31" fmla="*/ 151 h 502"/>
                <a:gd name="T32" fmla="*/ 675 w 1888"/>
                <a:gd name="T33" fmla="*/ 161 h 502"/>
                <a:gd name="T34" fmla="*/ 699 w 1888"/>
                <a:gd name="T35" fmla="*/ 169 h 502"/>
                <a:gd name="T36" fmla="*/ 715 w 1888"/>
                <a:gd name="T37" fmla="*/ 179 h 502"/>
                <a:gd name="T38" fmla="*/ 728 w 1888"/>
                <a:gd name="T39" fmla="*/ 185 h 502"/>
                <a:gd name="T40" fmla="*/ 754 w 1888"/>
                <a:gd name="T41" fmla="*/ 185 h 502"/>
                <a:gd name="T42" fmla="*/ 774 w 1888"/>
                <a:gd name="T43" fmla="*/ 199 h 502"/>
                <a:gd name="T44" fmla="*/ 815 w 1888"/>
                <a:gd name="T45" fmla="*/ 215 h 502"/>
                <a:gd name="T46" fmla="*/ 859 w 1888"/>
                <a:gd name="T47" fmla="*/ 223 h 502"/>
                <a:gd name="T48" fmla="*/ 887 w 1888"/>
                <a:gd name="T49" fmla="*/ 233 h 502"/>
                <a:gd name="T50" fmla="*/ 934 w 1888"/>
                <a:gd name="T51" fmla="*/ 233 h 502"/>
                <a:gd name="T52" fmla="*/ 964 w 1888"/>
                <a:gd name="T53" fmla="*/ 245 h 502"/>
                <a:gd name="T54" fmla="*/ 978 w 1888"/>
                <a:gd name="T55" fmla="*/ 253 h 502"/>
                <a:gd name="T56" fmla="*/ 994 w 1888"/>
                <a:gd name="T57" fmla="*/ 259 h 502"/>
                <a:gd name="T58" fmla="*/ 1035 w 1888"/>
                <a:gd name="T59" fmla="*/ 269 h 502"/>
                <a:gd name="T60" fmla="*/ 1087 w 1888"/>
                <a:gd name="T61" fmla="*/ 277 h 502"/>
                <a:gd name="T62" fmla="*/ 1104 w 1888"/>
                <a:gd name="T63" fmla="*/ 291 h 502"/>
                <a:gd name="T64" fmla="*/ 1124 w 1888"/>
                <a:gd name="T65" fmla="*/ 297 h 502"/>
                <a:gd name="T66" fmla="*/ 1184 w 1888"/>
                <a:gd name="T67" fmla="*/ 307 h 502"/>
                <a:gd name="T68" fmla="*/ 1219 w 1888"/>
                <a:gd name="T69" fmla="*/ 321 h 502"/>
                <a:gd name="T70" fmla="*/ 1275 w 1888"/>
                <a:gd name="T71" fmla="*/ 339 h 502"/>
                <a:gd name="T72" fmla="*/ 1300 w 1888"/>
                <a:gd name="T73" fmla="*/ 353 h 502"/>
                <a:gd name="T74" fmla="*/ 1320 w 1888"/>
                <a:gd name="T75" fmla="*/ 367 h 502"/>
                <a:gd name="T76" fmla="*/ 1340 w 1888"/>
                <a:gd name="T77" fmla="*/ 377 h 502"/>
                <a:gd name="T78" fmla="*/ 1372 w 1888"/>
                <a:gd name="T79" fmla="*/ 386 h 502"/>
                <a:gd name="T80" fmla="*/ 1405 w 1888"/>
                <a:gd name="T81" fmla="*/ 396 h 502"/>
                <a:gd name="T82" fmla="*/ 1500 w 1888"/>
                <a:gd name="T83" fmla="*/ 404 h 502"/>
                <a:gd name="T84" fmla="*/ 1514 w 1888"/>
                <a:gd name="T85" fmla="*/ 420 h 502"/>
                <a:gd name="T86" fmla="*/ 1674 w 1888"/>
                <a:gd name="T87" fmla="*/ 430 h 502"/>
                <a:gd name="T88" fmla="*/ 1888 w 1888"/>
                <a:gd name="T89" fmla="*/ 502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88" h="502">
                  <a:moveTo>
                    <a:pt x="0" y="0"/>
                  </a:moveTo>
                  <a:lnTo>
                    <a:pt x="93" y="0"/>
                  </a:lnTo>
                  <a:lnTo>
                    <a:pt x="93" y="12"/>
                  </a:lnTo>
                  <a:lnTo>
                    <a:pt x="145" y="12"/>
                  </a:lnTo>
                  <a:lnTo>
                    <a:pt x="145" y="18"/>
                  </a:lnTo>
                  <a:lnTo>
                    <a:pt x="184" y="18"/>
                  </a:lnTo>
                  <a:lnTo>
                    <a:pt x="184" y="28"/>
                  </a:lnTo>
                  <a:lnTo>
                    <a:pt x="228" y="28"/>
                  </a:lnTo>
                  <a:lnTo>
                    <a:pt x="236" y="34"/>
                  </a:lnTo>
                  <a:lnTo>
                    <a:pt x="285" y="34"/>
                  </a:lnTo>
                  <a:lnTo>
                    <a:pt x="295" y="44"/>
                  </a:lnTo>
                  <a:lnTo>
                    <a:pt x="352" y="44"/>
                  </a:lnTo>
                  <a:lnTo>
                    <a:pt x="352" y="54"/>
                  </a:lnTo>
                  <a:lnTo>
                    <a:pt x="370" y="54"/>
                  </a:lnTo>
                  <a:lnTo>
                    <a:pt x="370" y="62"/>
                  </a:lnTo>
                  <a:lnTo>
                    <a:pt x="386" y="62"/>
                  </a:lnTo>
                  <a:lnTo>
                    <a:pt x="386" y="70"/>
                  </a:lnTo>
                  <a:lnTo>
                    <a:pt x="441" y="70"/>
                  </a:lnTo>
                  <a:lnTo>
                    <a:pt x="441" y="84"/>
                  </a:lnTo>
                  <a:lnTo>
                    <a:pt x="467" y="84"/>
                  </a:lnTo>
                  <a:lnTo>
                    <a:pt x="467" y="92"/>
                  </a:lnTo>
                  <a:lnTo>
                    <a:pt x="513" y="92"/>
                  </a:lnTo>
                  <a:lnTo>
                    <a:pt x="513" y="108"/>
                  </a:lnTo>
                  <a:lnTo>
                    <a:pt x="532" y="108"/>
                  </a:lnTo>
                  <a:lnTo>
                    <a:pt x="532" y="117"/>
                  </a:lnTo>
                  <a:lnTo>
                    <a:pt x="556" y="117"/>
                  </a:lnTo>
                  <a:lnTo>
                    <a:pt x="556" y="125"/>
                  </a:lnTo>
                  <a:lnTo>
                    <a:pt x="582" y="125"/>
                  </a:lnTo>
                  <a:lnTo>
                    <a:pt x="582" y="139"/>
                  </a:lnTo>
                  <a:lnTo>
                    <a:pt x="633" y="139"/>
                  </a:lnTo>
                  <a:lnTo>
                    <a:pt x="665" y="139"/>
                  </a:lnTo>
                  <a:lnTo>
                    <a:pt x="665" y="151"/>
                  </a:lnTo>
                  <a:lnTo>
                    <a:pt x="675" y="151"/>
                  </a:lnTo>
                  <a:lnTo>
                    <a:pt x="675" y="161"/>
                  </a:lnTo>
                  <a:lnTo>
                    <a:pt x="699" y="161"/>
                  </a:lnTo>
                  <a:lnTo>
                    <a:pt x="699" y="169"/>
                  </a:lnTo>
                  <a:lnTo>
                    <a:pt x="715" y="169"/>
                  </a:lnTo>
                  <a:lnTo>
                    <a:pt x="715" y="179"/>
                  </a:lnTo>
                  <a:lnTo>
                    <a:pt x="728" y="179"/>
                  </a:lnTo>
                  <a:lnTo>
                    <a:pt x="728" y="185"/>
                  </a:lnTo>
                  <a:lnTo>
                    <a:pt x="742" y="185"/>
                  </a:lnTo>
                  <a:lnTo>
                    <a:pt x="754" y="185"/>
                  </a:lnTo>
                  <a:lnTo>
                    <a:pt x="754" y="199"/>
                  </a:lnTo>
                  <a:lnTo>
                    <a:pt x="774" y="199"/>
                  </a:lnTo>
                  <a:lnTo>
                    <a:pt x="815" y="199"/>
                  </a:lnTo>
                  <a:lnTo>
                    <a:pt x="815" y="215"/>
                  </a:lnTo>
                  <a:lnTo>
                    <a:pt x="859" y="215"/>
                  </a:lnTo>
                  <a:lnTo>
                    <a:pt x="859" y="223"/>
                  </a:lnTo>
                  <a:lnTo>
                    <a:pt x="887" y="223"/>
                  </a:lnTo>
                  <a:lnTo>
                    <a:pt x="887" y="233"/>
                  </a:lnTo>
                  <a:lnTo>
                    <a:pt x="899" y="233"/>
                  </a:lnTo>
                  <a:lnTo>
                    <a:pt x="934" y="233"/>
                  </a:lnTo>
                  <a:lnTo>
                    <a:pt x="934" y="245"/>
                  </a:lnTo>
                  <a:lnTo>
                    <a:pt x="964" y="245"/>
                  </a:lnTo>
                  <a:lnTo>
                    <a:pt x="964" y="253"/>
                  </a:lnTo>
                  <a:lnTo>
                    <a:pt x="978" y="253"/>
                  </a:lnTo>
                  <a:lnTo>
                    <a:pt x="978" y="259"/>
                  </a:lnTo>
                  <a:lnTo>
                    <a:pt x="994" y="259"/>
                  </a:lnTo>
                  <a:lnTo>
                    <a:pt x="994" y="269"/>
                  </a:lnTo>
                  <a:lnTo>
                    <a:pt x="1035" y="269"/>
                  </a:lnTo>
                  <a:lnTo>
                    <a:pt x="1035" y="277"/>
                  </a:lnTo>
                  <a:lnTo>
                    <a:pt x="1087" y="277"/>
                  </a:lnTo>
                  <a:lnTo>
                    <a:pt x="1087" y="291"/>
                  </a:lnTo>
                  <a:lnTo>
                    <a:pt x="1104" y="291"/>
                  </a:lnTo>
                  <a:lnTo>
                    <a:pt x="1104" y="297"/>
                  </a:lnTo>
                  <a:lnTo>
                    <a:pt x="1124" y="297"/>
                  </a:lnTo>
                  <a:lnTo>
                    <a:pt x="1124" y="307"/>
                  </a:lnTo>
                  <a:lnTo>
                    <a:pt x="1184" y="307"/>
                  </a:lnTo>
                  <a:lnTo>
                    <a:pt x="1184" y="321"/>
                  </a:lnTo>
                  <a:lnTo>
                    <a:pt x="1219" y="321"/>
                  </a:lnTo>
                  <a:lnTo>
                    <a:pt x="1219" y="339"/>
                  </a:lnTo>
                  <a:lnTo>
                    <a:pt x="1275" y="339"/>
                  </a:lnTo>
                  <a:lnTo>
                    <a:pt x="1275" y="353"/>
                  </a:lnTo>
                  <a:lnTo>
                    <a:pt x="1300" y="353"/>
                  </a:lnTo>
                  <a:lnTo>
                    <a:pt x="1300" y="367"/>
                  </a:lnTo>
                  <a:lnTo>
                    <a:pt x="1320" y="367"/>
                  </a:lnTo>
                  <a:lnTo>
                    <a:pt x="1320" y="377"/>
                  </a:lnTo>
                  <a:lnTo>
                    <a:pt x="1340" y="377"/>
                  </a:lnTo>
                  <a:lnTo>
                    <a:pt x="1340" y="386"/>
                  </a:lnTo>
                  <a:lnTo>
                    <a:pt x="1372" y="386"/>
                  </a:lnTo>
                  <a:lnTo>
                    <a:pt x="1372" y="396"/>
                  </a:lnTo>
                  <a:lnTo>
                    <a:pt x="1405" y="396"/>
                  </a:lnTo>
                  <a:lnTo>
                    <a:pt x="1405" y="404"/>
                  </a:lnTo>
                  <a:lnTo>
                    <a:pt x="1500" y="404"/>
                  </a:lnTo>
                  <a:lnTo>
                    <a:pt x="1500" y="420"/>
                  </a:lnTo>
                  <a:lnTo>
                    <a:pt x="1514" y="420"/>
                  </a:lnTo>
                  <a:lnTo>
                    <a:pt x="1514" y="430"/>
                  </a:lnTo>
                  <a:lnTo>
                    <a:pt x="1674" y="430"/>
                  </a:lnTo>
                  <a:lnTo>
                    <a:pt x="1674" y="502"/>
                  </a:lnTo>
                  <a:lnTo>
                    <a:pt x="1888" y="502"/>
                  </a:lnTo>
                </a:path>
              </a:pathLst>
            </a:custGeom>
            <a:noFill/>
            <a:ln w="28575" cap="flat">
              <a:solidFill>
                <a:srgbClr val="01587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338" name="Group 421">
            <a:extLst>
              <a:ext uri="{FF2B5EF4-FFF2-40B4-BE49-F238E27FC236}">
                <a16:creationId xmlns:a16="http://schemas.microsoft.com/office/drawing/2014/main" id="{0BDBCD27-3AFA-8DE6-A982-8E63C42BFEEC}"/>
              </a:ext>
            </a:extLst>
          </p:cNvPr>
          <p:cNvGrpSpPr>
            <a:grpSpLocks/>
          </p:cNvGrpSpPr>
          <p:nvPr/>
        </p:nvGrpSpPr>
        <p:grpSpPr bwMode="auto">
          <a:xfrm>
            <a:off x="4669705" y="2607639"/>
            <a:ext cx="2611438" cy="1082675"/>
            <a:chOff x="2946" y="1659"/>
            <a:chExt cx="1645" cy="682"/>
          </a:xfrm>
        </p:grpSpPr>
        <p:sp>
          <p:nvSpPr>
            <p:cNvPr id="372" name="Line 221">
              <a:extLst>
                <a:ext uri="{FF2B5EF4-FFF2-40B4-BE49-F238E27FC236}">
                  <a16:creationId xmlns:a16="http://schemas.microsoft.com/office/drawing/2014/main" id="{2A4606C2-4C97-81D9-3947-B27EE29F85D2}"/>
                </a:ext>
              </a:extLst>
            </p:cNvPr>
            <p:cNvSpPr>
              <a:spLocks noChangeShapeType="1"/>
            </p:cNvSpPr>
            <p:nvPr/>
          </p:nvSpPr>
          <p:spPr bwMode="auto">
            <a:xfrm>
              <a:off x="2968" y="1659"/>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3" name="Line 222">
              <a:extLst>
                <a:ext uri="{FF2B5EF4-FFF2-40B4-BE49-F238E27FC236}">
                  <a16:creationId xmlns:a16="http://schemas.microsoft.com/office/drawing/2014/main" id="{7487EEB9-DE40-80E8-0634-BB056AE7A71B}"/>
                </a:ext>
              </a:extLst>
            </p:cNvPr>
            <p:cNvSpPr>
              <a:spLocks noChangeShapeType="1"/>
            </p:cNvSpPr>
            <p:nvPr/>
          </p:nvSpPr>
          <p:spPr bwMode="auto">
            <a:xfrm>
              <a:off x="2946" y="168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4" name="Line 223">
              <a:extLst>
                <a:ext uri="{FF2B5EF4-FFF2-40B4-BE49-F238E27FC236}">
                  <a16:creationId xmlns:a16="http://schemas.microsoft.com/office/drawing/2014/main" id="{1D82E5D6-E11A-72C9-1F28-302A57239F05}"/>
                </a:ext>
              </a:extLst>
            </p:cNvPr>
            <p:cNvSpPr>
              <a:spLocks noChangeShapeType="1"/>
            </p:cNvSpPr>
            <p:nvPr/>
          </p:nvSpPr>
          <p:spPr bwMode="auto">
            <a:xfrm>
              <a:off x="2998" y="1659"/>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5" name="Line 224">
              <a:extLst>
                <a:ext uri="{FF2B5EF4-FFF2-40B4-BE49-F238E27FC236}">
                  <a16:creationId xmlns:a16="http://schemas.microsoft.com/office/drawing/2014/main" id="{6DFF7B9A-9CBF-B12C-C52A-BB02D0E9C18F}"/>
                </a:ext>
              </a:extLst>
            </p:cNvPr>
            <p:cNvSpPr>
              <a:spLocks noChangeShapeType="1"/>
            </p:cNvSpPr>
            <p:nvPr/>
          </p:nvSpPr>
          <p:spPr bwMode="auto">
            <a:xfrm>
              <a:off x="2976" y="1681"/>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6" name="Line 225">
              <a:extLst>
                <a:ext uri="{FF2B5EF4-FFF2-40B4-BE49-F238E27FC236}">
                  <a16:creationId xmlns:a16="http://schemas.microsoft.com/office/drawing/2014/main" id="{7C9BBD1F-9D14-F32C-F58E-D74496FA4BD8}"/>
                </a:ext>
              </a:extLst>
            </p:cNvPr>
            <p:cNvSpPr>
              <a:spLocks noChangeShapeType="1"/>
            </p:cNvSpPr>
            <p:nvPr/>
          </p:nvSpPr>
          <p:spPr bwMode="auto">
            <a:xfrm>
              <a:off x="3030" y="1659"/>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7" name="Line 226">
              <a:extLst>
                <a:ext uri="{FF2B5EF4-FFF2-40B4-BE49-F238E27FC236}">
                  <a16:creationId xmlns:a16="http://schemas.microsoft.com/office/drawing/2014/main" id="{CA7C6523-E0A5-B9F7-1B2B-B8B31AF44CE1}"/>
                </a:ext>
              </a:extLst>
            </p:cNvPr>
            <p:cNvSpPr>
              <a:spLocks noChangeShapeType="1"/>
            </p:cNvSpPr>
            <p:nvPr/>
          </p:nvSpPr>
          <p:spPr bwMode="auto">
            <a:xfrm>
              <a:off x="3008" y="168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8" name="Line 227">
              <a:extLst>
                <a:ext uri="{FF2B5EF4-FFF2-40B4-BE49-F238E27FC236}">
                  <a16:creationId xmlns:a16="http://schemas.microsoft.com/office/drawing/2014/main" id="{98A63106-C36D-556D-E5C9-492E1060876A}"/>
                </a:ext>
              </a:extLst>
            </p:cNvPr>
            <p:cNvSpPr>
              <a:spLocks noChangeShapeType="1"/>
            </p:cNvSpPr>
            <p:nvPr/>
          </p:nvSpPr>
          <p:spPr bwMode="auto">
            <a:xfrm>
              <a:off x="3036" y="1659"/>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9" name="Line 228">
              <a:extLst>
                <a:ext uri="{FF2B5EF4-FFF2-40B4-BE49-F238E27FC236}">
                  <a16:creationId xmlns:a16="http://schemas.microsoft.com/office/drawing/2014/main" id="{6017123E-95BB-6A54-9373-F899FB0B72F0}"/>
                </a:ext>
              </a:extLst>
            </p:cNvPr>
            <p:cNvSpPr>
              <a:spLocks noChangeShapeType="1"/>
            </p:cNvSpPr>
            <p:nvPr/>
          </p:nvSpPr>
          <p:spPr bwMode="auto">
            <a:xfrm>
              <a:off x="3016" y="1681"/>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0" name="Line 229">
              <a:extLst>
                <a:ext uri="{FF2B5EF4-FFF2-40B4-BE49-F238E27FC236}">
                  <a16:creationId xmlns:a16="http://schemas.microsoft.com/office/drawing/2014/main" id="{EBBD86AA-F9B1-104A-BC6D-1A319CB778A7}"/>
                </a:ext>
              </a:extLst>
            </p:cNvPr>
            <p:cNvSpPr>
              <a:spLocks noChangeShapeType="1"/>
            </p:cNvSpPr>
            <p:nvPr/>
          </p:nvSpPr>
          <p:spPr bwMode="auto">
            <a:xfrm>
              <a:off x="3044" y="1659"/>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1" name="Line 230">
              <a:extLst>
                <a:ext uri="{FF2B5EF4-FFF2-40B4-BE49-F238E27FC236}">
                  <a16:creationId xmlns:a16="http://schemas.microsoft.com/office/drawing/2014/main" id="{09681D66-D48A-22B1-7126-981E24B4C74D}"/>
                </a:ext>
              </a:extLst>
            </p:cNvPr>
            <p:cNvSpPr>
              <a:spLocks noChangeShapeType="1"/>
            </p:cNvSpPr>
            <p:nvPr/>
          </p:nvSpPr>
          <p:spPr bwMode="auto">
            <a:xfrm>
              <a:off x="3024" y="1681"/>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2" name="Line 231">
              <a:extLst>
                <a:ext uri="{FF2B5EF4-FFF2-40B4-BE49-F238E27FC236}">
                  <a16:creationId xmlns:a16="http://schemas.microsoft.com/office/drawing/2014/main" id="{CD97C115-BDB9-EB30-5A3D-9EE5C57F3C4E}"/>
                </a:ext>
              </a:extLst>
            </p:cNvPr>
            <p:cNvSpPr>
              <a:spLocks noChangeShapeType="1"/>
            </p:cNvSpPr>
            <p:nvPr/>
          </p:nvSpPr>
          <p:spPr bwMode="auto">
            <a:xfrm>
              <a:off x="3058" y="166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3" name="Line 232">
              <a:extLst>
                <a:ext uri="{FF2B5EF4-FFF2-40B4-BE49-F238E27FC236}">
                  <a16:creationId xmlns:a16="http://schemas.microsoft.com/office/drawing/2014/main" id="{D89D569A-EC3C-BB5F-8694-7795E0A82964}"/>
                </a:ext>
              </a:extLst>
            </p:cNvPr>
            <p:cNvSpPr>
              <a:spLocks noChangeShapeType="1"/>
            </p:cNvSpPr>
            <p:nvPr/>
          </p:nvSpPr>
          <p:spPr bwMode="auto">
            <a:xfrm>
              <a:off x="3036" y="168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4" name="Line 233">
              <a:extLst>
                <a:ext uri="{FF2B5EF4-FFF2-40B4-BE49-F238E27FC236}">
                  <a16:creationId xmlns:a16="http://schemas.microsoft.com/office/drawing/2014/main" id="{016D1895-0E35-FDD3-DFBE-38A19215F4B0}"/>
                </a:ext>
              </a:extLst>
            </p:cNvPr>
            <p:cNvSpPr>
              <a:spLocks noChangeShapeType="1"/>
            </p:cNvSpPr>
            <p:nvPr/>
          </p:nvSpPr>
          <p:spPr bwMode="auto">
            <a:xfrm>
              <a:off x="3066" y="166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5" name="Line 234">
              <a:extLst>
                <a:ext uri="{FF2B5EF4-FFF2-40B4-BE49-F238E27FC236}">
                  <a16:creationId xmlns:a16="http://schemas.microsoft.com/office/drawing/2014/main" id="{DC683F32-D53D-BC19-85BC-FF1939A3BBC2}"/>
                </a:ext>
              </a:extLst>
            </p:cNvPr>
            <p:cNvSpPr>
              <a:spLocks noChangeShapeType="1"/>
            </p:cNvSpPr>
            <p:nvPr/>
          </p:nvSpPr>
          <p:spPr bwMode="auto">
            <a:xfrm>
              <a:off x="3044" y="168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6" name="Line 235">
              <a:extLst>
                <a:ext uri="{FF2B5EF4-FFF2-40B4-BE49-F238E27FC236}">
                  <a16:creationId xmlns:a16="http://schemas.microsoft.com/office/drawing/2014/main" id="{DCCDB158-FFB9-38B8-9BD5-C59BBA0E356D}"/>
                </a:ext>
              </a:extLst>
            </p:cNvPr>
            <p:cNvSpPr>
              <a:spLocks noChangeShapeType="1"/>
            </p:cNvSpPr>
            <p:nvPr/>
          </p:nvSpPr>
          <p:spPr bwMode="auto">
            <a:xfrm>
              <a:off x="3088" y="166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7" name="Line 236">
              <a:extLst>
                <a:ext uri="{FF2B5EF4-FFF2-40B4-BE49-F238E27FC236}">
                  <a16:creationId xmlns:a16="http://schemas.microsoft.com/office/drawing/2014/main" id="{D3ED5E93-3383-5A56-9D00-BF9DA0B2874F}"/>
                </a:ext>
              </a:extLst>
            </p:cNvPr>
            <p:cNvSpPr>
              <a:spLocks noChangeShapeType="1"/>
            </p:cNvSpPr>
            <p:nvPr/>
          </p:nvSpPr>
          <p:spPr bwMode="auto">
            <a:xfrm>
              <a:off x="3066" y="168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8" name="Line 237">
              <a:extLst>
                <a:ext uri="{FF2B5EF4-FFF2-40B4-BE49-F238E27FC236}">
                  <a16:creationId xmlns:a16="http://schemas.microsoft.com/office/drawing/2014/main" id="{2D707FBB-066F-454F-A4F0-C7BFCD955F77}"/>
                </a:ext>
              </a:extLst>
            </p:cNvPr>
            <p:cNvSpPr>
              <a:spLocks noChangeShapeType="1"/>
            </p:cNvSpPr>
            <p:nvPr/>
          </p:nvSpPr>
          <p:spPr bwMode="auto">
            <a:xfrm>
              <a:off x="3092" y="166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89" name="Line 238">
              <a:extLst>
                <a:ext uri="{FF2B5EF4-FFF2-40B4-BE49-F238E27FC236}">
                  <a16:creationId xmlns:a16="http://schemas.microsoft.com/office/drawing/2014/main" id="{2CBB0037-6D89-2FB9-8334-C2E6B7A7ED86}"/>
                </a:ext>
              </a:extLst>
            </p:cNvPr>
            <p:cNvSpPr>
              <a:spLocks noChangeShapeType="1"/>
            </p:cNvSpPr>
            <p:nvPr/>
          </p:nvSpPr>
          <p:spPr bwMode="auto">
            <a:xfrm>
              <a:off x="3070" y="168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0" name="Line 239">
              <a:extLst>
                <a:ext uri="{FF2B5EF4-FFF2-40B4-BE49-F238E27FC236}">
                  <a16:creationId xmlns:a16="http://schemas.microsoft.com/office/drawing/2014/main" id="{FBB9504E-D794-A388-3239-C47519F0A1A5}"/>
                </a:ext>
              </a:extLst>
            </p:cNvPr>
            <p:cNvSpPr>
              <a:spLocks noChangeShapeType="1"/>
            </p:cNvSpPr>
            <p:nvPr/>
          </p:nvSpPr>
          <p:spPr bwMode="auto">
            <a:xfrm>
              <a:off x="3106" y="166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1" name="Line 240">
              <a:extLst>
                <a:ext uri="{FF2B5EF4-FFF2-40B4-BE49-F238E27FC236}">
                  <a16:creationId xmlns:a16="http://schemas.microsoft.com/office/drawing/2014/main" id="{4DE4622F-E404-DC5C-598D-E7455595B54A}"/>
                </a:ext>
              </a:extLst>
            </p:cNvPr>
            <p:cNvSpPr>
              <a:spLocks noChangeShapeType="1"/>
            </p:cNvSpPr>
            <p:nvPr/>
          </p:nvSpPr>
          <p:spPr bwMode="auto">
            <a:xfrm>
              <a:off x="3084" y="168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2" name="Line 241">
              <a:extLst>
                <a:ext uri="{FF2B5EF4-FFF2-40B4-BE49-F238E27FC236}">
                  <a16:creationId xmlns:a16="http://schemas.microsoft.com/office/drawing/2014/main" id="{76678B7D-8B22-5026-757A-F42663919214}"/>
                </a:ext>
              </a:extLst>
            </p:cNvPr>
            <p:cNvSpPr>
              <a:spLocks noChangeShapeType="1"/>
            </p:cNvSpPr>
            <p:nvPr/>
          </p:nvSpPr>
          <p:spPr bwMode="auto">
            <a:xfrm>
              <a:off x="3136" y="1677"/>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3" name="Line 242">
              <a:extLst>
                <a:ext uri="{FF2B5EF4-FFF2-40B4-BE49-F238E27FC236}">
                  <a16:creationId xmlns:a16="http://schemas.microsoft.com/office/drawing/2014/main" id="{FE1C9D26-8555-B58D-A6F5-D0477D1BF2B6}"/>
                </a:ext>
              </a:extLst>
            </p:cNvPr>
            <p:cNvSpPr>
              <a:spLocks noChangeShapeType="1"/>
            </p:cNvSpPr>
            <p:nvPr/>
          </p:nvSpPr>
          <p:spPr bwMode="auto">
            <a:xfrm>
              <a:off x="3114" y="169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4" name="Line 243">
              <a:extLst>
                <a:ext uri="{FF2B5EF4-FFF2-40B4-BE49-F238E27FC236}">
                  <a16:creationId xmlns:a16="http://schemas.microsoft.com/office/drawing/2014/main" id="{159516C6-3009-8639-8BC1-F14956EF5A3D}"/>
                </a:ext>
              </a:extLst>
            </p:cNvPr>
            <p:cNvSpPr>
              <a:spLocks noChangeShapeType="1"/>
            </p:cNvSpPr>
            <p:nvPr/>
          </p:nvSpPr>
          <p:spPr bwMode="auto">
            <a:xfrm>
              <a:off x="3146" y="1677"/>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5" name="Line 244">
              <a:extLst>
                <a:ext uri="{FF2B5EF4-FFF2-40B4-BE49-F238E27FC236}">
                  <a16:creationId xmlns:a16="http://schemas.microsoft.com/office/drawing/2014/main" id="{A5423338-9F65-F413-97BD-172CE29EC40C}"/>
                </a:ext>
              </a:extLst>
            </p:cNvPr>
            <p:cNvSpPr>
              <a:spLocks noChangeShapeType="1"/>
            </p:cNvSpPr>
            <p:nvPr/>
          </p:nvSpPr>
          <p:spPr bwMode="auto">
            <a:xfrm>
              <a:off x="3124" y="169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6" name="Line 245">
              <a:extLst>
                <a:ext uri="{FF2B5EF4-FFF2-40B4-BE49-F238E27FC236}">
                  <a16:creationId xmlns:a16="http://schemas.microsoft.com/office/drawing/2014/main" id="{829FD072-22D8-DCEB-C088-E7406B3D77B1}"/>
                </a:ext>
              </a:extLst>
            </p:cNvPr>
            <p:cNvSpPr>
              <a:spLocks noChangeShapeType="1"/>
            </p:cNvSpPr>
            <p:nvPr/>
          </p:nvSpPr>
          <p:spPr bwMode="auto">
            <a:xfrm>
              <a:off x="3204" y="1679"/>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7" name="Line 246">
              <a:extLst>
                <a:ext uri="{FF2B5EF4-FFF2-40B4-BE49-F238E27FC236}">
                  <a16:creationId xmlns:a16="http://schemas.microsoft.com/office/drawing/2014/main" id="{D1393809-C37B-6EED-2B81-EA8D3F3B3F8D}"/>
                </a:ext>
              </a:extLst>
            </p:cNvPr>
            <p:cNvSpPr>
              <a:spLocks noChangeShapeType="1"/>
            </p:cNvSpPr>
            <p:nvPr/>
          </p:nvSpPr>
          <p:spPr bwMode="auto">
            <a:xfrm>
              <a:off x="3182" y="1699"/>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8" name="Line 247">
              <a:extLst>
                <a:ext uri="{FF2B5EF4-FFF2-40B4-BE49-F238E27FC236}">
                  <a16:creationId xmlns:a16="http://schemas.microsoft.com/office/drawing/2014/main" id="{16A34FB8-7BCF-8267-D1F6-5B40384D52F2}"/>
                </a:ext>
              </a:extLst>
            </p:cNvPr>
            <p:cNvSpPr>
              <a:spLocks noChangeShapeType="1"/>
            </p:cNvSpPr>
            <p:nvPr/>
          </p:nvSpPr>
          <p:spPr bwMode="auto">
            <a:xfrm>
              <a:off x="3230" y="1691"/>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9" name="Line 248">
              <a:extLst>
                <a:ext uri="{FF2B5EF4-FFF2-40B4-BE49-F238E27FC236}">
                  <a16:creationId xmlns:a16="http://schemas.microsoft.com/office/drawing/2014/main" id="{A0BBFF9B-3E07-C64E-7A7D-734438E2A6C1}"/>
                </a:ext>
              </a:extLst>
            </p:cNvPr>
            <p:cNvSpPr>
              <a:spLocks noChangeShapeType="1"/>
            </p:cNvSpPr>
            <p:nvPr/>
          </p:nvSpPr>
          <p:spPr bwMode="auto">
            <a:xfrm>
              <a:off x="3208" y="1713"/>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0" name="Line 249">
              <a:extLst>
                <a:ext uri="{FF2B5EF4-FFF2-40B4-BE49-F238E27FC236}">
                  <a16:creationId xmlns:a16="http://schemas.microsoft.com/office/drawing/2014/main" id="{5E7D4F4F-278A-CED1-D991-8F8EA3EEB4DC}"/>
                </a:ext>
              </a:extLst>
            </p:cNvPr>
            <p:cNvSpPr>
              <a:spLocks noChangeShapeType="1"/>
            </p:cNvSpPr>
            <p:nvPr/>
          </p:nvSpPr>
          <p:spPr bwMode="auto">
            <a:xfrm>
              <a:off x="3276" y="169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1" name="Line 250">
              <a:extLst>
                <a:ext uri="{FF2B5EF4-FFF2-40B4-BE49-F238E27FC236}">
                  <a16:creationId xmlns:a16="http://schemas.microsoft.com/office/drawing/2014/main" id="{A5DE06C8-1669-6760-B676-275944ADB13E}"/>
                </a:ext>
              </a:extLst>
            </p:cNvPr>
            <p:cNvSpPr>
              <a:spLocks noChangeShapeType="1"/>
            </p:cNvSpPr>
            <p:nvPr/>
          </p:nvSpPr>
          <p:spPr bwMode="auto">
            <a:xfrm>
              <a:off x="3256" y="1717"/>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2" name="Line 251">
              <a:extLst>
                <a:ext uri="{FF2B5EF4-FFF2-40B4-BE49-F238E27FC236}">
                  <a16:creationId xmlns:a16="http://schemas.microsoft.com/office/drawing/2014/main" id="{D829DC6C-509E-0C39-08E0-27FFC876910C}"/>
                </a:ext>
              </a:extLst>
            </p:cNvPr>
            <p:cNvSpPr>
              <a:spLocks noChangeShapeType="1"/>
            </p:cNvSpPr>
            <p:nvPr/>
          </p:nvSpPr>
          <p:spPr bwMode="auto">
            <a:xfrm>
              <a:off x="3250" y="1691"/>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3" name="Line 252">
              <a:extLst>
                <a:ext uri="{FF2B5EF4-FFF2-40B4-BE49-F238E27FC236}">
                  <a16:creationId xmlns:a16="http://schemas.microsoft.com/office/drawing/2014/main" id="{3A7EF1A2-C12F-9EAF-F421-790BA6A3E314}"/>
                </a:ext>
              </a:extLst>
            </p:cNvPr>
            <p:cNvSpPr>
              <a:spLocks noChangeShapeType="1"/>
            </p:cNvSpPr>
            <p:nvPr/>
          </p:nvSpPr>
          <p:spPr bwMode="auto">
            <a:xfrm>
              <a:off x="3228" y="1713"/>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4" name="Line 253">
              <a:extLst>
                <a:ext uri="{FF2B5EF4-FFF2-40B4-BE49-F238E27FC236}">
                  <a16:creationId xmlns:a16="http://schemas.microsoft.com/office/drawing/2014/main" id="{BBFDE27D-8937-9429-1FB2-FB1BCAF46A63}"/>
                </a:ext>
              </a:extLst>
            </p:cNvPr>
            <p:cNvSpPr>
              <a:spLocks noChangeShapeType="1"/>
            </p:cNvSpPr>
            <p:nvPr/>
          </p:nvSpPr>
          <p:spPr bwMode="auto">
            <a:xfrm>
              <a:off x="3262" y="1697"/>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5" name="Line 254">
              <a:extLst>
                <a:ext uri="{FF2B5EF4-FFF2-40B4-BE49-F238E27FC236}">
                  <a16:creationId xmlns:a16="http://schemas.microsoft.com/office/drawing/2014/main" id="{B5F12A7B-3971-3A8A-66C0-FD5C6067C301}"/>
                </a:ext>
              </a:extLst>
            </p:cNvPr>
            <p:cNvSpPr>
              <a:spLocks noChangeShapeType="1"/>
            </p:cNvSpPr>
            <p:nvPr/>
          </p:nvSpPr>
          <p:spPr bwMode="auto">
            <a:xfrm>
              <a:off x="3240" y="1717"/>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6" name="Line 255">
              <a:extLst>
                <a:ext uri="{FF2B5EF4-FFF2-40B4-BE49-F238E27FC236}">
                  <a16:creationId xmlns:a16="http://schemas.microsoft.com/office/drawing/2014/main" id="{FF46A755-727F-8D43-A381-293B0856CB3C}"/>
                </a:ext>
              </a:extLst>
            </p:cNvPr>
            <p:cNvSpPr>
              <a:spLocks noChangeShapeType="1"/>
            </p:cNvSpPr>
            <p:nvPr/>
          </p:nvSpPr>
          <p:spPr bwMode="auto">
            <a:xfrm>
              <a:off x="3292" y="1703"/>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7" name="Line 256">
              <a:extLst>
                <a:ext uri="{FF2B5EF4-FFF2-40B4-BE49-F238E27FC236}">
                  <a16:creationId xmlns:a16="http://schemas.microsoft.com/office/drawing/2014/main" id="{B427B5E9-03E4-D5CA-A237-D96A03E464FF}"/>
                </a:ext>
              </a:extLst>
            </p:cNvPr>
            <p:cNvSpPr>
              <a:spLocks noChangeShapeType="1"/>
            </p:cNvSpPr>
            <p:nvPr/>
          </p:nvSpPr>
          <p:spPr bwMode="auto">
            <a:xfrm>
              <a:off x="3270" y="1725"/>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8" name="Line 257">
              <a:extLst>
                <a:ext uri="{FF2B5EF4-FFF2-40B4-BE49-F238E27FC236}">
                  <a16:creationId xmlns:a16="http://schemas.microsoft.com/office/drawing/2014/main" id="{BF8684A7-FEFB-F2E0-1E1B-40F911DECBF4}"/>
                </a:ext>
              </a:extLst>
            </p:cNvPr>
            <p:cNvSpPr>
              <a:spLocks noChangeShapeType="1"/>
            </p:cNvSpPr>
            <p:nvPr/>
          </p:nvSpPr>
          <p:spPr bwMode="auto">
            <a:xfrm>
              <a:off x="3304" y="1707"/>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09" name="Line 258">
              <a:extLst>
                <a:ext uri="{FF2B5EF4-FFF2-40B4-BE49-F238E27FC236}">
                  <a16:creationId xmlns:a16="http://schemas.microsoft.com/office/drawing/2014/main" id="{AC3A7846-BCB3-2359-1957-ED8CBF1A06E7}"/>
                </a:ext>
              </a:extLst>
            </p:cNvPr>
            <p:cNvSpPr>
              <a:spLocks noChangeShapeType="1"/>
            </p:cNvSpPr>
            <p:nvPr/>
          </p:nvSpPr>
          <p:spPr bwMode="auto">
            <a:xfrm>
              <a:off x="3282" y="1729"/>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0" name="Line 259">
              <a:extLst>
                <a:ext uri="{FF2B5EF4-FFF2-40B4-BE49-F238E27FC236}">
                  <a16:creationId xmlns:a16="http://schemas.microsoft.com/office/drawing/2014/main" id="{FD3F2492-5F6A-7E0B-6FFD-44FDB3272815}"/>
                </a:ext>
              </a:extLst>
            </p:cNvPr>
            <p:cNvSpPr>
              <a:spLocks noChangeShapeType="1"/>
            </p:cNvSpPr>
            <p:nvPr/>
          </p:nvSpPr>
          <p:spPr bwMode="auto">
            <a:xfrm>
              <a:off x="3310" y="1713"/>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1" name="Line 260">
              <a:extLst>
                <a:ext uri="{FF2B5EF4-FFF2-40B4-BE49-F238E27FC236}">
                  <a16:creationId xmlns:a16="http://schemas.microsoft.com/office/drawing/2014/main" id="{3C09D513-395A-B08F-C2A1-3C66180E2150}"/>
                </a:ext>
              </a:extLst>
            </p:cNvPr>
            <p:cNvSpPr>
              <a:spLocks noChangeShapeType="1"/>
            </p:cNvSpPr>
            <p:nvPr/>
          </p:nvSpPr>
          <p:spPr bwMode="auto">
            <a:xfrm>
              <a:off x="3288" y="1735"/>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2" name="Line 261">
              <a:extLst>
                <a:ext uri="{FF2B5EF4-FFF2-40B4-BE49-F238E27FC236}">
                  <a16:creationId xmlns:a16="http://schemas.microsoft.com/office/drawing/2014/main" id="{838454EF-CF2D-C7CF-06DB-A80E3A0BBF30}"/>
                </a:ext>
              </a:extLst>
            </p:cNvPr>
            <p:cNvSpPr>
              <a:spLocks noChangeShapeType="1"/>
            </p:cNvSpPr>
            <p:nvPr/>
          </p:nvSpPr>
          <p:spPr bwMode="auto">
            <a:xfrm>
              <a:off x="3318" y="1719"/>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3" name="Line 262">
              <a:extLst>
                <a:ext uri="{FF2B5EF4-FFF2-40B4-BE49-F238E27FC236}">
                  <a16:creationId xmlns:a16="http://schemas.microsoft.com/office/drawing/2014/main" id="{6ED1F71C-0024-7D34-F974-5625677FFCEA}"/>
                </a:ext>
              </a:extLst>
            </p:cNvPr>
            <p:cNvSpPr>
              <a:spLocks noChangeShapeType="1"/>
            </p:cNvSpPr>
            <p:nvPr/>
          </p:nvSpPr>
          <p:spPr bwMode="auto">
            <a:xfrm>
              <a:off x="3296" y="174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4" name="Line 263">
              <a:extLst>
                <a:ext uri="{FF2B5EF4-FFF2-40B4-BE49-F238E27FC236}">
                  <a16:creationId xmlns:a16="http://schemas.microsoft.com/office/drawing/2014/main" id="{5CC0D393-6D3B-8E1E-F3A3-A14B271E0679}"/>
                </a:ext>
              </a:extLst>
            </p:cNvPr>
            <p:cNvSpPr>
              <a:spLocks noChangeShapeType="1"/>
            </p:cNvSpPr>
            <p:nvPr/>
          </p:nvSpPr>
          <p:spPr bwMode="auto">
            <a:xfrm>
              <a:off x="3322" y="1729"/>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5" name="Line 264">
              <a:extLst>
                <a:ext uri="{FF2B5EF4-FFF2-40B4-BE49-F238E27FC236}">
                  <a16:creationId xmlns:a16="http://schemas.microsoft.com/office/drawing/2014/main" id="{223F0FF6-4EE8-6FCB-9073-039CDC50F613}"/>
                </a:ext>
              </a:extLst>
            </p:cNvPr>
            <p:cNvSpPr>
              <a:spLocks noChangeShapeType="1"/>
            </p:cNvSpPr>
            <p:nvPr/>
          </p:nvSpPr>
          <p:spPr bwMode="auto">
            <a:xfrm>
              <a:off x="3300" y="1752"/>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6" name="Line 265">
              <a:extLst>
                <a:ext uri="{FF2B5EF4-FFF2-40B4-BE49-F238E27FC236}">
                  <a16:creationId xmlns:a16="http://schemas.microsoft.com/office/drawing/2014/main" id="{1A548641-1509-1956-348B-A4BF77925F5D}"/>
                </a:ext>
              </a:extLst>
            </p:cNvPr>
            <p:cNvSpPr>
              <a:spLocks noChangeShapeType="1"/>
            </p:cNvSpPr>
            <p:nvPr/>
          </p:nvSpPr>
          <p:spPr bwMode="auto">
            <a:xfrm>
              <a:off x="3360" y="1741"/>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7" name="Line 266">
              <a:extLst>
                <a:ext uri="{FF2B5EF4-FFF2-40B4-BE49-F238E27FC236}">
                  <a16:creationId xmlns:a16="http://schemas.microsoft.com/office/drawing/2014/main" id="{9A7185BC-30D8-ED29-265B-22E3634A7988}"/>
                </a:ext>
              </a:extLst>
            </p:cNvPr>
            <p:cNvSpPr>
              <a:spLocks noChangeShapeType="1"/>
            </p:cNvSpPr>
            <p:nvPr/>
          </p:nvSpPr>
          <p:spPr bwMode="auto">
            <a:xfrm>
              <a:off x="3338" y="176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8" name="Line 267">
              <a:extLst>
                <a:ext uri="{FF2B5EF4-FFF2-40B4-BE49-F238E27FC236}">
                  <a16:creationId xmlns:a16="http://schemas.microsoft.com/office/drawing/2014/main" id="{2BCF04E3-1C47-69B7-659D-CF2E8D46F13F}"/>
                </a:ext>
              </a:extLst>
            </p:cNvPr>
            <p:cNvSpPr>
              <a:spLocks noChangeShapeType="1"/>
            </p:cNvSpPr>
            <p:nvPr/>
          </p:nvSpPr>
          <p:spPr bwMode="auto">
            <a:xfrm>
              <a:off x="3388" y="1752"/>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9" name="Line 268">
              <a:extLst>
                <a:ext uri="{FF2B5EF4-FFF2-40B4-BE49-F238E27FC236}">
                  <a16:creationId xmlns:a16="http://schemas.microsoft.com/office/drawing/2014/main" id="{0758B679-8667-AFA9-844C-FEC184FD1137}"/>
                </a:ext>
              </a:extLst>
            </p:cNvPr>
            <p:cNvSpPr>
              <a:spLocks noChangeShapeType="1"/>
            </p:cNvSpPr>
            <p:nvPr/>
          </p:nvSpPr>
          <p:spPr bwMode="auto">
            <a:xfrm>
              <a:off x="3366" y="1772"/>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0" name="Line 269">
              <a:extLst>
                <a:ext uri="{FF2B5EF4-FFF2-40B4-BE49-F238E27FC236}">
                  <a16:creationId xmlns:a16="http://schemas.microsoft.com/office/drawing/2014/main" id="{27DC09FD-12EB-8BFE-CFEC-4FC5BB5110C0}"/>
                </a:ext>
              </a:extLst>
            </p:cNvPr>
            <p:cNvSpPr>
              <a:spLocks noChangeShapeType="1"/>
            </p:cNvSpPr>
            <p:nvPr/>
          </p:nvSpPr>
          <p:spPr bwMode="auto">
            <a:xfrm>
              <a:off x="3402" y="175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1" name="Line 270">
              <a:extLst>
                <a:ext uri="{FF2B5EF4-FFF2-40B4-BE49-F238E27FC236}">
                  <a16:creationId xmlns:a16="http://schemas.microsoft.com/office/drawing/2014/main" id="{EC63B680-9166-1F83-1B6A-FB7CE7548ADC}"/>
                </a:ext>
              </a:extLst>
            </p:cNvPr>
            <p:cNvSpPr>
              <a:spLocks noChangeShapeType="1"/>
            </p:cNvSpPr>
            <p:nvPr/>
          </p:nvSpPr>
          <p:spPr bwMode="auto">
            <a:xfrm>
              <a:off x="3382" y="1780"/>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2" name="Line 271">
              <a:extLst>
                <a:ext uri="{FF2B5EF4-FFF2-40B4-BE49-F238E27FC236}">
                  <a16:creationId xmlns:a16="http://schemas.microsoft.com/office/drawing/2014/main" id="{3A026234-B659-253E-4E0B-F5FC23B0BBED}"/>
                </a:ext>
              </a:extLst>
            </p:cNvPr>
            <p:cNvSpPr>
              <a:spLocks noChangeShapeType="1"/>
            </p:cNvSpPr>
            <p:nvPr/>
          </p:nvSpPr>
          <p:spPr bwMode="auto">
            <a:xfrm>
              <a:off x="3416" y="1766"/>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3" name="Line 272">
              <a:extLst>
                <a:ext uri="{FF2B5EF4-FFF2-40B4-BE49-F238E27FC236}">
                  <a16:creationId xmlns:a16="http://schemas.microsoft.com/office/drawing/2014/main" id="{69F567F7-6C90-5EE3-3B4C-184ECC1C6100}"/>
                </a:ext>
              </a:extLst>
            </p:cNvPr>
            <p:cNvSpPr>
              <a:spLocks noChangeShapeType="1"/>
            </p:cNvSpPr>
            <p:nvPr/>
          </p:nvSpPr>
          <p:spPr bwMode="auto">
            <a:xfrm>
              <a:off x="3394" y="1786"/>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4" name="Line 273">
              <a:extLst>
                <a:ext uri="{FF2B5EF4-FFF2-40B4-BE49-F238E27FC236}">
                  <a16:creationId xmlns:a16="http://schemas.microsoft.com/office/drawing/2014/main" id="{3E595224-456C-C5C4-07E9-2FAFD46E7D66}"/>
                </a:ext>
              </a:extLst>
            </p:cNvPr>
            <p:cNvSpPr>
              <a:spLocks noChangeShapeType="1"/>
            </p:cNvSpPr>
            <p:nvPr/>
          </p:nvSpPr>
          <p:spPr bwMode="auto">
            <a:xfrm>
              <a:off x="3438" y="177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5" name="Line 274">
              <a:extLst>
                <a:ext uri="{FF2B5EF4-FFF2-40B4-BE49-F238E27FC236}">
                  <a16:creationId xmlns:a16="http://schemas.microsoft.com/office/drawing/2014/main" id="{7B4CF82A-0D73-D1E3-48F3-38690E9999B0}"/>
                </a:ext>
              </a:extLst>
            </p:cNvPr>
            <p:cNvSpPr>
              <a:spLocks noChangeShapeType="1"/>
            </p:cNvSpPr>
            <p:nvPr/>
          </p:nvSpPr>
          <p:spPr bwMode="auto">
            <a:xfrm>
              <a:off x="3416" y="179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6" name="Line 275">
              <a:extLst>
                <a:ext uri="{FF2B5EF4-FFF2-40B4-BE49-F238E27FC236}">
                  <a16:creationId xmlns:a16="http://schemas.microsoft.com/office/drawing/2014/main" id="{13EDEA90-A45E-0DCB-58D0-24008933F385}"/>
                </a:ext>
              </a:extLst>
            </p:cNvPr>
            <p:cNvSpPr>
              <a:spLocks noChangeShapeType="1"/>
            </p:cNvSpPr>
            <p:nvPr/>
          </p:nvSpPr>
          <p:spPr bwMode="auto">
            <a:xfrm>
              <a:off x="3458" y="1786"/>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7" name="Line 276">
              <a:extLst>
                <a:ext uri="{FF2B5EF4-FFF2-40B4-BE49-F238E27FC236}">
                  <a16:creationId xmlns:a16="http://schemas.microsoft.com/office/drawing/2014/main" id="{B0FC3356-7A98-0396-95D3-2361CDB2A797}"/>
                </a:ext>
              </a:extLst>
            </p:cNvPr>
            <p:cNvSpPr>
              <a:spLocks noChangeShapeType="1"/>
            </p:cNvSpPr>
            <p:nvPr/>
          </p:nvSpPr>
          <p:spPr bwMode="auto">
            <a:xfrm>
              <a:off x="3438" y="180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8" name="Line 277">
              <a:extLst>
                <a:ext uri="{FF2B5EF4-FFF2-40B4-BE49-F238E27FC236}">
                  <a16:creationId xmlns:a16="http://schemas.microsoft.com/office/drawing/2014/main" id="{5A6803B5-2EA1-9D62-818A-6628F443ABFC}"/>
                </a:ext>
              </a:extLst>
            </p:cNvPr>
            <p:cNvSpPr>
              <a:spLocks noChangeShapeType="1"/>
            </p:cNvSpPr>
            <p:nvPr/>
          </p:nvSpPr>
          <p:spPr bwMode="auto">
            <a:xfrm>
              <a:off x="3476" y="1790"/>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29" name="Line 278">
              <a:extLst>
                <a:ext uri="{FF2B5EF4-FFF2-40B4-BE49-F238E27FC236}">
                  <a16:creationId xmlns:a16="http://schemas.microsoft.com/office/drawing/2014/main" id="{5C0C2CB6-79F4-0FF2-8A02-10057F1E1B89}"/>
                </a:ext>
              </a:extLst>
            </p:cNvPr>
            <p:cNvSpPr>
              <a:spLocks noChangeShapeType="1"/>
            </p:cNvSpPr>
            <p:nvPr/>
          </p:nvSpPr>
          <p:spPr bwMode="auto">
            <a:xfrm>
              <a:off x="3454" y="1812"/>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0" name="Line 279">
              <a:extLst>
                <a:ext uri="{FF2B5EF4-FFF2-40B4-BE49-F238E27FC236}">
                  <a16:creationId xmlns:a16="http://schemas.microsoft.com/office/drawing/2014/main" id="{9E1DE68F-702A-D934-DE24-BD248EB7B761}"/>
                </a:ext>
              </a:extLst>
            </p:cNvPr>
            <p:cNvSpPr>
              <a:spLocks noChangeShapeType="1"/>
            </p:cNvSpPr>
            <p:nvPr/>
          </p:nvSpPr>
          <p:spPr bwMode="auto">
            <a:xfrm>
              <a:off x="3494" y="1798"/>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1" name="Line 280">
              <a:extLst>
                <a:ext uri="{FF2B5EF4-FFF2-40B4-BE49-F238E27FC236}">
                  <a16:creationId xmlns:a16="http://schemas.microsoft.com/office/drawing/2014/main" id="{9A41C438-A985-6E53-176D-0CEEFCED76F4}"/>
                </a:ext>
              </a:extLst>
            </p:cNvPr>
            <p:cNvSpPr>
              <a:spLocks noChangeShapeType="1"/>
            </p:cNvSpPr>
            <p:nvPr/>
          </p:nvSpPr>
          <p:spPr bwMode="auto">
            <a:xfrm>
              <a:off x="3472" y="181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2" name="Line 281">
              <a:extLst>
                <a:ext uri="{FF2B5EF4-FFF2-40B4-BE49-F238E27FC236}">
                  <a16:creationId xmlns:a16="http://schemas.microsoft.com/office/drawing/2014/main" id="{1C0B49E8-082B-7B85-25B0-496B5C94D06A}"/>
                </a:ext>
              </a:extLst>
            </p:cNvPr>
            <p:cNvSpPr>
              <a:spLocks noChangeShapeType="1"/>
            </p:cNvSpPr>
            <p:nvPr/>
          </p:nvSpPr>
          <p:spPr bwMode="auto">
            <a:xfrm>
              <a:off x="3496" y="1798"/>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3" name="Line 282">
              <a:extLst>
                <a:ext uri="{FF2B5EF4-FFF2-40B4-BE49-F238E27FC236}">
                  <a16:creationId xmlns:a16="http://schemas.microsoft.com/office/drawing/2014/main" id="{1DBABE26-B9BB-1D6B-2110-6BF90FAB2337}"/>
                </a:ext>
              </a:extLst>
            </p:cNvPr>
            <p:cNvSpPr>
              <a:spLocks noChangeShapeType="1"/>
            </p:cNvSpPr>
            <p:nvPr/>
          </p:nvSpPr>
          <p:spPr bwMode="auto">
            <a:xfrm>
              <a:off x="3476" y="181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4" name="Line 283">
              <a:extLst>
                <a:ext uri="{FF2B5EF4-FFF2-40B4-BE49-F238E27FC236}">
                  <a16:creationId xmlns:a16="http://schemas.microsoft.com/office/drawing/2014/main" id="{0D403E52-0ECE-94D2-991D-9A8A3E4E1466}"/>
                </a:ext>
              </a:extLst>
            </p:cNvPr>
            <p:cNvSpPr>
              <a:spLocks noChangeShapeType="1"/>
            </p:cNvSpPr>
            <p:nvPr/>
          </p:nvSpPr>
          <p:spPr bwMode="auto">
            <a:xfrm>
              <a:off x="3508" y="1798"/>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5" name="Line 284">
              <a:extLst>
                <a:ext uri="{FF2B5EF4-FFF2-40B4-BE49-F238E27FC236}">
                  <a16:creationId xmlns:a16="http://schemas.microsoft.com/office/drawing/2014/main" id="{AEAF6001-8371-A703-1CF8-5EA643FB925F}"/>
                </a:ext>
              </a:extLst>
            </p:cNvPr>
            <p:cNvSpPr>
              <a:spLocks noChangeShapeType="1"/>
            </p:cNvSpPr>
            <p:nvPr/>
          </p:nvSpPr>
          <p:spPr bwMode="auto">
            <a:xfrm>
              <a:off x="3486" y="181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6" name="Line 285">
              <a:extLst>
                <a:ext uri="{FF2B5EF4-FFF2-40B4-BE49-F238E27FC236}">
                  <a16:creationId xmlns:a16="http://schemas.microsoft.com/office/drawing/2014/main" id="{16A80117-D071-FDC3-2C8D-420C5F0315FE}"/>
                </a:ext>
              </a:extLst>
            </p:cNvPr>
            <p:cNvSpPr>
              <a:spLocks noChangeShapeType="1"/>
            </p:cNvSpPr>
            <p:nvPr/>
          </p:nvSpPr>
          <p:spPr bwMode="auto">
            <a:xfrm>
              <a:off x="3522" y="1798"/>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7" name="Line 286">
              <a:extLst>
                <a:ext uri="{FF2B5EF4-FFF2-40B4-BE49-F238E27FC236}">
                  <a16:creationId xmlns:a16="http://schemas.microsoft.com/office/drawing/2014/main" id="{09AD0C55-98F3-07D3-0984-81F52935F902}"/>
                </a:ext>
              </a:extLst>
            </p:cNvPr>
            <p:cNvSpPr>
              <a:spLocks noChangeShapeType="1"/>
            </p:cNvSpPr>
            <p:nvPr/>
          </p:nvSpPr>
          <p:spPr bwMode="auto">
            <a:xfrm>
              <a:off x="3500" y="181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8" name="Line 287">
              <a:extLst>
                <a:ext uri="{FF2B5EF4-FFF2-40B4-BE49-F238E27FC236}">
                  <a16:creationId xmlns:a16="http://schemas.microsoft.com/office/drawing/2014/main" id="{11A4AF1F-F93D-335F-E8C4-7BDFE1BC74A8}"/>
                </a:ext>
              </a:extLst>
            </p:cNvPr>
            <p:cNvSpPr>
              <a:spLocks noChangeShapeType="1"/>
            </p:cNvSpPr>
            <p:nvPr/>
          </p:nvSpPr>
          <p:spPr bwMode="auto">
            <a:xfrm>
              <a:off x="3536" y="180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39" name="Line 288">
              <a:extLst>
                <a:ext uri="{FF2B5EF4-FFF2-40B4-BE49-F238E27FC236}">
                  <a16:creationId xmlns:a16="http://schemas.microsoft.com/office/drawing/2014/main" id="{BF1D4F58-E112-6A78-F2C2-A4E852A04A47}"/>
                </a:ext>
              </a:extLst>
            </p:cNvPr>
            <p:cNvSpPr>
              <a:spLocks noChangeShapeType="1"/>
            </p:cNvSpPr>
            <p:nvPr/>
          </p:nvSpPr>
          <p:spPr bwMode="auto">
            <a:xfrm>
              <a:off x="3516" y="1830"/>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0" name="Line 289">
              <a:extLst>
                <a:ext uri="{FF2B5EF4-FFF2-40B4-BE49-F238E27FC236}">
                  <a16:creationId xmlns:a16="http://schemas.microsoft.com/office/drawing/2014/main" id="{673E699B-4D64-A5C0-0E7C-DE87F9AA8D56}"/>
                </a:ext>
              </a:extLst>
            </p:cNvPr>
            <p:cNvSpPr>
              <a:spLocks noChangeShapeType="1"/>
            </p:cNvSpPr>
            <p:nvPr/>
          </p:nvSpPr>
          <p:spPr bwMode="auto">
            <a:xfrm>
              <a:off x="3552" y="180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1" name="Line 290">
              <a:extLst>
                <a:ext uri="{FF2B5EF4-FFF2-40B4-BE49-F238E27FC236}">
                  <a16:creationId xmlns:a16="http://schemas.microsoft.com/office/drawing/2014/main" id="{CCA09D69-256F-DC3A-1542-7B7AEF2A4E82}"/>
                </a:ext>
              </a:extLst>
            </p:cNvPr>
            <p:cNvSpPr>
              <a:spLocks noChangeShapeType="1"/>
            </p:cNvSpPr>
            <p:nvPr/>
          </p:nvSpPr>
          <p:spPr bwMode="auto">
            <a:xfrm>
              <a:off x="3530" y="1830"/>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2" name="Line 291">
              <a:extLst>
                <a:ext uri="{FF2B5EF4-FFF2-40B4-BE49-F238E27FC236}">
                  <a16:creationId xmlns:a16="http://schemas.microsoft.com/office/drawing/2014/main" id="{84EC0352-11B3-EC1A-A17D-0951B7E7B631}"/>
                </a:ext>
              </a:extLst>
            </p:cNvPr>
            <p:cNvSpPr>
              <a:spLocks noChangeShapeType="1"/>
            </p:cNvSpPr>
            <p:nvPr/>
          </p:nvSpPr>
          <p:spPr bwMode="auto">
            <a:xfrm>
              <a:off x="3568" y="181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3" name="Line 292">
              <a:extLst>
                <a:ext uri="{FF2B5EF4-FFF2-40B4-BE49-F238E27FC236}">
                  <a16:creationId xmlns:a16="http://schemas.microsoft.com/office/drawing/2014/main" id="{55AB0420-D889-B902-92C2-FBE2E3DF6243}"/>
                </a:ext>
              </a:extLst>
            </p:cNvPr>
            <p:cNvSpPr>
              <a:spLocks noChangeShapeType="1"/>
            </p:cNvSpPr>
            <p:nvPr/>
          </p:nvSpPr>
          <p:spPr bwMode="auto">
            <a:xfrm>
              <a:off x="3548" y="1840"/>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4" name="Line 293">
              <a:extLst>
                <a:ext uri="{FF2B5EF4-FFF2-40B4-BE49-F238E27FC236}">
                  <a16:creationId xmlns:a16="http://schemas.microsoft.com/office/drawing/2014/main" id="{EADD1487-3088-CE07-7C48-25715E7782AA}"/>
                </a:ext>
              </a:extLst>
            </p:cNvPr>
            <p:cNvSpPr>
              <a:spLocks noChangeShapeType="1"/>
            </p:cNvSpPr>
            <p:nvPr/>
          </p:nvSpPr>
          <p:spPr bwMode="auto">
            <a:xfrm>
              <a:off x="3582" y="182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5" name="Line 294">
              <a:extLst>
                <a:ext uri="{FF2B5EF4-FFF2-40B4-BE49-F238E27FC236}">
                  <a16:creationId xmlns:a16="http://schemas.microsoft.com/office/drawing/2014/main" id="{4CC20091-2BD0-C370-ED93-C1BF04E35FC2}"/>
                </a:ext>
              </a:extLst>
            </p:cNvPr>
            <p:cNvSpPr>
              <a:spLocks noChangeShapeType="1"/>
            </p:cNvSpPr>
            <p:nvPr/>
          </p:nvSpPr>
          <p:spPr bwMode="auto">
            <a:xfrm>
              <a:off x="3560" y="184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6" name="Line 295">
              <a:extLst>
                <a:ext uri="{FF2B5EF4-FFF2-40B4-BE49-F238E27FC236}">
                  <a16:creationId xmlns:a16="http://schemas.microsoft.com/office/drawing/2014/main" id="{64CB82D1-AC0A-A364-FDBF-C235EB6AF172}"/>
                </a:ext>
              </a:extLst>
            </p:cNvPr>
            <p:cNvSpPr>
              <a:spLocks noChangeShapeType="1"/>
            </p:cNvSpPr>
            <p:nvPr/>
          </p:nvSpPr>
          <p:spPr bwMode="auto">
            <a:xfrm>
              <a:off x="3590" y="182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7" name="Line 296">
              <a:extLst>
                <a:ext uri="{FF2B5EF4-FFF2-40B4-BE49-F238E27FC236}">
                  <a16:creationId xmlns:a16="http://schemas.microsoft.com/office/drawing/2014/main" id="{C81D14EF-E3D7-954E-937A-2D346ED66EAA}"/>
                </a:ext>
              </a:extLst>
            </p:cNvPr>
            <p:cNvSpPr>
              <a:spLocks noChangeShapeType="1"/>
            </p:cNvSpPr>
            <p:nvPr/>
          </p:nvSpPr>
          <p:spPr bwMode="auto">
            <a:xfrm>
              <a:off x="3568" y="1846"/>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8" name="Line 297">
              <a:extLst>
                <a:ext uri="{FF2B5EF4-FFF2-40B4-BE49-F238E27FC236}">
                  <a16:creationId xmlns:a16="http://schemas.microsoft.com/office/drawing/2014/main" id="{2F0EB4E0-0E96-8E60-9D58-FA7F0E814673}"/>
                </a:ext>
              </a:extLst>
            </p:cNvPr>
            <p:cNvSpPr>
              <a:spLocks noChangeShapeType="1"/>
            </p:cNvSpPr>
            <p:nvPr/>
          </p:nvSpPr>
          <p:spPr bwMode="auto">
            <a:xfrm>
              <a:off x="3598" y="183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9" name="Line 298">
              <a:extLst>
                <a:ext uri="{FF2B5EF4-FFF2-40B4-BE49-F238E27FC236}">
                  <a16:creationId xmlns:a16="http://schemas.microsoft.com/office/drawing/2014/main" id="{0A131A3C-11FD-467D-5E78-BD0BA3309503}"/>
                </a:ext>
              </a:extLst>
            </p:cNvPr>
            <p:cNvSpPr>
              <a:spLocks noChangeShapeType="1"/>
            </p:cNvSpPr>
            <p:nvPr/>
          </p:nvSpPr>
          <p:spPr bwMode="auto">
            <a:xfrm>
              <a:off x="3576" y="185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0" name="Line 299">
              <a:extLst>
                <a:ext uri="{FF2B5EF4-FFF2-40B4-BE49-F238E27FC236}">
                  <a16:creationId xmlns:a16="http://schemas.microsoft.com/office/drawing/2014/main" id="{DD53829C-43BD-29CB-58AF-6CCD7DCD27FB}"/>
                </a:ext>
              </a:extLst>
            </p:cNvPr>
            <p:cNvSpPr>
              <a:spLocks noChangeShapeType="1"/>
            </p:cNvSpPr>
            <p:nvPr/>
          </p:nvSpPr>
          <p:spPr bwMode="auto">
            <a:xfrm>
              <a:off x="3608" y="183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1" name="Line 300">
              <a:extLst>
                <a:ext uri="{FF2B5EF4-FFF2-40B4-BE49-F238E27FC236}">
                  <a16:creationId xmlns:a16="http://schemas.microsoft.com/office/drawing/2014/main" id="{F669C415-DDF8-1B83-645B-F052725FE506}"/>
                </a:ext>
              </a:extLst>
            </p:cNvPr>
            <p:cNvSpPr>
              <a:spLocks noChangeShapeType="1"/>
            </p:cNvSpPr>
            <p:nvPr/>
          </p:nvSpPr>
          <p:spPr bwMode="auto">
            <a:xfrm>
              <a:off x="3586" y="185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2" name="Line 301">
              <a:extLst>
                <a:ext uri="{FF2B5EF4-FFF2-40B4-BE49-F238E27FC236}">
                  <a16:creationId xmlns:a16="http://schemas.microsoft.com/office/drawing/2014/main" id="{66B59567-24CB-F432-7DB7-C70CFC524437}"/>
                </a:ext>
              </a:extLst>
            </p:cNvPr>
            <p:cNvSpPr>
              <a:spLocks noChangeShapeType="1"/>
            </p:cNvSpPr>
            <p:nvPr/>
          </p:nvSpPr>
          <p:spPr bwMode="auto">
            <a:xfrm>
              <a:off x="3612" y="183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3" name="Line 302">
              <a:extLst>
                <a:ext uri="{FF2B5EF4-FFF2-40B4-BE49-F238E27FC236}">
                  <a16:creationId xmlns:a16="http://schemas.microsoft.com/office/drawing/2014/main" id="{A15837FF-F9C1-5860-78B3-D6FBECE6D15D}"/>
                </a:ext>
              </a:extLst>
            </p:cNvPr>
            <p:cNvSpPr>
              <a:spLocks noChangeShapeType="1"/>
            </p:cNvSpPr>
            <p:nvPr/>
          </p:nvSpPr>
          <p:spPr bwMode="auto">
            <a:xfrm>
              <a:off x="3590" y="185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4" name="Line 303">
              <a:extLst>
                <a:ext uri="{FF2B5EF4-FFF2-40B4-BE49-F238E27FC236}">
                  <a16:creationId xmlns:a16="http://schemas.microsoft.com/office/drawing/2014/main" id="{D42DFFCF-6E4B-050D-B082-AD24151C295B}"/>
                </a:ext>
              </a:extLst>
            </p:cNvPr>
            <p:cNvSpPr>
              <a:spLocks noChangeShapeType="1"/>
            </p:cNvSpPr>
            <p:nvPr/>
          </p:nvSpPr>
          <p:spPr bwMode="auto">
            <a:xfrm>
              <a:off x="3630" y="185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5" name="Line 304">
              <a:extLst>
                <a:ext uri="{FF2B5EF4-FFF2-40B4-BE49-F238E27FC236}">
                  <a16:creationId xmlns:a16="http://schemas.microsoft.com/office/drawing/2014/main" id="{1C09F93B-392A-B875-4D53-8F40AE58D502}"/>
                </a:ext>
              </a:extLst>
            </p:cNvPr>
            <p:cNvSpPr>
              <a:spLocks noChangeShapeType="1"/>
            </p:cNvSpPr>
            <p:nvPr/>
          </p:nvSpPr>
          <p:spPr bwMode="auto">
            <a:xfrm>
              <a:off x="3608" y="1876"/>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6" name="Line 305">
              <a:extLst>
                <a:ext uri="{FF2B5EF4-FFF2-40B4-BE49-F238E27FC236}">
                  <a16:creationId xmlns:a16="http://schemas.microsoft.com/office/drawing/2014/main" id="{2D884167-DBD6-45A3-B792-C0CAD5C088EE}"/>
                </a:ext>
              </a:extLst>
            </p:cNvPr>
            <p:cNvSpPr>
              <a:spLocks noChangeShapeType="1"/>
            </p:cNvSpPr>
            <p:nvPr/>
          </p:nvSpPr>
          <p:spPr bwMode="auto">
            <a:xfrm>
              <a:off x="3638" y="185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7" name="Line 306">
              <a:extLst>
                <a:ext uri="{FF2B5EF4-FFF2-40B4-BE49-F238E27FC236}">
                  <a16:creationId xmlns:a16="http://schemas.microsoft.com/office/drawing/2014/main" id="{D0D3EBAE-FC6A-D064-D6A3-30417C749A99}"/>
                </a:ext>
              </a:extLst>
            </p:cNvPr>
            <p:cNvSpPr>
              <a:spLocks noChangeShapeType="1"/>
            </p:cNvSpPr>
            <p:nvPr/>
          </p:nvSpPr>
          <p:spPr bwMode="auto">
            <a:xfrm>
              <a:off x="3616" y="1880"/>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8" name="Line 307">
              <a:extLst>
                <a:ext uri="{FF2B5EF4-FFF2-40B4-BE49-F238E27FC236}">
                  <a16:creationId xmlns:a16="http://schemas.microsoft.com/office/drawing/2014/main" id="{44ACB7A8-5E89-9698-5B4D-14871F0AECF2}"/>
                </a:ext>
              </a:extLst>
            </p:cNvPr>
            <p:cNvSpPr>
              <a:spLocks noChangeShapeType="1"/>
            </p:cNvSpPr>
            <p:nvPr/>
          </p:nvSpPr>
          <p:spPr bwMode="auto">
            <a:xfrm>
              <a:off x="3646" y="1862"/>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59" name="Line 308">
              <a:extLst>
                <a:ext uri="{FF2B5EF4-FFF2-40B4-BE49-F238E27FC236}">
                  <a16:creationId xmlns:a16="http://schemas.microsoft.com/office/drawing/2014/main" id="{B079614C-9179-FCB0-219E-B0F2060F7545}"/>
                </a:ext>
              </a:extLst>
            </p:cNvPr>
            <p:cNvSpPr>
              <a:spLocks noChangeShapeType="1"/>
            </p:cNvSpPr>
            <p:nvPr/>
          </p:nvSpPr>
          <p:spPr bwMode="auto">
            <a:xfrm>
              <a:off x="3624" y="188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0" name="Line 309">
              <a:extLst>
                <a:ext uri="{FF2B5EF4-FFF2-40B4-BE49-F238E27FC236}">
                  <a16:creationId xmlns:a16="http://schemas.microsoft.com/office/drawing/2014/main" id="{358EC033-6D81-BB33-0944-38182DC88F7F}"/>
                </a:ext>
              </a:extLst>
            </p:cNvPr>
            <p:cNvSpPr>
              <a:spLocks noChangeShapeType="1"/>
            </p:cNvSpPr>
            <p:nvPr/>
          </p:nvSpPr>
          <p:spPr bwMode="auto">
            <a:xfrm>
              <a:off x="3654" y="186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1" name="Line 310">
              <a:extLst>
                <a:ext uri="{FF2B5EF4-FFF2-40B4-BE49-F238E27FC236}">
                  <a16:creationId xmlns:a16="http://schemas.microsoft.com/office/drawing/2014/main" id="{21DA273B-01F5-93C1-DA09-B0BA48D4E1F6}"/>
                </a:ext>
              </a:extLst>
            </p:cNvPr>
            <p:cNvSpPr>
              <a:spLocks noChangeShapeType="1"/>
            </p:cNvSpPr>
            <p:nvPr/>
          </p:nvSpPr>
          <p:spPr bwMode="auto">
            <a:xfrm>
              <a:off x="3632" y="1886"/>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2" name="Line 311">
              <a:extLst>
                <a:ext uri="{FF2B5EF4-FFF2-40B4-BE49-F238E27FC236}">
                  <a16:creationId xmlns:a16="http://schemas.microsoft.com/office/drawing/2014/main" id="{5B97A973-A27E-F1B0-7619-6849DB2BA633}"/>
                </a:ext>
              </a:extLst>
            </p:cNvPr>
            <p:cNvSpPr>
              <a:spLocks noChangeShapeType="1"/>
            </p:cNvSpPr>
            <p:nvPr/>
          </p:nvSpPr>
          <p:spPr bwMode="auto">
            <a:xfrm>
              <a:off x="3664" y="1872"/>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3" name="Line 312">
              <a:extLst>
                <a:ext uri="{FF2B5EF4-FFF2-40B4-BE49-F238E27FC236}">
                  <a16:creationId xmlns:a16="http://schemas.microsoft.com/office/drawing/2014/main" id="{C44DAD05-A18E-FC0C-8DCA-80F59D214E5D}"/>
                </a:ext>
              </a:extLst>
            </p:cNvPr>
            <p:cNvSpPr>
              <a:spLocks noChangeShapeType="1"/>
            </p:cNvSpPr>
            <p:nvPr/>
          </p:nvSpPr>
          <p:spPr bwMode="auto">
            <a:xfrm>
              <a:off x="3642" y="189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4" name="Line 313">
              <a:extLst>
                <a:ext uri="{FF2B5EF4-FFF2-40B4-BE49-F238E27FC236}">
                  <a16:creationId xmlns:a16="http://schemas.microsoft.com/office/drawing/2014/main" id="{CE353D27-FF24-9FC9-44E8-632EA111A8FE}"/>
                </a:ext>
              </a:extLst>
            </p:cNvPr>
            <p:cNvSpPr>
              <a:spLocks noChangeShapeType="1"/>
            </p:cNvSpPr>
            <p:nvPr/>
          </p:nvSpPr>
          <p:spPr bwMode="auto">
            <a:xfrm>
              <a:off x="3670" y="1876"/>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5" name="Line 314">
              <a:extLst>
                <a:ext uri="{FF2B5EF4-FFF2-40B4-BE49-F238E27FC236}">
                  <a16:creationId xmlns:a16="http://schemas.microsoft.com/office/drawing/2014/main" id="{896BBB08-8335-5014-995C-51BFA78959CF}"/>
                </a:ext>
              </a:extLst>
            </p:cNvPr>
            <p:cNvSpPr>
              <a:spLocks noChangeShapeType="1"/>
            </p:cNvSpPr>
            <p:nvPr/>
          </p:nvSpPr>
          <p:spPr bwMode="auto">
            <a:xfrm>
              <a:off x="3650" y="189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6" name="Line 315">
              <a:extLst>
                <a:ext uri="{FF2B5EF4-FFF2-40B4-BE49-F238E27FC236}">
                  <a16:creationId xmlns:a16="http://schemas.microsoft.com/office/drawing/2014/main" id="{DAC403AA-E9B0-37E2-E714-96D658C630B9}"/>
                </a:ext>
              </a:extLst>
            </p:cNvPr>
            <p:cNvSpPr>
              <a:spLocks noChangeShapeType="1"/>
            </p:cNvSpPr>
            <p:nvPr/>
          </p:nvSpPr>
          <p:spPr bwMode="auto">
            <a:xfrm>
              <a:off x="3708" y="1902"/>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7" name="Line 316">
              <a:extLst>
                <a:ext uri="{FF2B5EF4-FFF2-40B4-BE49-F238E27FC236}">
                  <a16:creationId xmlns:a16="http://schemas.microsoft.com/office/drawing/2014/main" id="{60FB5896-C07D-3D12-5223-6A8FD1611922}"/>
                </a:ext>
              </a:extLst>
            </p:cNvPr>
            <p:cNvSpPr>
              <a:spLocks noChangeShapeType="1"/>
            </p:cNvSpPr>
            <p:nvPr/>
          </p:nvSpPr>
          <p:spPr bwMode="auto">
            <a:xfrm>
              <a:off x="3686" y="1925"/>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8" name="Line 317">
              <a:extLst>
                <a:ext uri="{FF2B5EF4-FFF2-40B4-BE49-F238E27FC236}">
                  <a16:creationId xmlns:a16="http://schemas.microsoft.com/office/drawing/2014/main" id="{29E0C2F8-A7C5-EEEA-F063-134C1D1EE30E}"/>
                </a:ext>
              </a:extLst>
            </p:cNvPr>
            <p:cNvSpPr>
              <a:spLocks noChangeShapeType="1"/>
            </p:cNvSpPr>
            <p:nvPr/>
          </p:nvSpPr>
          <p:spPr bwMode="auto">
            <a:xfrm>
              <a:off x="3740" y="1910"/>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9" name="Line 318">
              <a:extLst>
                <a:ext uri="{FF2B5EF4-FFF2-40B4-BE49-F238E27FC236}">
                  <a16:creationId xmlns:a16="http://schemas.microsoft.com/office/drawing/2014/main" id="{87DEC67A-0E09-66AF-0B16-2A33A9407C01}"/>
                </a:ext>
              </a:extLst>
            </p:cNvPr>
            <p:cNvSpPr>
              <a:spLocks noChangeShapeType="1"/>
            </p:cNvSpPr>
            <p:nvPr/>
          </p:nvSpPr>
          <p:spPr bwMode="auto">
            <a:xfrm>
              <a:off x="3718" y="1933"/>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0" name="Line 319">
              <a:extLst>
                <a:ext uri="{FF2B5EF4-FFF2-40B4-BE49-F238E27FC236}">
                  <a16:creationId xmlns:a16="http://schemas.microsoft.com/office/drawing/2014/main" id="{2DD9B645-0531-5F57-D88F-C13720ACDABA}"/>
                </a:ext>
              </a:extLst>
            </p:cNvPr>
            <p:cNvSpPr>
              <a:spLocks noChangeShapeType="1"/>
            </p:cNvSpPr>
            <p:nvPr/>
          </p:nvSpPr>
          <p:spPr bwMode="auto">
            <a:xfrm>
              <a:off x="3746" y="1918"/>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1" name="Line 320">
              <a:extLst>
                <a:ext uri="{FF2B5EF4-FFF2-40B4-BE49-F238E27FC236}">
                  <a16:creationId xmlns:a16="http://schemas.microsoft.com/office/drawing/2014/main" id="{46227A43-EFF5-B6CA-053B-E3CF2C179DC3}"/>
                </a:ext>
              </a:extLst>
            </p:cNvPr>
            <p:cNvSpPr>
              <a:spLocks noChangeShapeType="1"/>
            </p:cNvSpPr>
            <p:nvPr/>
          </p:nvSpPr>
          <p:spPr bwMode="auto">
            <a:xfrm>
              <a:off x="3724" y="194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2" name="Line 321">
              <a:extLst>
                <a:ext uri="{FF2B5EF4-FFF2-40B4-BE49-F238E27FC236}">
                  <a16:creationId xmlns:a16="http://schemas.microsoft.com/office/drawing/2014/main" id="{6F4ED65C-6507-ACD6-9763-42053668D465}"/>
                </a:ext>
              </a:extLst>
            </p:cNvPr>
            <p:cNvSpPr>
              <a:spLocks noChangeShapeType="1"/>
            </p:cNvSpPr>
            <p:nvPr/>
          </p:nvSpPr>
          <p:spPr bwMode="auto">
            <a:xfrm>
              <a:off x="3806" y="1935"/>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3" name="Line 322">
              <a:extLst>
                <a:ext uri="{FF2B5EF4-FFF2-40B4-BE49-F238E27FC236}">
                  <a16:creationId xmlns:a16="http://schemas.microsoft.com/office/drawing/2014/main" id="{6BE934B5-9418-34A0-990B-DA4F6550A41E}"/>
                </a:ext>
              </a:extLst>
            </p:cNvPr>
            <p:cNvSpPr>
              <a:spLocks noChangeShapeType="1"/>
            </p:cNvSpPr>
            <p:nvPr/>
          </p:nvSpPr>
          <p:spPr bwMode="auto">
            <a:xfrm>
              <a:off x="3784" y="1957"/>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4" name="Line 323">
              <a:extLst>
                <a:ext uri="{FF2B5EF4-FFF2-40B4-BE49-F238E27FC236}">
                  <a16:creationId xmlns:a16="http://schemas.microsoft.com/office/drawing/2014/main" id="{7264999F-0D14-92AC-3B1B-363FA8E1A1F2}"/>
                </a:ext>
              </a:extLst>
            </p:cNvPr>
            <p:cNvSpPr>
              <a:spLocks noChangeShapeType="1"/>
            </p:cNvSpPr>
            <p:nvPr/>
          </p:nvSpPr>
          <p:spPr bwMode="auto">
            <a:xfrm>
              <a:off x="3828" y="1953"/>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5" name="Line 324">
              <a:extLst>
                <a:ext uri="{FF2B5EF4-FFF2-40B4-BE49-F238E27FC236}">
                  <a16:creationId xmlns:a16="http://schemas.microsoft.com/office/drawing/2014/main" id="{DDCE752F-0959-FCDF-B96C-9266CF68BE29}"/>
                </a:ext>
              </a:extLst>
            </p:cNvPr>
            <p:cNvSpPr>
              <a:spLocks noChangeShapeType="1"/>
            </p:cNvSpPr>
            <p:nvPr/>
          </p:nvSpPr>
          <p:spPr bwMode="auto">
            <a:xfrm>
              <a:off x="3806" y="1975"/>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6" name="Line 325">
              <a:extLst>
                <a:ext uri="{FF2B5EF4-FFF2-40B4-BE49-F238E27FC236}">
                  <a16:creationId xmlns:a16="http://schemas.microsoft.com/office/drawing/2014/main" id="{3F540EDC-AB71-AB1E-FAF3-80813FF91435}"/>
                </a:ext>
              </a:extLst>
            </p:cNvPr>
            <p:cNvSpPr>
              <a:spLocks noChangeShapeType="1"/>
            </p:cNvSpPr>
            <p:nvPr/>
          </p:nvSpPr>
          <p:spPr bwMode="auto">
            <a:xfrm>
              <a:off x="3842" y="1961"/>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7" name="Line 326">
              <a:extLst>
                <a:ext uri="{FF2B5EF4-FFF2-40B4-BE49-F238E27FC236}">
                  <a16:creationId xmlns:a16="http://schemas.microsoft.com/office/drawing/2014/main" id="{D99D4BFD-67EB-479A-8BE5-96C0218768FE}"/>
                </a:ext>
              </a:extLst>
            </p:cNvPr>
            <p:cNvSpPr>
              <a:spLocks noChangeShapeType="1"/>
            </p:cNvSpPr>
            <p:nvPr/>
          </p:nvSpPr>
          <p:spPr bwMode="auto">
            <a:xfrm>
              <a:off x="3820" y="1983"/>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8" name="Line 327">
              <a:extLst>
                <a:ext uri="{FF2B5EF4-FFF2-40B4-BE49-F238E27FC236}">
                  <a16:creationId xmlns:a16="http://schemas.microsoft.com/office/drawing/2014/main" id="{87ADE04C-3C9A-264E-F09A-4F2CAD92EC70}"/>
                </a:ext>
              </a:extLst>
            </p:cNvPr>
            <p:cNvSpPr>
              <a:spLocks noChangeShapeType="1"/>
            </p:cNvSpPr>
            <p:nvPr/>
          </p:nvSpPr>
          <p:spPr bwMode="auto">
            <a:xfrm>
              <a:off x="3884" y="1983"/>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9" name="Line 328">
              <a:extLst>
                <a:ext uri="{FF2B5EF4-FFF2-40B4-BE49-F238E27FC236}">
                  <a16:creationId xmlns:a16="http://schemas.microsoft.com/office/drawing/2014/main" id="{B046F24D-4353-1017-A6D8-22DF8E5551C7}"/>
                </a:ext>
              </a:extLst>
            </p:cNvPr>
            <p:cNvSpPr>
              <a:spLocks noChangeShapeType="1"/>
            </p:cNvSpPr>
            <p:nvPr/>
          </p:nvSpPr>
          <p:spPr bwMode="auto">
            <a:xfrm>
              <a:off x="3862" y="2005"/>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0" name="Line 329">
              <a:extLst>
                <a:ext uri="{FF2B5EF4-FFF2-40B4-BE49-F238E27FC236}">
                  <a16:creationId xmlns:a16="http://schemas.microsoft.com/office/drawing/2014/main" id="{040A05DC-2169-267D-CF8F-EC2BCC610AF1}"/>
                </a:ext>
              </a:extLst>
            </p:cNvPr>
            <p:cNvSpPr>
              <a:spLocks noChangeShapeType="1"/>
            </p:cNvSpPr>
            <p:nvPr/>
          </p:nvSpPr>
          <p:spPr bwMode="auto">
            <a:xfrm>
              <a:off x="3928" y="2001"/>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1" name="Line 330">
              <a:extLst>
                <a:ext uri="{FF2B5EF4-FFF2-40B4-BE49-F238E27FC236}">
                  <a16:creationId xmlns:a16="http://schemas.microsoft.com/office/drawing/2014/main" id="{6D5A1329-DFE7-4837-B173-1AC713AA15D7}"/>
                </a:ext>
              </a:extLst>
            </p:cNvPr>
            <p:cNvSpPr>
              <a:spLocks noChangeShapeType="1"/>
            </p:cNvSpPr>
            <p:nvPr/>
          </p:nvSpPr>
          <p:spPr bwMode="auto">
            <a:xfrm>
              <a:off x="3906" y="202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2" name="Line 331">
              <a:extLst>
                <a:ext uri="{FF2B5EF4-FFF2-40B4-BE49-F238E27FC236}">
                  <a16:creationId xmlns:a16="http://schemas.microsoft.com/office/drawing/2014/main" id="{9B7A9CCC-92DC-A1FF-7650-BD14F5680E4A}"/>
                </a:ext>
              </a:extLst>
            </p:cNvPr>
            <p:cNvSpPr>
              <a:spLocks noChangeShapeType="1"/>
            </p:cNvSpPr>
            <p:nvPr/>
          </p:nvSpPr>
          <p:spPr bwMode="auto">
            <a:xfrm>
              <a:off x="3936" y="2001"/>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3" name="Line 332">
              <a:extLst>
                <a:ext uri="{FF2B5EF4-FFF2-40B4-BE49-F238E27FC236}">
                  <a16:creationId xmlns:a16="http://schemas.microsoft.com/office/drawing/2014/main" id="{BE1FA255-712A-A77F-8B6C-A84F5129A9E8}"/>
                </a:ext>
              </a:extLst>
            </p:cNvPr>
            <p:cNvSpPr>
              <a:spLocks noChangeShapeType="1"/>
            </p:cNvSpPr>
            <p:nvPr/>
          </p:nvSpPr>
          <p:spPr bwMode="auto">
            <a:xfrm>
              <a:off x="3914" y="202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4" name="Line 333">
              <a:extLst>
                <a:ext uri="{FF2B5EF4-FFF2-40B4-BE49-F238E27FC236}">
                  <a16:creationId xmlns:a16="http://schemas.microsoft.com/office/drawing/2014/main" id="{E2BE7B4F-CB7A-39DA-E558-5AE4FBFDCFC4}"/>
                </a:ext>
              </a:extLst>
            </p:cNvPr>
            <p:cNvSpPr>
              <a:spLocks noChangeShapeType="1"/>
            </p:cNvSpPr>
            <p:nvPr/>
          </p:nvSpPr>
          <p:spPr bwMode="auto">
            <a:xfrm>
              <a:off x="3950" y="2013"/>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5" name="Line 334">
              <a:extLst>
                <a:ext uri="{FF2B5EF4-FFF2-40B4-BE49-F238E27FC236}">
                  <a16:creationId xmlns:a16="http://schemas.microsoft.com/office/drawing/2014/main" id="{B395B7C9-9C6A-7113-0487-BD1FFDBB27BD}"/>
                </a:ext>
              </a:extLst>
            </p:cNvPr>
            <p:cNvSpPr>
              <a:spLocks noChangeShapeType="1"/>
            </p:cNvSpPr>
            <p:nvPr/>
          </p:nvSpPr>
          <p:spPr bwMode="auto">
            <a:xfrm>
              <a:off x="3928" y="2035"/>
              <a:ext cx="41"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6" name="Line 335">
              <a:extLst>
                <a:ext uri="{FF2B5EF4-FFF2-40B4-BE49-F238E27FC236}">
                  <a16:creationId xmlns:a16="http://schemas.microsoft.com/office/drawing/2014/main" id="{3A0624E2-EB64-A3D4-77E8-0A00B56E944F}"/>
                </a:ext>
              </a:extLst>
            </p:cNvPr>
            <p:cNvSpPr>
              <a:spLocks noChangeShapeType="1"/>
            </p:cNvSpPr>
            <p:nvPr/>
          </p:nvSpPr>
          <p:spPr bwMode="auto">
            <a:xfrm>
              <a:off x="4031" y="2057"/>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7" name="Line 336">
              <a:extLst>
                <a:ext uri="{FF2B5EF4-FFF2-40B4-BE49-F238E27FC236}">
                  <a16:creationId xmlns:a16="http://schemas.microsoft.com/office/drawing/2014/main" id="{C0F7E377-51FB-609A-7E15-E96F5065F164}"/>
                </a:ext>
              </a:extLst>
            </p:cNvPr>
            <p:cNvSpPr>
              <a:spLocks noChangeShapeType="1"/>
            </p:cNvSpPr>
            <p:nvPr/>
          </p:nvSpPr>
          <p:spPr bwMode="auto">
            <a:xfrm>
              <a:off x="4009" y="2077"/>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8" name="Line 337">
              <a:extLst>
                <a:ext uri="{FF2B5EF4-FFF2-40B4-BE49-F238E27FC236}">
                  <a16:creationId xmlns:a16="http://schemas.microsoft.com/office/drawing/2014/main" id="{C1D15130-F587-6DDF-FF43-5E83EC177706}"/>
                </a:ext>
              </a:extLst>
            </p:cNvPr>
            <p:cNvSpPr>
              <a:spLocks noChangeShapeType="1"/>
            </p:cNvSpPr>
            <p:nvPr/>
          </p:nvSpPr>
          <p:spPr bwMode="auto">
            <a:xfrm>
              <a:off x="4041" y="2073"/>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89" name="Line 338">
              <a:extLst>
                <a:ext uri="{FF2B5EF4-FFF2-40B4-BE49-F238E27FC236}">
                  <a16:creationId xmlns:a16="http://schemas.microsoft.com/office/drawing/2014/main" id="{9A0B75FC-5512-B698-BB28-CCD61ECB2D6A}"/>
                </a:ext>
              </a:extLst>
            </p:cNvPr>
            <p:cNvSpPr>
              <a:spLocks noChangeShapeType="1"/>
            </p:cNvSpPr>
            <p:nvPr/>
          </p:nvSpPr>
          <p:spPr bwMode="auto">
            <a:xfrm>
              <a:off x="4019" y="209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0" name="Line 339">
              <a:extLst>
                <a:ext uri="{FF2B5EF4-FFF2-40B4-BE49-F238E27FC236}">
                  <a16:creationId xmlns:a16="http://schemas.microsoft.com/office/drawing/2014/main" id="{4203DBC0-F9D2-B79A-D3F3-6A7E17F30466}"/>
                </a:ext>
              </a:extLst>
            </p:cNvPr>
            <p:cNvSpPr>
              <a:spLocks noChangeShapeType="1"/>
            </p:cNvSpPr>
            <p:nvPr/>
          </p:nvSpPr>
          <p:spPr bwMode="auto">
            <a:xfrm>
              <a:off x="4093" y="2085"/>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1" name="Line 340">
              <a:extLst>
                <a:ext uri="{FF2B5EF4-FFF2-40B4-BE49-F238E27FC236}">
                  <a16:creationId xmlns:a16="http://schemas.microsoft.com/office/drawing/2014/main" id="{FCDD8047-23B8-2559-BDA5-3B73386B8920}"/>
                </a:ext>
              </a:extLst>
            </p:cNvPr>
            <p:cNvSpPr>
              <a:spLocks noChangeShapeType="1"/>
            </p:cNvSpPr>
            <p:nvPr/>
          </p:nvSpPr>
          <p:spPr bwMode="auto">
            <a:xfrm>
              <a:off x="4073" y="210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2" name="Line 341">
              <a:extLst>
                <a:ext uri="{FF2B5EF4-FFF2-40B4-BE49-F238E27FC236}">
                  <a16:creationId xmlns:a16="http://schemas.microsoft.com/office/drawing/2014/main" id="{60C496C7-DA2A-556C-C7AB-251C082A2D03}"/>
                </a:ext>
              </a:extLst>
            </p:cNvPr>
            <p:cNvSpPr>
              <a:spLocks noChangeShapeType="1"/>
            </p:cNvSpPr>
            <p:nvPr/>
          </p:nvSpPr>
          <p:spPr bwMode="auto">
            <a:xfrm>
              <a:off x="4121" y="2100"/>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3" name="Line 342">
              <a:extLst>
                <a:ext uri="{FF2B5EF4-FFF2-40B4-BE49-F238E27FC236}">
                  <a16:creationId xmlns:a16="http://schemas.microsoft.com/office/drawing/2014/main" id="{B5B33AAC-2A16-9377-7D3D-E8C060DDEECE}"/>
                </a:ext>
              </a:extLst>
            </p:cNvPr>
            <p:cNvSpPr>
              <a:spLocks noChangeShapeType="1"/>
            </p:cNvSpPr>
            <p:nvPr/>
          </p:nvSpPr>
          <p:spPr bwMode="auto">
            <a:xfrm>
              <a:off x="4099" y="2120"/>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4" name="Line 343">
              <a:extLst>
                <a:ext uri="{FF2B5EF4-FFF2-40B4-BE49-F238E27FC236}">
                  <a16:creationId xmlns:a16="http://schemas.microsoft.com/office/drawing/2014/main" id="{7444CE8C-E05C-3970-786E-78875765E4A8}"/>
                </a:ext>
              </a:extLst>
            </p:cNvPr>
            <p:cNvSpPr>
              <a:spLocks noChangeShapeType="1"/>
            </p:cNvSpPr>
            <p:nvPr/>
          </p:nvSpPr>
          <p:spPr bwMode="auto">
            <a:xfrm>
              <a:off x="4131" y="210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5" name="Line 344">
              <a:extLst>
                <a:ext uri="{FF2B5EF4-FFF2-40B4-BE49-F238E27FC236}">
                  <a16:creationId xmlns:a16="http://schemas.microsoft.com/office/drawing/2014/main" id="{9AB95826-95E6-4581-B3AB-071E84714F29}"/>
                </a:ext>
              </a:extLst>
            </p:cNvPr>
            <p:cNvSpPr>
              <a:spLocks noChangeShapeType="1"/>
            </p:cNvSpPr>
            <p:nvPr/>
          </p:nvSpPr>
          <p:spPr bwMode="auto">
            <a:xfrm>
              <a:off x="4111" y="212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6" name="Line 345">
              <a:extLst>
                <a:ext uri="{FF2B5EF4-FFF2-40B4-BE49-F238E27FC236}">
                  <a16:creationId xmlns:a16="http://schemas.microsoft.com/office/drawing/2014/main" id="{9FB7F441-EBAC-DA5B-129F-1CCAA3A1C86B}"/>
                </a:ext>
              </a:extLst>
            </p:cNvPr>
            <p:cNvSpPr>
              <a:spLocks noChangeShapeType="1"/>
            </p:cNvSpPr>
            <p:nvPr/>
          </p:nvSpPr>
          <p:spPr bwMode="auto">
            <a:xfrm>
              <a:off x="4183" y="2120"/>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7" name="Line 346">
              <a:extLst>
                <a:ext uri="{FF2B5EF4-FFF2-40B4-BE49-F238E27FC236}">
                  <a16:creationId xmlns:a16="http://schemas.microsoft.com/office/drawing/2014/main" id="{EFB1EE0F-403F-9665-D7BE-DE421D95F07B}"/>
                </a:ext>
              </a:extLst>
            </p:cNvPr>
            <p:cNvSpPr>
              <a:spLocks noChangeShapeType="1"/>
            </p:cNvSpPr>
            <p:nvPr/>
          </p:nvSpPr>
          <p:spPr bwMode="auto">
            <a:xfrm>
              <a:off x="4161" y="2142"/>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8" name="Line 347">
              <a:extLst>
                <a:ext uri="{FF2B5EF4-FFF2-40B4-BE49-F238E27FC236}">
                  <a16:creationId xmlns:a16="http://schemas.microsoft.com/office/drawing/2014/main" id="{E7D723F6-C642-BD9A-336D-CD8850FA3B55}"/>
                </a:ext>
              </a:extLst>
            </p:cNvPr>
            <p:cNvSpPr>
              <a:spLocks noChangeShapeType="1"/>
            </p:cNvSpPr>
            <p:nvPr/>
          </p:nvSpPr>
          <p:spPr bwMode="auto">
            <a:xfrm>
              <a:off x="4191" y="2130"/>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99" name="Line 348">
              <a:extLst>
                <a:ext uri="{FF2B5EF4-FFF2-40B4-BE49-F238E27FC236}">
                  <a16:creationId xmlns:a16="http://schemas.microsoft.com/office/drawing/2014/main" id="{E144F3CF-5D0C-361F-A7FD-B0EF2F9576DE}"/>
                </a:ext>
              </a:extLst>
            </p:cNvPr>
            <p:cNvSpPr>
              <a:spLocks noChangeShapeType="1"/>
            </p:cNvSpPr>
            <p:nvPr/>
          </p:nvSpPr>
          <p:spPr bwMode="auto">
            <a:xfrm>
              <a:off x="4169" y="2152"/>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0" name="Line 349">
              <a:extLst>
                <a:ext uri="{FF2B5EF4-FFF2-40B4-BE49-F238E27FC236}">
                  <a16:creationId xmlns:a16="http://schemas.microsoft.com/office/drawing/2014/main" id="{8D086762-A118-0916-F56A-9CC354B7F8D3}"/>
                </a:ext>
              </a:extLst>
            </p:cNvPr>
            <p:cNvSpPr>
              <a:spLocks noChangeShapeType="1"/>
            </p:cNvSpPr>
            <p:nvPr/>
          </p:nvSpPr>
          <p:spPr bwMode="auto">
            <a:xfrm>
              <a:off x="4215" y="2140"/>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1" name="Line 350">
              <a:extLst>
                <a:ext uri="{FF2B5EF4-FFF2-40B4-BE49-F238E27FC236}">
                  <a16:creationId xmlns:a16="http://schemas.microsoft.com/office/drawing/2014/main" id="{FDF97847-3C68-FD5F-BF3B-350212E38E92}"/>
                </a:ext>
              </a:extLst>
            </p:cNvPr>
            <p:cNvSpPr>
              <a:spLocks noChangeShapeType="1"/>
            </p:cNvSpPr>
            <p:nvPr/>
          </p:nvSpPr>
          <p:spPr bwMode="auto">
            <a:xfrm>
              <a:off x="4193" y="2162"/>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2" name="Line 351">
              <a:extLst>
                <a:ext uri="{FF2B5EF4-FFF2-40B4-BE49-F238E27FC236}">
                  <a16:creationId xmlns:a16="http://schemas.microsoft.com/office/drawing/2014/main" id="{506BA8EE-3A70-ABF9-A39F-D63C40B44F03}"/>
                </a:ext>
              </a:extLst>
            </p:cNvPr>
            <p:cNvSpPr>
              <a:spLocks noChangeShapeType="1"/>
            </p:cNvSpPr>
            <p:nvPr/>
          </p:nvSpPr>
          <p:spPr bwMode="auto">
            <a:xfrm>
              <a:off x="4227" y="214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3" name="Line 352">
              <a:extLst>
                <a:ext uri="{FF2B5EF4-FFF2-40B4-BE49-F238E27FC236}">
                  <a16:creationId xmlns:a16="http://schemas.microsoft.com/office/drawing/2014/main" id="{80E966FB-2BBF-58B1-E8D2-11E51814D4ED}"/>
                </a:ext>
              </a:extLst>
            </p:cNvPr>
            <p:cNvSpPr>
              <a:spLocks noChangeShapeType="1"/>
            </p:cNvSpPr>
            <p:nvPr/>
          </p:nvSpPr>
          <p:spPr bwMode="auto">
            <a:xfrm>
              <a:off x="4205" y="216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4" name="Line 353">
              <a:extLst>
                <a:ext uri="{FF2B5EF4-FFF2-40B4-BE49-F238E27FC236}">
                  <a16:creationId xmlns:a16="http://schemas.microsoft.com/office/drawing/2014/main" id="{634B7ADE-BAA1-4336-7B58-A52F40DDABE2}"/>
                </a:ext>
              </a:extLst>
            </p:cNvPr>
            <p:cNvSpPr>
              <a:spLocks noChangeShapeType="1"/>
            </p:cNvSpPr>
            <p:nvPr/>
          </p:nvSpPr>
          <p:spPr bwMode="auto">
            <a:xfrm>
              <a:off x="4237" y="214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5" name="Line 354">
              <a:extLst>
                <a:ext uri="{FF2B5EF4-FFF2-40B4-BE49-F238E27FC236}">
                  <a16:creationId xmlns:a16="http://schemas.microsoft.com/office/drawing/2014/main" id="{A0859921-E552-201C-E555-3A36AF82B93E}"/>
                </a:ext>
              </a:extLst>
            </p:cNvPr>
            <p:cNvSpPr>
              <a:spLocks noChangeShapeType="1"/>
            </p:cNvSpPr>
            <p:nvPr/>
          </p:nvSpPr>
          <p:spPr bwMode="auto">
            <a:xfrm>
              <a:off x="4215" y="216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6" name="Line 355">
              <a:extLst>
                <a:ext uri="{FF2B5EF4-FFF2-40B4-BE49-F238E27FC236}">
                  <a16:creationId xmlns:a16="http://schemas.microsoft.com/office/drawing/2014/main" id="{1053A8D8-0DE9-0BF2-30AE-2F387D9C2CC6}"/>
                </a:ext>
              </a:extLst>
            </p:cNvPr>
            <p:cNvSpPr>
              <a:spLocks noChangeShapeType="1"/>
            </p:cNvSpPr>
            <p:nvPr/>
          </p:nvSpPr>
          <p:spPr bwMode="auto">
            <a:xfrm>
              <a:off x="4249" y="2152"/>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7" name="Line 356">
              <a:extLst>
                <a:ext uri="{FF2B5EF4-FFF2-40B4-BE49-F238E27FC236}">
                  <a16:creationId xmlns:a16="http://schemas.microsoft.com/office/drawing/2014/main" id="{582CFBA1-D6CB-22BF-75CE-5D473DA2FC9F}"/>
                </a:ext>
              </a:extLst>
            </p:cNvPr>
            <p:cNvSpPr>
              <a:spLocks noChangeShapeType="1"/>
            </p:cNvSpPr>
            <p:nvPr/>
          </p:nvSpPr>
          <p:spPr bwMode="auto">
            <a:xfrm>
              <a:off x="4227" y="217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8" name="Line 357">
              <a:extLst>
                <a:ext uri="{FF2B5EF4-FFF2-40B4-BE49-F238E27FC236}">
                  <a16:creationId xmlns:a16="http://schemas.microsoft.com/office/drawing/2014/main" id="{DBCDF04A-5585-69FA-B441-15460E7ACC48}"/>
                </a:ext>
              </a:extLst>
            </p:cNvPr>
            <p:cNvSpPr>
              <a:spLocks noChangeShapeType="1"/>
            </p:cNvSpPr>
            <p:nvPr/>
          </p:nvSpPr>
          <p:spPr bwMode="auto">
            <a:xfrm>
              <a:off x="4259" y="215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09" name="Line 358">
              <a:extLst>
                <a:ext uri="{FF2B5EF4-FFF2-40B4-BE49-F238E27FC236}">
                  <a16:creationId xmlns:a16="http://schemas.microsoft.com/office/drawing/2014/main" id="{20F50006-E63F-36FE-E95D-60BA59DAB55F}"/>
                </a:ext>
              </a:extLst>
            </p:cNvPr>
            <p:cNvSpPr>
              <a:spLocks noChangeShapeType="1"/>
            </p:cNvSpPr>
            <p:nvPr/>
          </p:nvSpPr>
          <p:spPr bwMode="auto">
            <a:xfrm>
              <a:off x="4237" y="217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0" name="Line 359">
              <a:extLst>
                <a:ext uri="{FF2B5EF4-FFF2-40B4-BE49-F238E27FC236}">
                  <a16:creationId xmlns:a16="http://schemas.microsoft.com/office/drawing/2014/main" id="{AB96D331-D663-31C6-AB23-F38F3A99797C}"/>
                </a:ext>
              </a:extLst>
            </p:cNvPr>
            <p:cNvSpPr>
              <a:spLocks noChangeShapeType="1"/>
            </p:cNvSpPr>
            <p:nvPr/>
          </p:nvSpPr>
          <p:spPr bwMode="auto">
            <a:xfrm>
              <a:off x="4263" y="215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1" name="Line 360">
              <a:extLst>
                <a:ext uri="{FF2B5EF4-FFF2-40B4-BE49-F238E27FC236}">
                  <a16:creationId xmlns:a16="http://schemas.microsoft.com/office/drawing/2014/main" id="{0E6E96CB-3E99-DB34-FE41-3CFB86A668D8}"/>
                </a:ext>
              </a:extLst>
            </p:cNvPr>
            <p:cNvSpPr>
              <a:spLocks noChangeShapeType="1"/>
            </p:cNvSpPr>
            <p:nvPr/>
          </p:nvSpPr>
          <p:spPr bwMode="auto">
            <a:xfrm>
              <a:off x="4243" y="217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2" name="Line 361">
              <a:extLst>
                <a:ext uri="{FF2B5EF4-FFF2-40B4-BE49-F238E27FC236}">
                  <a16:creationId xmlns:a16="http://schemas.microsoft.com/office/drawing/2014/main" id="{BD508D50-2785-7D77-607A-AC0911838085}"/>
                </a:ext>
              </a:extLst>
            </p:cNvPr>
            <p:cNvSpPr>
              <a:spLocks noChangeShapeType="1"/>
            </p:cNvSpPr>
            <p:nvPr/>
          </p:nvSpPr>
          <p:spPr bwMode="auto">
            <a:xfrm>
              <a:off x="4271" y="2162"/>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3" name="Line 362">
              <a:extLst>
                <a:ext uri="{FF2B5EF4-FFF2-40B4-BE49-F238E27FC236}">
                  <a16:creationId xmlns:a16="http://schemas.microsoft.com/office/drawing/2014/main" id="{149410D0-C0F8-10C5-EA9A-377D16B4DD4D}"/>
                </a:ext>
              </a:extLst>
            </p:cNvPr>
            <p:cNvSpPr>
              <a:spLocks noChangeShapeType="1"/>
            </p:cNvSpPr>
            <p:nvPr/>
          </p:nvSpPr>
          <p:spPr bwMode="auto">
            <a:xfrm>
              <a:off x="4249" y="218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4" name="Line 363">
              <a:extLst>
                <a:ext uri="{FF2B5EF4-FFF2-40B4-BE49-F238E27FC236}">
                  <a16:creationId xmlns:a16="http://schemas.microsoft.com/office/drawing/2014/main" id="{A663414E-60B0-A533-6145-BC2A8D19611E}"/>
                </a:ext>
              </a:extLst>
            </p:cNvPr>
            <p:cNvSpPr>
              <a:spLocks noChangeShapeType="1"/>
            </p:cNvSpPr>
            <p:nvPr/>
          </p:nvSpPr>
          <p:spPr bwMode="auto">
            <a:xfrm>
              <a:off x="4279" y="2162"/>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5" name="Line 364">
              <a:extLst>
                <a:ext uri="{FF2B5EF4-FFF2-40B4-BE49-F238E27FC236}">
                  <a16:creationId xmlns:a16="http://schemas.microsoft.com/office/drawing/2014/main" id="{7AAE0390-0314-7E2E-5D6F-FF3EA5508E89}"/>
                </a:ext>
              </a:extLst>
            </p:cNvPr>
            <p:cNvSpPr>
              <a:spLocks noChangeShapeType="1"/>
            </p:cNvSpPr>
            <p:nvPr/>
          </p:nvSpPr>
          <p:spPr bwMode="auto">
            <a:xfrm>
              <a:off x="4257" y="218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6" name="Line 365">
              <a:extLst>
                <a:ext uri="{FF2B5EF4-FFF2-40B4-BE49-F238E27FC236}">
                  <a16:creationId xmlns:a16="http://schemas.microsoft.com/office/drawing/2014/main" id="{C36D4033-F0F0-1818-1F6F-27AD3484BDF6}"/>
                </a:ext>
              </a:extLst>
            </p:cNvPr>
            <p:cNvSpPr>
              <a:spLocks noChangeShapeType="1"/>
            </p:cNvSpPr>
            <p:nvPr/>
          </p:nvSpPr>
          <p:spPr bwMode="auto">
            <a:xfrm>
              <a:off x="4283" y="2164"/>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7" name="Line 366">
              <a:extLst>
                <a:ext uri="{FF2B5EF4-FFF2-40B4-BE49-F238E27FC236}">
                  <a16:creationId xmlns:a16="http://schemas.microsoft.com/office/drawing/2014/main" id="{22AC47BA-352E-2A2F-BD82-09BF442DA5AB}"/>
                </a:ext>
              </a:extLst>
            </p:cNvPr>
            <p:cNvSpPr>
              <a:spLocks noChangeShapeType="1"/>
            </p:cNvSpPr>
            <p:nvPr/>
          </p:nvSpPr>
          <p:spPr bwMode="auto">
            <a:xfrm>
              <a:off x="4263" y="218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8" name="Line 367">
              <a:extLst>
                <a:ext uri="{FF2B5EF4-FFF2-40B4-BE49-F238E27FC236}">
                  <a16:creationId xmlns:a16="http://schemas.microsoft.com/office/drawing/2014/main" id="{E6C9F4DE-C878-635E-2A49-3F4F6AF44F0B}"/>
                </a:ext>
              </a:extLst>
            </p:cNvPr>
            <p:cNvSpPr>
              <a:spLocks noChangeShapeType="1"/>
            </p:cNvSpPr>
            <p:nvPr/>
          </p:nvSpPr>
          <p:spPr bwMode="auto">
            <a:xfrm>
              <a:off x="4305" y="217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19" name="Line 368">
              <a:extLst>
                <a:ext uri="{FF2B5EF4-FFF2-40B4-BE49-F238E27FC236}">
                  <a16:creationId xmlns:a16="http://schemas.microsoft.com/office/drawing/2014/main" id="{593B13E0-C760-CAB7-AA1D-E5418F87768E}"/>
                </a:ext>
              </a:extLst>
            </p:cNvPr>
            <p:cNvSpPr>
              <a:spLocks noChangeShapeType="1"/>
            </p:cNvSpPr>
            <p:nvPr/>
          </p:nvSpPr>
          <p:spPr bwMode="auto">
            <a:xfrm>
              <a:off x="4283" y="2198"/>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0" name="Line 369">
              <a:extLst>
                <a:ext uri="{FF2B5EF4-FFF2-40B4-BE49-F238E27FC236}">
                  <a16:creationId xmlns:a16="http://schemas.microsoft.com/office/drawing/2014/main" id="{448E798F-91C7-FDEB-13FF-9E4C2C5B7D0C}"/>
                </a:ext>
              </a:extLst>
            </p:cNvPr>
            <p:cNvSpPr>
              <a:spLocks noChangeShapeType="1"/>
            </p:cNvSpPr>
            <p:nvPr/>
          </p:nvSpPr>
          <p:spPr bwMode="auto">
            <a:xfrm>
              <a:off x="4311" y="2178"/>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1" name="Line 370">
              <a:extLst>
                <a:ext uri="{FF2B5EF4-FFF2-40B4-BE49-F238E27FC236}">
                  <a16:creationId xmlns:a16="http://schemas.microsoft.com/office/drawing/2014/main" id="{0CC570B6-79DD-BDB0-32E9-C363CEE46DBD}"/>
                </a:ext>
              </a:extLst>
            </p:cNvPr>
            <p:cNvSpPr>
              <a:spLocks noChangeShapeType="1"/>
            </p:cNvSpPr>
            <p:nvPr/>
          </p:nvSpPr>
          <p:spPr bwMode="auto">
            <a:xfrm>
              <a:off x="4289" y="2200"/>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2" name="Line 371">
              <a:extLst>
                <a:ext uri="{FF2B5EF4-FFF2-40B4-BE49-F238E27FC236}">
                  <a16:creationId xmlns:a16="http://schemas.microsoft.com/office/drawing/2014/main" id="{5AC544A7-57FF-407C-F11E-6984EC89FE65}"/>
                </a:ext>
              </a:extLst>
            </p:cNvPr>
            <p:cNvSpPr>
              <a:spLocks noChangeShapeType="1"/>
            </p:cNvSpPr>
            <p:nvPr/>
          </p:nvSpPr>
          <p:spPr bwMode="auto">
            <a:xfrm>
              <a:off x="4319" y="2184"/>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3" name="Line 372">
              <a:extLst>
                <a:ext uri="{FF2B5EF4-FFF2-40B4-BE49-F238E27FC236}">
                  <a16:creationId xmlns:a16="http://schemas.microsoft.com/office/drawing/2014/main" id="{E800EF7A-BE03-C96A-EB3F-5C7F8D2C656C}"/>
                </a:ext>
              </a:extLst>
            </p:cNvPr>
            <p:cNvSpPr>
              <a:spLocks noChangeShapeType="1"/>
            </p:cNvSpPr>
            <p:nvPr/>
          </p:nvSpPr>
          <p:spPr bwMode="auto">
            <a:xfrm>
              <a:off x="4297" y="220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4" name="Line 373">
              <a:extLst>
                <a:ext uri="{FF2B5EF4-FFF2-40B4-BE49-F238E27FC236}">
                  <a16:creationId xmlns:a16="http://schemas.microsoft.com/office/drawing/2014/main" id="{005F504D-64D3-B616-E949-650ED2ADFD6D}"/>
                </a:ext>
              </a:extLst>
            </p:cNvPr>
            <p:cNvSpPr>
              <a:spLocks noChangeShapeType="1"/>
            </p:cNvSpPr>
            <p:nvPr/>
          </p:nvSpPr>
          <p:spPr bwMode="auto">
            <a:xfrm>
              <a:off x="4325" y="2186"/>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5" name="Line 374">
              <a:extLst>
                <a:ext uri="{FF2B5EF4-FFF2-40B4-BE49-F238E27FC236}">
                  <a16:creationId xmlns:a16="http://schemas.microsoft.com/office/drawing/2014/main" id="{6EF96833-A551-9630-2B6B-7E1E232CAF14}"/>
                </a:ext>
              </a:extLst>
            </p:cNvPr>
            <p:cNvSpPr>
              <a:spLocks noChangeShapeType="1"/>
            </p:cNvSpPr>
            <p:nvPr/>
          </p:nvSpPr>
          <p:spPr bwMode="auto">
            <a:xfrm>
              <a:off x="4303" y="2208"/>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6" name="Line 375">
              <a:extLst>
                <a:ext uri="{FF2B5EF4-FFF2-40B4-BE49-F238E27FC236}">
                  <a16:creationId xmlns:a16="http://schemas.microsoft.com/office/drawing/2014/main" id="{BB2211A0-2DB5-606B-769D-FFD6B56C53CD}"/>
                </a:ext>
              </a:extLst>
            </p:cNvPr>
            <p:cNvSpPr>
              <a:spLocks noChangeShapeType="1"/>
            </p:cNvSpPr>
            <p:nvPr/>
          </p:nvSpPr>
          <p:spPr bwMode="auto">
            <a:xfrm>
              <a:off x="4331" y="2194"/>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7" name="Line 376">
              <a:extLst>
                <a:ext uri="{FF2B5EF4-FFF2-40B4-BE49-F238E27FC236}">
                  <a16:creationId xmlns:a16="http://schemas.microsoft.com/office/drawing/2014/main" id="{EB3A2073-59E6-9FB0-28C2-03E7DBE9870D}"/>
                </a:ext>
              </a:extLst>
            </p:cNvPr>
            <p:cNvSpPr>
              <a:spLocks noChangeShapeType="1"/>
            </p:cNvSpPr>
            <p:nvPr/>
          </p:nvSpPr>
          <p:spPr bwMode="auto">
            <a:xfrm>
              <a:off x="4309" y="2214"/>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8" name="Line 377">
              <a:extLst>
                <a:ext uri="{FF2B5EF4-FFF2-40B4-BE49-F238E27FC236}">
                  <a16:creationId xmlns:a16="http://schemas.microsoft.com/office/drawing/2014/main" id="{4593381F-A7AD-D65A-CED0-E234A23DB5F6}"/>
                </a:ext>
              </a:extLst>
            </p:cNvPr>
            <p:cNvSpPr>
              <a:spLocks noChangeShapeType="1"/>
            </p:cNvSpPr>
            <p:nvPr/>
          </p:nvSpPr>
          <p:spPr bwMode="auto">
            <a:xfrm>
              <a:off x="4337" y="2194"/>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29" name="Line 378">
              <a:extLst>
                <a:ext uri="{FF2B5EF4-FFF2-40B4-BE49-F238E27FC236}">
                  <a16:creationId xmlns:a16="http://schemas.microsoft.com/office/drawing/2014/main" id="{195FE692-D130-EE2A-0A09-59D3F116AA2B}"/>
                </a:ext>
              </a:extLst>
            </p:cNvPr>
            <p:cNvSpPr>
              <a:spLocks noChangeShapeType="1"/>
            </p:cNvSpPr>
            <p:nvPr/>
          </p:nvSpPr>
          <p:spPr bwMode="auto">
            <a:xfrm>
              <a:off x="4317" y="2214"/>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0" name="Line 379">
              <a:extLst>
                <a:ext uri="{FF2B5EF4-FFF2-40B4-BE49-F238E27FC236}">
                  <a16:creationId xmlns:a16="http://schemas.microsoft.com/office/drawing/2014/main" id="{770CBC5F-3D8F-4E1A-B5F9-34230B84D2D3}"/>
                </a:ext>
              </a:extLst>
            </p:cNvPr>
            <p:cNvSpPr>
              <a:spLocks noChangeShapeType="1"/>
            </p:cNvSpPr>
            <p:nvPr/>
          </p:nvSpPr>
          <p:spPr bwMode="auto">
            <a:xfrm>
              <a:off x="4345" y="2194"/>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1" name="Line 380">
              <a:extLst>
                <a:ext uri="{FF2B5EF4-FFF2-40B4-BE49-F238E27FC236}">
                  <a16:creationId xmlns:a16="http://schemas.microsoft.com/office/drawing/2014/main" id="{0EF135DD-9FC7-BD44-B693-A63827F698FF}"/>
                </a:ext>
              </a:extLst>
            </p:cNvPr>
            <p:cNvSpPr>
              <a:spLocks noChangeShapeType="1"/>
            </p:cNvSpPr>
            <p:nvPr/>
          </p:nvSpPr>
          <p:spPr bwMode="auto">
            <a:xfrm>
              <a:off x="4323" y="2214"/>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2" name="Line 381">
              <a:extLst>
                <a:ext uri="{FF2B5EF4-FFF2-40B4-BE49-F238E27FC236}">
                  <a16:creationId xmlns:a16="http://schemas.microsoft.com/office/drawing/2014/main" id="{E93D23DE-8D83-8AAE-805E-862B59904439}"/>
                </a:ext>
              </a:extLst>
            </p:cNvPr>
            <p:cNvSpPr>
              <a:spLocks noChangeShapeType="1"/>
            </p:cNvSpPr>
            <p:nvPr/>
          </p:nvSpPr>
          <p:spPr bwMode="auto">
            <a:xfrm>
              <a:off x="4355" y="2200"/>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3" name="Line 382">
              <a:extLst>
                <a:ext uri="{FF2B5EF4-FFF2-40B4-BE49-F238E27FC236}">
                  <a16:creationId xmlns:a16="http://schemas.microsoft.com/office/drawing/2014/main" id="{AE580FE2-C32A-DD4B-0874-7E978BB7B3FF}"/>
                </a:ext>
              </a:extLst>
            </p:cNvPr>
            <p:cNvSpPr>
              <a:spLocks noChangeShapeType="1"/>
            </p:cNvSpPr>
            <p:nvPr/>
          </p:nvSpPr>
          <p:spPr bwMode="auto">
            <a:xfrm>
              <a:off x="4333" y="2222"/>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4" name="Line 383">
              <a:extLst>
                <a:ext uri="{FF2B5EF4-FFF2-40B4-BE49-F238E27FC236}">
                  <a16:creationId xmlns:a16="http://schemas.microsoft.com/office/drawing/2014/main" id="{304EDB6D-E737-A25E-8CB5-D2D79ECE4E9B}"/>
                </a:ext>
              </a:extLst>
            </p:cNvPr>
            <p:cNvSpPr>
              <a:spLocks noChangeShapeType="1"/>
            </p:cNvSpPr>
            <p:nvPr/>
          </p:nvSpPr>
          <p:spPr bwMode="auto">
            <a:xfrm>
              <a:off x="4367" y="2214"/>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5" name="Line 384">
              <a:extLst>
                <a:ext uri="{FF2B5EF4-FFF2-40B4-BE49-F238E27FC236}">
                  <a16:creationId xmlns:a16="http://schemas.microsoft.com/office/drawing/2014/main" id="{4828DFBB-5603-3EAE-C28D-38B2C903B4FF}"/>
                </a:ext>
              </a:extLst>
            </p:cNvPr>
            <p:cNvSpPr>
              <a:spLocks noChangeShapeType="1"/>
            </p:cNvSpPr>
            <p:nvPr/>
          </p:nvSpPr>
          <p:spPr bwMode="auto">
            <a:xfrm>
              <a:off x="4345" y="223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6" name="Line 385">
              <a:extLst>
                <a:ext uri="{FF2B5EF4-FFF2-40B4-BE49-F238E27FC236}">
                  <a16:creationId xmlns:a16="http://schemas.microsoft.com/office/drawing/2014/main" id="{5D94ED4F-FB65-A613-E9D2-C42C40B5A9F0}"/>
                </a:ext>
              </a:extLst>
            </p:cNvPr>
            <p:cNvSpPr>
              <a:spLocks noChangeShapeType="1"/>
            </p:cNvSpPr>
            <p:nvPr/>
          </p:nvSpPr>
          <p:spPr bwMode="auto">
            <a:xfrm>
              <a:off x="4377" y="2214"/>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7" name="Line 386">
              <a:extLst>
                <a:ext uri="{FF2B5EF4-FFF2-40B4-BE49-F238E27FC236}">
                  <a16:creationId xmlns:a16="http://schemas.microsoft.com/office/drawing/2014/main" id="{32275449-092E-43D4-6DB8-596F546D155D}"/>
                </a:ext>
              </a:extLst>
            </p:cNvPr>
            <p:cNvSpPr>
              <a:spLocks noChangeShapeType="1"/>
            </p:cNvSpPr>
            <p:nvPr/>
          </p:nvSpPr>
          <p:spPr bwMode="auto">
            <a:xfrm>
              <a:off x="4355" y="2236"/>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8" name="Line 387">
              <a:extLst>
                <a:ext uri="{FF2B5EF4-FFF2-40B4-BE49-F238E27FC236}">
                  <a16:creationId xmlns:a16="http://schemas.microsoft.com/office/drawing/2014/main" id="{027009A0-1AE7-1026-EDC5-484CE8A12B04}"/>
                </a:ext>
              </a:extLst>
            </p:cNvPr>
            <p:cNvSpPr>
              <a:spLocks noChangeShapeType="1"/>
            </p:cNvSpPr>
            <p:nvPr/>
          </p:nvSpPr>
          <p:spPr bwMode="auto">
            <a:xfrm>
              <a:off x="4389" y="2214"/>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39" name="Line 388">
              <a:extLst>
                <a:ext uri="{FF2B5EF4-FFF2-40B4-BE49-F238E27FC236}">
                  <a16:creationId xmlns:a16="http://schemas.microsoft.com/office/drawing/2014/main" id="{5B39BAB0-4DFB-7A2C-E5FB-47D3B1DF3A9F}"/>
                </a:ext>
              </a:extLst>
            </p:cNvPr>
            <p:cNvSpPr>
              <a:spLocks noChangeShapeType="1"/>
            </p:cNvSpPr>
            <p:nvPr/>
          </p:nvSpPr>
          <p:spPr bwMode="auto">
            <a:xfrm>
              <a:off x="4369" y="2236"/>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0" name="Line 389">
              <a:extLst>
                <a:ext uri="{FF2B5EF4-FFF2-40B4-BE49-F238E27FC236}">
                  <a16:creationId xmlns:a16="http://schemas.microsoft.com/office/drawing/2014/main" id="{2CEC9C8A-FB2A-1F1D-231B-7E41EE50FEBB}"/>
                </a:ext>
              </a:extLst>
            </p:cNvPr>
            <p:cNvSpPr>
              <a:spLocks noChangeShapeType="1"/>
            </p:cNvSpPr>
            <p:nvPr/>
          </p:nvSpPr>
          <p:spPr bwMode="auto">
            <a:xfrm>
              <a:off x="4403" y="2222"/>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1" name="Line 390">
              <a:extLst>
                <a:ext uri="{FF2B5EF4-FFF2-40B4-BE49-F238E27FC236}">
                  <a16:creationId xmlns:a16="http://schemas.microsoft.com/office/drawing/2014/main" id="{BF057F77-C50B-2D09-3CDC-FC48A04911E0}"/>
                </a:ext>
              </a:extLst>
            </p:cNvPr>
            <p:cNvSpPr>
              <a:spLocks noChangeShapeType="1"/>
            </p:cNvSpPr>
            <p:nvPr/>
          </p:nvSpPr>
          <p:spPr bwMode="auto">
            <a:xfrm>
              <a:off x="4381" y="2244"/>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2" name="Line 391">
              <a:extLst>
                <a:ext uri="{FF2B5EF4-FFF2-40B4-BE49-F238E27FC236}">
                  <a16:creationId xmlns:a16="http://schemas.microsoft.com/office/drawing/2014/main" id="{50A809A6-9EAE-AD93-1A2C-A3D68893A2F9}"/>
                </a:ext>
              </a:extLst>
            </p:cNvPr>
            <p:cNvSpPr>
              <a:spLocks noChangeShapeType="1"/>
            </p:cNvSpPr>
            <p:nvPr/>
          </p:nvSpPr>
          <p:spPr bwMode="auto">
            <a:xfrm>
              <a:off x="4419" y="2230"/>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3" name="Line 392">
              <a:extLst>
                <a:ext uri="{FF2B5EF4-FFF2-40B4-BE49-F238E27FC236}">
                  <a16:creationId xmlns:a16="http://schemas.microsoft.com/office/drawing/2014/main" id="{4BD8154E-BEE3-6ABE-7656-AFA12267714B}"/>
                </a:ext>
              </a:extLst>
            </p:cNvPr>
            <p:cNvSpPr>
              <a:spLocks noChangeShapeType="1"/>
            </p:cNvSpPr>
            <p:nvPr/>
          </p:nvSpPr>
          <p:spPr bwMode="auto">
            <a:xfrm>
              <a:off x="4397" y="2252"/>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4" name="Line 393">
              <a:extLst>
                <a:ext uri="{FF2B5EF4-FFF2-40B4-BE49-F238E27FC236}">
                  <a16:creationId xmlns:a16="http://schemas.microsoft.com/office/drawing/2014/main" id="{42191B90-2D26-9CA3-F28F-BBF1CBCFCD05}"/>
                </a:ext>
              </a:extLst>
            </p:cNvPr>
            <p:cNvSpPr>
              <a:spLocks noChangeShapeType="1"/>
            </p:cNvSpPr>
            <p:nvPr/>
          </p:nvSpPr>
          <p:spPr bwMode="auto">
            <a:xfrm>
              <a:off x="4435" y="2236"/>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5" name="Line 394">
              <a:extLst>
                <a:ext uri="{FF2B5EF4-FFF2-40B4-BE49-F238E27FC236}">
                  <a16:creationId xmlns:a16="http://schemas.microsoft.com/office/drawing/2014/main" id="{74EA925C-8F30-1775-6B28-C193E08A05CD}"/>
                </a:ext>
              </a:extLst>
            </p:cNvPr>
            <p:cNvSpPr>
              <a:spLocks noChangeShapeType="1"/>
            </p:cNvSpPr>
            <p:nvPr/>
          </p:nvSpPr>
          <p:spPr bwMode="auto">
            <a:xfrm>
              <a:off x="4413" y="225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6" name="Line 395">
              <a:extLst>
                <a:ext uri="{FF2B5EF4-FFF2-40B4-BE49-F238E27FC236}">
                  <a16:creationId xmlns:a16="http://schemas.microsoft.com/office/drawing/2014/main" id="{A627166C-9FDA-52E4-6BBE-EACEF7F9FB6E}"/>
                </a:ext>
              </a:extLst>
            </p:cNvPr>
            <p:cNvSpPr>
              <a:spLocks noChangeShapeType="1"/>
            </p:cNvSpPr>
            <p:nvPr/>
          </p:nvSpPr>
          <p:spPr bwMode="auto">
            <a:xfrm>
              <a:off x="4445" y="2236"/>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7" name="Line 396">
              <a:extLst>
                <a:ext uri="{FF2B5EF4-FFF2-40B4-BE49-F238E27FC236}">
                  <a16:creationId xmlns:a16="http://schemas.microsoft.com/office/drawing/2014/main" id="{F02FF884-EDC4-CF8B-2029-1226CE637DA0}"/>
                </a:ext>
              </a:extLst>
            </p:cNvPr>
            <p:cNvSpPr>
              <a:spLocks noChangeShapeType="1"/>
            </p:cNvSpPr>
            <p:nvPr/>
          </p:nvSpPr>
          <p:spPr bwMode="auto">
            <a:xfrm>
              <a:off x="4423" y="225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8" name="Line 397">
              <a:extLst>
                <a:ext uri="{FF2B5EF4-FFF2-40B4-BE49-F238E27FC236}">
                  <a16:creationId xmlns:a16="http://schemas.microsoft.com/office/drawing/2014/main" id="{BC055A91-2053-67AD-DAF3-8B4472DF433C}"/>
                </a:ext>
              </a:extLst>
            </p:cNvPr>
            <p:cNvSpPr>
              <a:spLocks noChangeShapeType="1"/>
            </p:cNvSpPr>
            <p:nvPr/>
          </p:nvSpPr>
          <p:spPr bwMode="auto">
            <a:xfrm>
              <a:off x="4453" y="2236"/>
              <a:ext cx="0" cy="45"/>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49" name="Line 398">
              <a:extLst>
                <a:ext uri="{FF2B5EF4-FFF2-40B4-BE49-F238E27FC236}">
                  <a16:creationId xmlns:a16="http://schemas.microsoft.com/office/drawing/2014/main" id="{325A4BA6-FEED-DE8B-706B-8DC42AECA3F3}"/>
                </a:ext>
              </a:extLst>
            </p:cNvPr>
            <p:cNvSpPr>
              <a:spLocks noChangeShapeType="1"/>
            </p:cNvSpPr>
            <p:nvPr/>
          </p:nvSpPr>
          <p:spPr bwMode="auto">
            <a:xfrm>
              <a:off x="4431" y="225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0" name="Line 399">
              <a:extLst>
                <a:ext uri="{FF2B5EF4-FFF2-40B4-BE49-F238E27FC236}">
                  <a16:creationId xmlns:a16="http://schemas.microsoft.com/office/drawing/2014/main" id="{EE8251B7-E358-3321-5F99-062B778AB2A6}"/>
                </a:ext>
              </a:extLst>
            </p:cNvPr>
            <p:cNvSpPr>
              <a:spLocks noChangeShapeType="1"/>
            </p:cNvSpPr>
            <p:nvPr/>
          </p:nvSpPr>
          <p:spPr bwMode="auto">
            <a:xfrm>
              <a:off x="4475" y="2252"/>
              <a:ext cx="0" cy="4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1" name="Line 400">
              <a:extLst>
                <a:ext uri="{FF2B5EF4-FFF2-40B4-BE49-F238E27FC236}">
                  <a16:creationId xmlns:a16="http://schemas.microsoft.com/office/drawing/2014/main" id="{274C7112-FB36-1B91-CE71-A48FA26FB2B6}"/>
                </a:ext>
              </a:extLst>
            </p:cNvPr>
            <p:cNvSpPr>
              <a:spLocks noChangeShapeType="1"/>
            </p:cNvSpPr>
            <p:nvPr/>
          </p:nvSpPr>
          <p:spPr bwMode="auto">
            <a:xfrm>
              <a:off x="4453" y="2273"/>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2" name="Line 401">
              <a:extLst>
                <a:ext uri="{FF2B5EF4-FFF2-40B4-BE49-F238E27FC236}">
                  <a16:creationId xmlns:a16="http://schemas.microsoft.com/office/drawing/2014/main" id="{FE93B961-99E5-7857-F34F-02317F4D3951}"/>
                </a:ext>
              </a:extLst>
            </p:cNvPr>
            <p:cNvSpPr>
              <a:spLocks noChangeShapeType="1"/>
            </p:cNvSpPr>
            <p:nvPr/>
          </p:nvSpPr>
          <p:spPr bwMode="auto">
            <a:xfrm>
              <a:off x="4481" y="2259"/>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3" name="Line 402">
              <a:extLst>
                <a:ext uri="{FF2B5EF4-FFF2-40B4-BE49-F238E27FC236}">
                  <a16:creationId xmlns:a16="http://schemas.microsoft.com/office/drawing/2014/main" id="{42FB2F92-7CEC-A2A4-76B3-9FB92E040121}"/>
                </a:ext>
              </a:extLst>
            </p:cNvPr>
            <p:cNvSpPr>
              <a:spLocks noChangeShapeType="1"/>
            </p:cNvSpPr>
            <p:nvPr/>
          </p:nvSpPr>
          <p:spPr bwMode="auto">
            <a:xfrm>
              <a:off x="4459" y="2281"/>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4" name="Line 403">
              <a:extLst>
                <a:ext uri="{FF2B5EF4-FFF2-40B4-BE49-F238E27FC236}">
                  <a16:creationId xmlns:a16="http://schemas.microsoft.com/office/drawing/2014/main" id="{6E438F81-AD9D-C33A-EFA1-12C4CD7EF2D6}"/>
                </a:ext>
              </a:extLst>
            </p:cNvPr>
            <p:cNvSpPr>
              <a:spLocks noChangeShapeType="1"/>
            </p:cNvSpPr>
            <p:nvPr/>
          </p:nvSpPr>
          <p:spPr bwMode="auto">
            <a:xfrm>
              <a:off x="4493" y="2261"/>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5" name="Line 404">
              <a:extLst>
                <a:ext uri="{FF2B5EF4-FFF2-40B4-BE49-F238E27FC236}">
                  <a16:creationId xmlns:a16="http://schemas.microsoft.com/office/drawing/2014/main" id="{8A429D4D-C307-603D-3135-8A81ACE41692}"/>
                </a:ext>
              </a:extLst>
            </p:cNvPr>
            <p:cNvSpPr>
              <a:spLocks noChangeShapeType="1"/>
            </p:cNvSpPr>
            <p:nvPr/>
          </p:nvSpPr>
          <p:spPr bwMode="auto">
            <a:xfrm>
              <a:off x="4471" y="2283"/>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6" name="Line 405">
              <a:extLst>
                <a:ext uri="{FF2B5EF4-FFF2-40B4-BE49-F238E27FC236}">
                  <a16:creationId xmlns:a16="http://schemas.microsoft.com/office/drawing/2014/main" id="{80B57F3C-4C14-11EC-77E6-E7BB71AA084B}"/>
                </a:ext>
              </a:extLst>
            </p:cNvPr>
            <p:cNvSpPr>
              <a:spLocks noChangeShapeType="1"/>
            </p:cNvSpPr>
            <p:nvPr/>
          </p:nvSpPr>
          <p:spPr bwMode="auto">
            <a:xfrm>
              <a:off x="4503" y="2261"/>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7" name="Line 406">
              <a:extLst>
                <a:ext uri="{FF2B5EF4-FFF2-40B4-BE49-F238E27FC236}">
                  <a16:creationId xmlns:a16="http://schemas.microsoft.com/office/drawing/2014/main" id="{E43254F0-EDCE-4989-B107-B01683D1F2A6}"/>
                </a:ext>
              </a:extLst>
            </p:cNvPr>
            <p:cNvSpPr>
              <a:spLocks noChangeShapeType="1"/>
            </p:cNvSpPr>
            <p:nvPr/>
          </p:nvSpPr>
          <p:spPr bwMode="auto">
            <a:xfrm>
              <a:off x="4481" y="2283"/>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8" name="Line 407">
              <a:extLst>
                <a:ext uri="{FF2B5EF4-FFF2-40B4-BE49-F238E27FC236}">
                  <a16:creationId xmlns:a16="http://schemas.microsoft.com/office/drawing/2014/main" id="{E7BD7554-CAC4-1111-4F5C-621C0583BCAD}"/>
                </a:ext>
              </a:extLst>
            </p:cNvPr>
            <p:cNvSpPr>
              <a:spLocks noChangeShapeType="1"/>
            </p:cNvSpPr>
            <p:nvPr/>
          </p:nvSpPr>
          <p:spPr bwMode="auto">
            <a:xfrm>
              <a:off x="4513" y="2265"/>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9" name="Line 408">
              <a:extLst>
                <a:ext uri="{FF2B5EF4-FFF2-40B4-BE49-F238E27FC236}">
                  <a16:creationId xmlns:a16="http://schemas.microsoft.com/office/drawing/2014/main" id="{B8BB4F3C-D049-7F7D-D744-FBED7B47881B}"/>
                </a:ext>
              </a:extLst>
            </p:cNvPr>
            <p:cNvSpPr>
              <a:spLocks noChangeShapeType="1"/>
            </p:cNvSpPr>
            <p:nvPr/>
          </p:nvSpPr>
          <p:spPr bwMode="auto">
            <a:xfrm>
              <a:off x="4493" y="2287"/>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0" name="Line 409">
              <a:extLst>
                <a:ext uri="{FF2B5EF4-FFF2-40B4-BE49-F238E27FC236}">
                  <a16:creationId xmlns:a16="http://schemas.microsoft.com/office/drawing/2014/main" id="{06C95EF3-8B23-1D8F-95B7-28EC8A18320D}"/>
                </a:ext>
              </a:extLst>
            </p:cNvPr>
            <p:cNvSpPr>
              <a:spLocks noChangeShapeType="1"/>
            </p:cNvSpPr>
            <p:nvPr/>
          </p:nvSpPr>
          <p:spPr bwMode="auto">
            <a:xfrm>
              <a:off x="4523" y="2265"/>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1" name="Line 410">
              <a:extLst>
                <a:ext uri="{FF2B5EF4-FFF2-40B4-BE49-F238E27FC236}">
                  <a16:creationId xmlns:a16="http://schemas.microsoft.com/office/drawing/2014/main" id="{7640F7C4-9721-6E71-2338-3D8DAECC03B4}"/>
                </a:ext>
              </a:extLst>
            </p:cNvPr>
            <p:cNvSpPr>
              <a:spLocks noChangeShapeType="1"/>
            </p:cNvSpPr>
            <p:nvPr/>
          </p:nvSpPr>
          <p:spPr bwMode="auto">
            <a:xfrm>
              <a:off x="4503" y="2287"/>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2" name="Line 411">
              <a:extLst>
                <a:ext uri="{FF2B5EF4-FFF2-40B4-BE49-F238E27FC236}">
                  <a16:creationId xmlns:a16="http://schemas.microsoft.com/office/drawing/2014/main" id="{79049C4F-AE27-6B52-790A-C7B835F2641F}"/>
                </a:ext>
              </a:extLst>
            </p:cNvPr>
            <p:cNvSpPr>
              <a:spLocks noChangeShapeType="1"/>
            </p:cNvSpPr>
            <p:nvPr/>
          </p:nvSpPr>
          <p:spPr bwMode="auto">
            <a:xfrm>
              <a:off x="4531" y="2273"/>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3" name="Line 412">
              <a:extLst>
                <a:ext uri="{FF2B5EF4-FFF2-40B4-BE49-F238E27FC236}">
                  <a16:creationId xmlns:a16="http://schemas.microsoft.com/office/drawing/2014/main" id="{186BB66D-7261-01A2-686F-D154B5B2FEEF}"/>
                </a:ext>
              </a:extLst>
            </p:cNvPr>
            <p:cNvSpPr>
              <a:spLocks noChangeShapeType="1"/>
            </p:cNvSpPr>
            <p:nvPr/>
          </p:nvSpPr>
          <p:spPr bwMode="auto">
            <a:xfrm>
              <a:off x="4509" y="2295"/>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4" name="Line 413">
              <a:extLst>
                <a:ext uri="{FF2B5EF4-FFF2-40B4-BE49-F238E27FC236}">
                  <a16:creationId xmlns:a16="http://schemas.microsoft.com/office/drawing/2014/main" id="{0F2D618C-2BF5-BC92-502D-91082C5B5C7C}"/>
                </a:ext>
              </a:extLst>
            </p:cNvPr>
            <p:cNvSpPr>
              <a:spLocks noChangeShapeType="1"/>
            </p:cNvSpPr>
            <p:nvPr/>
          </p:nvSpPr>
          <p:spPr bwMode="auto">
            <a:xfrm>
              <a:off x="4539" y="2281"/>
              <a:ext cx="0" cy="42"/>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5" name="Line 414">
              <a:extLst>
                <a:ext uri="{FF2B5EF4-FFF2-40B4-BE49-F238E27FC236}">
                  <a16:creationId xmlns:a16="http://schemas.microsoft.com/office/drawing/2014/main" id="{3AF04DEF-279B-8BC2-4615-5403BEEA6813}"/>
                </a:ext>
              </a:extLst>
            </p:cNvPr>
            <p:cNvSpPr>
              <a:spLocks noChangeShapeType="1"/>
            </p:cNvSpPr>
            <p:nvPr/>
          </p:nvSpPr>
          <p:spPr bwMode="auto">
            <a:xfrm>
              <a:off x="4517" y="2301"/>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6" name="Line 415">
              <a:extLst>
                <a:ext uri="{FF2B5EF4-FFF2-40B4-BE49-F238E27FC236}">
                  <a16:creationId xmlns:a16="http://schemas.microsoft.com/office/drawing/2014/main" id="{872AE0B3-8C49-EDA3-3E00-9D16F78C6B31}"/>
                </a:ext>
              </a:extLst>
            </p:cNvPr>
            <p:cNvSpPr>
              <a:spLocks noChangeShapeType="1"/>
            </p:cNvSpPr>
            <p:nvPr/>
          </p:nvSpPr>
          <p:spPr bwMode="auto">
            <a:xfrm>
              <a:off x="4545" y="2297"/>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7" name="Line 416">
              <a:extLst>
                <a:ext uri="{FF2B5EF4-FFF2-40B4-BE49-F238E27FC236}">
                  <a16:creationId xmlns:a16="http://schemas.microsoft.com/office/drawing/2014/main" id="{6C20D950-D585-8C0D-36EC-A53E0610341E}"/>
                </a:ext>
              </a:extLst>
            </p:cNvPr>
            <p:cNvSpPr>
              <a:spLocks noChangeShapeType="1"/>
            </p:cNvSpPr>
            <p:nvPr/>
          </p:nvSpPr>
          <p:spPr bwMode="auto">
            <a:xfrm>
              <a:off x="4523" y="231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8" name="Line 417">
              <a:extLst>
                <a:ext uri="{FF2B5EF4-FFF2-40B4-BE49-F238E27FC236}">
                  <a16:creationId xmlns:a16="http://schemas.microsoft.com/office/drawing/2014/main" id="{10D0206D-0D8B-7DB8-7D21-D39F7AA32043}"/>
                </a:ext>
              </a:extLst>
            </p:cNvPr>
            <p:cNvSpPr>
              <a:spLocks noChangeShapeType="1"/>
            </p:cNvSpPr>
            <p:nvPr/>
          </p:nvSpPr>
          <p:spPr bwMode="auto">
            <a:xfrm>
              <a:off x="4553" y="2297"/>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69" name="Line 418">
              <a:extLst>
                <a:ext uri="{FF2B5EF4-FFF2-40B4-BE49-F238E27FC236}">
                  <a16:creationId xmlns:a16="http://schemas.microsoft.com/office/drawing/2014/main" id="{A9B8585A-EB4B-DF8A-8E90-38753985164B}"/>
                </a:ext>
              </a:extLst>
            </p:cNvPr>
            <p:cNvSpPr>
              <a:spLocks noChangeShapeType="1"/>
            </p:cNvSpPr>
            <p:nvPr/>
          </p:nvSpPr>
          <p:spPr bwMode="auto">
            <a:xfrm>
              <a:off x="4531" y="2319"/>
              <a:ext cx="44"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70" name="Line 419">
              <a:extLst>
                <a:ext uri="{FF2B5EF4-FFF2-40B4-BE49-F238E27FC236}">
                  <a16:creationId xmlns:a16="http://schemas.microsoft.com/office/drawing/2014/main" id="{B938BAA9-AA5E-B7E6-6F87-B4FC82A8CFD4}"/>
                </a:ext>
              </a:extLst>
            </p:cNvPr>
            <p:cNvSpPr>
              <a:spLocks noChangeShapeType="1"/>
            </p:cNvSpPr>
            <p:nvPr/>
          </p:nvSpPr>
          <p:spPr bwMode="auto">
            <a:xfrm>
              <a:off x="4571" y="2297"/>
              <a:ext cx="0" cy="44"/>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71" name="Line 420">
              <a:extLst>
                <a:ext uri="{FF2B5EF4-FFF2-40B4-BE49-F238E27FC236}">
                  <a16:creationId xmlns:a16="http://schemas.microsoft.com/office/drawing/2014/main" id="{8CD8744C-DC9A-BD5E-7165-1C63436ADB77}"/>
                </a:ext>
              </a:extLst>
            </p:cNvPr>
            <p:cNvSpPr>
              <a:spLocks noChangeShapeType="1"/>
            </p:cNvSpPr>
            <p:nvPr/>
          </p:nvSpPr>
          <p:spPr bwMode="auto">
            <a:xfrm>
              <a:off x="4549" y="2319"/>
              <a:ext cx="42"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339" name="Line 422">
            <a:extLst>
              <a:ext uri="{FF2B5EF4-FFF2-40B4-BE49-F238E27FC236}">
                <a16:creationId xmlns:a16="http://schemas.microsoft.com/office/drawing/2014/main" id="{78AF376B-95D0-0A5F-DC6B-46CFE1902CEC}"/>
              </a:ext>
            </a:extLst>
          </p:cNvPr>
          <p:cNvSpPr>
            <a:spLocks noChangeShapeType="1"/>
          </p:cNvSpPr>
          <p:nvPr/>
        </p:nvSpPr>
        <p:spPr bwMode="auto">
          <a:xfrm>
            <a:off x="72557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0" name="Line 423">
            <a:extLst>
              <a:ext uri="{FF2B5EF4-FFF2-40B4-BE49-F238E27FC236}">
                <a16:creationId xmlns:a16="http://schemas.microsoft.com/office/drawing/2014/main" id="{E0B5F287-E669-06D1-1B66-793273DAC1E5}"/>
              </a:ext>
            </a:extLst>
          </p:cNvPr>
          <p:cNvSpPr>
            <a:spLocks noChangeShapeType="1"/>
          </p:cNvSpPr>
          <p:nvPr/>
        </p:nvSpPr>
        <p:spPr bwMode="auto">
          <a:xfrm>
            <a:off x="7220818"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1" name="Line 424">
            <a:extLst>
              <a:ext uri="{FF2B5EF4-FFF2-40B4-BE49-F238E27FC236}">
                <a16:creationId xmlns:a16="http://schemas.microsoft.com/office/drawing/2014/main" id="{AAD5F9F5-D648-DB54-6028-8DAC69869BE9}"/>
              </a:ext>
            </a:extLst>
          </p:cNvPr>
          <p:cNvSpPr>
            <a:spLocks noChangeShapeType="1"/>
          </p:cNvSpPr>
          <p:nvPr/>
        </p:nvSpPr>
        <p:spPr bwMode="auto">
          <a:xfrm>
            <a:off x="72684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2" name="Line 425">
            <a:extLst>
              <a:ext uri="{FF2B5EF4-FFF2-40B4-BE49-F238E27FC236}">
                <a16:creationId xmlns:a16="http://schemas.microsoft.com/office/drawing/2014/main" id="{23C78E82-89D4-F8B2-A686-01CEF3667D86}"/>
              </a:ext>
            </a:extLst>
          </p:cNvPr>
          <p:cNvSpPr>
            <a:spLocks noChangeShapeType="1"/>
          </p:cNvSpPr>
          <p:nvPr/>
        </p:nvSpPr>
        <p:spPr bwMode="auto">
          <a:xfrm>
            <a:off x="7233518"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3" name="Line 426">
            <a:extLst>
              <a:ext uri="{FF2B5EF4-FFF2-40B4-BE49-F238E27FC236}">
                <a16:creationId xmlns:a16="http://schemas.microsoft.com/office/drawing/2014/main" id="{F6053503-BBBF-81FE-72F6-7ED9222FFEC0}"/>
              </a:ext>
            </a:extLst>
          </p:cNvPr>
          <p:cNvSpPr>
            <a:spLocks noChangeShapeType="1"/>
          </p:cNvSpPr>
          <p:nvPr/>
        </p:nvSpPr>
        <p:spPr bwMode="auto">
          <a:xfrm>
            <a:off x="7290668"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4" name="Line 427">
            <a:extLst>
              <a:ext uri="{FF2B5EF4-FFF2-40B4-BE49-F238E27FC236}">
                <a16:creationId xmlns:a16="http://schemas.microsoft.com/office/drawing/2014/main" id="{DC70C8AC-779E-EEC6-CC5C-BE53CF46644E}"/>
              </a:ext>
            </a:extLst>
          </p:cNvPr>
          <p:cNvSpPr>
            <a:spLocks noChangeShapeType="1"/>
          </p:cNvSpPr>
          <p:nvPr/>
        </p:nvSpPr>
        <p:spPr bwMode="auto">
          <a:xfrm>
            <a:off x="7255743"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5" name="Line 428">
            <a:extLst>
              <a:ext uri="{FF2B5EF4-FFF2-40B4-BE49-F238E27FC236}">
                <a16:creationId xmlns:a16="http://schemas.microsoft.com/office/drawing/2014/main" id="{98078BF5-127B-3D2A-753A-7E905388E0AA}"/>
              </a:ext>
            </a:extLst>
          </p:cNvPr>
          <p:cNvSpPr>
            <a:spLocks noChangeShapeType="1"/>
          </p:cNvSpPr>
          <p:nvPr/>
        </p:nvSpPr>
        <p:spPr bwMode="auto">
          <a:xfrm>
            <a:off x="7309718"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6" name="Line 429">
            <a:extLst>
              <a:ext uri="{FF2B5EF4-FFF2-40B4-BE49-F238E27FC236}">
                <a16:creationId xmlns:a16="http://schemas.microsoft.com/office/drawing/2014/main" id="{02BA8F97-3FBE-EE7E-83E2-7AEB60DA247A}"/>
              </a:ext>
            </a:extLst>
          </p:cNvPr>
          <p:cNvSpPr>
            <a:spLocks noChangeShapeType="1"/>
          </p:cNvSpPr>
          <p:nvPr/>
        </p:nvSpPr>
        <p:spPr bwMode="auto">
          <a:xfrm>
            <a:off x="7274793"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7" name="Line 430">
            <a:extLst>
              <a:ext uri="{FF2B5EF4-FFF2-40B4-BE49-F238E27FC236}">
                <a16:creationId xmlns:a16="http://schemas.microsoft.com/office/drawing/2014/main" id="{E53700EF-5391-DA02-1A5B-C725299E2B54}"/>
              </a:ext>
            </a:extLst>
          </p:cNvPr>
          <p:cNvSpPr>
            <a:spLocks noChangeShapeType="1"/>
          </p:cNvSpPr>
          <p:nvPr/>
        </p:nvSpPr>
        <p:spPr bwMode="auto">
          <a:xfrm>
            <a:off x="73192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8" name="Line 431">
            <a:extLst>
              <a:ext uri="{FF2B5EF4-FFF2-40B4-BE49-F238E27FC236}">
                <a16:creationId xmlns:a16="http://schemas.microsoft.com/office/drawing/2014/main" id="{60655107-C920-2FFD-FC33-4472FDD0EC4B}"/>
              </a:ext>
            </a:extLst>
          </p:cNvPr>
          <p:cNvSpPr>
            <a:spLocks noChangeShapeType="1"/>
          </p:cNvSpPr>
          <p:nvPr/>
        </p:nvSpPr>
        <p:spPr bwMode="auto">
          <a:xfrm>
            <a:off x="7284318"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49" name="Line 432">
            <a:extLst>
              <a:ext uri="{FF2B5EF4-FFF2-40B4-BE49-F238E27FC236}">
                <a16:creationId xmlns:a16="http://schemas.microsoft.com/office/drawing/2014/main" id="{8AD1D30D-DC5C-12AE-9389-82FABA07E98A}"/>
              </a:ext>
            </a:extLst>
          </p:cNvPr>
          <p:cNvSpPr>
            <a:spLocks noChangeShapeType="1"/>
          </p:cNvSpPr>
          <p:nvPr/>
        </p:nvSpPr>
        <p:spPr bwMode="auto">
          <a:xfrm>
            <a:off x="73446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0" name="Line 433">
            <a:extLst>
              <a:ext uri="{FF2B5EF4-FFF2-40B4-BE49-F238E27FC236}">
                <a16:creationId xmlns:a16="http://schemas.microsoft.com/office/drawing/2014/main" id="{B8F679B4-43D1-F16A-ABBD-FDBBCE56C25B}"/>
              </a:ext>
            </a:extLst>
          </p:cNvPr>
          <p:cNvSpPr>
            <a:spLocks noChangeShapeType="1"/>
          </p:cNvSpPr>
          <p:nvPr/>
        </p:nvSpPr>
        <p:spPr bwMode="auto">
          <a:xfrm>
            <a:off x="7309718"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1" name="Line 434">
            <a:extLst>
              <a:ext uri="{FF2B5EF4-FFF2-40B4-BE49-F238E27FC236}">
                <a16:creationId xmlns:a16="http://schemas.microsoft.com/office/drawing/2014/main" id="{479BC880-EAC4-80E7-F82B-ECC2C3845213}"/>
              </a:ext>
            </a:extLst>
          </p:cNvPr>
          <p:cNvSpPr>
            <a:spLocks noChangeShapeType="1"/>
          </p:cNvSpPr>
          <p:nvPr/>
        </p:nvSpPr>
        <p:spPr bwMode="auto">
          <a:xfrm>
            <a:off x="73573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2" name="Line 435">
            <a:extLst>
              <a:ext uri="{FF2B5EF4-FFF2-40B4-BE49-F238E27FC236}">
                <a16:creationId xmlns:a16="http://schemas.microsoft.com/office/drawing/2014/main" id="{8CC9575B-6D3A-7610-2BA1-58237007A804}"/>
              </a:ext>
            </a:extLst>
          </p:cNvPr>
          <p:cNvSpPr>
            <a:spLocks noChangeShapeType="1"/>
          </p:cNvSpPr>
          <p:nvPr/>
        </p:nvSpPr>
        <p:spPr bwMode="auto">
          <a:xfrm>
            <a:off x="7322418"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3" name="Line 436">
            <a:extLst>
              <a:ext uri="{FF2B5EF4-FFF2-40B4-BE49-F238E27FC236}">
                <a16:creationId xmlns:a16="http://schemas.microsoft.com/office/drawing/2014/main" id="{6526B6CC-B065-18B2-D5E5-F900961F6E17}"/>
              </a:ext>
            </a:extLst>
          </p:cNvPr>
          <p:cNvSpPr>
            <a:spLocks noChangeShapeType="1"/>
          </p:cNvSpPr>
          <p:nvPr/>
        </p:nvSpPr>
        <p:spPr bwMode="auto">
          <a:xfrm>
            <a:off x="7366868"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4" name="Line 437">
            <a:extLst>
              <a:ext uri="{FF2B5EF4-FFF2-40B4-BE49-F238E27FC236}">
                <a16:creationId xmlns:a16="http://schemas.microsoft.com/office/drawing/2014/main" id="{F60DC1E5-7CC0-F957-20C9-CCF855CD3073}"/>
              </a:ext>
            </a:extLst>
          </p:cNvPr>
          <p:cNvSpPr>
            <a:spLocks noChangeShapeType="1"/>
          </p:cNvSpPr>
          <p:nvPr/>
        </p:nvSpPr>
        <p:spPr bwMode="auto">
          <a:xfrm>
            <a:off x="7335118"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5" name="Line 438">
            <a:extLst>
              <a:ext uri="{FF2B5EF4-FFF2-40B4-BE49-F238E27FC236}">
                <a16:creationId xmlns:a16="http://schemas.microsoft.com/office/drawing/2014/main" id="{37568F23-C6B9-C4C5-74C4-2C56B8299227}"/>
              </a:ext>
            </a:extLst>
          </p:cNvPr>
          <p:cNvSpPr>
            <a:spLocks noChangeShapeType="1"/>
          </p:cNvSpPr>
          <p:nvPr/>
        </p:nvSpPr>
        <p:spPr bwMode="auto">
          <a:xfrm>
            <a:off x="743354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6" name="Line 439">
            <a:extLst>
              <a:ext uri="{FF2B5EF4-FFF2-40B4-BE49-F238E27FC236}">
                <a16:creationId xmlns:a16="http://schemas.microsoft.com/office/drawing/2014/main" id="{1602F425-42B0-A3CA-62B7-45E853A8641D}"/>
              </a:ext>
            </a:extLst>
          </p:cNvPr>
          <p:cNvSpPr>
            <a:spLocks noChangeShapeType="1"/>
          </p:cNvSpPr>
          <p:nvPr/>
        </p:nvSpPr>
        <p:spPr bwMode="auto">
          <a:xfrm>
            <a:off x="7401793"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7" name="Line 440">
            <a:extLst>
              <a:ext uri="{FF2B5EF4-FFF2-40B4-BE49-F238E27FC236}">
                <a16:creationId xmlns:a16="http://schemas.microsoft.com/office/drawing/2014/main" id="{CF4223D2-585F-50FD-7293-FE52AC7F6023}"/>
              </a:ext>
            </a:extLst>
          </p:cNvPr>
          <p:cNvSpPr>
            <a:spLocks noChangeShapeType="1"/>
          </p:cNvSpPr>
          <p:nvPr/>
        </p:nvSpPr>
        <p:spPr bwMode="auto">
          <a:xfrm>
            <a:off x="745259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8" name="Line 441">
            <a:extLst>
              <a:ext uri="{FF2B5EF4-FFF2-40B4-BE49-F238E27FC236}">
                <a16:creationId xmlns:a16="http://schemas.microsoft.com/office/drawing/2014/main" id="{0076B9CE-CA38-5E2B-1847-0DEE08D2B7AA}"/>
              </a:ext>
            </a:extLst>
          </p:cNvPr>
          <p:cNvSpPr>
            <a:spLocks noChangeShapeType="1"/>
          </p:cNvSpPr>
          <p:nvPr/>
        </p:nvSpPr>
        <p:spPr bwMode="auto">
          <a:xfrm>
            <a:off x="7417668"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9" name="Line 442">
            <a:extLst>
              <a:ext uri="{FF2B5EF4-FFF2-40B4-BE49-F238E27FC236}">
                <a16:creationId xmlns:a16="http://schemas.microsoft.com/office/drawing/2014/main" id="{2195398F-90C0-ACAC-C2C4-06CB83D2EC0B}"/>
              </a:ext>
            </a:extLst>
          </p:cNvPr>
          <p:cNvSpPr>
            <a:spLocks noChangeShapeType="1"/>
          </p:cNvSpPr>
          <p:nvPr/>
        </p:nvSpPr>
        <p:spPr bwMode="auto">
          <a:xfrm>
            <a:off x="749069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0" name="Line 443">
            <a:extLst>
              <a:ext uri="{FF2B5EF4-FFF2-40B4-BE49-F238E27FC236}">
                <a16:creationId xmlns:a16="http://schemas.microsoft.com/office/drawing/2014/main" id="{E33520A6-3D80-7E95-7BA1-2E64ECCF10B3}"/>
              </a:ext>
            </a:extLst>
          </p:cNvPr>
          <p:cNvSpPr>
            <a:spLocks noChangeShapeType="1"/>
          </p:cNvSpPr>
          <p:nvPr/>
        </p:nvSpPr>
        <p:spPr bwMode="auto">
          <a:xfrm>
            <a:off x="7458943" y="3655389"/>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1" name="Line 444">
            <a:extLst>
              <a:ext uri="{FF2B5EF4-FFF2-40B4-BE49-F238E27FC236}">
                <a16:creationId xmlns:a16="http://schemas.microsoft.com/office/drawing/2014/main" id="{855CD423-5169-7C40-63C3-7D0C23E83434}"/>
              </a:ext>
            </a:extLst>
          </p:cNvPr>
          <p:cNvSpPr>
            <a:spLocks noChangeShapeType="1"/>
          </p:cNvSpPr>
          <p:nvPr/>
        </p:nvSpPr>
        <p:spPr bwMode="auto">
          <a:xfrm>
            <a:off x="7731993" y="3620464"/>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2" name="Line 445">
            <a:extLst>
              <a:ext uri="{FF2B5EF4-FFF2-40B4-BE49-F238E27FC236}">
                <a16:creationId xmlns:a16="http://schemas.microsoft.com/office/drawing/2014/main" id="{891B101D-DB81-0181-EF3B-FCF7C9874B46}"/>
              </a:ext>
            </a:extLst>
          </p:cNvPr>
          <p:cNvSpPr>
            <a:spLocks noChangeShapeType="1"/>
          </p:cNvSpPr>
          <p:nvPr/>
        </p:nvSpPr>
        <p:spPr bwMode="auto">
          <a:xfrm>
            <a:off x="7697068" y="3655389"/>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3" name="Line 446">
            <a:extLst>
              <a:ext uri="{FF2B5EF4-FFF2-40B4-BE49-F238E27FC236}">
                <a16:creationId xmlns:a16="http://schemas.microsoft.com/office/drawing/2014/main" id="{D5B9C24E-B4AF-BE6A-A525-D40179EBF1B9}"/>
              </a:ext>
            </a:extLst>
          </p:cNvPr>
          <p:cNvSpPr>
            <a:spLocks noChangeShapeType="1"/>
          </p:cNvSpPr>
          <p:nvPr/>
        </p:nvSpPr>
        <p:spPr bwMode="auto">
          <a:xfrm>
            <a:off x="7077943" y="3529977"/>
            <a:ext cx="0" cy="6826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4" name="Line 447">
            <a:extLst>
              <a:ext uri="{FF2B5EF4-FFF2-40B4-BE49-F238E27FC236}">
                <a16:creationId xmlns:a16="http://schemas.microsoft.com/office/drawing/2014/main" id="{99EA6AE0-F123-6AD9-DB79-BCDF856CD91A}"/>
              </a:ext>
            </a:extLst>
          </p:cNvPr>
          <p:cNvSpPr>
            <a:spLocks noChangeShapeType="1"/>
          </p:cNvSpPr>
          <p:nvPr/>
        </p:nvSpPr>
        <p:spPr bwMode="auto">
          <a:xfrm>
            <a:off x="7046193" y="3563314"/>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5" name="Line 448">
            <a:extLst>
              <a:ext uri="{FF2B5EF4-FFF2-40B4-BE49-F238E27FC236}">
                <a16:creationId xmlns:a16="http://schemas.microsoft.com/office/drawing/2014/main" id="{EE8FE3C0-D02A-5EDE-8ABA-0F530259ABAE}"/>
              </a:ext>
            </a:extLst>
          </p:cNvPr>
          <p:cNvSpPr>
            <a:spLocks noChangeShapeType="1"/>
          </p:cNvSpPr>
          <p:nvPr/>
        </p:nvSpPr>
        <p:spPr bwMode="auto">
          <a:xfrm>
            <a:off x="6989043" y="3504577"/>
            <a:ext cx="0" cy="68263"/>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6" name="Line 449">
            <a:extLst>
              <a:ext uri="{FF2B5EF4-FFF2-40B4-BE49-F238E27FC236}">
                <a16:creationId xmlns:a16="http://schemas.microsoft.com/office/drawing/2014/main" id="{C9315EE7-96EE-A67C-6A2B-F5794862EF54}"/>
              </a:ext>
            </a:extLst>
          </p:cNvPr>
          <p:cNvSpPr>
            <a:spLocks noChangeShapeType="1"/>
          </p:cNvSpPr>
          <p:nvPr/>
        </p:nvSpPr>
        <p:spPr bwMode="auto">
          <a:xfrm>
            <a:off x="6954118" y="3539502"/>
            <a:ext cx="69850"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7" name="Line 450">
            <a:extLst>
              <a:ext uri="{FF2B5EF4-FFF2-40B4-BE49-F238E27FC236}">
                <a16:creationId xmlns:a16="http://schemas.microsoft.com/office/drawing/2014/main" id="{09A7A588-F89E-0F13-6A33-87F0A3F097A5}"/>
              </a:ext>
            </a:extLst>
          </p:cNvPr>
          <p:cNvSpPr>
            <a:spLocks noChangeShapeType="1"/>
          </p:cNvSpPr>
          <p:nvPr/>
        </p:nvSpPr>
        <p:spPr bwMode="auto">
          <a:xfrm>
            <a:off x="6801718" y="3415677"/>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8" name="Line 451">
            <a:extLst>
              <a:ext uri="{FF2B5EF4-FFF2-40B4-BE49-F238E27FC236}">
                <a16:creationId xmlns:a16="http://schemas.microsoft.com/office/drawing/2014/main" id="{1835D44B-EAFF-2B45-324E-856DBE92DA2B}"/>
              </a:ext>
            </a:extLst>
          </p:cNvPr>
          <p:cNvSpPr>
            <a:spLocks noChangeShapeType="1"/>
          </p:cNvSpPr>
          <p:nvPr/>
        </p:nvSpPr>
        <p:spPr bwMode="auto">
          <a:xfrm>
            <a:off x="6769968" y="3450602"/>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69" name="Line 452">
            <a:extLst>
              <a:ext uri="{FF2B5EF4-FFF2-40B4-BE49-F238E27FC236}">
                <a16:creationId xmlns:a16="http://schemas.microsoft.com/office/drawing/2014/main" id="{0C98A5E0-6091-1CD7-AA2F-C7CC732FDF32}"/>
              </a:ext>
            </a:extLst>
          </p:cNvPr>
          <p:cNvSpPr>
            <a:spLocks noChangeShapeType="1"/>
          </p:cNvSpPr>
          <p:nvPr/>
        </p:nvSpPr>
        <p:spPr bwMode="auto">
          <a:xfrm>
            <a:off x="6817593" y="3425202"/>
            <a:ext cx="0" cy="6985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0" name="Line 453">
            <a:extLst>
              <a:ext uri="{FF2B5EF4-FFF2-40B4-BE49-F238E27FC236}">
                <a16:creationId xmlns:a16="http://schemas.microsoft.com/office/drawing/2014/main" id="{970F01FB-0986-940E-686F-45DD47524657}"/>
              </a:ext>
            </a:extLst>
          </p:cNvPr>
          <p:cNvSpPr>
            <a:spLocks noChangeShapeType="1"/>
          </p:cNvSpPr>
          <p:nvPr/>
        </p:nvSpPr>
        <p:spPr bwMode="auto">
          <a:xfrm>
            <a:off x="6782668" y="3460127"/>
            <a:ext cx="66675" cy="0"/>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71" name="Freeform 454">
            <a:extLst>
              <a:ext uri="{FF2B5EF4-FFF2-40B4-BE49-F238E27FC236}">
                <a16:creationId xmlns:a16="http://schemas.microsoft.com/office/drawing/2014/main" id="{CBDCBC02-C99E-6B82-D2C9-264323EC6989}"/>
              </a:ext>
            </a:extLst>
          </p:cNvPr>
          <p:cNvSpPr>
            <a:spLocks/>
          </p:cNvSpPr>
          <p:nvPr/>
        </p:nvSpPr>
        <p:spPr bwMode="auto">
          <a:xfrm>
            <a:off x="4701455" y="2645739"/>
            <a:ext cx="3040063" cy="1019175"/>
          </a:xfrm>
          <a:custGeom>
            <a:avLst/>
            <a:gdLst>
              <a:gd name="T0" fmla="*/ 78 w 1915"/>
              <a:gd name="T1" fmla="*/ 0 h 642"/>
              <a:gd name="T2" fmla="*/ 144 w 1915"/>
              <a:gd name="T3" fmla="*/ 6 h 642"/>
              <a:gd name="T4" fmla="*/ 162 w 1915"/>
              <a:gd name="T5" fmla="*/ 12 h 642"/>
              <a:gd name="T6" fmla="*/ 238 w 1915"/>
              <a:gd name="T7" fmla="*/ 28 h 642"/>
              <a:gd name="T8" fmla="*/ 296 w 1915"/>
              <a:gd name="T9" fmla="*/ 28 h 642"/>
              <a:gd name="T10" fmla="*/ 326 w 1915"/>
              <a:gd name="T11" fmla="*/ 38 h 642"/>
              <a:gd name="T12" fmla="*/ 342 w 1915"/>
              <a:gd name="T13" fmla="*/ 48 h 642"/>
              <a:gd name="T14" fmla="*/ 350 w 1915"/>
              <a:gd name="T15" fmla="*/ 58 h 642"/>
              <a:gd name="T16" fmla="*/ 358 w 1915"/>
              <a:gd name="T17" fmla="*/ 69 h 642"/>
              <a:gd name="T18" fmla="*/ 396 w 1915"/>
              <a:gd name="T19" fmla="*/ 77 h 642"/>
              <a:gd name="T20" fmla="*/ 436 w 1915"/>
              <a:gd name="T21" fmla="*/ 87 h 642"/>
              <a:gd name="T22" fmla="*/ 476 w 1915"/>
              <a:gd name="T23" fmla="*/ 101 h 642"/>
              <a:gd name="T24" fmla="*/ 490 w 1915"/>
              <a:gd name="T25" fmla="*/ 117 h 642"/>
              <a:gd name="T26" fmla="*/ 516 w 1915"/>
              <a:gd name="T27" fmla="*/ 127 h 642"/>
              <a:gd name="T28" fmla="*/ 552 w 1915"/>
              <a:gd name="T29" fmla="*/ 133 h 642"/>
              <a:gd name="T30" fmla="*/ 600 w 1915"/>
              <a:gd name="T31" fmla="*/ 143 h 642"/>
              <a:gd name="T32" fmla="*/ 616 w 1915"/>
              <a:gd name="T33" fmla="*/ 159 h 642"/>
              <a:gd name="T34" fmla="*/ 630 w 1915"/>
              <a:gd name="T35" fmla="*/ 173 h 642"/>
              <a:gd name="T36" fmla="*/ 648 w 1915"/>
              <a:gd name="T37" fmla="*/ 181 h 642"/>
              <a:gd name="T38" fmla="*/ 670 w 1915"/>
              <a:gd name="T39" fmla="*/ 189 h 642"/>
              <a:gd name="T40" fmla="*/ 680 w 1915"/>
              <a:gd name="T41" fmla="*/ 203 h 642"/>
              <a:gd name="T42" fmla="*/ 702 w 1915"/>
              <a:gd name="T43" fmla="*/ 213 h 642"/>
              <a:gd name="T44" fmla="*/ 714 w 1915"/>
              <a:gd name="T45" fmla="*/ 225 h 642"/>
              <a:gd name="T46" fmla="*/ 758 w 1915"/>
              <a:gd name="T47" fmla="*/ 233 h 642"/>
              <a:gd name="T48" fmla="*/ 776 w 1915"/>
              <a:gd name="T49" fmla="*/ 252 h 642"/>
              <a:gd name="T50" fmla="*/ 792 w 1915"/>
              <a:gd name="T51" fmla="*/ 260 h 642"/>
              <a:gd name="T52" fmla="*/ 824 w 1915"/>
              <a:gd name="T53" fmla="*/ 270 h 642"/>
              <a:gd name="T54" fmla="*/ 846 w 1915"/>
              <a:gd name="T55" fmla="*/ 274 h 642"/>
              <a:gd name="T56" fmla="*/ 858 w 1915"/>
              <a:gd name="T57" fmla="*/ 288 h 642"/>
              <a:gd name="T58" fmla="*/ 872 w 1915"/>
              <a:gd name="T59" fmla="*/ 296 h 642"/>
              <a:gd name="T60" fmla="*/ 888 w 1915"/>
              <a:gd name="T61" fmla="*/ 302 h 642"/>
              <a:gd name="T62" fmla="*/ 904 w 1915"/>
              <a:gd name="T63" fmla="*/ 312 h 642"/>
              <a:gd name="T64" fmla="*/ 926 w 1915"/>
              <a:gd name="T65" fmla="*/ 322 h 642"/>
              <a:gd name="T66" fmla="*/ 944 w 1915"/>
              <a:gd name="T67" fmla="*/ 330 h 642"/>
              <a:gd name="T68" fmla="*/ 970 w 1915"/>
              <a:gd name="T69" fmla="*/ 338 h 642"/>
              <a:gd name="T70" fmla="*/ 984 w 1915"/>
              <a:gd name="T71" fmla="*/ 346 h 642"/>
              <a:gd name="T72" fmla="*/ 993 w 1915"/>
              <a:gd name="T73" fmla="*/ 360 h 642"/>
              <a:gd name="T74" fmla="*/ 1029 w 1915"/>
              <a:gd name="T75" fmla="*/ 366 h 642"/>
              <a:gd name="T76" fmla="*/ 1035 w 1915"/>
              <a:gd name="T77" fmla="*/ 384 h 642"/>
              <a:gd name="T78" fmla="*/ 1053 w 1915"/>
              <a:gd name="T79" fmla="*/ 390 h 642"/>
              <a:gd name="T80" fmla="*/ 1069 w 1915"/>
              <a:gd name="T81" fmla="*/ 396 h 642"/>
              <a:gd name="T82" fmla="*/ 1081 w 1915"/>
              <a:gd name="T83" fmla="*/ 409 h 642"/>
              <a:gd name="T84" fmla="*/ 1107 w 1915"/>
              <a:gd name="T85" fmla="*/ 417 h 642"/>
              <a:gd name="T86" fmla="*/ 1143 w 1915"/>
              <a:gd name="T87" fmla="*/ 423 h 642"/>
              <a:gd name="T88" fmla="*/ 1169 w 1915"/>
              <a:gd name="T89" fmla="*/ 443 h 642"/>
              <a:gd name="T90" fmla="*/ 1199 w 1915"/>
              <a:gd name="T91" fmla="*/ 449 h 642"/>
              <a:gd name="T92" fmla="*/ 1211 w 1915"/>
              <a:gd name="T93" fmla="*/ 457 h 642"/>
              <a:gd name="T94" fmla="*/ 1221 w 1915"/>
              <a:gd name="T95" fmla="*/ 465 h 642"/>
              <a:gd name="T96" fmla="*/ 1249 w 1915"/>
              <a:gd name="T97" fmla="*/ 475 h 642"/>
              <a:gd name="T98" fmla="*/ 1277 w 1915"/>
              <a:gd name="T99" fmla="*/ 485 h 642"/>
              <a:gd name="T100" fmla="*/ 1295 w 1915"/>
              <a:gd name="T101" fmla="*/ 493 h 642"/>
              <a:gd name="T102" fmla="*/ 1311 w 1915"/>
              <a:gd name="T103" fmla="*/ 501 h 642"/>
              <a:gd name="T104" fmla="*/ 1327 w 1915"/>
              <a:gd name="T105" fmla="*/ 509 h 642"/>
              <a:gd name="T106" fmla="*/ 1345 w 1915"/>
              <a:gd name="T107" fmla="*/ 517 h 642"/>
              <a:gd name="T108" fmla="*/ 1361 w 1915"/>
              <a:gd name="T109" fmla="*/ 529 h 642"/>
              <a:gd name="T110" fmla="*/ 1393 w 1915"/>
              <a:gd name="T111" fmla="*/ 541 h 642"/>
              <a:gd name="T112" fmla="*/ 1435 w 1915"/>
              <a:gd name="T113" fmla="*/ 555 h 642"/>
              <a:gd name="T114" fmla="*/ 1451 w 1915"/>
              <a:gd name="T115" fmla="*/ 567 h 642"/>
              <a:gd name="T116" fmla="*/ 1493 w 1915"/>
              <a:gd name="T117" fmla="*/ 578 h 642"/>
              <a:gd name="T118" fmla="*/ 1511 w 1915"/>
              <a:gd name="T119" fmla="*/ 584 h 642"/>
              <a:gd name="T120" fmla="*/ 1559 w 1915"/>
              <a:gd name="T121" fmla="*/ 602 h 642"/>
              <a:gd name="T122" fmla="*/ 1577 w 1915"/>
              <a:gd name="T123" fmla="*/ 624 h 642"/>
              <a:gd name="T124" fmla="*/ 1915 w 1915"/>
              <a:gd name="T125" fmla="*/ 642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15" h="642">
                <a:moveTo>
                  <a:pt x="0" y="0"/>
                </a:moveTo>
                <a:lnTo>
                  <a:pt x="78" y="0"/>
                </a:lnTo>
                <a:lnTo>
                  <a:pt x="78" y="6"/>
                </a:lnTo>
                <a:lnTo>
                  <a:pt x="144" y="6"/>
                </a:lnTo>
                <a:lnTo>
                  <a:pt x="144" y="12"/>
                </a:lnTo>
                <a:lnTo>
                  <a:pt x="162" y="12"/>
                </a:lnTo>
                <a:lnTo>
                  <a:pt x="238" y="12"/>
                </a:lnTo>
                <a:lnTo>
                  <a:pt x="238" y="28"/>
                </a:lnTo>
                <a:lnTo>
                  <a:pt x="260" y="28"/>
                </a:lnTo>
                <a:lnTo>
                  <a:pt x="296" y="28"/>
                </a:lnTo>
                <a:lnTo>
                  <a:pt x="296" y="38"/>
                </a:lnTo>
                <a:lnTo>
                  <a:pt x="326" y="38"/>
                </a:lnTo>
                <a:lnTo>
                  <a:pt x="326" y="48"/>
                </a:lnTo>
                <a:lnTo>
                  <a:pt x="342" y="48"/>
                </a:lnTo>
                <a:lnTo>
                  <a:pt x="342" y="58"/>
                </a:lnTo>
                <a:lnTo>
                  <a:pt x="350" y="58"/>
                </a:lnTo>
                <a:lnTo>
                  <a:pt x="350" y="69"/>
                </a:lnTo>
                <a:lnTo>
                  <a:pt x="358" y="69"/>
                </a:lnTo>
                <a:lnTo>
                  <a:pt x="358" y="77"/>
                </a:lnTo>
                <a:lnTo>
                  <a:pt x="396" y="77"/>
                </a:lnTo>
                <a:lnTo>
                  <a:pt x="396" y="87"/>
                </a:lnTo>
                <a:lnTo>
                  <a:pt x="436" y="87"/>
                </a:lnTo>
                <a:lnTo>
                  <a:pt x="436" y="101"/>
                </a:lnTo>
                <a:lnTo>
                  <a:pt x="476" y="101"/>
                </a:lnTo>
                <a:lnTo>
                  <a:pt x="476" y="117"/>
                </a:lnTo>
                <a:lnTo>
                  <a:pt x="490" y="117"/>
                </a:lnTo>
                <a:lnTo>
                  <a:pt x="490" y="127"/>
                </a:lnTo>
                <a:lnTo>
                  <a:pt x="516" y="127"/>
                </a:lnTo>
                <a:lnTo>
                  <a:pt x="516" y="133"/>
                </a:lnTo>
                <a:lnTo>
                  <a:pt x="552" y="133"/>
                </a:lnTo>
                <a:lnTo>
                  <a:pt x="552" y="143"/>
                </a:lnTo>
                <a:lnTo>
                  <a:pt x="600" y="143"/>
                </a:lnTo>
                <a:lnTo>
                  <a:pt x="600" y="159"/>
                </a:lnTo>
                <a:lnTo>
                  <a:pt x="616" y="159"/>
                </a:lnTo>
                <a:lnTo>
                  <a:pt x="616" y="173"/>
                </a:lnTo>
                <a:lnTo>
                  <a:pt x="630" y="173"/>
                </a:lnTo>
                <a:lnTo>
                  <a:pt x="630" y="181"/>
                </a:lnTo>
                <a:lnTo>
                  <a:pt x="648" y="181"/>
                </a:lnTo>
                <a:lnTo>
                  <a:pt x="648" y="189"/>
                </a:lnTo>
                <a:lnTo>
                  <a:pt x="670" y="189"/>
                </a:lnTo>
                <a:lnTo>
                  <a:pt x="670" y="203"/>
                </a:lnTo>
                <a:lnTo>
                  <a:pt x="680" y="203"/>
                </a:lnTo>
                <a:lnTo>
                  <a:pt x="680" y="213"/>
                </a:lnTo>
                <a:lnTo>
                  <a:pt x="702" y="213"/>
                </a:lnTo>
                <a:lnTo>
                  <a:pt x="702" y="225"/>
                </a:lnTo>
                <a:lnTo>
                  <a:pt x="714" y="225"/>
                </a:lnTo>
                <a:lnTo>
                  <a:pt x="714" y="233"/>
                </a:lnTo>
                <a:lnTo>
                  <a:pt x="758" y="233"/>
                </a:lnTo>
                <a:lnTo>
                  <a:pt x="758" y="252"/>
                </a:lnTo>
                <a:lnTo>
                  <a:pt x="776" y="252"/>
                </a:lnTo>
                <a:lnTo>
                  <a:pt x="776" y="260"/>
                </a:lnTo>
                <a:lnTo>
                  <a:pt x="792" y="260"/>
                </a:lnTo>
                <a:lnTo>
                  <a:pt x="792" y="270"/>
                </a:lnTo>
                <a:lnTo>
                  <a:pt x="824" y="270"/>
                </a:lnTo>
                <a:lnTo>
                  <a:pt x="824" y="274"/>
                </a:lnTo>
                <a:lnTo>
                  <a:pt x="846" y="274"/>
                </a:lnTo>
                <a:lnTo>
                  <a:pt x="846" y="288"/>
                </a:lnTo>
                <a:lnTo>
                  <a:pt x="858" y="288"/>
                </a:lnTo>
                <a:lnTo>
                  <a:pt x="858" y="296"/>
                </a:lnTo>
                <a:lnTo>
                  <a:pt x="872" y="296"/>
                </a:lnTo>
                <a:lnTo>
                  <a:pt x="872" y="302"/>
                </a:lnTo>
                <a:lnTo>
                  <a:pt x="888" y="302"/>
                </a:lnTo>
                <a:lnTo>
                  <a:pt x="888" y="312"/>
                </a:lnTo>
                <a:lnTo>
                  <a:pt x="904" y="312"/>
                </a:lnTo>
                <a:lnTo>
                  <a:pt x="904" y="322"/>
                </a:lnTo>
                <a:lnTo>
                  <a:pt x="926" y="322"/>
                </a:lnTo>
                <a:lnTo>
                  <a:pt x="926" y="330"/>
                </a:lnTo>
                <a:lnTo>
                  <a:pt x="944" y="330"/>
                </a:lnTo>
                <a:lnTo>
                  <a:pt x="944" y="338"/>
                </a:lnTo>
                <a:lnTo>
                  <a:pt x="970" y="338"/>
                </a:lnTo>
                <a:lnTo>
                  <a:pt x="970" y="346"/>
                </a:lnTo>
                <a:lnTo>
                  <a:pt x="984" y="346"/>
                </a:lnTo>
                <a:lnTo>
                  <a:pt x="984" y="360"/>
                </a:lnTo>
                <a:lnTo>
                  <a:pt x="993" y="360"/>
                </a:lnTo>
                <a:lnTo>
                  <a:pt x="993" y="366"/>
                </a:lnTo>
                <a:lnTo>
                  <a:pt x="1029" y="366"/>
                </a:lnTo>
                <a:lnTo>
                  <a:pt x="1029" y="384"/>
                </a:lnTo>
                <a:lnTo>
                  <a:pt x="1035" y="384"/>
                </a:lnTo>
                <a:lnTo>
                  <a:pt x="1035" y="390"/>
                </a:lnTo>
                <a:lnTo>
                  <a:pt x="1053" y="390"/>
                </a:lnTo>
                <a:lnTo>
                  <a:pt x="1047" y="396"/>
                </a:lnTo>
                <a:lnTo>
                  <a:pt x="1069" y="396"/>
                </a:lnTo>
                <a:lnTo>
                  <a:pt x="1069" y="409"/>
                </a:lnTo>
                <a:lnTo>
                  <a:pt x="1081" y="409"/>
                </a:lnTo>
                <a:lnTo>
                  <a:pt x="1081" y="417"/>
                </a:lnTo>
                <a:lnTo>
                  <a:pt x="1107" y="417"/>
                </a:lnTo>
                <a:lnTo>
                  <a:pt x="1107" y="423"/>
                </a:lnTo>
                <a:lnTo>
                  <a:pt x="1143" y="423"/>
                </a:lnTo>
                <a:lnTo>
                  <a:pt x="1143" y="443"/>
                </a:lnTo>
                <a:lnTo>
                  <a:pt x="1169" y="443"/>
                </a:lnTo>
                <a:lnTo>
                  <a:pt x="1169" y="449"/>
                </a:lnTo>
                <a:lnTo>
                  <a:pt x="1199" y="449"/>
                </a:lnTo>
                <a:lnTo>
                  <a:pt x="1199" y="457"/>
                </a:lnTo>
                <a:lnTo>
                  <a:pt x="1211" y="457"/>
                </a:lnTo>
                <a:lnTo>
                  <a:pt x="1211" y="465"/>
                </a:lnTo>
                <a:lnTo>
                  <a:pt x="1221" y="465"/>
                </a:lnTo>
                <a:lnTo>
                  <a:pt x="1221" y="475"/>
                </a:lnTo>
                <a:lnTo>
                  <a:pt x="1249" y="475"/>
                </a:lnTo>
                <a:lnTo>
                  <a:pt x="1249" y="485"/>
                </a:lnTo>
                <a:lnTo>
                  <a:pt x="1277" y="485"/>
                </a:lnTo>
                <a:lnTo>
                  <a:pt x="1277" y="493"/>
                </a:lnTo>
                <a:lnTo>
                  <a:pt x="1295" y="493"/>
                </a:lnTo>
                <a:lnTo>
                  <a:pt x="1295" y="501"/>
                </a:lnTo>
                <a:lnTo>
                  <a:pt x="1311" y="501"/>
                </a:lnTo>
                <a:lnTo>
                  <a:pt x="1311" y="509"/>
                </a:lnTo>
                <a:lnTo>
                  <a:pt x="1327" y="509"/>
                </a:lnTo>
                <a:lnTo>
                  <a:pt x="1327" y="517"/>
                </a:lnTo>
                <a:lnTo>
                  <a:pt x="1345" y="517"/>
                </a:lnTo>
                <a:lnTo>
                  <a:pt x="1345" y="529"/>
                </a:lnTo>
                <a:lnTo>
                  <a:pt x="1361" y="529"/>
                </a:lnTo>
                <a:lnTo>
                  <a:pt x="1361" y="541"/>
                </a:lnTo>
                <a:lnTo>
                  <a:pt x="1393" y="541"/>
                </a:lnTo>
                <a:lnTo>
                  <a:pt x="1393" y="555"/>
                </a:lnTo>
                <a:lnTo>
                  <a:pt x="1435" y="555"/>
                </a:lnTo>
                <a:lnTo>
                  <a:pt x="1435" y="567"/>
                </a:lnTo>
                <a:lnTo>
                  <a:pt x="1451" y="567"/>
                </a:lnTo>
                <a:lnTo>
                  <a:pt x="1451" y="578"/>
                </a:lnTo>
                <a:lnTo>
                  <a:pt x="1493" y="578"/>
                </a:lnTo>
                <a:lnTo>
                  <a:pt x="1493" y="584"/>
                </a:lnTo>
                <a:lnTo>
                  <a:pt x="1511" y="584"/>
                </a:lnTo>
                <a:lnTo>
                  <a:pt x="1511" y="602"/>
                </a:lnTo>
                <a:lnTo>
                  <a:pt x="1559" y="602"/>
                </a:lnTo>
                <a:lnTo>
                  <a:pt x="1559" y="624"/>
                </a:lnTo>
                <a:lnTo>
                  <a:pt x="1577" y="624"/>
                </a:lnTo>
                <a:lnTo>
                  <a:pt x="1577" y="642"/>
                </a:lnTo>
                <a:lnTo>
                  <a:pt x="1915" y="642"/>
                </a:lnTo>
              </a:path>
            </a:pathLst>
          </a:custGeom>
          <a:noFill/>
          <a:ln w="28575" cap="flat">
            <a:solidFill>
              <a:srgbClr val="E1471D"/>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23" name="Freeform 458">
            <a:extLst>
              <a:ext uri="{FF2B5EF4-FFF2-40B4-BE49-F238E27FC236}">
                <a16:creationId xmlns:a16="http://schemas.microsoft.com/office/drawing/2014/main" id="{0C110718-C24C-5E85-6B6D-FD3C66D39F88}"/>
              </a:ext>
            </a:extLst>
          </p:cNvPr>
          <p:cNvSpPr>
            <a:spLocks/>
          </p:cNvSpPr>
          <p:nvPr/>
        </p:nvSpPr>
        <p:spPr bwMode="auto">
          <a:xfrm>
            <a:off x="8282374" y="2646952"/>
            <a:ext cx="2636837" cy="1247775"/>
          </a:xfrm>
          <a:custGeom>
            <a:avLst/>
            <a:gdLst>
              <a:gd name="T0" fmla="*/ 29 w 836"/>
              <a:gd name="T1" fmla="*/ 4 h 394"/>
              <a:gd name="T2" fmla="*/ 60 w 836"/>
              <a:gd name="T3" fmla="*/ 8 h 394"/>
              <a:gd name="T4" fmla="*/ 80 w 836"/>
              <a:gd name="T5" fmla="*/ 13 h 394"/>
              <a:gd name="T6" fmla="*/ 94 w 836"/>
              <a:gd name="T7" fmla="*/ 19 h 394"/>
              <a:gd name="T8" fmla="*/ 120 w 836"/>
              <a:gd name="T9" fmla="*/ 23 h 394"/>
              <a:gd name="T10" fmla="*/ 142 w 836"/>
              <a:gd name="T11" fmla="*/ 27 h 394"/>
              <a:gd name="T12" fmla="*/ 149 w 836"/>
              <a:gd name="T13" fmla="*/ 35 h 394"/>
              <a:gd name="T14" fmla="*/ 169 w 836"/>
              <a:gd name="T15" fmla="*/ 40 h 394"/>
              <a:gd name="T16" fmla="*/ 173 w 836"/>
              <a:gd name="T17" fmla="*/ 49 h 394"/>
              <a:gd name="T18" fmla="*/ 197 w 836"/>
              <a:gd name="T19" fmla="*/ 62 h 394"/>
              <a:gd name="T20" fmla="*/ 207 w 836"/>
              <a:gd name="T21" fmla="*/ 69 h 394"/>
              <a:gd name="T22" fmla="*/ 223 w 836"/>
              <a:gd name="T23" fmla="*/ 73 h 394"/>
              <a:gd name="T24" fmla="*/ 237 w 836"/>
              <a:gd name="T25" fmla="*/ 82 h 394"/>
              <a:gd name="T26" fmla="*/ 251 w 836"/>
              <a:gd name="T27" fmla="*/ 86 h 394"/>
              <a:gd name="T28" fmla="*/ 257 w 836"/>
              <a:gd name="T29" fmla="*/ 94 h 394"/>
              <a:gd name="T30" fmla="*/ 274 w 836"/>
              <a:gd name="T31" fmla="*/ 97 h 394"/>
              <a:gd name="T32" fmla="*/ 279 w 836"/>
              <a:gd name="T33" fmla="*/ 105 h 394"/>
              <a:gd name="T34" fmla="*/ 289 w 836"/>
              <a:gd name="T35" fmla="*/ 109 h 394"/>
              <a:gd name="T36" fmla="*/ 296 w 836"/>
              <a:gd name="T37" fmla="*/ 119 h 394"/>
              <a:gd name="T38" fmla="*/ 317 w 836"/>
              <a:gd name="T39" fmla="*/ 126 h 394"/>
              <a:gd name="T40" fmla="*/ 326 w 836"/>
              <a:gd name="T41" fmla="*/ 133 h 394"/>
              <a:gd name="T42" fmla="*/ 331 w 836"/>
              <a:gd name="T43" fmla="*/ 141 h 394"/>
              <a:gd name="T44" fmla="*/ 339 w 836"/>
              <a:gd name="T45" fmla="*/ 144 h 394"/>
              <a:gd name="T46" fmla="*/ 346 w 836"/>
              <a:gd name="T47" fmla="*/ 152 h 394"/>
              <a:gd name="T48" fmla="*/ 357 w 836"/>
              <a:gd name="T49" fmla="*/ 157 h 394"/>
              <a:gd name="T50" fmla="*/ 360 w 836"/>
              <a:gd name="T51" fmla="*/ 165 h 394"/>
              <a:gd name="T52" fmla="*/ 373 w 836"/>
              <a:gd name="T53" fmla="*/ 169 h 394"/>
              <a:gd name="T54" fmla="*/ 382 w 836"/>
              <a:gd name="T55" fmla="*/ 179 h 394"/>
              <a:gd name="T56" fmla="*/ 390 w 836"/>
              <a:gd name="T57" fmla="*/ 186 h 394"/>
              <a:gd name="T58" fmla="*/ 402 w 836"/>
              <a:gd name="T59" fmla="*/ 191 h 394"/>
              <a:gd name="T60" fmla="*/ 419 w 836"/>
              <a:gd name="T61" fmla="*/ 196 h 394"/>
              <a:gd name="T62" fmla="*/ 427 w 836"/>
              <a:gd name="T63" fmla="*/ 202 h 394"/>
              <a:gd name="T64" fmla="*/ 442 w 836"/>
              <a:gd name="T65" fmla="*/ 206 h 394"/>
              <a:gd name="T66" fmla="*/ 448 w 836"/>
              <a:gd name="T67" fmla="*/ 214 h 394"/>
              <a:gd name="T68" fmla="*/ 465 w 836"/>
              <a:gd name="T69" fmla="*/ 217 h 394"/>
              <a:gd name="T70" fmla="*/ 469 w 836"/>
              <a:gd name="T71" fmla="*/ 223 h 394"/>
              <a:gd name="T72" fmla="*/ 488 w 836"/>
              <a:gd name="T73" fmla="*/ 229 h 394"/>
              <a:gd name="T74" fmla="*/ 499 w 836"/>
              <a:gd name="T75" fmla="*/ 236 h 394"/>
              <a:gd name="T76" fmla="*/ 517 w 836"/>
              <a:gd name="T77" fmla="*/ 241 h 394"/>
              <a:gd name="T78" fmla="*/ 521 w 836"/>
              <a:gd name="T79" fmla="*/ 248 h 394"/>
              <a:gd name="T80" fmla="*/ 538 w 836"/>
              <a:gd name="T81" fmla="*/ 252 h 394"/>
              <a:gd name="T82" fmla="*/ 545 w 836"/>
              <a:gd name="T83" fmla="*/ 257 h 394"/>
              <a:gd name="T84" fmla="*/ 563 w 836"/>
              <a:gd name="T85" fmla="*/ 263 h 394"/>
              <a:gd name="T86" fmla="*/ 570 w 836"/>
              <a:gd name="T87" fmla="*/ 273 h 394"/>
              <a:gd name="T88" fmla="*/ 602 w 836"/>
              <a:gd name="T89" fmla="*/ 277 h 394"/>
              <a:gd name="T90" fmla="*/ 607 w 836"/>
              <a:gd name="T91" fmla="*/ 286 h 394"/>
              <a:gd name="T92" fmla="*/ 628 w 836"/>
              <a:gd name="T93" fmla="*/ 290 h 394"/>
              <a:gd name="T94" fmla="*/ 636 w 836"/>
              <a:gd name="T95" fmla="*/ 298 h 394"/>
              <a:gd name="T96" fmla="*/ 652 w 836"/>
              <a:gd name="T97" fmla="*/ 303 h 394"/>
              <a:gd name="T98" fmla="*/ 671 w 836"/>
              <a:gd name="T99" fmla="*/ 312 h 394"/>
              <a:gd name="T100" fmla="*/ 686 w 836"/>
              <a:gd name="T101" fmla="*/ 315 h 394"/>
              <a:gd name="T102" fmla="*/ 694 w 836"/>
              <a:gd name="T103" fmla="*/ 322 h 394"/>
              <a:gd name="T104" fmla="*/ 759 w 836"/>
              <a:gd name="T105" fmla="*/ 327 h 394"/>
              <a:gd name="T106" fmla="*/ 814 w 836"/>
              <a:gd name="T107" fmla="*/ 394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6" h="394">
                <a:moveTo>
                  <a:pt x="0" y="0"/>
                </a:moveTo>
                <a:cubicBezTo>
                  <a:pt x="29" y="0"/>
                  <a:pt x="29" y="0"/>
                  <a:pt x="29" y="0"/>
                </a:cubicBezTo>
                <a:cubicBezTo>
                  <a:pt x="29" y="4"/>
                  <a:pt x="29" y="4"/>
                  <a:pt x="29" y="4"/>
                </a:cubicBezTo>
                <a:cubicBezTo>
                  <a:pt x="47" y="4"/>
                  <a:pt x="47" y="4"/>
                  <a:pt x="47" y="4"/>
                </a:cubicBezTo>
                <a:cubicBezTo>
                  <a:pt x="60" y="4"/>
                  <a:pt x="60" y="4"/>
                  <a:pt x="60" y="4"/>
                </a:cubicBezTo>
                <a:cubicBezTo>
                  <a:pt x="60" y="8"/>
                  <a:pt x="60" y="8"/>
                  <a:pt x="60" y="8"/>
                </a:cubicBezTo>
                <a:cubicBezTo>
                  <a:pt x="74" y="8"/>
                  <a:pt x="74" y="8"/>
                  <a:pt x="74" y="8"/>
                </a:cubicBezTo>
                <a:cubicBezTo>
                  <a:pt x="74" y="13"/>
                  <a:pt x="74" y="13"/>
                  <a:pt x="74" y="13"/>
                </a:cubicBezTo>
                <a:cubicBezTo>
                  <a:pt x="80" y="13"/>
                  <a:pt x="80" y="13"/>
                  <a:pt x="80" y="13"/>
                </a:cubicBezTo>
                <a:cubicBezTo>
                  <a:pt x="80" y="16"/>
                  <a:pt x="80" y="16"/>
                  <a:pt x="80" y="16"/>
                </a:cubicBezTo>
                <a:cubicBezTo>
                  <a:pt x="94" y="16"/>
                  <a:pt x="94" y="16"/>
                  <a:pt x="94" y="16"/>
                </a:cubicBezTo>
                <a:cubicBezTo>
                  <a:pt x="94" y="19"/>
                  <a:pt x="94" y="19"/>
                  <a:pt x="94" y="19"/>
                </a:cubicBezTo>
                <a:cubicBezTo>
                  <a:pt x="113" y="19"/>
                  <a:pt x="113" y="19"/>
                  <a:pt x="113" y="19"/>
                </a:cubicBezTo>
                <a:cubicBezTo>
                  <a:pt x="120" y="19"/>
                  <a:pt x="120" y="19"/>
                  <a:pt x="120" y="19"/>
                </a:cubicBezTo>
                <a:cubicBezTo>
                  <a:pt x="120" y="23"/>
                  <a:pt x="120" y="23"/>
                  <a:pt x="120" y="23"/>
                </a:cubicBezTo>
                <a:cubicBezTo>
                  <a:pt x="135" y="23"/>
                  <a:pt x="135" y="23"/>
                  <a:pt x="135" y="23"/>
                </a:cubicBezTo>
                <a:cubicBezTo>
                  <a:pt x="135" y="27"/>
                  <a:pt x="135" y="27"/>
                  <a:pt x="135" y="27"/>
                </a:cubicBezTo>
                <a:cubicBezTo>
                  <a:pt x="142" y="27"/>
                  <a:pt x="142" y="27"/>
                  <a:pt x="142" y="27"/>
                </a:cubicBezTo>
                <a:cubicBezTo>
                  <a:pt x="142" y="31"/>
                  <a:pt x="142" y="31"/>
                  <a:pt x="142" y="31"/>
                </a:cubicBezTo>
                <a:cubicBezTo>
                  <a:pt x="149" y="31"/>
                  <a:pt x="149" y="31"/>
                  <a:pt x="149" y="31"/>
                </a:cubicBezTo>
                <a:cubicBezTo>
                  <a:pt x="149" y="35"/>
                  <a:pt x="149" y="35"/>
                  <a:pt x="149" y="35"/>
                </a:cubicBezTo>
                <a:cubicBezTo>
                  <a:pt x="162" y="35"/>
                  <a:pt x="162" y="35"/>
                  <a:pt x="162" y="35"/>
                </a:cubicBezTo>
                <a:cubicBezTo>
                  <a:pt x="162" y="40"/>
                  <a:pt x="162" y="40"/>
                  <a:pt x="162" y="40"/>
                </a:cubicBezTo>
                <a:cubicBezTo>
                  <a:pt x="169" y="40"/>
                  <a:pt x="169" y="40"/>
                  <a:pt x="169" y="40"/>
                </a:cubicBezTo>
                <a:cubicBezTo>
                  <a:pt x="169" y="44"/>
                  <a:pt x="169" y="44"/>
                  <a:pt x="169" y="44"/>
                </a:cubicBezTo>
                <a:cubicBezTo>
                  <a:pt x="173" y="44"/>
                  <a:pt x="173" y="44"/>
                  <a:pt x="173" y="44"/>
                </a:cubicBezTo>
                <a:cubicBezTo>
                  <a:pt x="173" y="49"/>
                  <a:pt x="173" y="49"/>
                  <a:pt x="173" y="49"/>
                </a:cubicBezTo>
                <a:cubicBezTo>
                  <a:pt x="186" y="49"/>
                  <a:pt x="186" y="49"/>
                  <a:pt x="186" y="49"/>
                </a:cubicBezTo>
                <a:cubicBezTo>
                  <a:pt x="186" y="62"/>
                  <a:pt x="186" y="62"/>
                  <a:pt x="186" y="62"/>
                </a:cubicBezTo>
                <a:cubicBezTo>
                  <a:pt x="197" y="62"/>
                  <a:pt x="197" y="62"/>
                  <a:pt x="197" y="62"/>
                </a:cubicBezTo>
                <a:cubicBezTo>
                  <a:pt x="197" y="65"/>
                  <a:pt x="197" y="65"/>
                  <a:pt x="197" y="65"/>
                </a:cubicBezTo>
                <a:cubicBezTo>
                  <a:pt x="207" y="65"/>
                  <a:pt x="207" y="65"/>
                  <a:pt x="207" y="65"/>
                </a:cubicBezTo>
                <a:cubicBezTo>
                  <a:pt x="207" y="69"/>
                  <a:pt x="207" y="69"/>
                  <a:pt x="207" y="69"/>
                </a:cubicBezTo>
                <a:cubicBezTo>
                  <a:pt x="215" y="69"/>
                  <a:pt x="215" y="69"/>
                  <a:pt x="215" y="69"/>
                </a:cubicBezTo>
                <a:cubicBezTo>
                  <a:pt x="215" y="73"/>
                  <a:pt x="215" y="73"/>
                  <a:pt x="215" y="73"/>
                </a:cubicBezTo>
                <a:cubicBezTo>
                  <a:pt x="223" y="73"/>
                  <a:pt x="223" y="73"/>
                  <a:pt x="223" y="73"/>
                </a:cubicBezTo>
                <a:cubicBezTo>
                  <a:pt x="223" y="76"/>
                  <a:pt x="223" y="76"/>
                  <a:pt x="223" y="76"/>
                </a:cubicBezTo>
                <a:cubicBezTo>
                  <a:pt x="237" y="76"/>
                  <a:pt x="237" y="76"/>
                  <a:pt x="237" y="76"/>
                </a:cubicBezTo>
                <a:cubicBezTo>
                  <a:pt x="237" y="82"/>
                  <a:pt x="237" y="82"/>
                  <a:pt x="237" y="82"/>
                </a:cubicBezTo>
                <a:cubicBezTo>
                  <a:pt x="243" y="82"/>
                  <a:pt x="243" y="82"/>
                  <a:pt x="243" y="82"/>
                </a:cubicBezTo>
                <a:cubicBezTo>
                  <a:pt x="243" y="86"/>
                  <a:pt x="243" y="86"/>
                  <a:pt x="243" y="86"/>
                </a:cubicBezTo>
                <a:cubicBezTo>
                  <a:pt x="251" y="86"/>
                  <a:pt x="251" y="86"/>
                  <a:pt x="251" y="86"/>
                </a:cubicBezTo>
                <a:cubicBezTo>
                  <a:pt x="251" y="91"/>
                  <a:pt x="251" y="91"/>
                  <a:pt x="251" y="91"/>
                </a:cubicBezTo>
                <a:cubicBezTo>
                  <a:pt x="257" y="91"/>
                  <a:pt x="257" y="91"/>
                  <a:pt x="257" y="91"/>
                </a:cubicBezTo>
                <a:cubicBezTo>
                  <a:pt x="257" y="94"/>
                  <a:pt x="257" y="94"/>
                  <a:pt x="257" y="94"/>
                </a:cubicBezTo>
                <a:cubicBezTo>
                  <a:pt x="264" y="94"/>
                  <a:pt x="264" y="94"/>
                  <a:pt x="264" y="94"/>
                </a:cubicBezTo>
                <a:cubicBezTo>
                  <a:pt x="264" y="97"/>
                  <a:pt x="264" y="97"/>
                  <a:pt x="264" y="97"/>
                </a:cubicBezTo>
                <a:cubicBezTo>
                  <a:pt x="274" y="97"/>
                  <a:pt x="274" y="97"/>
                  <a:pt x="274" y="97"/>
                </a:cubicBezTo>
                <a:cubicBezTo>
                  <a:pt x="274" y="101"/>
                  <a:pt x="274" y="101"/>
                  <a:pt x="274" y="101"/>
                </a:cubicBezTo>
                <a:cubicBezTo>
                  <a:pt x="279" y="101"/>
                  <a:pt x="279" y="101"/>
                  <a:pt x="279" y="101"/>
                </a:cubicBezTo>
                <a:cubicBezTo>
                  <a:pt x="279" y="105"/>
                  <a:pt x="279" y="105"/>
                  <a:pt x="279" y="105"/>
                </a:cubicBezTo>
                <a:cubicBezTo>
                  <a:pt x="284" y="105"/>
                  <a:pt x="284" y="105"/>
                  <a:pt x="284" y="105"/>
                </a:cubicBezTo>
                <a:cubicBezTo>
                  <a:pt x="284" y="109"/>
                  <a:pt x="284" y="109"/>
                  <a:pt x="284" y="109"/>
                </a:cubicBezTo>
                <a:cubicBezTo>
                  <a:pt x="289" y="109"/>
                  <a:pt x="289" y="109"/>
                  <a:pt x="289" y="109"/>
                </a:cubicBezTo>
                <a:cubicBezTo>
                  <a:pt x="289" y="115"/>
                  <a:pt x="289" y="115"/>
                  <a:pt x="289" y="115"/>
                </a:cubicBezTo>
                <a:cubicBezTo>
                  <a:pt x="296" y="115"/>
                  <a:pt x="296" y="115"/>
                  <a:pt x="296" y="115"/>
                </a:cubicBezTo>
                <a:cubicBezTo>
                  <a:pt x="296" y="119"/>
                  <a:pt x="296" y="119"/>
                  <a:pt x="296" y="119"/>
                </a:cubicBezTo>
                <a:cubicBezTo>
                  <a:pt x="301" y="119"/>
                  <a:pt x="301" y="119"/>
                  <a:pt x="301" y="119"/>
                </a:cubicBezTo>
                <a:cubicBezTo>
                  <a:pt x="317" y="119"/>
                  <a:pt x="317" y="119"/>
                  <a:pt x="317" y="119"/>
                </a:cubicBezTo>
                <a:cubicBezTo>
                  <a:pt x="317" y="126"/>
                  <a:pt x="317" y="126"/>
                  <a:pt x="317" y="126"/>
                </a:cubicBezTo>
                <a:cubicBezTo>
                  <a:pt x="321" y="126"/>
                  <a:pt x="321" y="126"/>
                  <a:pt x="321" y="126"/>
                </a:cubicBezTo>
                <a:cubicBezTo>
                  <a:pt x="321" y="133"/>
                  <a:pt x="321" y="133"/>
                  <a:pt x="321" y="133"/>
                </a:cubicBezTo>
                <a:cubicBezTo>
                  <a:pt x="326" y="133"/>
                  <a:pt x="326" y="133"/>
                  <a:pt x="326" y="133"/>
                </a:cubicBezTo>
                <a:cubicBezTo>
                  <a:pt x="326" y="137"/>
                  <a:pt x="326" y="137"/>
                  <a:pt x="326" y="137"/>
                </a:cubicBezTo>
                <a:cubicBezTo>
                  <a:pt x="331" y="137"/>
                  <a:pt x="331" y="137"/>
                  <a:pt x="331" y="137"/>
                </a:cubicBezTo>
                <a:cubicBezTo>
                  <a:pt x="331" y="141"/>
                  <a:pt x="331" y="141"/>
                  <a:pt x="331" y="141"/>
                </a:cubicBezTo>
                <a:cubicBezTo>
                  <a:pt x="336" y="141"/>
                  <a:pt x="336" y="141"/>
                  <a:pt x="336" y="141"/>
                </a:cubicBezTo>
                <a:cubicBezTo>
                  <a:pt x="336" y="144"/>
                  <a:pt x="336" y="144"/>
                  <a:pt x="336" y="144"/>
                </a:cubicBezTo>
                <a:cubicBezTo>
                  <a:pt x="339" y="144"/>
                  <a:pt x="339" y="144"/>
                  <a:pt x="339" y="144"/>
                </a:cubicBezTo>
                <a:cubicBezTo>
                  <a:pt x="339" y="147"/>
                  <a:pt x="339" y="147"/>
                  <a:pt x="339" y="147"/>
                </a:cubicBezTo>
                <a:cubicBezTo>
                  <a:pt x="346" y="147"/>
                  <a:pt x="346" y="147"/>
                  <a:pt x="346" y="147"/>
                </a:cubicBezTo>
                <a:cubicBezTo>
                  <a:pt x="346" y="152"/>
                  <a:pt x="346" y="152"/>
                  <a:pt x="346" y="152"/>
                </a:cubicBezTo>
                <a:cubicBezTo>
                  <a:pt x="352" y="152"/>
                  <a:pt x="352" y="152"/>
                  <a:pt x="352" y="152"/>
                </a:cubicBezTo>
                <a:cubicBezTo>
                  <a:pt x="352" y="157"/>
                  <a:pt x="352" y="157"/>
                  <a:pt x="352" y="157"/>
                </a:cubicBezTo>
                <a:cubicBezTo>
                  <a:pt x="357" y="157"/>
                  <a:pt x="357" y="157"/>
                  <a:pt x="357" y="157"/>
                </a:cubicBezTo>
                <a:cubicBezTo>
                  <a:pt x="357" y="161"/>
                  <a:pt x="357" y="161"/>
                  <a:pt x="357" y="161"/>
                </a:cubicBezTo>
                <a:cubicBezTo>
                  <a:pt x="360" y="161"/>
                  <a:pt x="360" y="161"/>
                  <a:pt x="360" y="161"/>
                </a:cubicBezTo>
                <a:cubicBezTo>
                  <a:pt x="360" y="165"/>
                  <a:pt x="360" y="165"/>
                  <a:pt x="360" y="165"/>
                </a:cubicBezTo>
                <a:cubicBezTo>
                  <a:pt x="366" y="165"/>
                  <a:pt x="366" y="165"/>
                  <a:pt x="366" y="165"/>
                </a:cubicBezTo>
                <a:cubicBezTo>
                  <a:pt x="366" y="169"/>
                  <a:pt x="366" y="169"/>
                  <a:pt x="366" y="169"/>
                </a:cubicBezTo>
                <a:cubicBezTo>
                  <a:pt x="373" y="169"/>
                  <a:pt x="373" y="169"/>
                  <a:pt x="373" y="169"/>
                </a:cubicBezTo>
                <a:cubicBezTo>
                  <a:pt x="373" y="174"/>
                  <a:pt x="373" y="174"/>
                  <a:pt x="373" y="174"/>
                </a:cubicBezTo>
                <a:cubicBezTo>
                  <a:pt x="373" y="179"/>
                  <a:pt x="373" y="179"/>
                  <a:pt x="373" y="179"/>
                </a:cubicBezTo>
                <a:cubicBezTo>
                  <a:pt x="382" y="179"/>
                  <a:pt x="382" y="179"/>
                  <a:pt x="382" y="179"/>
                </a:cubicBezTo>
                <a:cubicBezTo>
                  <a:pt x="382" y="181"/>
                  <a:pt x="382" y="181"/>
                  <a:pt x="382" y="181"/>
                </a:cubicBezTo>
                <a:cubicBezTo>
                  <a:pt x="390" y="181"/>
                  <a:pt x="390" y="181"/>
                  <a:pt x="390" y="181"/>
                </a:cubicBezTo>
                <a:cubicBezTo>
                  <a:pt x="390" y="186"/>
                  <a:pt x="390" y="186"/>
                  <a:pt x="390" y="186"/>
                </a:cubicBezTo>
                <a:cubicBezTo>
                  <a:pt x="395" y="186"/>
                  <a:pt x="395" y="186"/>
                  <a:pt x="395" y="186"/>
                </a:cubicBezTo>
                <a:cubicBezTo>
                  <a:pt x="402" y="186"/>
                  <a:pt x="402" y="186"/>
                  <a:pt x="402" y="186"/>
                </a:cubicBezTo>
                <a:cubicBezTo>
                  <a:pt x="402" y="191"/>
                  <a:pt x="402" y="191"/>
                  <a:pt x="402" y="191"/>
                </a:cubicBezTo>
                <a:cubicBezTo>
                  <a:pt x="415" y="191"/>
                  <a:pt x="415" y="191"/>
                  <a:pt x="415" y="191"/>
                </a:cubicBezTo>
                <a:cubicBezTo>
                  <a:pt x="415" y="196"/>
                  <a:pt x="415" y="196"/>
                  <a:pt x="415" y="196"/>
                </a:cubicBezTo>
                <a:cubicBezTo>
                  <a:pt x="419" y="196"/>
                  <a:pt x="419" y="196"/>
                  <a:pt x="419" y="196"/>
                </a:cubicBezTo>
                <a:cubicBezTo>
                  <a:pt x="420" y="199"/>
                  <a:pt x="419" y="199"/>
                  <a:pt x="419" y="199"/>
                </a:cubicBezTo>
                <a:cubicBezTo>
                  <a:pt x="427" y="199"/>
                  <a:pt x="427" y="199"/>
                  <a:pt x="427" y="199"/>
                </a:cubicBezTo>
                <a:cubicBezTo>
                  <a:pt x="427" y="202"/>
                  <a:pt x="427" y="202"/>
                  <a:pt x="427" y="202"/>
                </a:cubicBezTo>
                <a:cubicBezTo>
                  <a:pt x="436" y="202"/>
                  <a:pt x="436" y="202"/>
                  <a:pt x="436" y="202"/>
                </a:cubicBezTo>
                <a:cubicBezTo>
                  <a:pt x="436" y="206"/>
                  <a:pt x="436" y="206"/>
                  <a:pt x="436" y="206"/>
                </a:cubicBezTo>
                <a:cubicBezTo>
                  <a:pt x="442" y="206"/>
                  <a:pt x="442" y="206"/>
                  <a:pt x="442" y="206"/>
                </a:cubicBezTo>
                <a:cubicBezTo>
                  <a:pt x="442" y="211"/>
                  <a:pt x="442" y="211"/>
                  <a:pt x="442" y="211"/>
                </a:cubicBezTo>
                <a:cubicBezTo>
                  <a:pt x="448" y="211"/>
                  <a:pt x="448" y="211"/>
                  <a:pt x="448" y="211"/>
                </a:cubicBezTo>
                <a:cubicBezTo>
                  <a:pt x="448" y="214"/>
                  <a:pt x="448" y="214"/>
                  <a:pt x="448" y="214"/>
                </a:cubicBezTo>
                <a:cubicBezTo>
                  <a:pt x="459" y="214"/>
                  <a:pt x="459" y="214"/>
                  <a:pt x="459" y="214"/>
                </a:cubicBezTo>
                <a:cubicBezTo>
                  <a:pt x="459" y="217"/>
                  <a:pt x="459" y="217"/>
                  <a:pt x="459" y="217"/>
                </a:cubicBezTo>
                <a:cubicBezTo>
                  <a:pt x="465" y="217"/>
                  <a:pt x="465" y="217"/>
                  <a:pt x="465" y="217"/>
                </a:cubicBezTo>
                <a:cubicBezTo>
                  <a:pt x="465" y="221"/>
                  <a:pt x="465" y="221"/>
                  <a:pt x="465" y="221"/>
                </a:cubicBezTo>
                <a:cubicBezTo>
                  <a:pt x="469" y="221"/>
                  <a:pt x="469" y="221"/>
                  <a:pt x="469" y="221"/>
                </a:cubicBezTo>
                <a:cubicBezTo>
                  <a:pt x="469" y="223"/>
                  <a:pt x="469" y="223"/>
                  <a:pt x="469" y="223"/>
                </a:cubicBezTo>
                <a:cubicBezTo>
                  <a:pt x="475" y="223"/>
                  <a:pt x="475" y="223"/>
                  <a:pt x="475" y="223"/>
                </a:cubicBezTo>
                <a:cubicBezTo>
                  <a:pt x="475" y="229"/>
                  <a:pt x="475" y="229"/>
                  <a:pt x="475" y="229"/>
                </a:cubicBezTo>
                <a:cubicBezTo>
                  <a:pt x="488" y="229"/>
                  <a:pt x="488" y="229"/>
                  <a:pt x="488" y="229"/>
                </a:cubicBezTo>
                <a:cubicBezTo>
                  <a:pt x="488" y="233"/>
                  <a:pt x="488" y="233"/>
                  <a:pt x="488" y="233"/>
                </a:cubicBezTo>
                <a:cubicBezTo>
                  <a:pt x="499" y="233"/>
                  <a:pt x="499" y="233"/>
                  <a:pt x="499" y="233"/>
                </a:cubicBezTo>
                <a:cubicBezTo>
                  <a:pt x="499" y="236"/>
                  <a:pt x="499" y="236"/>
                  <a:pt x="499" y="236"/>
                </a:cubicBezTo>
                <a:cubicBezTo>
                  <a:pt x="513" y="236"/>
                  <a:pt x="513" y="236"/>
                  <a:pt x="513" y="236"/>
                </a:cubicBezTo>
                <a:cubicBezTo>
                  <a:pt x="513" y="241"/>
                  <a:pt x="513" y="241"/>
                  <a:pt x="513" y="241"/>
                </a:cubicBezTo>
                <a:cubicBezTo>
                  <a:pt x="517" y="241"/>
                  <a:pt x="517" y="241"/>
                  <a:pt x="517" y="241"/>
                </a:cubicBezTo>
                <a:cubicBezTo>
                  <a:pt x="517" y="245"/>
                  <a:pt x="517" y="245"/>
                  <a:pt x="517" y="245"/>
                </a:cubicBezTo>
                <a:cubicBezTo>
                  <a:pt x="521" y="245"/>
                  <a:pt x="521" y="245"/>
                  <a:pt x="521" y="245"/>
                </a:cubicBezTo>
                <a:cubicBezTo>
                  <a:pt x="521" y="248"/>
                  <a:pt x="521" y="248"/>
                  <a:pt x="521" y="248"/>
                </a:cubicBezTo>
                <a:cubicBezTo>
                  <a:pt x="530" y="248"/>
                  <a:pt x="530" y="248"/>
                  <a:pt x="530" y="248"/>
                </a:cubicBezTo>
                <a:cubicBezTo>
                  <a:pt x="530" y="252"/>
                  <a:pt x="530" y="252"/>
                  <a:pt x="530" y="252"/>
                </a:cubicBezTo>
                <a:cubicBezTo>
                  <a:pt x="538" y="252"/>
                  <a:pt x="538" y="252"/>
                  <a:pt x="538" y="252"/>
                </a:cubicBezTo>
                <a:cubicBezTo>
                  <a:pt x="538" y="255"/>
                  <a:pt x="538" y="255"/>
                  <a:pt x="538" y="255"/>
                </a:cubicBezTo>
                <a:cubicBezTo>
                  <a:pt x="545" y="255"/>
                  <a:pt x="545" y="255"/>
                  <a:pt x="545" y="255"/>
                </a:cubicBezTo>
                <a:cubicBezTo>
                  <a:pt x="545" y="257"/>
                  <a:pt x="545" y="257"/>
                  <a:pt x="545" y="257"/>
                </a:cubicBezTo>
                <a:cubicBezTo>
                  <a:pt x="554" y="257"/>
                  <a:pt x="554" y="257"/>
                  <a:pt x="554" y="257"/>
                </a:cubicBezTo>
                <a:cubicBezTo>
                  <a:pt x="554" y="263"/>
                  <a:pt x="554" y="263"/>
                  <a:pt x="554" y="263"/>
                </a:cubicBezTo>
                <a:cubicBezTo>
                  <a:pt x="563" y="263"/>
                  <a:pt x="563" y="263"/>
                  <a:pt x="563" y="263"/>
                </a:cubicBezTo>
                <a:cubicBezTo>
                  <a:pt x="563" y="268"/>
                  <a:pt x="563" y="268"/>
                  <a:pt x="563" y="268"/>
                </a:cubicBezTo>
                <a:cubicBezTo>
                  <a:pt x="570" y="268"/>
                  <a:pt x="570" y="268"/>
                  <a:pt x="570" y="268"/>
                </a:cubicBezTo>
                <a:cubicBezTo>
                  <a:pt x="570" y="273"/>
                  <a:pt x="570" y="273"/>
                  <a:pt x="570" y="273"/>
                </a:cubicBezTo>
                <a:cubicBezTo>
                  <a:pt x="590" y="273"/>
                  <a:pt x="590" y="273"/>
                  <a:pt x="590" y="273"/>
                </a:cubicBezTo>
                <a:cubicBezTo>
                  <a:pt x="590" y="277"/>
                  <a:pt x="590" y="277"/>
                  <a:pt x="590" y="277"/>
                </a:cubicBezTo>
                <a:cubicBezTo>
                  <a:pt x="602" y="277"/>
                  <a:pt x="602" y="277"/>
                  <a:pt x="602" y="277"/>
                </a:cubicBezTo>
                <a:cubicBezTo>
                  <a:pt x="602" y="282"/>
                  <a:pt x="602" y="282"/>
                  <a:pt x="602" y="282"/>
                </a:cubicBezTo>
                <a:cubicBezTo>
                  <a:pt x="607" y="282"/>
                  <a:pt x="607" y="282"/>
                  <a:pt x="607" y="282"/>
                </a:cubicBezTo>
                <a:cubicBezTo>
                  <a:pt x="607" y="286"/>
                  <a:pt x="607" y="286"/>
                  <a:pt x="607" y="286"/>
                </a:cubicBezTo>
                <a:cubicBezTo>
                  <a:pt x="618" y="286"/>
                  <a:pt x="618" y="286"/>
                  <a:pt x="618" y="286"/>
                </a:cubicBezTo>
                <a:cubicBezTo>
                  <a:pt x="618" y="290"/>
                  <a:pt x="618" y="290"/>
                  <a:pt x="618" y="290"/>
                </a:cubicBezTo>
                <a:cubicBezTo>
                  <a:pt x="628" y="290"/>
                  <a:pt x="628" y="290"/>
                  <a:pt x="628" y="290"/>
                </a:cubicBezTo>
                <a:cubicBezTo>
                  <a:pt x="628" y="294"/>
                  <a:pt x="628" y="294"/>
                  <a:pt x="628" y="294"/>
                </a:cubicBezTo>
                <a:cubicBezTo>
                  <a:pt x="636" y="294"/>
                  <a:pt x="636" y="294"/>
                  <a:pt x="636" y="294"/>
                </a:cubicBezTo>
                <a:cubicBezTo>
                  <a:pt x="636" y="298"/>
                  <a:pt x="636" y="298"/>
                  <a:pt x="636" y="298"/>
                </a:cubicBezTo>
                <a:cubicBezTo>
                  <a:pt x="647" y="298"/>
                  <a:pt x="647" y="298"/>
                  <a:pt x="647" y="298"/>
                </a:cubicBezTo>
                <a:cubicBezTo>
                  <a:pt x="647" y="303"/>
                  <a:pt x="647" y="303"/>
                  <a:pt x="647" y="303"/>
                </a:cubicBezTo>
                <a:cubicBezTo>
                  <a:pt x="652" y="303"/>
                  <a:pt x="652" y="303"/>
                  <a:pt x="652" y="303"/>
                </a:cubicBezTo>
                <a:cubicBezTo>
                  <a:pt x="652" y="309"/>
                  <a:pt x="652" y="309"/>
                  <a:pt x="652" y="309"/>
                </a:cubicBezTo>
                <a:cubicBezTo>
                  <a:pt x="671" y="309"/>
                  <a:pt x="671" y="309"/>
                  <a:pt x="671" y="309"/>
                </a:cubicBezTo>
                <a:cubicBezTo>
                  <a:pt x="671" y="312"/>
                  <a:pt x="671" y="312"/>
                  <a:pt x="671" y="312"/>
                </a:cubicBezTo>
                <a:cubicBezTo>
                  <a:pt x="681" y="312"/>
                  <a:pt x="681" y="312"/>
                  <a:pt x="681" y="312"/>
                </a:cubicBezTo>
                <a:cubicBezTo>
                  <a:pt x="681" y="315"/>
                  <a:pt x="681" y="315"/>
                  <a:pt x="681" y="315"/>
                </a:cubicBezTo>
                <a:cubicBezTo>
                  <a:pt x="686" y="315"/>
                  <a:pt x="686" y="315"/>
                  <a:pt x="686" y="315"/>
                </a:cubicBezTo>
                <a:cubicBezTo>
                  <a:pt x="686" y="318"/>
                  <a:pt x="686" y="318"/>
                  <a:pt x="686" y="318"/>
                </a:cubicBezTo>
                <a:cubicBezTo>
                  <a:pt x="694" y="318"/>
                  <a:pt x="694" y="318"/>
                  <a:pt x="694" y="318"/>
                </a:cubicBezTo>
                <a:cubicBezTo>
                  <a:pt x="694" y="322"/>
                  <a:pt x="694" y="322"/>
                  <a:pt x="694" y="322"/>
                </a:cubicBezTo>
                <a:cubicBezTo>
                  <a:pt x="713" y="322"/>
                  <a:pt x="713" y="322"/>
                  <a:pt x="713" y="322"/>
                </a:cubicBezTo>
                <a:cubicBezTo>
                  <a:pt x="713" y="327"/>
                  <a:pt x="713" y="327"/>
                  <a:pt x="713" y="327"/>
                </a:cubicBezTo>
                <a:cubicBezTo>
                  <a:pt x="759" y="327"/>
                  <a:pt x="759" y="327"/>
                  <a:pt x="759" y="327"/>
                </a:cubicBezTo>
                <a:cubicBezTo>
                  <a:pt x="759" y="336"/>
                  <a:pt x="759" y="336"/>
                  <a:pt x="759" y="336"/>
                </a:cubicBezTo>
                <a:cubicBezTo>
                  <a:pt x="814" y="336"/>
                  <a:pt x="814" y="336"/>
                  <a:pt x="814" y="336"/>
                </a:cubicBezTo>
                <a:cubicBezTo>
                  <a:pt x="814" y="394"/>
                  <a:pt x="814" y="394"/>
                  <a:pt x="814" y="394"/>
                </a:cubicBezTo>
                <a:cubicBezTo>
                  <a:pt x="836" y="394"/>
                  <a:pt x="836" y="394"/>
                  <a:pt x="836" y="394"/>
                </a:cubicBezTo>
              </a:path>
            </a:pathLst>
          </a:custGeom>
          <a:noFill/>
          <a:ln w="28575" cap="flat">
            <a:solidFill>
              <a:srgbClr val="E1471D"/>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24" name="Freeform 459">
            <a:extLst>
              <a:ext uri="{FF2B5EF4-FFF2-40B4-BE49-F238E27FC236}">
                <a16:creationId xmlns:a16="http://schemas.microsoft.com/office/drawing/2014/main" id="{00F5DF59-0D08-61E8-F952-25850F908A63}"/>
              </a:ext>
            </a:extLst>
          </p:cNvPr>
          <p:cNvSpPr>
            <a:spLocks/>
          </p:cNvSpPr>
          <p:nvPr/>
        </p:nvSpPr>
        <p:spPr bwMode="auto">
          <a:xfrm>
            <a:off x="8282374" y="2646952"/>
            <a:ext cx="2706687" cy="747713"/>
          </a:xfrm>
          <a:custGeom>
            <a:avLst/>
            <a:gdLst>
              <a:gd name="T0" fmla="*/ 81 w 1705"/>
              <a:gd name="T1" fmla="*/ 4 h 471"/>
              <a:gd name="T2" fmla="*/ 163 w 1705"/>
              <a:gd name="T3" fmla="*/ 14 h 471"/>
              <a:gd name="T4" fmla="*/ 205 w 1705"/>
              <a:gd name="T5" fmla="*/ 24 h 471"/>
              <a:gd name="T6" fmla="*/ 256 w 1705"/>
              <a:gd name="T7" fmla="*/ 34 h 471"/>
              <a:gd name="T8" fmla="*/ 278 w 1705"/>
              <a:gd name="T9" fmla="*/ 46 h 471"/>
              <a:gd name="T10" fmla="*/ 336 w 1705"/>
              <a:gd name="T11" fmla="*/ 56 h 471"/>
              <a:gd name="T12" fmla="*/ 358 w 1705"/>
              <a:gd name="T13" fmla="*/ 68 h 471"/>
              <a:gd name="T14" fmla="*/ 379 w 1705"/>
              <a:gd name="T15" fmla="*/ 80 h 471"/>
              <a:gd name="T16" fmla="*/ 417 w 1705"/>
              <a:gd name="T17" fmla="*/ 92 h 471"/>
              <a:gd name="T18" fmla="*/ 445 w 1705"/>
              <a:gd name="T19" fmla="*/ 106 h 471"/>
              <a:gd name="T20" fmla="*/ 471 w 1705"/>
              <a:gd name="T21" fmla="*/ 120 h 471"/>
              <a:gd name="T22" fmla="*/ 499 w 1705"/>
              <a:gd name="T23" fmla="*/ 130 h 471"/>
              <a:gd name="T24" fmla="*/ 521 w 1705"/>
              <a:gd name="T25" fmla="*/ 140 h 471"/>
              <a:gd name="T26" fmla="*/ 540 w 1705"/>
              <a:gd name="T27" fmla="*/ 150 h 471"/>
              <a:gd name="T28" fmla="*/ 558 w 1705"/>
              <a:gd name="T29" fmla="*/ 158 h 471"/>
              <a:gd name="T30" fmla="*/ 592 w 1705"/>
              <a:gd name="T31" fmla="*/ 171 h 471"/>
              <a:gd name="T32" fmla="*/ 618 w 1705"/>
              <a:gd name="T33" fmla="*/ 181 h 471"/>
              <a:gd name="T34" fmla="*/ 630 w 1705"/>
              <a:gd name="T35" fmla="*/ 191 h 471"/>
              <a:gd name="T36" fmla="*/ 652 w 1705"/>
              <a:gd name="T37" fmla="*/ 199 h 471"/>
              <a:gd name="T38" fmla="*/ 670 w 1705"/>
              <a:gd name="T39" fmla="*/ 209 h 471"/>
              <a:gd name="T40" fmla="*/ 719 w 1705"/>
              <a:gd name="T41" fmla="*/ 219 h 471"/>
              <a:gd name="T42" fmla="*/ 749 w 1705"/>
              <a:gd name="T43" fmla="*/ 229 h 471"/>
              <a:gd name="T44" fmla="*/ 767 w 1705"/>
              <a:gd name="T45" fmla="*/ 237 h 471"/>
              <a:gd name="T46" fmla="*/ 809 w 1705"/>
              <a:gd name="T47" fmla="*/ 247 h 471"/>
              <a:gd name="T48" fmla="*/ 819 w 1705"/>
              <a:gd name="T49" fmla="*/ 257 h 471"/>
              <a:gd name="T50" fmla="*/ 843 w 1705"/>
              <a:gd name="T51" fmla="*/ 265 h 471"/>
              <a:gd name="T52" fmla="*/ 858 w 1705"/>
              <a:gd name="T53" fmla="*/ 275 h 471"/>
              <a:gd name="T54" fmla="*/ 890 w 1705"/>
              <a:gd name="T55" fmla="*/ 287 h 471"/>
              <a:gd name="T56" fmla="*/ 902 w 1705"/>
              <a:gd name="T57" fmla="*/ 297 h 471"/>
              <a:gd name="T58" fmla="*/ 920 w 1705"/>
              <a:gd name="T59" fmla="*/ 303 h 471"/>
              <a:gd name="T60" fmla="*/ 942 w 1705"/>
              <a:gd name="T61" fmla="*/ 311 h 471"/>
              <a:gd name="T62" fmla="*/ 974 w 1705"/>
              <a:gd name="T63" fmla="*/ 321 h 471"/>
              <a:gd name="T64" fmla="*/ 988 w 1705"/>
              <a:gd name="T65" fmla="*/ 333 h 471"/>
              <a:gd name="T66" fmla="*/ 1005 w 1705"/>
              <a:gd name="T67" fmla="*/ 339 h 471"/>
              <a:gd name="T68" fmla="*/ 1015 w 1705"/>
              <a:gd name="T69" fmla="*/ 347 h 471"/>
              <a:gd name="T70" fmla="*/ 1025 w 1705"/>
              <a:gd name="T71" fmla="*/ 355 h 471"/>
              <a:gd name="T72" fmla="*/ 1065 w 1705"/>
              <a:gd name="T73" fmla="*/ 363 h 471"/>
              <a:gd name="T74" fmla="*/ 1085 w 1705"/>
              <a:gd name="T75" fmla="*/ 371 h 471"/>
              <a:gd name="T76" fmla="*/ 1109 w 1705"/>
              <a:gd name="T77" fmla="*/ 381 h 471"/>
              <a:gd name="T78" fmla="*/ 1139 w 1705"/>
              <a:gd name="T79" fmla="*/ 389 h 471"/>
              <a:gd name="T80" fmla="*/ 1164 w 1705"/>
              <a:gd name="T81" fmla="*/ 401 h 471"/>
              <a:gd name="T82" fmla="*/ 1184 w 1705"/>
              <a:gd name="T83" fmla="*/ 411 h 471"/>
              <a:gd name="T84" fmla="*/ 1222 w 1705"/>
              <a:gd name="T85" fmla="*/ 421 h 471"/>
              <a:gd name="T86" fmla="*/ 1252 w 1705"/>
              <a:gd name="T87" fmla="*/ 431 h 471"/>
              <a:gd name="T88" fmla="*/ 1294 w 1705"/>
              <a:gd name="T89" fmla="*/ 441 h 471"/>
              <a:gd name="T90" fmla="*/ 1316 w 1705"/>
              <a:gd name="T91" fmla="*/ 449 h 471"/>
              <a:gd name="T92" fmla="*/ 1375 w 1705"/>
              <a:gd name="T93" fmla="*/ 457 h 471"/>
              <a:gd name="T94" fmla="*/ 1429 w 1705"/>
              <a:gd name="T95" fmla="*/ 471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5" h="471">
                <a:moveTo>
                  <a:pt x="0" y="0"/>
                </a:moveTo>
                <a:lnTo>
                  <a:pt x="67" y="0"/>
                </a:lnTo>
                <a:lnTo>
                  <a:pt x="67" y="4"/>
                </a:lnTo>
                <a:lnTo>
                  <a:pt x="81" y="4"/>
                </a:lnTo>
                <a:lnTo>
                  <a:pt x="81" y="8"/>
                </a:lnTo>
                <a:lnTo>
                  <a:pt x="129" y="8"/>
                </a:lnTo>
                <a:lnTo>
                  <a:pt x="163" y="8"/>
                </a:lnTo>
                <a:lnTo>
                  <a:pt x="163" y="14"/>
                </a:lnTo>
                <a:lnTo>
                  <a:pt x="185" y="14"/>
                </a:lnTo>
                <a:lnTo>
                  <a:pt x="193" y="14"/>
                </a:lnTo>
                <a:lnTo>
                  <a:pt x="193" y="24"/>
                </a:lnTo>
                <a:lnTo>
                  <a:pt x="205" y="24"/>
                </a:lnTo>
                <a:lnTo>
                  <a:pt x="205" y="28"/>
                </a:lnTo>
                <a:lnTo>
                  <a:pt x="221" y="28"/>
                </a:lnTo>
                <a:lnTo>
                  <a:pt x="221" y="34"/>
                </a:lnTo>
                <a:lnTo>
                  <a:pt x="256" y="34"/>
                </a:lnTo>
                <a:lnTo>
                  <a:pt x="256" y="40"/>
                </a:lnTo>
                <a:lnTo>
                  <a:pt x="272" y="40"/>
                </a:lnTo>
                <a:lnTo>
                  <a:pt x="272" y="46"/>
                </a:lnTo>
                <a:lnTo>
                  <a:pt x="278" y="46"/>
                </a:lnTo>
                <a:lnTo>
                  <a:pt x="290" y="46"/>
                </a:lnTo>
                <a:lnTo>
                  <a:pt x="290" y="56"/>
                </a:lnTo>
                <a:lnTo>
                  <a:pt x="320" y="56"/>
                </a:lnTo>
                <a:lnTo>
                  <a:pt x="336" y="56"/>
                </a:lnTo>
                <a:lnTo>
                  <a:pt x="336" y="62"/>
                </a:lnTo>
                <a:lnTo>
                  <a:pt x="348" y="62"/>
                </a:lnTo>
                <a:lnTo>
                  <a:pt x="348" y="68"/>
                </a:lnTo>
                <a:lnTo>
                  <a:pt x="358" y="68"/>
                </a:lnTo>
                <a:lnTo>
                  <a:pt x="358" y="74"/>
                </a:lnTo>
                <a:lnTo>
                  <a:pt x="374" y="74"/>
                </a:lnTo>
                <a:lnTo>
                  <a:pt x="374" y="80"/>
                </a:lnTo>
                <a:lnTo>
                  <a:pt x="379" y="80"/>
                </a:lnTo>
                <a:lnTo>
                  <a:pt x="379" y="84"/>
                </a:lnTo>
                <a:lnTo>
                  <a:pt x="397" y="84"/>
                </a:lnTo>
                <a:lnTo>
                  <a:pt x="397" y="92"/>
                </a:lnTo>
                <a:lnTo>
                  <a:pt x="417" y="92"/>
                </a:lnTo>
                <a:lnTo>
                  <a:pt x="417" y="96"/>
                </a:lnTo>
                <a:lnTo>
                  <a:pt x="435" y="96"/>
                </a:lnTo>
                <a:lnTo>
                  <a:pt x="435" y="106"/>
                </a:lnTo>
                <a:lnTo>
                  <a:pt x="445" y="106"/>
                </a:lnTo>
                <a:lnTo>
                  <a:pt x="445" y="112"/>
                </a:lnTo>
                <a:lnTo>
                  <a:pt x="457" y="112"/>
                </a:lnTo>
                <a:lnTo>
                  <a:pt x="457" y="120"/>
                </a:lnTo>
                <a:lnTo>
                  <a:pt x="471" y="120"/>
                </a:lnTo>
                <a:lnTo>
                  <a:pt x="471" y="126"/>
                </a:lnTo>
                <a:lnTo>
                  <a:pt x="491" y="126"/>
                </a:lnTo>
                <a:lnTo>
                  <a:pt x="491" y="130"/>
                </a:lnTo>
                <a:lnTo>
                  <a:pt x="499" y="130"/>
                </a:lnTo>
                <a:lnTo>
                  <a:pt x="499" y="136"/>
                </a:lnTo>
                <a:lnTo>
                  <a:pt x="511" y="136"/>
                </a:lnTo>
                <a:lnTo>
                  <a:pt x="511" y="140"/>
                </a:lnTo>
                <a:lnTo>
                  <a:pt x="521" y="140"/>
                </a:lnTo>
                <a:lnTo>
                  <a:pt x="521" y="146"/>
                </a:lnTo>
                <a:lnTo>
                  <a:pt x="531" y="146"/>
                </a:lnTo>
                <a:lnTo>
                  <a:pt x="531" y="150"/>
                </a:lnTo>
                <a:lnTo>
                  <a:pt x="540" y="150"/>
                </a:lnTo>
                <a:lnTo>
                  <a:pt x="540" y="154"/>
                </a:lnTo>
                <a:lnTo>
                  <a:pt x="552" y="154"/>
                </a:lnTo>
                <a:lnTo>
                  <a:pt x="552" y="158"/>
                </a:lnTo>
                <a:lnTo>
                  <a:pt x="558" y="158"/>
                </a:lnTo>
                <a:lnTo>
                  <a:pt x="570" y="158"/>
                </a:lnTo>
                <a:lnTo>
                  <a:pt x="570" y="165"/>
                </a:lnTo>
                <a:lnTo>
                  <a:pt x="592" y="165"/>
                </a:lnTo>
                <a:lnTo>
                  <a:pt x="592" y="171"/>
                </a:lnTo>
                <a:lnTo>
                  <a:pt x="606" y="171"/>
                </a:lnTo>
                <a:lnTo>
                  <a:pt x="606" y="175"/>
                </a:lnTo>
                <a:lnTo>
                  <a:pt x="618" y="175"/>
                </a:lnTo>
                <a:lnTo>
                  <a:pt x="618" y="181"/>
                </a:lnTo>
                <a:lnTo>
                  <a:pt x="622" y="181"/>
                </a:lnTo>
                <a:lnTo>
                  <a:pt x="622" y="185"/>
                </a:lnTo>
                <a:lnTo>
                  <a:pt x="630" y="185"/>
                </a:lnTo>
                <a:lnTo>
                  <a:pt x="630" y="191"/>
                </a:lnTo>
                <a:lnTo>
                  <a:pt x="638" y="191"/>
                </a:lnTo>
                <a:lnTo>
                  <a:pt x="638" y="195"/>
                </a:lnTo>
                <a:lnTo>
                  <a:pt x="652" y="195"/>
                </a:lnTo>
                <a:lnTo>
                  <a:pt x="652" y="199"/>
                </a:lnTo>
                <a:lnTo>
                  <a:pt x="664" y="199"/>
                </a:lnTo>
                <a:lnTo>
                  <a:pt x="664" y="203"/>
                </a:lnTo>
                <a:lnTo>
                  <a:pt x="670" y="203"/>
                </a:lnTo>
                <a:lnTo>
                  <a:pt x="670" y="209"/>
                </a:lnTo>
                <a:lnTo>
                  <a:pt x="709" y="209"/>
                </a:lnTo>
                <a:lnTo>
                  <a:pt x="709" y="215"/>
                </a:lnTo>
                <a:lnTo>
                  <a:pt x="719" y="215"/>
                </a:lnTo>
                <a:lnTo>
                  <a:pt x="719" y="219"/>
                </a:lnTo>
                <a:lnTo>
                  <a:pt x="735" y="219"/>
                </a:lnTo>
                <a:lnTo>
                  <a:pt x="735" y="225"/>
                </a:lnTo>
                <a:lnTo>
                  <a:pt x="749" y="225"/>
                </a:lnTo>
                <a:lnTo>
                  <a:pt x="749" y="229"/>
                </a:lnTo>
                <a:lnTo>
                  <a:pt x="757" y="229"/>
                </a:lnTo>
                <a:lnTo>
                  <a:pt x="757" y="233"/>
                </a:lnTo>
                <a:lnTo>
                  <a:pt x="767" y="233"/>
                </a:lnTo>
                <a:lnTo>
                  <a:pt x="767" y="237"/>
                </a:lnTo>
                <a:lnTo>
                  <a:pt x="783" y="237"/>
                </a:lnTo>
                <a:lnTo>
                  <a:pt x="783" y="241"/>
                </a:lnTo>
                <a:lnTo>
                  <a:pt x="809" y="241"/>
                </a:lnTo>
                <a:lnTo>
                  <a:pt x="809" y="247"/>
                </a:lnTo>
                <a:lnTo>
                  <a:pt x="815" y="247"/>
                </a:lnTo>
                <a:lnTo>
                  <a:pt x="815" y="253"/>
                </a:lnTo>
                <a:lnTo>
                  <a:pt x="819" y="253"/>
                </a:lnTo>
                <a:lnTo>
                  <a:pt x="819" y="257"/>
                </a:lnTo>
                <a:lnTo>
                  <a:pt x="835" y="257"/>
                </a:lnTo>
                <a:lnTo>
                  <a:pt x="835" y="261"/>
                </a:lnTo>
                <a:lnTo>
                  <a:pt x="843" y="261"/>
                </a:lnTo>
                <a:lnTo>
                  <a:pt x="843" y="265"/>
                </a:lnTo>
                <a:lnTo>
                  <a:pt x="852" y="265"/>
                </a:lnTo>
                <a:lnTo>
                  <a:pt x="852" y="271"/>
                </a:lnTo>
                <a:lnTo>
                  <a:pt x="858" y="271"/>
                </a:lnTo>
                <a:lnTo>
                  <a:pt x="858" y="275"/>
                </a:lnTo>
                <a:lnTo>
                  <a:pt x="874" y="275"/>
                </a:lnTo>
                <a:lnTo>
                  <a:pt x="874" y="281"/>
                </a:lnTo>
                <a:lnTo>
                  <a:pt x="890" y="281"/>
                </a:lnTo>
                <a:lnTo>
                  <a:pt x="890" y="287"/>
                </a:lnTo>
                <a:lnTo>
                  <a:pt x="896" y="287"/>
                </a:lnTo>
                <a:lnTo>
                  <a:pt x="896" y="293"/>
                </a:lnTo>
                <a:lnTo>
                  <a:pt x="902" y="293"/>
                </a:lnTo>
                <a:lnTo>
                  <a:pt x="902" y="297"/>
                </a:lnTo>
                <a:lnTo>
                  <a:pt x="910" y="297"/>
                </a:lnTo>
                <a:lnTo>
                  <a:pt x="910" y="301"/>
                </a:lnTo>
                <a:lnTo>
                  <a:pt x="920" y="301"/>
                </a:lnTo>
                <a:lnTo>
                  <a:pt x="920" y="303"/>
                </a:lnTo>
                <a:lnTo>
                  <a:pt x="932" y="303"/>
                </a:lnTo>
                <a:lnTo>
                  <a:pt x="932" y="307"/>
                </a:lnTo>
                <a:lnTo>
                  <a:pt x="942" y="307"/>
                </a:lnTo>
                <a:lnTo>
                  <a:pt x="942" y="311"/>
                </a:lnTo>
                <a:lnTo>
                  <a:pt x="956" y="311"/>
                </a:lnTo>
                <a:lnTo>
                  <a:pt x="956" y="315"/>
                </a:lnTo>
                <a:lnTo>
                  <a:pt x="974" y="315"/>
                </a:lnTo>
                <a:lnTo>
                  <a:pt x="974" y="321"/>
                </a:lnTo>
                <a:lnTo>
                  <a:pt x="978" y="321"/>
                </a:lnTo>
                <a:lnTo>
                  <a:pt x="978" y="329"/>
                </a:lnTo>
                <a:lnTo>
                  <a:pt x="988" y="329"/>
                </a:lnTo>
                <a:lnTo>
                  <a:pt x="988" y="333"/>
                </a:lnTo>
                <a:lnTo>
                  <a:pt x="1000" y="333"/>
                </a:lnTo>
                <a:lnTo>
                  <a:pt x="1000" y="335"/>
                </a:lnTo>
                <a:lnTo>
                  <a:pt x="1005" y="335"/>
                </a:lnTo>
                <a:lnTo>
                  <a:pt x="1005" y="339"/>
                </a:lnTo>
                <a:lnTo>
                  <a:pt x="1009" y="339"/>
                </a:lnTo>
                <a:lnTo>
                  <a:pt x="1009" y="343"/>
                </a:lnTo>
                <a:lnTo>
                  <a:pt x="1015" y="343"/>
                </a:lnTo>
                <a:lnTo>
                  <a:pt x="1015" y="347"/>
                </a:lnTo>
                <a:lnTo>
                  <a:pt x="1021" y="347"/>
                </a:lnTo>
                <a:lnTo>
                  <a:pt x="1021" y="351"/>
                </a:lnTo>
                <a:lnTo>
                  <a:pt x="1025" y="351"/>
                </a:lnTo>
                <a:lnTo>
                  <a:pt x="1025" y="355"/>
                </a:lnTo>
                <a:lnTo>
                  <a:pt x="1043" y="355"/>
                </a:lnTo>
                <a:lnTo>
                  <a:pt x="1043" y="361"/>
                </a:lnTo>
                <a:lnTo>
                  <a:pt x="1065" y="361"/>
                </a:lnTo>
                <a:lnTo>
                  <a:pt x="1065" y="363"/>
                </a:lnTo>
                <a:lnTo>
                  <a:pt x="1077" y="363"/>
                </a:lnTo>
                <a:lnTo>
                  <a:pt x="1077" y="367"/>
                </a:lnTo>
                <a:lnTo>
                  <a:pt x="1085" y="367"/>
                </a:lnTo>
                <a:lnTo>
                  <a:pt x="1085" y="371"/>
                </a:lnTo>
                <a:lnTo>
                  <a:pt x="1099" y="371"/>
                </a:lnTo>
                <a:lnTo>
                  <a:pt x="1099" y="377"/>
                </a:lnTo>
                <a:lnTo>
                  <a:pt x="1109" y="377"/>
                </a:lnTo>
                <a:lnTo>
                  <a:pt x="1109" y="381"/>
                </a:lnTo>
                <a:lnTo>
                  <a:pt x="1125" y="381"/>
                </a:lnTo>
                <a:lnTo>
                  <a:pt x="1125" y="385"/>
                </a:lnTo>
                <a:lnTo>
                  <a:pt x="1139" y="385"/>
                </a:lnTo>
                <a:lnTo>
                  <a:pt x="1139" y="389"/>
                </a:lnTo>
                <a:lnTo>
                  <a:pt x="1159" y="389"/>
                </a:lnTo>
                <a:lnTo>
                  <a:pt x="1159" y="395"/>
                </a:lnTo>
                <a:lnTo>
                  <a:pt x="1164" y="395"/>
                </a:lnTo>
                <a:lnTo>
                  <a:pt x="1164" y="401"/>
                </a:lnTo>
                <a:lnTo>
                  <a:pt x="1178" y="401"/>
                </a:lnTo>
                <a:lnTo>
                  <a:pt x="1178" y="405"/>
                </a:lnTo>
                <a:lnTo>
                  <a:pt x="1184" y="405"/>
                </a:lnTo>
                <a:lnTo>
                  <a:pt x="1184" y="411"/>
                </a:lnTo>
                <a:lnTo>
                  <a:pt x="1206" y="411"/>
                </a:lnTo>
                <a:lnTo>
                  <a:pt x="1206" y="415"/>
                </a:lnTo>
                <a:lnTo>
                  <a:pt x="1222" y="415"/>
                </a:lnTo>
                <a:lnTo>
                  <a:pt x="1222" y="421"/>
                </a:lnTo>
                <a:lnTo>
                  <a:pt x="1236" y="421"/>
                </a:lnTo>
                <a:lnTo>
                  <a:pt x="1236" y="427"/>
                </a:lnTo>
                <a:lnTo>
                  <a:pt x="1252" y="427"/>
                </a:lnTo>
                <a:lnTo>
                  <a:pt x="1252" y="431"/>
                </a:lnTo>
                <a:lnTo>
                  <a:pt x="1266" y="431"/>
                </a:lnTo>
                <a:lnTo>
                  <a:pt x="1266" y="435"/>
                </a:lnTo>
                <a:lnTo>
                  <a:pt x="1294" y="435"/>
                </a:lnTo>
                <a:lnTo>
                  <a:pt x="1294" y="441"/>
                </a:lnTo>
                <a:lnTo>
                  <a:pt x="1306" y="441"/>
                </a:lnTo>
                <a:lnTo>
                  <a:pt x="1306" y="445"/>
                </a:lnTo>
                <a:lnTo>
                  <a:pt x="1316" y="445"/>
                </a:lnTo>
                <a:lnTo>
                  <a:pt x="1316" y="449"/>
                </a:lnTo>
                <a:lnTo>
                  <a:pt x="1331" y="449"/>
                </a:lnTo>
                <a:lnTo>
                  <a:pt x="1331" y="451"/>
                </a:lnTo>
                <a:lnTo>
                  <a:pt x="1375" y="451"/>
                </a:lnTo>
                <a:lnTo>
                  <a:pt x="1375" y="457"/>
                </a:lnTo>
                <a:lnTo>
                  <a:pt x="1397" y="457"/>
                </a:lnTo>
                <a:lnTo>
                  <a:pt x="1397" y="463"/>
                </a:lnTo>
                <a:lnTo>
                  <a:pt x="1429" y="463"/>
                </a:lnTo>
                <a:lnTo>
                  <a:pt x="1429" y="471"/>
                </a:lnTo>
                <a:lnTo>
                  <a:pt x="1705" y="471"/>
                </a:lnTo>
              </a:path>
            </a:pathLst>
          </a:custGeom>
          <a:noFill/>
          <a:ln w="28575" cap="flat">
            <a:solidFill>
              <a:srgbClr val="01587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 name="Line 315">
            <a:extLst>
              <a:ext uri="{FF2B5EF4-FFF2-40B4-BE49-F238E27FC236}">
                <a16:creationId xmlns:a16="http://schemas.microsoft.com/office/drawing/2014/main" id="{7EB6AE59-81E5-751A-5BC3-3EE9463E4B1E}"/>
              </a:ext>
            </a:extLst>
          </p:cNvPr>
          <p:cNvSpPr>
            <a:spLocks noChangeShapeType="1"/>
          </p:cNvSpPr>
          <p:nvPr/>
        </p:nvSpPr>
        <p:spPr bwMode="auto">
          <a:xfrm>
            <a:off x="4907830" y="2622346"/>
            <a:ext cx="0" cy="71438"/>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Line 315">
            <a:extLst>
              <a:ext uri="{FF2B5EF4-FFF2-40B4-BE49-F238E27FC236}">
                <a16:creationId xmlns:a16="http://schemas.microsoft.com/office/drawing/2014/main" id="{AEDBB0D0-B891-295F-AFAF-487507E01072}"/>
              </a:ext>
            </a:extLst>
          </p:cNvPr>
          <p:cNvSpPr>
            <a:spLocks noChangeShapeType="1"/>
          </p:cNvSpPr>
          <p:nvPr/>
        </p:nvSpPr>
        <p:spPr bwMode="auto">
          <a:xfrm>
            <a:off x="4933230" y="2619171"/>
            <a:ext cx="0" cy="71438"/>
          </a:xfrm>
          <a:prstGeom prst="line">
            <a:avLst/>
          </a:prstGeom>
          <a:noFill/>
          <a:ln w="12700" cap="flat">
            <a:solidFill>
              <a:srgbClr val="E1471D"/>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186042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kumimoji="0" lang="en-US" sz="3600" b="1" i="0" u="none" strike="noStrike" kern="0" cap="none" spc="0" normalizeH="0" baseline="0" noProof="0" dirty="0">
                <a:ln>
                  <a:noFill/>
                </a:ln>
                <a:solidFill>
                  <a:srgbClr val="455560"/>
                </a:solidFill>
                <a:effectLst/>
                <a:uLnTx/>
                <a:uFillTx/>
                <a:latin typeface="Calibri" pitchFamily="34" charset="0"/>
                <a:ea typeface="+mj-ea"/>
                <a:cs typeface="+mj-cs"/>
              </a:rPr>
              <a:t>Systemic Therapy for Metastatic </a:t>
            </a:r>
            <a:br>
              <a:rPr kumimoji="0" lang="en-US" sz="3600" b="1" i="0" u="none" strike="noStrike" kern="0" cap="none" spc="0" normalizeH="0" baseline="0" noProof="0" dirty="0">
                <a:ln>
                  <a:noFill/>
                </a:ln>
                <a:solidFill>
                  <a:srgbClr val="455560"/>
                </a:solidFill>
                <a:effectLst/>
                <a:uLnTx/>
                <a:uFillTx/>
                <a:latin typeface="Calibri" pitchFamily="34" charset="0"/>
                <a:ea typeface="+mj-ea"/>
                <a:cs typeface="+mj-cs"/>
              </a:rPr>
            </a:br>
            <a:r>
              <a:rPr kumimoji="0" lang="en-US" sz="3600" b="1" i="0" u="none" strike="noStrike" kern="0" cap="none" spc="0" normalizeH="0" baseline="0" noProof="0" dirty="0">
                <a:ln>
                  <a:noFill/>
                </a:ln>
                <a:solidFill>
                  <a:srgbClr val="455560"/>
                </a:solidFill>
                <a:effectLst/>
                <a:uLnTx/>
                <a:uFillTx/>
                <a:latin typeface="Calibri" pitchFamily="34" charset="0"/>
                <a:ea typeface="+mj-ea"/>
                <a:cs typeface="+mj-cs"/>
              </a:rPr>
              <a:t>Hormone-Sensitive Prostate Cancer 2023</a:t>
            </a:r>
            <a:endParaRPr lang="en-US" altLang="en-US"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500955" y="2006869"/>
            <a:ext cx="1464338"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Patients with mCSPC</a:t>
            </a:r>
            <a:endParaRPr kumimoji="0" lang="en-US" altLang="en-US" sz="22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5756585" y="1621182"/>
            <a:ext cx="44153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Abiraterone </a:t>
            </a:r>
            <a:r>
              <a:rPr kumimoji="0" lang="en-US" altLang="en-US" sz="1800" b="1"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apalutamide </a:t>
            </a:r>
            <a:r>
              <a:rPr kumimoji="0" lang="en-US" altLang="en-US" sz="1800" b="1"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a:t>
            </a:r>
            <a:r>
              <a:rPr kumimoji="0" lang="en-US" altLang="en-US" sz="1800" b="0" i="1"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enzalutamide</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2743450" y="1560191"/>
            <a:ext cx="2377440" cy="64536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If chemotherapy 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not preferred*</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2744135" y="2880181"/>
            <a:ext cx="2377440" cy="64633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If chemotherapy is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preferred*</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5277160" y="1788791"/>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8E8DA506-FC85-4C5C-83FE-34B6E735F81F}"/>
              </a:ext>
            </a:extLst>
          </p:cNvPr>
          <p:cNvSpPr txBox="1"/>
          <p:nvPr/>
        </p:nvSpPr>
        <p:spPr>
          <a:xfrm>
            <a:off x="7534600" y="2193525"/>
            <a:ext cx="412459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local therapy to primary (SWOG-S1802)</a:t>
            </a:r>
            <a:r>
              <a:rPr kumimoji="0" lang="en-US" b="0" i="0" u="none" strike="noStrike" kern="1200" cap="none" spc="0" normalizeH="0" baseline="30000" noProof="0" dirty="0">
                <a:ln>
                  <a:noFill/>
                </a:ln>
                <a:solidFill>
                  <a:srgbClr val="E1471D"/>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RT to oligomets (STAMPEDE,</a:t>
            </a:r>
            <a:r>
              <a:rPr kumimoji="0" lang="en-US" b="0" i="0" u="none" strike="noStrike" kern="1200" cap="none" spc="0" normalizeH="0" baseline="30000" noProof="0" dirty="0">
                <a:ln>
                  <a:noFill/>
                </a:ln>
                <a:solidFill>
                  <a:srgbClr val="E1471D"/>
                </a:solidFill>
                <a:effectLst/>
                <a:uLnTx/>
                <a:uFillTx/>
                <a:latin typeface="Calibri" panose="020F0502020204030204" pitchFamily="34" charset="0"/>
                <a:ea typeface="+mn-ea"/>
                <a:cs typeface="Calibri" panose="020F0502020204030204" pitchFamily="34" charset="0"/>
              </a:rPr>
              <a:t>2</a:t>
            </a:r>
            <a:r>
              <a:rPr kumimoji="0" lang="en-US"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PLATON</a:t>
            </a:r>
            <a:r>
              <a:rPr kumimoji="0" lang="en-US" b="0" i="0" u="none" strike="noStrike" kern="1200" cap="none" spc="0" normalizeH="0" baseline="30000" noProof="0" dirty="0">
                <a:ln>
                  <a:noFill/>
                </a:ln>
                <a:solidFill>
                  <a:srgbClr val="E1471D"/>
                </a:solidFill>
                <a:effectLst/>
                <a:uLnTx/>
                <a:uFillTx/>
                <a:latin typeface="Calibri" panose="020F0502020204030204" pitchFamily="34" charset="0"/>
                <a:ea typeface="+mn-ea"/>
                <a:cs typeface="Calibri" panose="020F0502020204030204" pitchFamily="34" charset="0"/>
              </a:rPr>
              <a:t>3</a:t>
            </a:r>
            <a:r>
              <a:rPr kumimoji="0" lang="en-US"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t>
            </a:r>
            <a:endParaRPr kumimoji="0" lang="en-US" b="0" i="0" u="none" strike="noStrike" kern="1200" cap="none" spc="0" normalizeH="0" baseline="3000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20" name="Line 52">
            <a:extLst>
              <a:ext uri="{FF2B5EF4-FFF2-40B4-BE49-F238E27FC236}">
                <a16:creationId xmlns:a16="http://schemas.microsoft.com/office/drawing/2014/main" id="{C4EDA386-4E7D-4849-B939-FB7786018C3B}"/>
              </a:ext>
            </a:extLst>
          </p:cNvPr>
          <p:cNvSpPr>
            <a:spLocks noChangeShapeType="1"/>
          </p:cNvSpPr>
          <p:nvPr/>
        </p:nvSpPr>
        <p:spPr bwMode="auto">
          <a:xfrm>
            <a:off x="5277160" y="3283252"/>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TextBox 20">
            <a:extLst>
              <a:ext uri="{FF2B5EF4-FFF2-40B4-BE49-F238E27FC236}">
                <a16:creationId xmlns:a16="http://schemas.microsoft.com/office/drawing/2014/main" id="{982AACD0-FB29-4F0B-B2D5-560AA3A0074E}"/>
              </a:ext>
            </a:extLst>
          </p:cNvPr>
          <p:cNvSpPr txBox="1"/>
          <p:nvPr/>
        </p:nvSpPr>
        <p:spPr>
          <a:xfrm>
            <a:off x="5704532" y="3104594"/>
            <a:ext cx="5215532"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Docetaxel + abiraterone </a:t>
            </a:r>
            <a:r>
              <a:rPr kumimoji="0" lang="en-US" sz="1800" b="1" i="1"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or</a:t>
            </a:r>
            <a:r>
              <a:rPr kumimoji="0" 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 docetaxel + darolutamide</a:t>
            </a:r>
            <a:r>
              <a:rPr kumimoji="0" lang="en-US" sz="1600" b="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rPr>
              <a:t>4</a:t>
            </a:r>
            <a:endParaRPr kumimoji="0" lang="en-US" sz="1800" b="0" i="0" u="none" strike="noStrike" kern="1200" cap="none" spc="0" normalizeH="0" baseline="30000" noProof="0" dirty="0">
              <a:ln>
                <a:noFill/>
              </a:ln>
              <a:solidFill>
                <a:schemeClr val="bg1"/>
              </a:solidFill>
              <a:effectLst/>
              <a:uLnTx/>
              <a:uFillTx/>
              <a:latin typeface="Calibri" panose="020F0502020204030204" pitchFamily="34" charset="0"/>
              <a:ea typeface="+mn-ea"/>
              <a:cs typeface="Calibri" panose="020F0502020204030204" pitchFamily="34" charset="0"/>
            </a:endParaRPr>
          </a:p>
        </p:txBody>
      </p:sp>
      <p:cxnSp>
        <p:nvCxnSpPr>
          <p:cNvPr id="3" name="Straight Arrow Connector 2">
            <a:extLst>
              <a:ext uri="{FF2B5EF4-FFF2-40B4-BE49-F238E27FC236}">
                <a16:creationId xmlns:a16="http://schemas.microsoft.com/office/drawing/2014/main" id="{21DD7954-C8EA-4992-B256-9CDBCEFA8CF1}"/>
              </a:ext>
            </a:extLst>
          </p:cNvPr>
          <p:cNvCxnSpPr>
            <a:cxnSpLocks/>
          </p:cNvCxnSpPr>
          <p:nvPr/>
        </p:nvCxnSpPr>
        <p:spPr bwMode="auto">
          <a:xfrm>
            <a:off x="7149767" y="2035213"/>
            <a:ext cx="45720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E880FB08-F55D-425E-A2C3-BF32443B7D96}"/>
              </a:ext>
            </a:extLst>
          </p:cNvPr>
          <p:cNvCxnSpPr>
            <a:cxnSpLocks/>
          </p:cNvCxnSpPr>
          <p:nvPr/>
        </p:nvCxnSpPr>
        <p:spPr bwMode="auto">
          <a:xfrm flipV="1">
            <a:off x="7149767" y="2794335"/>
            <a:ext cx="457200" cy="27432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5C22F170-AE21-456D-AC85-8A223FF78DFD}"/>
              </a:ext>
            </a:extLst>
          </p:cNvPr>
          <p:cNvSpPr txBox="1"/>
          <p:nvPr/>
        </p:nvSpPr>
        <p:spPr>
          <a:xfrm>
            <a:off x="1150312" y="3614269"/>
            <a:ext cx="2975110" cy="830997"/>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Denosumab 60 mg SC every 6 mo</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Zoledronic acid 5 mg IV/yr</a:t>
            </a: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Alendronate 70 mg PO/wk</a:t>
            </a:r>
          </a:p>
        </p:txBody>
      </p:sp>
      <p:sp>
        <p:nvSpPr>
          <p:cNvPr id="26" name="Content Placeholder 1">
            <a:extLst>
              <a:ext uri="{FF2B5EF4-FFF2-40B4-BE49-F238E27FC236}">
                <a16:creationId xmlns:a16="http://schemas.microsoft.com/office/drawing/2014/main" id="{74264F49-5B31-46CC-88B0-0FF329970630}"/>
              </a:ext>
            </a:extLst>
          </p:cNvPr>
          <p:cNvSpPr txBox="1">
            <a:spLocks/>
          </p:cNvSpPr>
          <p:nvPr/>
        </p:nvSpPr>
        <p:spPr bwMode="auto">
          <a:xfrm>
            <a:off x="602992" y="4786258"/>
            <a:ext cx="2478024"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rPr>
              <a:t>*Considerations</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rPr>
              <a:t>for </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rPr>
              <a:t>chemotherapy </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rPr>
              <a:t>preference</a:t>
            </a:r>
          </a:p>
        </p:txBody>
      </p:sp>
      <p:sp>
        <p:nvSpPr>
          <p:cNvPr id="27" name="Line 53">
            <a:extLst>
              <a:ext uri="{FF2B5EF4-FFF2-40B4-BE49-F238E27FC236}">
                <a16:creationId xmlns:a16="http://schemas.microsoft.com/office/drawing/2014/main" id="{CD765D3A-133D-44CA-ABD6-D68887B6B982}"/>
              </a:ext>
            </a:extLst>
          </p:cNvPr>
          <p:cNvSpPr>
            <a:spLocks noChangeShapeType="1"/>
          </p:cNvSpPr>
          <p:nvPr/>
        </p:nvSpPr>
        <p:spPr bwMode="auto">
          <a:xfrm>
            <a:off x="2018984" y="292244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Line 54">
            <a:extLst>
              <a:ext uri="{FF2B5EF4-FFF2-40B4-BE49-F238E27FC236}">
                <a16:creationId xmlns:a16="http://schemas.microsoft.com/office/drawing/2014/main" id="{3BBF53AE-2059-4638-9D18-8B83355A0B48}"/>
              </a:ext>
            </a:extLst>
          </p:cNvPr>
          <p:cNvSpPr>
            <a:spLocks noChangeShapeType="1"/>
          </p:cNvSpPr>
          <p:nvPr/>
        </p:nvSpPr>
        <p:spPr bwMode="auto">
          <a:xfrm flipV="1">
            <a:off x="2018984" y="180584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Text Box 11">
            <a:extLst>
              <a:ext uri="{FF2B5EF4-FFF2-40B4-BE49-F238E27FC236}">
                <a16:creationId xmlns:a16="http://schemas.microsoft.com/office/drawing/2014/main" id="{FE309871-92DE-487A-A9DC-237E680135C6}"/>
              </a:ext>
            </a:extLst>
          </p:cNvPr>
          <p:cNvSpPr txBox="1">
            <a:spLocks noChangeArrowheads="1"/>
          </p:cNvSpPr>
          <p:nvPr/>
        </p:nvSpPr>
        <p:spPr bwMode="auto">
          <a:xfrm>
            <a:off x="414339" y="6265622"/>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NCT03678025. 2.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charset="0"/>
                <a:cs typeface="Arial" panose="020B0604020202020204" pitchFamily="34" charset="0"/>
              </a:rPr>
              <a:t>Clarke. Ann Oncol. 2019;30:1992.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NCT03784755. 4. Smith. ASCO 2022. Abstr 13.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Gravis. Eur Urol. 2018;73:847. 6. Velez. Prostate Cancer Prostatic Dis. 2021;[Epub]. 7.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Hamid. Ann Oncol. 2021;32:1157.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CEEC680B-DF50-43E4-9966-D508324A70B7}"/>
              </a:ext>
            </a:extLst>
          </p:cNvPr>
          <p:cNvSpPr txBox="1">
            <a:spLocks noChangeArrowheads="1"/>
          </p:cNvSpPr>
          <p:nvPr/>
        </p:nvSpPr>
        <p:spPr bwMode="auto">
          <a:xfrm>
            <a:off x="4670991" y="2312036"/>
            <a:ext cx="1464338" cy="400110"/>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ADT plus:</a:t>
            </a:r>
            <a:endParaRPr kumimoji="0" lang="en-US" altLang="en-US" sz="20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p:txBody>
      </p:sp>
      <p:sp>
        <p:nvSpPr>
          <p:cNvPr id="2" name="Arrow: Right 1">
            <a:extLst>
              <a:ext uri="{FF2B5EF4-FFF2-40B4-BE49-F238E27FC236}">
                <a16:creationId xmlns:a16="http://schemas.microsoft.com/office/drawing/2014/main" id="{E753EDA4-3023-4FCC-B119-57AABE0828A9}"/>
              </a:ext>
            </a:extLst>
          </p:cNvPr>
          <p:cNvSpPr/>
          <p:nvPr/>
        </p:nvSpPr>
        <p:spPr bwMode="auto">
          <a:xfrm>
            <a:off x="4125422" y="3602742"/>
            <a:ext cx="7094635" cy="760243"/>
          </a:xfrm>
          <a:prstGeom prst="rightArrow">
            <a:avLst/>
          </a:prstGeom>
          <a:solidFill>
            <a:schemeClr val="accent4"/>
          </a:solidFill>
          <a:ln w="0">
            <a:noFill/>
            <a:miter lim="800000"/>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For men with a 10-yr risk of hip fracture of ≥3% based on the FRAX algorithm</a:t>
            </a:r>
          </a:p>
        </p:txBody>
      </p:sp>
      <p:sp>
        <p:nvSpPr>
          <p:cNvPr id="4" name="Content Placeholder 1">
            <a:extLst>
              <a:ext uri="{FF2B5EF4-FFF2-40B4-BE49-F238E27FC236}">
                <a16:creationId xmlns:a16="http://schemas.microsoft.com/office/drawing/2014/main" id="{E3CF70FC-A34E-0D90-B88E-3383973E7D6F}"/>
              </a:ext>
            </a:extLst>
          </p:cNvPr>
          <p:cNvSpPr txBox="1">
            <a:spLocks/>
          </p:cNvSpPr>
          <p:nvPr/>
        </p:nvSpPr>
        <p:spPr bwMode="auto">
          <a:xfrm>
            <a:off x="3050013" y="4670090"/>
            <a:ext cx="8616183" cy="140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rPr>
              <a:t>Chemotherapy fitness, symptom burden, cost/insurance coverage, patient preference</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rPr>
              <a:t>Low- vs high-volume disease, prior local therapy vs no</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rPr>
              <a:t>5</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rPr>
              <a:t> </a:t>
            </a:r>
          </a:p>
          <a:p>
            <a:pPr marL="342900" marR="0" lvl="0" indent="-34290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rPr>
              <a:t>Histologic/molecular features</a:t>
            </a:r>
          </a:p>
          <a:p>
            <a:pPr marL="742950" marR="0" lvl="1" indent="-28575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Poorly differentiated, low PSA producing</a:t>
            </a:r>
          </a:p>
          <a:p>
            <a:pPr marL="742950" marR="0" lvl="1" indent="-28575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Genetic features</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742950" marR="0" lvl="1" indent="-28575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Gene expression profiling</a:t>
            </a:r>
            <a:r>
              <a:rPr kumimoji="0" lang="en-US" sz="1800" b="0" i="0" u="none" strike="noStrike" kern="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6" name="Right Brace 5">
            <a:extLst>
              <a:ext uri="{FF2B5EF4-FFF2-40B4-BE49-F238E27FC236}">
                <a16:creationId xmlns:a16="http://schemas.microsoft.com/office/drawing/2014/main" id="{9EB61889-8FC9-A343-2D4B-04055AE2060E}"/>
              </a:ext>
            </a:extLst>
          </p:cNvPr>
          <p:cNvSpPr/>
          <p:nvPr/>
        </p:nvSpPr>
        <p:spPr bwMode="auto">
          <a:xfrm>
            <a:off x="2812025" y="4689754"/>
            <a:ext cx="196645" cy="140186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8" name="Straight Connector 7">
            <a:extLst>
              <a:ext uri="{FF2B5EF4-FFF2-40B4-BE49-F238E27FC236}">
                <a16:creationId xmlns:a16="http://schemas.microsoft.com/office/drawing/2014/main" id="{058045FC-87D2-52EF-EB7E-7F08B66606B9}"/>
              </a:ext>
            </a:extLst>
          </p:cNvPr>
          <p:cNvCxnSpPr/>
          <p:nvPr/>
        </p:nvCxnSpPr>
        <p:spPr bwMode="auto">
          <a:xfrm>
            <a:off x="511214" y="4512778"/>
            <a:ext cx="11155680" cy="0"/>
          </a:xfrm>
          <a:prstGeom prst="line">
            <a:avLst/>
          </a:prstGeom>
          <a:noFill/>
          <a:ln w="28575" cap="flat" cmpd="sng" algn="ctr">
            <a:solidFill>
              <a:schemeClr val="tx1">
                <a:lumMod val="65000"/>
              </a:schemeClr>
            </a:solidFill>
            <a:prstDash val="solid"/>
            <a:round/>
            <a:headEnd type="none" w="med" len="med"/>
            <a:tailEnd type="none" w="med" len="med"/>
          </a:ln>
          <a:effectLst/>
        </p:spPr>
      </p:cxnSp>
    </p:spTree>
    <p:extLst>
      <p:ext uri="{BB962C8B-B14F-4D97-AF65-F5344CB8AC3E}">
        <p14:creationId xmlns:p14="http://schemas.microsoft.com/office/powerpoint/2010/main" val="879970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Cardiovascular Assessments Needed in </a:t>
            </a:r>
            <a:br>
              <a:rPr lang="en-US" dirty="0"/>
            </a:br>
            <a:r>
              <a:rPr lang="en-US" dirty="0"/>
              <a:t>Patients With Prostate Cancer Receiving ADT</a:t>
            </a:r>
            <a:endParaRPr lang="en-US" altLang="en-US" dirty="0"/>
          </a:p>
        </p:txBody>
      </p:sp>
      <p:sp>
        <p:nvSpPr>
          <p:cNvPr id="60" name="Rectangle 3">
            <a:extLst>
              <a:ext uri="{FF2B5EF4-FFF2-40B4-BE49-F238E27FC236}">
                <a16:creationId xmlns:a16="http://schemas.microsoft.com/office/drawing/2014/main" id="{C29059BE-EEAA-4591-AF87-7B3DABA84817}"/>
              </a:ext>
            </a:extLst>
          </p:cNvPr>
          <p:cNvSpPr>
            <a:spLocks noGrp="1" noChangeArrowheads="1"/>
          </p:cNvSpPr>
          <p:nvPr>
            <p:ph idx="1"/>
          </p:nvPr>
        </p:nvSpPr>
        <p:spPr>
          <a:xfrm>
            <a:off x="4060269" y="2819399"/>
            <a:ext cx="7421935" cy="3344333"/>
          </a:xfrm>
        </p:spPr>
        <p:txBody>
          <a:bodyPr/>
          <a:lstStyle/>
          <a:p>
            <a:r>
              <a:rPr lang="en-US" altLang="en-US" sz="2400" dirty="0"/>
              <a:t>In patients receiving ADT:</a:t>
            </a:r>
          </a:p>
          <a:p>
            <a:pPr lvl="1"/>
            <a:r>
              <a:rPr lang="en-US" altLang="en-US" sz="2200" dirty="0"/>
              <a:t>In 2010, AHA, ACS, AUA </a:t>
            </a:r>
            <a:r>
              <a:rPr lang="en-US" altLang="en-US" sz="2200" dirty="0">
                <a:cs typeface="Calibri" panose="020F0502020204030204" pitchFamily="34" charset="0"/>
              </a:rPr>
              <a:t>recommend </a:t>
            </a:r>
            <a:r>
              <a:rPr lang="en-CA" sz="2200" b="0" kern="0" dirty="0">
                <a:cs typeface="Calibri" panose="020F0502020204030204" pitchFamily="34" charset="0"/>
                <a:sym typeface="Arial"/>
              </a:rPr>
              <a:t>regular assessment of CV risk factors (eg, BP, lipids, blood glucose)</a:t>
            </a:r>
            <a:r>
              <a:rPr lang="en-CA" sz="2200" b="0" kern="0" baseline="30000" dirty="0">
                <a:cs typeface="Calibri" panose="020F0502020204030204" pitchFamily="34" charset="0"/>
                <a:sym typeface="Arial"/>
              </a:rPr>
              <a:t>2</a:t>
            </a:r>
            <a:endParaRPr lang="en-US" altLang="en-US" sz="2200" dirty="0">
              <a:cs typeface="Calibri" panose="020F0502020204030204" pitchFamily="34" charset="0"/>
            </a:endParaRPr>
          </a:p>
          <a:p>
            <a:pPr lvl="1"/>
            <a:r>
              <a:rPr lang="en-US" altLang="en-US" sz="2200" dirty="0">
                <a:cs typeface="Calibri" panose="020F0502020204030204" pitchFamily="34" charset="0"/>
              </a:rPr>
              <a:t>In 2021, NCCN guidelines recommended </a:t>
            </a:r>
            <a:r>
              <a:rPr lang="en-CA" sz="2200" b="0" kern="0" dirty="0">
                <a:cs typeface="Calibri" panose="020F0502020204030204" pitchFamily="34" charset="0"/>
                <a:sym typeface="Arial"/>
              </a:rPr>
              <a:t>screening and intervention to prevent/treat diabetes and CVD</a:t>
            </a:r>
            <a:r>
              <a:rPr lang="en-CA" sz="2200" b="0" kern="0" baseline="30000" dirty="0">
                <a:cs typeface="Calibri" panose="020F0502020204030204" pitchFamily="34" charset="0"/>
                <a:sym typeface="Arial"/>
              </a:rPr>
              <a:t>3</a:t>
            </a:r>
            <a:endParaRPr lang="en-US" altLang="en-US" sz="2200" dirty="0">
              <a:cs typeface="Calibri" panose="020F0502020204030204" pitchFamily="34" charset="0"/>
            </a:endParaRPr>
          </a:p>
        </p:txBody>
      </p:sp>
      <p:sp>
        <p:nvSpPr>
          <p:cNvPr id="61" name="Rectangle 3">
            <a:extLst>
              <a:ext uri="{FF2B5EF4-FFF2-40B4-BE49-F238E27FC236}">
                <a16:creationId xmlns:a16="http://schemas.microsoft.com/office/drawing/2014/main" id="{675CC047-1039-4941-9022-1FE7AD69B60F}"/>
              </a:ext>
            </a:extLst>
          </p:cNvPr>
          <p:cNvSpPr txBox="1">
            <a:spLocks noChangeArrowheads="1"/>
          </p:cNvSpPr>
          <p:nvPr/>
        </p:nvSpPr>
        <p:spPr bwMode="auto">
          <a:xfrm>
            <a:off x="4060269" y="1509174"/>
            <a:ext cx="7025547" cy="9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cs typeface="Calibri" panose="020F0502020204030204" pitchFamily="34" charset="0"/>
              </a:rPr>
              <a:t>In a study of US veterans with </a:t>
            </a:r>
            <a:r>
              <a:rPr lang="en-US" sz="2400" b="0" kern="0" dirty="0">
                <a:cs typeface="Calibri" panose="020F0502020204030204" pitchFamily="34" charset="0"/>
                <a:sym typeface="Arial"/>
              </a:rPr>
              <a:t>prostate cancer, including those initiating ADT, &gt;30% did not get comprehensive CV assessment</a:t>
            </a:r>
            <a:r>
              <a:rPr lang="en-US" sz="2400" b="0" kern="0" baseline="30000" dirty="0">
                <a:cs typeface="Calibri" panose="020F0502020204030204" pitchFamily="34" charset="0"/>
                <a:sym typeface="Arial"/>
              </a:rPr>
              <a:t>1</a:t>
            </a:r>
            <a:endParaRPr lang="en-US" altLang="en-US" sz="2400" b="0" kern="0" baseline="30000" dirty="0">
              <a:cs typeface="Calibri" panose="020F0502020204030204" pitchFamily="34" charset="0"/>
            </a:endParaRPr>
          </a:p>
        </p:txBody>
      </p:sp>
      <p:sp>
        <p:nvSpPr>
          <p:cNvPr id="62" name="Text Box 11">
            <a:extLst>
              <a:ext uri="{FF2B5EF4-FFF2-40B4-BE49-F238E27FC236}">
                <a16:creationId xmlns:a16="http://schemas.microsoft.com/office/drawing/2014/main" id="{250E4EBD-5ED4-43BF-AF30-3A50BA4DF1E9}"/>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sz="1200" b="0" kern="0" dirty="0">
                <a:solidFill>
                  <a:schemeClr val="bg2"/>
                </a:solidFill>
                <a:latin typeface="Calibri" panose="020F0502020204030204" pitchFamily="34" charset="0"/>
                <a:ea typeface="PT Sans"/>
                <a:cs typeface="Calibri" panose="020F0502020204030204" pitchFamily="34" charset="0"/>
                <a:sym typeface="PT Sans"/>
              </a:rPr>
              <a:t>1. Sun. JAMA Netw Open 2021;4:e210070. 2. Levine. Circulation. 2010;121:833.</a:t>
            </a:r>
            <a:br>
              <a:rPr lang="en-US" sz="1200" b="0" kern="0" dirty="0">
                <a:solidFill>
                  <a:schemeClr val="bg2"/>
                </a:solidFill>
                <a:latin typeface="Calibri" panose="020F0502020204030204" pitchFamily="34" charset="0"/>
                <a:ea typeface="PT Sans"/>
                <a:cs typeface="Calibri" panose="020F0502020204030204" pitchFamily="34" charset="0"/>
                <a:sym typeface="PT Sans"/>
              </a:rPr>
            </a:br>
            <a:r>
              <a:rPr lang="en-US" sz="1200" b="0" kern="0" dirty="0">
                <a:solidFill>
                  <a:schemeClr val="bg2"/>
                </a:solidFill>
                <a:latin typeface="Calibri" panose="020F0502020204030204" pitchFamily="34" charset="0"/>
                <a:ea typeface="PT Sans"/>
                <a:cs typeface="Calibri" panose="020F0502020204030204" pitchFamily="34" charset="0"/>
                <a:sym typeface="PT Sans"/>
              </a:rPr>
              <a:t>3. </a:t>
            </a:r>
            <a:r>
              <a:rPr lang="en-CA" sz="1200" b="0" kern="0" dirty="0">
                <a:solidFill>
                  <a:schemeClr val="bg2"/>
                </a:solidFill>
                <a:latin typeface="Calibri" panose="020F0502020204030204" pitchFamily="34" charset="0"/>
                <a:cs typeface="Calibri" panose="020F0502020204030204" pitchFamily="34" charset="0"/>
                <a:sym typeface="Arial"/>
              </a:rPr>
              <a:t>NCCN. </a:t>
            </a:r>
            <a:r>
              <a:rPr lang="en-CA" sz="1200" kern="0" dirty="0">
                <a:solidFill>
                  <a:schemeClr val="bg2"/>
                </a:solidFill>
                <a:latin typeface="Calibri" panose="020F0502020204030204" pitchFamily="34" charset="0"/>
                <a:cs typeface="Calibri" panose="020F0502020204030204" pitchFamily="34" charset="0"/>
                <a:sym typeface="Arial"/>
              </a:rPr>
              <a:t>C</a:t>
            </a:r>
            <a:r>
              <a:rPr lang="en-CA" sz="1200" b="0" kern="0" dirty="0">
                <a:solidFill>
                  <a:schemeClr val="bg2"/>
                </a:solidFill>
                <a:latin typeface="Calibri" panose="020F0502020204030204" pitchFamily="34" charset="0"/>
                <a:cs typeface="Calibri" panose="020F0502020204030204" pitchFamily="34" charset="0"/>
                <a:sym typeface="Arial"/>
              </a:rPr>
              <a:t>linical practice guidelines in oncology: prostate cancer. v.1.2023. nccn.org.</a:t>
            </a:r>
            <a:endParaRPr kumimoji="0" lang="en-US" altLang="en-US" sz="1200" b="0" u="none" strike="noStrike" kern="0" cap="none" spc="0" normalizeH="0" baseline="0" noProof="0" dirty="0">
              <a:ln>
                <a:noFill/>
              </a:ln>
              <a:solidFill>
                <a:schemeClr val="bg2"/>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grpSp>
        <p:nvGrpSpPr>
          <p:cNvPr id="37" name="Group 36">
            <a:extLst>
              <a:ext uri="{FF2B5EF4-FFF2-40B4-BE49-F238E27FC236}">
                <a16:creationId xmlns:a16="http://schemas.microsoft.com/office/drawing/2014/main" id="{9FCE9D82-EF15-448C-AB43-093E1871FD95}"/>
              </a:ext>
            </a:extLst>
          </p:cNvPr>
          <p:cNvGrpSpPr/>
          <p:nvPr/>
        </p:nvGrpSpPr>
        <p:grpSpPr>
          <a:xfrm>
            <a:off x="2092287" y="1599325"/>
            <a:ext cx="1804217" cy="1035652"/>
            <a:chOff x="2216123" y="1614027"/>
            <a:chExt cx="1804217" cy="1035652"/>
          </a:xfrm>
        </p:grpSpPr>
        <p:grpSp>
          <p:nvGrpSpPr>
            <p:cNvPr id="12" name="Group 11">
              <a:extLst>
                <a:ext uri="{FF2B5EF4-FFF2-40B4-BE49-F238E27FC236}">
                  <a16:creationId xmlns:a16="http://schemas.microsoft.com/office/drawing/2014/main" id="{A26E0C01-3E84-4396-86E8-4A4FF1998337}"/>
                </a:ext>
              </a:extLst>
            </p:cNvPr>
            <p:cNvGrpSpPr/>
            <p:nvPr/>
          </p:nvGrpSpPr>
          <p:grpSpPr>
            <a:xfrm>
              <a:off x="2216123" y="1716741"/>
              <a:ext cx="436351" cy="914400"/>
              <a:chOff x="2226637" y="1738359"/>
              <a:chExt cx="702741" cy="1472638"/>
            </a:xfrm>
          </p:grpSpPr>
          <p:sp>
            <p:nvSpPr>
              <p:cNvPr id="5" name="Oval 4">
                <a:extLst>
                  <a:ext uri="{FF2B5EF4-FFF2-40B4-BE49-F238E27FC236}">
                    <a16:creationId xmlns:a16="http://schemas.microsoft.com/office/drawing/2014/main" id="{16F180C0-A72B-4437-AE20-DC81121442C3}"/>
                  </a:ext>
                </a:extLst>
              </p:cNvPr>
              <p:cNvSpPr/>
              <p:nvPr/>
            </p:nvSpPr>
            <p:spPr bwMode="auto">
              <a:xfrm>
                <a:off x="2443356" y="1738359"/>
                <a:ext cx="274773" cy="27477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Freeform: Shape 35">
                <a:extLst>
                  <a:ext uri="{FF2B5EF4-FFF2-40B4-BE49-F238E27FC236}">
                    <a16:creationId xmlns:a16="http://schemas.microsoft.com/office/drawing/2014/main" id="{2B41F361-FAF0-41AD-9E5C-7D063B86BCAF}"/>
                  </a:ext>
                </a:extLst>
              </p:cNvPr>
              <p:cNvSpPr/>
              <p:nvPr/>
            </p:nvSpPr>
            <p:spPr bwMode="auto">
              <a:xfrm>
                <a:off x="2226637" y="2057398"/>
                <a:ext cx="702741" cy="1153599"/>
              </a:xfrm>
              <a:custGeom>
                <a:avLst/>
                <a:gdLst>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7470 w 702741"/>
                  <a:gd name="connsiteY13" fmla="*/ 543958 h 1153599"/>
                  <a:gd name="connsiteX14" fmla="*/ 583774 w 702741"/>
                  <a:gd name="connsiteY14" fmla="*/ 538477 h 1153599"/>
                  <a:gd name="connsiteX15" fmla="*/ 574239 w 702741"/>
                  <a:gd name="connsiteY15" fmla="*/ 530049 h 1153599"/>
                  <a:gd name="connsiteX16" fmla="*/ 561793 w 702741"/>
                  <a:gd name="connsiteY16" fmla="*/ 504480 h 1153599"/>
                  <a:gd name="connsiteX17" fmla="*/ 518458 w 702741"/>
                  <a:gd name="connsiteY17" fmla="*/ 337393 h 1153599"/>
                  <a:gd name="connsiteX18" fmla="*/ 517347 w 702741"/>
                  <a:gd name="connsiteY18" fmla="*/ 338141 h 1153599"/>
                  <a:gd name="connsiteX19" fmla="*/ 514048 w 702741"/>
                  <a:gd name="connsiteY19" fmla="*/ 338807 h 1153599"/>
                  <a:gd name="connsiteX20" fmla="*/ 514047 w 702741"/>
                  <a:gd name="connsiteY20" fmla="*/ 577932 h 1153599"/>
                  <a:gd name="connsiteX21" fmla="*/ 512493 w 702741"/>
                  <a:gd name="connsiteY21" fmla="*/ 577932 h 1153599"/>
                  <a:gd name="connsiteX22" fmla="*/ 512494 w 702741"/>
                  <a:gd name="connsiteY22" fmla="*/ 1082889 h 1153599"/>
                  <a:gd name="connsiteX23" fmla="*/ 443818 w 702741"/>
                  <a:gd name="connsiteY23" fmla="*/ 1151563 h 1153599"/>
                  <a:gd name="connsiteX24" fmla="*/ 441265 w 702741"/>
                  <a:gd name="connsiteY24" fmla="*/ 1151564 h 1153599"/>
                  <a:gd name="connsiteX25" fmla="*/ 372590 w 702741"/>
                  <a:gd name="connsiteY25" fmla="*/ 1082889 h 1153599"/>
                  <a:gd name="connsiteX26" fmla="*/ 372591 w 702741"/>
                  <a:gd name="connsiteY26" fmla="*/ 577932 h 1153599"/>
                  <a:gd name="connsiteX27" fmla="*/ 319254 w 702741"/>
                  <a:gd name="connsiteY27" fmla="*/ 577931 h 1153599"/>
                  <a:gd name="connsiteX28" fmla="*/ 319253 w 702741"/>
                  <a:gd name="connsiteY28" fmla="*/ 1084924 h 1153599"/>
                  <a:gd name="connsiteX29" fmla="*/ 250579 w 702741"/>
                  <a:gd name="connsiteY29" fmla="*/ 1153599 h 1153599"/>
                  <a:gd name="connsiteX30" fmla="*/ 248026 w 702741"/>
                  <a:gd name="connsiteY30" fmla="*/ 1153598 h 1153599"/>
                  <a:gd name="connsiteX31" fmla="*/ 179351 w 702741"/>
                  <a:gd name="connsiteY31" fmla="*/ 1084924 h 1153599"/>
                  <a:gd name="connsiteX32" fmla="*/ 179350 w 702741"/>
                  <a:gd name="connsiteY32" fmla="*/ 526687 h 1153599"/>
                  <a:gd name="connsiteX33" fmla="*/ 180844 w 702741"/>
                  <a:gd name="connsiteY33" fmla="*/ 523083 h 1153599"/>
                  <a:gd name="connsiteX34" fmla="*/ 180843 w 702741"/>
                  <a:gd name="connsiteY34" fmla="*/ 360564 h 1153599"/>
                  <a:gd name="connsiteX35" fmla="*/ 140664 w 702741"/>
                  <a:gd name="connsiteY35" fmla="*/ 506218 h 1153599"/>
                  <a:gd name="connsiteX36" fmla="*/ 127827 w 702741"/>
                  <a:gd name="connsiteY36" fmla="*/ 531592 h 1153599"/>
                  <a:gd name="connsiteX37" fmla="*/ 120598 w 702741"/>
                  <a:gd name="connsiteY37" fmla="*/ 537786 h 1153599"/>
                  <a:gd name="connsiteX38" fmla="*/ 113689 w 702741"/>
                  <a:gd name="connsiteY38" fmla="*/ 548034 h 1153599"/>
                  <a:gd name="connsiteX39" fmla="*/ 66855 w 702741"/>
                  <a:gd name="connsiteY39" fmla="*/ 567433 h 1153599"/>
                  <a:gd name="connsiteX40" fmla="*/ 622 w 702741"/>
                  <a:gd name="connsiteY40" fmla="*/ 501199 h 1153599"/>
                  <a:gd name="connsiteX41" fmla="*/ 1210 w 702741"/>
                  <a:gd name="connsiteY41" fmla="*/ 498287 h 1153599"/>
                  <a:gd name="connsiteX42" fmla="*/ 609 w 702741"/>
                  <a:gd name="connsiteY42" fmla="*/ 496499 h 1153599"/>
                  <a:gd name="connsiteX43" fmla="*/ 2596 w 702741"/>
                  <a:gd name="connsiteY43" fmla="*/ 468131 h 1153599"/>
                  <a:gd name="connsiteX44" fmla="*/ 81502 w 702741"/>
                  <a:gd name="connsiteY44" fmla="*/ 182084 h 1153599"/>
                  <a:gd name="connsiteX45" fmla="*/ 80272 w 702741"/>
                  <a:gd name="connsiteY45" fmla="*/ 175984 h 1153599"/>
                  <a:gd name="connsiteX46" fmla="*/ 94103 w 702741"/>
                  <a:gd name="connsiteY46" fmla="*/ 107484 h 1153599"/>
                  <a:gd name="connsiteX47" fmla="*/ 256257 w 702741"/>
                  <a:gd name="connsiteY4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3774 w 702741"/>
                  <a:gd name="connsiteY13" fmla="*/ 538477 h 1153599"/>
                  <a:gd name="connsiteX14" fmla="*/ 574239 w 702741"/>
                  <a:gd name="connsiteY14" fmla="*/ 530049 h 1153599"/>
                  <a:gd name="connsiteX15" fmla="*/ 561793 w 702741"/>
                  <a:gd name="connsiteY15" fmla="*/ 504480 h 1153599"/>
                  <a:gd name="connsiteX16" fmla="*/ 518458 w 702741"/>
                  <a:gd name="connsiteY16" fmla="*/ 337393 h 1153599"/>
                  <a:gd name="connsiteX17" fmla="*/ 517347 w 702741"/>
                  <a:gd name="connsiteY17" fmla="*/ 338141 h 1153599"/>
                  <a:gd name="connsiteX18" fmla="*/ 514048 w 702741"/>
                  <a:gd name="connsiteY18" fmla="*/ 338807 h 1153599"/>
                  <a:gd name="connsiteX19" fmla="*/ 514047 w 702741"/>
                  <a:gd name="connsiteY19" fmla="*/ 577932 h 1153599"/>
                  <a:gd name="connsiteX20" fmla="*/ 512493 w 702741"/>
                  <a:gd name="connsiteY20" fmla="*/ 577932 h 1153599"/>
                  <a:gd name="connsiteX21" fmla="*/ 512494 w 702741"/>
                  <a:gd name="connsiteY21" fmla="*/ 1082889 h 1153599"/>
                  <a:gd name="connsiteX22" fmla="*/ 443818 w 702741"/>
                  <a:gd name="connsiteY22" fmla="*/ 1151563 h 1153599"/>
                  <a:gd name="connsiteX23" fmla="*/ 441265 w 702741"/>
                  <a:gd name="connsiteY23" fmla="*/ 1151564 h 1153599"/>
                  <a:gd name="connsiteX24" fmla="*/ 372590 w 702741"/>
                  <a:gd name="connsiteY24" fmla="*/ 1082889 h 1153599"/>
                  <a:gd name="connsiteX25" fmla="*/ 372591 w 702741"/>
                  <a:gd name="connsiteY25" fmla="*/ 577932 h 1153599"/>
                  <a:gd name="connsiteX26" fmla="*/ 319254 w 702741"/>
                  <a:gd name="connsiteY26" fmla="*/ 577931 h 1153599"/>
                  <a:gd name="connsiteX27" fmla="*/ 319253 w 702741"/>
                  <a:gd name="connsiteY27" fmla="*/ 1084924 h 1153599"/>
                  <a:gd name="connsiteX28" fmla="*/ 250579 w 702741"/>
                  <a:gd name="connsiteY28" fmla="*/ 1153599 h 1153599"/>
                  <a:gd name="connsiteX29" fmla="*/ 248026 w 702741"/>
                  <a:gd name="connsiteY29" fmla="*/ 1153598 h 1153599"/>
                  <a:gd name="connsiteX30" fmla="*/ 179351 w 702741"/>
                  <a:gd name="connsiteY30" fmla="*/ 1084924 h 1153599"/>
                  <a:gd name="connsiteX31" fmla="*/ 179350 w 702741"/>
                  <a:gd name="connsiteY31" fmla="*/ 526687 h 1153599"/>
                  <a:gd name="connsiteX32" fmla="*/ 180844 w 702741"/>
                  <a:gd name="connsiteY32" fmla="*/ 523083 h 1153599"/>
                  <a:gd name="connsiteX33" fmla="*/ 180843 w 702741"/>
                  <a:gd name="connsiteY33" fmla="*/ 360564 h 1153599"/>
                  <a:gd name="connsiteX34" fmla="*/ 140664 w 702741"/>
                  <a:gd name="connsiteY34" fmla="*/ 506218 h 1153599"/>
                  <a:gd name="connsiteX35" fmla="*/ 127827 w 702741"/>
                  <a:gd name="connsiteY35" fmla="*/ 531592 h 1153599"/>
                  <a:gd name="connsiteX36" fmla="*/ 120598 w 702741"/>
                  <a:gd name="connsiteY36" fmla="*/ 537786 h 1153599"/>
                  <a:gd name="connsiteX37" fmla="*/ 113689 w 702741"/>
                  <a:gd name="connsiteY37" fmla="*/ 548034 h 1153599"/>
                  <a:gd name="connsiteX38" fmla="*/ 66855 w 702741"/>
                  <a:gd name="connsiteY38" fmla="*/ 567433 h 1153599"/>
                  <a:gd name="connsiteX39" fmla="*/ 622 w 702741"/>
                  <a:gd name="connsiteY39" fmla="*/ 501199 h 1153599"/>
                  <a:gd name="connsiteX40" fmla="*/ 1210 w 702741"/>
                  <a:gd name="connsiteY40" fmla="*/ 498287 h 1153599"/>
                  <a:gd name="connsiteX41" fmla="*/ 609 w 702741"/>
                  <a:gd name="connsiteY41" fmla="*/ 496499 h 1153599"/>
                  <a:gd name="connsiteX42" fmla="*/ 2596 w 702741"/>
                  <a:gd name="connsiteY42" fmla="*/ 468131 h 1153599"/>
                  <a:gd name="connsiteX43" fmla="*/ 81502 w 702741"/>
                  <a:gd name="connsiteY43" fmla="*/ 182084 h 1153599"/>
                  <a:gd name="connsiteX44" fmla="*/ 80272 w 702741"/>
                  <a:gd name="connsiteY44" fmla="*/ 175984 h 1153599"/>
                  <a:gd name="connsiteX45" fmla="*/ 94103 w 702741"/>
                  <a:gd name="connsiteY45" fmla="*/ 107484 h 1153599"/>
                  <a:gd name="connsiteX46" fmla="*/ 256257 w 702741"/>
                  <a:gd name="connsiteY4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74239 w 702741"/>
                  <a:gd name="connsiteY13" fmla="*/ 530049 h 1153599"/>
                  <a:gd name="connsiteX14" fmla="*/ 561793 w 702741"/>
                  <a:gd name="connsiteY14" fmla="*/ 504480 h 1153599"/>
                  <a:gd name="connsiteX15" fmla="*/ 518458 w 702741"/>
                  <a:gd name="connsiteY15" fmla="*/ 337393 h 1153599"/>
                  <a:gd name="connsiteX16" fmla="*/ 517347 w 702741"/>
                  <a:gd name="connsiteY16" fmla="*/ 338141 h 1153599"/>
                  <a:gd name="connsiteX17" fmla="*/ 514048 w 702741"/>
                  <a:gd name="connsiteY17" fmla="*/ 338807 h 1153599"/>
                  <a:gd name="connsiteX18" fmla="*/ 514047 w 702741"/>
                  <a:gd name="connsiteY18" fmla="*/ 577932 h 1153599"/>
                  <a:gd name="connsiteX19" fmla="*/ 512493 w 702741"/>
                  <a:gd name="connsiteY19" fmla="*/ 577932 h 1153599"/>
                  <a:gd name="connsiteX20" fmla="*/ 512494 w 702741"/>
                  <a:gd name="connsiteY20" fmla="*/ 1082889 h 1153599"/>
                  <a:gd name="connsiteX21" fmla="*/ 443818 w 702741"/>
                  <a:gd name="connsiteY21" fmla="*/ 1151563 h 1153599"/>
                  <a:gd name="connsiteX22" fmla="*/ 441265 w 702741"/>
                  <a:gd name="connsiteY22" fmla="*/ 1151564 h 1153599"/>
                  <a:gd name="connsiteX23" fmla="*/ 372590 w 702741"/>
                  <a:gd name="connsiteY23" fmla="*/ 1082889 h 1153599"/>
                  <a:gd name="connsiteX24" fmla="*/ 372591 w 702741"/>
                  <a:gd name="connsiteY24" fmla="*/ 577932 h 1153599"/>
                  <a:gd name="connsiteX25" fmla="*/ 319254 w 702741"/>
                  <a:gd name="connsiteY25" fmla="*/ 577931 h 1153599"/>
                  <a:gd name="connsiteX26" fmla="*/ 319253 w 702741"/>
                  <a:gd name="connsiteY26" fmla="*/ 1084924 h 1153599"/>
                  <a:gd name="connsiteX27" fmla="*/ 250579 w 702741"/>
                  <a:gd name="connsiteY27" fmla="*/ 1153599 h 1153599"/>
                  <a:gd name="connsiteX28" fmla="*/ 248026 w 702741"/>
                  <a:gd name="connsiteY28" fmla="*/ 1153598 h 1153599"/>
                  <a:gd name="connsiteX29" fmla="*/ 179351 w 702741"/>
                  <a:gd name="connsiteY29" fmla="*/ 1084924 h 1153599"/>
                  <a:gd name="connsiteX30" fmla="*/ 179350 w 702741"/>
                  <a:gd name="connsiteY30" fmla="*/ 526687 h 1153599"/>
                  <a:gd name="connsiteX31" fmla="*/ 180844 w 702741"/>
                  <a:gd name="connsiteY31" fmla="*/ 523083 h 1153599"/>
                  <a:gd name="connsiteX32" fmla="*/ 180843 w 702741"/>
                  <a:gd name="connsiteY32" fmla="*/ 360564 h 1153599"/>
                  <a:gd name="connsiteX33" fmla="*/ 140664 w 702741"/>
                  <a:gd name="connsiteY33" fmla="*/ 506218 h 1153599"/>
                  <a:gd name="connsiteX34" fmla="*/ 127827 w 702741"/>
                  <a:gd name="connsiteY34" fmla="*/ 531592 h 1153599"/>
                  <a:gd name="connsiteX35" fmla="*/ 120598 w 702741"/>
                  <a:gd name="connsiteY35" fmla="*/ 537786 h 1153599"/>
                  <a:gd name="connsiteX36" fmla="*/ 113689 w 702741"/>
                  <a:gd name="connsiteY36" fmla="*/ 548034 h 1153599"/>
                  <a:gd name="connsiteX37" fmla="*/ 66855 w 702741"/>
                  <a:gd name="connsiteY37" fmla="*/ 567433 h 1153599"/>
                  <a:gd name="connsiteX38" fmla="*/ 622 w 702741"/>
                  <a:gd name="connsiteY38" fmla="*/ 501199 h 1153599"/>
                  <a:gd name="connsiteX39" fmla="*/ 1210 w 702741"/>
                  <a:gd name="connsiteY39" fmla="*/ 498287 h 1153599"/>
                  <a:gd name="connsiteX40" fmla="*/ 609 w 702741"/>
                  <a:gd name="connsiteY40" fmla="*/ 496499 h 1153599"/>
                  <a:gd name="connsiteX41" fmla="*/ 2596 w 702741"/>
                  <a:gd name="connsiteY41" fmla="*/ 468131 h 1153599"/>
                  <a:gd name="connsiteX42" fmla="*/ 81502 w 702741"/>
                  <a:gd name="connsiteY42" fmla="*/ 182084 h 1153599"/>
                  <a:gd name="connsiteX43" fmla="*/ 80272 w 702741"/>
                  <a:gd name="connsiteY43" fmla="*/ 175984 h 1153599"/>
                  <a:gd name="connsiteX44" fmla="*/ 94103 w 702741"/>
                  <a:gd name="connsiteY44" fmla="*/ 107484 h 1153599"/>
                  <a:gd name="connsiteX45" fmla="*/ 256257 w 702741"/>
                  <a:gd name="connsiteY45"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74239 w 702741"/>
                  <a:gd name="connsiteY12" fmla="*/ 530049 h 1153599"/>
                  <a:gd name="connsiteX13" fmla="*/ 561793 w 702741"/>
                  <a:gd name="connsiteY13" fmla="*/ 504480 h 1153599"/>
                  <a:gd name="connsiteX14" fmla="*/ 518458 w 702741"/>
                  <a:gd name="connsiteY14" fmla="*/ 337393 h 1153599"/>
                  <a:gd name="connsiteX15" fmla="*/ 517347 w 702741"/>
                  <a:gd name="connsiteY15" fmla="*/ 338141 h 1153599"/>
                  <a:gd name="connsiteX16" fmla="*/ 514048 w 702741"/>
                  <a:gd name="connsiteY16" fmla="*/ 338807 h 1153599"/>
                  <a:gd name="connsiteX17" fmla="*/ 514047 w 702741"/>
                  <a:gd name="connsiteY17" fmla="*/ 577932 h 1153599"/>
                  <a:gd name="connsiteX18" fmla="*/ 512493 w 702741"/>
                  <a:gd name="connsiteY18" fmla="*/ 577932 h 1153599"/>
                  <a:gd name="connsiteX19" fmla="*/ 512494 w 702741"/>
                  <a:gd name="connsiteY19" fmla="*/ 1082889 h 1153599"/>
                  <a:gd name="connsiteX20" fmla="*/ 443818 w 702741"/>
                  <a:gd name="connsiteY20" fmla="*/ 1151563 h 1153599"/>
                  <a:gd name="connsiteX21" fmla="*/ 441265 w 702741"/>
                  <a:gd name="connsiteY21" fmla="*/ 1151564 h 1153599"/>
                  <a:gd name="connsiteX22" fmla="*/ 372590 w 702741"/>
                  <a:gd name="connsiteY22" fmla="*/ 1082889 h 1153599"/>
                  <a:gd name="connsiteX23" fmla="*/ 372591 w 702741"/>
                  <a:gd name="connsiteY23" fmla="*/ 577932 h 1153599"/>
                  <a:gd name="connsiteX24" fmla="*/ 319254 w 702741"/>
                  <a:gd name="connsiteY24" fmla="*/ 577931 h 1153599"/>
                  <a:gd name="connsiteX25" fmla="*/ 319253 w 702741"/>
                  <a:gd name="connsiteY25" fmla="*/ 1084924 h 1153599"/>
                  <a:gd name="connsiteX26" fmla="*/ 250579 w 702741"/>
                  <a:gd name="connsiteY26" fmla="*/ 1153599 h 1153599"/>
                  <a:gd name="connsiteX27" fmla="*/ 248026 w 702741"/>
                  <a:gd name="connsiteY27" fmla="*/ 1153598 h 1153599"/>
                  <a:gd name="connsiteX28" fmla="*/ 179351 w 702741"/>
                  <a:gd name="connsiteY28" fmla="*/ 1084924 h 1153599"/>
                  <a:gd name="connsiteX29" fmla="*/ 179350 w 702741"/>
                  <a:gd name="connsiteY29" fmla="*/ 526687 h 1153599"/>
                  <a:gd name="connsiteX30" fmla="*/ 180844 w 702741"/>
                  <a:gd name="connsiteY30" fmla="*/ 523083 h 1153599"/>
                  <a:gd name="connsiteX31" fmla="*/ 180843 w 702741"/>
                  <a:gd name="connsiteY31" fmla="*/ 360564 h 1153599"/>
                  <a:gd name="connsiteX32" fmla="*/ 140664 w 702741"/>
                  <a:gd name="connsiteY32" fmla="*/ 506218 h 1153599"/>
                  <a:gd name="connsiteX33" fmla="*/ 127827 w 702741"/>
                  <a:gd name="connsiteY33" fmla="*/ 531592 h 1153599"/>
                  <a:gd name="connsiteX34" fmla="*/ 120598 w 702741"/>
                  <a:gd name="connsiteY34" fmla="*/ 537786 h 1153599"/>
                  <a:gd name="connsiteX35" fmla="*/ 113689 w 702741"/>
                  <a:gd name="connsiteY35" fmla="*/ 548034 h 1153599"/>
                  <a:gd name="connsiteX36" fmla="*/ 66855 w 702741"/>
                  <a:gd name="connsiteY36" fmla="*/ 567433 h 1153599"/>
                  <a:gd name="connsiteX37" fmla="*/ 622 w 702741"/>
                  <a:gd name="connsiteY37" fmla="*/ 501199 h 1153599"/>
                  <a:gd name="connsiteX38" fmla="*/ 1210 w 702741"/>
                  <a:gd name="connsiteY38" fmla="*/ 498287 h 1153599"/>
                  <a:gd name="connsiteX39" fmla="*/ 609 w 702741"/>
                  <a:gd name="connsiteY39" fmla="*/ 496499 h 1153599"/>
                  <a:gd name="connsiteX40" fmla="*/ 2596 w 702741"/>
                  <a:gd name="connsiteY40" fmla="*/ 468131 h 1153599"/>
                  <a:gd name="connsiteX41" fmla="*/ 81502 w 702741"/>
                  <a:gd name="connsiteY41" fmla="*/ 182084 h 1153599"/>
                  <a:gd name="connsiteX42" fmla="*/ 80272 w 702741"/>
                  <a:gd name="connsiteY42" fmla="*/ 175984 h 1153599"/>
                  <a:gd name="connsiteX43" fmla="*/ 94103 w 702741"/>
                  <a:gd name="connsiteY43" fmla="*/ 107484 h 1153599"/>
                  <a:gd name="connsiteX44" fmla="*/ 256257 w 702741"/>
                  <a:gd name="connsiteY44"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74239 w 702741"/>
                  <a:gd name="connsiteY11" fmla="*/ 530049 h 1153599"/>
                  <a:gd name="connsiteX12" fmla="*/ 561793 w 702741"/>
                  <a:gd name="connsiteY12" fmla="*/ 504480 h 1153599"/>
                  <a:gd name="connsiteX13" fmla="*/ 518458 w 702741"/>
                  <a:gd name="connsiteY13" fmla="*/ 337393 h 1153599"/>
                  <a:gd name="connsiteX14" fmla="*/ 517347 w 702741"/>
                  <a:gd name="connsiteY14" fmla="*/ 338141 h 1153599"/>
                  <a:gd name="connsiteX15" fmla="*/ 514048 w 702741"/>
                  <a:gd name="connsiteY15" fmla="*/ 338807 h 1153599"/>
                  <a:gd name="connsiteX16" fmla="*/ 514047 w 702741"/>
                  <a:gd name="connsiteY16" fmla="*/ 577932 h 1153599"/>
                  <a:gd name="connsiteX17" fmla="*/ 512493 w 702741"/>
                  <a:gd name="connsiteY17" fmla="*/ 577932 h 1153599"/>
                  <a:gd name="connsiteX18" fmla="*/ 512494 w 702741"/>
                  <a:gd name="connsiteY18" fmla="*/ 1082889 h 1153599"/>
                  <a:gd name="connsiteX19" fmla="*/ 443818 w 702741"/>
                  <a:gd name="connsiteY19" fmla="*/ 1151563 h 1153599"/>
                  <a:gd name="connsiteX20" fmla="*/ 441265 w 702741"/>
                  <a:gd name="connsiteY20" fmla="*/ 1151564 h 1153599"/>
                  <a:gd name="connsiteX21" fmla="*/ 372590 w 702741"/>
                  <a:gd name="connsiteY21" fmla="*/ 1082889 h 1153599"/>
                  <a:gd name="connsiteX22" fmla="*/ 372591 w 702741"/>
                  <a:gd name="connsiteY22" fmla="*/ 577932 h 1153599"/>
                  <a:gd name="connsiteX23" fmla="*/ 319254 w 702741"/>
                  <a:gd name="connsiteY23" fmla="*/ 577931 h 1153599"/>
                  <a:gd name="connsiteX24" fmla="*/ 319253 w 702741"/>
                  <a:gd name="connsiteY24" fmla="*/ 1084924 h 1153599"/>
                  <a:gd name="connsiteX25" fmla="*/ 250579 w 702741"/>
                  <a:gd name="connsiteY25" fmla="*/ 1153599 h 1153599"/>
                  <a:gd name="connsiteX26" fmla="*/ 248026 w 702741"/>
                  <a:gd name="connsiteY26" fmla="*/ 1153598 h 1153599"/>
                  <a:gd name="connsiteX27" fmla="*/ 179351 w 702741"/>
                  <a:gd name="connsiteY27" fmla="*/ 1084924 h 1153599"/>
                  <a:gd name="connsiteX28" fmla="*/ 179350 w 702741"/>
                  <a:gd name="connsiteY28" fmla="*/ 526687 h 1153599"/>
                  <a:gd name="connsiteX29" fmla="*/ 180844 w 702741"/>
                  <a:gd name="connsiteY29" fmla="*/ 523083 h 1153599"/>
                  <a:gd name="connsiteX30" fmla="*/ 180843 w 702741"/>
                  <a:gd name="connsiteY30" fmla="*/ 360564 h 1153599"/>
                  <a:gd name="connsiteX31" fmla="*/ 140664 w 702741"/>
                  <a:gd name="connsiteY31" fmla="*/ 506218 h 1153599"/>
                  <a:gd name="connsiteX32" fmla="*/ 127827 w 702741"/>
                  <a:gd name="connsiteY32" fmla="*/ 531592 h 1153599"/>
                  <a:gd name="connsiteX33" fmla="*/ 120598 w 702741"/>
                  <a:gd name="connsiteY33" fmla="*/ 537786 h 1153599"/>
                  <a:gd name="connsiteX34" fmla="*/ 113689 w 702741"/>
                  <a:gd name="connsiteY34" fmla="*/ 548034 h 1153599"/>
                  <a:gd name="connsiteX35" fmla="*/ 66855 w 702741"/>
                  <a:gd name="connsiteY35" fmla="*/ 567433 h 1153599"/>
                  <a:gd name="connsiteX36" fmla="*/ 622 w 702741"/>
                  <a:gd name="connsiteY36" fmla="*/ 501199 h 1153599"/>
                  <a:gd name="connsiteX37" fmla="*/ 1210 w 702741"/>
                  <a:gd name="connsiteY37" fmla="*/ 498287 h 1153599"/>
                  <a:gd name="connsiteX38" fmla="*/ 609 w 702741"/>
                  <a:gd name="connsiteY38" fmla="*/ 496499 h 1153599"/>
                  <a:gd name="connsiteX39" fmla="*/ 2596 w 702741"/>
                  <a:gd name="connsiteY39" fmla="*/ 468131 h 1153599"/>
                  <a:gd name="connsiteX40" fmla="*/ 81502 w 702741"/>
                  <a:gd name="connsiteY40" fmla="*/ 182084 h 1153599"/>
                  <a:gd name="connsiteX41" fmla="*/ 80272 w 702741"/>
                  <a:gd name="connsiteY41" fmla="*/ 175984 h 1153599"/>
                  <a:gd name="connsiteX42" fmla="*/ 94103 w 702741"/>
                  <a:gd name="connsiteY42" fmla="*/ 107484 h 1153599"/>
                  <a:gd name="connsiteX43" fmla="*/ 256257 w 702741"/>
                  <a:gd name="connsiteY43"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4 w 702741"/>
                  <a:gd name="connsiteY16" fmla="*/ 1082889 h 1153599"/>
                  <a:gd name="connsiteX17" fmla="*/ 443818 w 702741"/>
                  <a:gd name="connsiteY17" fmla="*/ 1151563 h 1153599"/>
                  <a:gd name="connsiteX18" fmla="*/ 441265 w 702741"/>
                  <a:gd name="connsiteY18" fmla="*/ 1151564 h 1153599"/>
                  <a:gd name="connsiteX19" fmla="*/ 372590 w 702741"/>
                  <a:gd name="connsiteY19" fmla="*/ 1082889 h 1153599"/>
                  <a:gd name="connsiteX20" fmla="*/ 372591 w 702741"/>
                  <a:gd name="connsiteY20" fmla="*/ 577932 h 1153599"/>
                  <a:gd name="connsiteX21" fmla="*/ 319254 w 702741"/>
                  <a:gd name="connsiteY21" fmla="*/ 577931 h 1153599"/>
                  <a:gd name="connsiteX22" fmla="*/ 319253 w 702741"/>
                  <a:gd name="connsiteY22" fmla="*/ 1084924 h 1153599"/>
                  <a:gd name="connsiteX23" fmla="*/ 250579 w 702741"/>
                  <a:gd name="connsiteY23" fmla="*/ 1153599 h 1153599"/>
                  <a:gd name="connsiteX24" fmla="*/ 248026 w 702741"/>
                  <a:gd name="connsiteY24" fmla="*/ 1153598 h 1153599"/>
                  <a:gd name="connsiteX25" fmla="*/ 179351 w 702741"/>
                  <a:gd name="connsiteY25" fmla="*/ 1084924 h 1153599"/>
                  <a:gd name="connsiteX26" fmla="*/ 179350 w 702741"/>
                  <a:gd name="connsiteY26" fmla="*/ 526687 h 1153599"/>
                  <a:gd name="connsiteX27" fmla="*/ 180844 w 702741"/>
                  <a:gd name="connsiteY27" fmla="*/ 523083 h 1153599"/>
                  <a:gd name="connsiteX28" fmla="*/ 180843 w 702741"/>
                  <a:gd name="connsiteY28" fmla="*/ 360564 h 1153599"/>
                  <a:gd name="connsiteX29" fmla="*/ 140664 w 702741"/>
                  <a:gd name="connsiteY29" fmla="*/ 506218 h 1153599"/>
                  <a:gd name="connsiteX30" fmla="*/ 127827 w 702741"/>
                  <a:gd name="connsiteY30" fmla="*/ 531592 h 1153599"/>
                  <a:gd name="connsiteX31" fmla="*/ 120598 w 702741"/>
                  <a:gd name="connsiteY31" fmla="*/ 537786 h 1153599"/>
                  <a:gd name="connsiteX32" fmla="*/ 113689 w 702741"/>
                  <a:gd name="connsiteY32" fmla="*/ 548034 h 1153599"/>
                  <a:gd name="connsiteX33" fmla="*/ 66855 w 702741"/>
                  <a:gd name="connsiteY33" fmla="*/ 567433 h 1153599"/>
                  <a:gd name="connsiteX34" fmla="*/ 622 w 702741"/>
                  <a:gd name="connsiteY34" fmla="*/ 501199 h 1153599"/>
                  <a:gd name="connsiteX35" fmla="*/ 1210 w 702741"/>
                  <a:gd name="connsiteY35" fmla="*/ 498287 h 1153599"/>
                  <a:gd name="connsiteX36" fmla="*/ 609 w 702741"/>
                  <a:gd name="connsiteY36" fmla="*/ 496499 h 1153599"/>
                  <a:gd name="connsiteX37" fmla="*/ 2596 w 702741"/>
                  <a:gd name="connsiteY37" fmla="*/ 468131 h 1153599"/>
                  <a:gd name="connsiteX38" fmla="*/ 81502 w 702741"/>
                  <a:gd name="connsiteY38" fmla="*/ 182084 h 1153599"/>
                  <a:gd name="connsiteX39" fmla="*/ 80272 w 702741"/>
                  <a:gd name="connsiteY39" fmla="*/ 175984 h 1153599"/>
                  <a:gd name="connsiteX40" fmla="*/ 94103 w 702741"/>
                  <a:gd name="connsiteY40" fmla="*/ 107484 h 1153599"/>
                  <a:gd name="connsiteX41" fmla="*/ 256257 w 702741"/>
                  <a:gd name="connsiteY41"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4 w 702741"/>
                  <a:gd name="connsiteY26" fmla="*/ 523083 h 1153599"/>
                  <a:gd name="connsiteX27" fmla="*/ 180843 w 702741"/>
                  <a:gd name="connsiteY27" fmla="*/ 360564 h 1153599"/>
                  <a:gd name="connsiteX28" fmla="*/ 140664 w 702741"/>
                  <a:gd name="connsiteY28" fmla="*/ 506218 h 1153599"/>
                  <a:gd name="connsiteX29" fmla="*/ 127827 w 702741"/>
                  <a:gd name="connsiteY29" fmla="*/ 531592 h 1153599"/>
                  <a:gd name="connsiteX30" fmla="*/ 120598 w 702741"/>
                  <a:gd name="connsiteY30" fmla="*/ 537786 h 1153599"/>
                  <a:gd name="connsiteX31" fmla="*/ 113689 w 702741"/>
                  <a:gd name="connsiteY31" fmla="*/ 548034 h 1153599"/>
                  <a:gd name="connsiteX32" fmla="*/ 66855 w 702741"/>
                  <a:gd name="connsiteY32" fmla="*/ 567433 h 1153599"/>
                  <a:gd name="connsiteX33" fmla="*/ 622 w 702741"/>
                  <a:gd name="connsiteY33" fmla="*/ 501199 h 1153599"/>
                  <a:gd name="connsiteX34" fmla="*/ 1210 w 702741"/>
                  <a:gd name="connsiteY34" fmla="*/ 498287 h 1153599"/>
                  <a:gd name="connsiteX35" fmla="*/ 609 w 702741"/>
                  <a:gd name="connsiteY35" fmla="*/ 496499 h 1153599"/>
                  <a:gd name="connsiteX36" fmla="*/ 2596 w 702741"/>
                  <a:gd name="connsiteY36" fmla="*/ 468131 h 1153599"/>
                  <a:gd name="connsiteX37" fmla="*/ 81502 w 702741"/>
                  <a:gd name="connsiteY37" fmla="*/ 182084 h 1153599"/>
                  <a:gd name="connsiteX38" fmla="*/ 80272 w 702741"/>
                  <a:gd name="connsiteY38" fmla="*/ 175984 h 1153599"/>
                  <a:gd name="connsiteX39" fmla="*/ 94103 w 702741"/>
                  <a:gd name="connsiteY39" fmla="*/ 107484 h 1153599"/>
                  <a:gd name="connsiteX40" fmla="*/ 256257 w 702741"/>
                  <a:gd name="connsiteY40"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3 w 702741"/>
                  <a:gd name="connsiteY26" fmla="*/ 360564 h 1153599"/>
                  <a:gd name="connsiteX27" fmla="*/ 140664 w 702741"/>
                  <a:gd name="connsiteY27" fmla="*/ 506218 h 1153599"/>
                  <a:gd name="connsiteX28" fmla="*/ 127827 w 702741"/>
                  <a:gd name="connsiteY28" fmla="*/ 531592 h 1153599"/>
                  <a:gd name="connsiteX29" fmla="*/ 120598 w 702741"/>
                  <a:gd name="connsiteY29" fmla="*/ 537786 h 1153599"/>
                  <a:gd name="connsiteX30" fmla="*/ 113689 w 702741"/>
                  <a:gd name="connsiteY30" fmla="*/ 548034 h 1153599"/>
                  <a:gd name="connsiteX31" fmla="*/ 66855 w 702741"/>
                  <a:gd name="connsiteY31" fmla="*/ 567433 h 1153599"/>
                  <a:gd name="connsiteX32" fmla="*/ 622 w 702741"/>
                  <a:gd name="connsiteY32" fmla="*/ 501199 h 1153599"/>
                  <a:gd name="connsiteX33" fmla="*/ 1210 w 702741"/>
                  <a:gd name="connsiteY33" fmla="*/ 498287 h 1153599"/>
                  <a:gd name="connsiteX34" fmla="*/ 609 w 702741"/>
                  <a:gd name="connsiteY34" fmla="*/ 496499 h 1153599"/>
                  <a:gd name="connsiteX35" fmla="*/ 2596 w 702741"/>
                  <a:gd name="connsiteY35" fmla="*/ 468131 h 1153599"/>
                  <a:gd name="connsiteX36" fmla="*/ 81502 w 702741"/>
                  <a:gd name="connsiteY36" fmla="*/ 182084 h 1153599"/>
                  <a:gd name="connsiteX37" fmla="*/ 80272 w 702741"/>
                  <a:gd name="connsiteY37" fmla="*/ 175984 h 1153599"/>
                  <a:gd name="connsiteX38" fmla="*/ 94103 w 702741"/>
                  <a:gd name="connsiteY38" fmla="*/ 107484 h 1153599"/>
                  <a:gd name="connsiteX39" fmla="*/ 256257 w 702741"/>
                  <a:gd name="connsiteY39"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80272 w 702741"/>
                  <a:gd name="connsiteY36" fmla="*/ 175984 h 1153599"/>
                  <a:gd name="connsiteX37" fmla="*/ 94103 w 702741"/>
                  <a:gd name="connsiteY37" fmla="*/ 107484 h 1153599"/>
                  <a:gd name="connsiteX38" fmla="*/ 256257 w 702741"/>
                  <a:gd name="connsiteY38"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94103 w 702741"/>
                  <a:gd name="connsiteY36" fmla="*/ 107484 h 1153599"/>
                  <a:gd name="connsiteX37" fmla="*/ 256257 w 702741"/>
                  <a:gd name="connsiteY3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94103 w 702741"/>
                  <a:gd name="connsiteY35" fmla="*/ 107484 h 1153599"/>
                  <a:gd name="connsiteX36" fmla="*/ 256257 w 702741"/>
                  <a:gd name="connsiteY3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700431 w 702741"/>
                  <a:gd name="connsiteY4" fmla="*/ 468523 h 1153599"/>
                  <a:gd name="connsiteX5" fmla="*/ 701981 w 702741"/>
                  <a:gd name="connsiteY5" fmla="*/ 496918 h 1153599"/>
                  <a:gd name="connsiteX6" fmla="*/ 698703 w 702741"/>
                  <a:gd name="connsiteY6" fmla="*/ 506203 h 1153599"/>
                  <a:gd name="connsiteX7" fmla="*/ 695331 w 702741"/>
                  <a:gd name="connsiteY7" fmla="*/ 522904 h 1153599"/>
                  <a:gd name="connsiteX8" fmla="*/ 634303 w 702741"/>
                  <a:gd name="connsiteY8" fmla="*/ 563357 h 1153599"/>
                  <a:gd name="connsiteX9" fmla="*/ 574239 w 702741"/>
                  <a:gd name="connsiteY9" fmla="*/ 530049 h 1153599"/>
                  <a:gd name="connsiteX10" fmla="*/ 561793 w 702741"/>
                  <a:gd name="connsiteY10" fmla="*/ 504480 h 1153599"/>
                  <a:gd name="connsiteX11" fmla="*/ 518458 w 702741"/>
                  <a:gd name="connsiteY11" fmla="*/ 337393 h 1153599"/>
                  <a:gd name="connsiteX12" fmla="*/ 517347 w 702741"/>
                  <a:gd name="connsiteY12" fmla="*/ 338141 h 1153599"/>
                  <a:gd name="connsiteX13" fmla="*/ 514048 w 702741"/>
                  <a:gd name="connsiteY13" fmla="*/ 338807 h 1153599"/>
                  <a:gd name="connsiteX14" fmla="*/ 512494 w 702741"/>
                  <a:gd name="connsiteY14" fmla="*/ 1082889 h 1153599"/>
                  <a:gd name="connsiteX15" fmla="*/ 443818 w 702741"/>
                  <a:gd name="connsiteY15" fmla="*/ 1151563 h 1153599"/>
                  <a:gd name="connsiteX16" fmla="*/ 441265 w 702741"/>
                  <a:gd name="connsiteY16" fmla="*/ 1151564 h 1153599"/>
                  <a:gd name="connsiteX17" fmla="*/ 372590 w 702741"/>
                  <a:gd name="connsiteY17" fmla="*/ 1082889 h 1153599"/>
                  <a:gd name="connsiteX18" fmla="*/ 372591 w 702741"/>
                  <a:gd name="connsiteY18" fmla="*/ 577932 h 1153599"/>
                  <a:gd name="connsiteX19" fmla="*/ 319254 w 702741"/>
                  <a:gd name="connsiteY19" fmla="*/ 577931 h 1153599"/>
                  <a:gd name="connsiteX20" fmla="*/ 319253 w 702741"/>
                  <a:gd name="connsiteY20" fmla="*/ 1084924 h 1153599"/>
                  <a:gd name="connsiteX21" fmla="*/ 250579 w 702741"/>
                  <a:gd name="connsiteY21" fmla="*/ 1153599 h 1153599"/>
                  <a:gd name="connsiteX22" fmla="*/ 248026 w 702741"/>
                  <a:gd name="connsiteY22" fmla="*/ 1153598 h 1153599"/>
                  <a:gd name="connsiteX23" fmla="*/ 179351 w 702741"/>
                  <a:gd name="connsiteY23" fmla="*/ 1084924 h 1153599"/>
                  <a:gd name="connsiteX24" fmla="*/ 180843 w 702741"/>
                  <a:gd name="connsiteY24" fmla="*/ 360564 h 1153599"/>
                  <a:gd name="connsiteX25" fmla="*/ 140664 w 702741"/>
                  <a:gd name="connsiteY25" fmla="*/ 506218 h 1153599"/>
                  <a:gd name="connsiteX26" fmla="*/ 127827 w 702741"/>
                  <a:gd name="connsiteY26" fmla="*/ 531592 h 1153599"/>
                  <a:gd name="connsiteX27" fmla="*/ 120598 w 702741"/>
                  <a:gd name="connsiteY27" fmla="*/ 537786 h 1153599"/>
                  <a:gd name="connsiteX28" fmla="*/ 113689 w 702741"/>
                  <a:gd name="connsiteY28" fmla="*/ 548034 h 1153599"/>
                  <a:gd name="connsiteX29" fmla="*/ 66855 w 702741"/>
                  <a:gd name="connsiteY29" fmla="*/ 567433 h 1153599"/>
                  <a:gd name="connsiteX30" fmla="*/ 622 w 702741"/>
                  <a:gd name="connsiteY30" fmla="*/ 501199 h 1153599"/>
                  <a:gd name="connsiteX31" fmla="*/ 1210 w 702741"/>
                  <a:gd name="connsiteY31" fmla="*/ 498287 h 1153599"/>
                  <a:gd name="connsiteX32" fmla="*/ 609 w 702741"/>
                  <a:gd name="connsiteY32" fmla="*/ 496499 h 1153599"/>
                  <a:gd name="connsiteX33" fmla="*/ 2596 w 702741"/>
                  <a:gd name="connsiteY33" fmla="*/ 468131 h 1153599"/>
                  <a:gd name="connsiteX34" fmla="*/ 94103 w 702741"/>
                  <a:gd name="connsiteY34" fmla="*/ 107484 h 1153599"/>
                  <a:gd name="connsiteX35" fmla="*/ 256257 w 702741"/>
                  <a:gd name="connsiteY35"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2741" h="1153599">
                    <a:moveTo>
                      <a:pt x="256257" y="0"/>
                    </a:moveTo>
                    <a:lnTo>
                      <a:pt x="448847" y="1"/>
                    </a:lnTo>
                    <a:cubicBezTo>
                      <a:pt x="546041" y="0"/>
                      <a:pt x="601823" y="63450"/>
                      <a:pt x="624833" y="175986"/>
                    </a:cubicBezTo>
                    <a:lnTo>
                      <a:pt x="700431" y="468523"/>
                    </a:lnTo>
                    <a:cubicBezTo>
                      <a:pt x="702913" y="478094"/>
                      <a:pt x="703338" y="487715"/>
                      <a:pt x="701981" y="496918"/>
                    </a:cubicBezTo>
                    <a:lnTo>
                      <a:pt x="698703" y="506203"/>
                    </a:lnTo>
                    <a:lnTo>
                      <a:pt x="695331" y="522904"/>
                    </a:lnTo>
                    <a:cubicBezTo>
                      <a:pt x="685276" y="546677"/>
                      <a:pt x="661737" y="563357"/>
                      <a:pt x="634303" y="563357"/>
                    </a:cubicBezTo>
                    <a:cubicBezTo>
                      <a:pt x="604757" y="559397"/>
                      <a:pt x="589497" y="555439"/>
                      <a:pt x="574239" y="530049"/>
                    </a:cubicBezTo>
                    <a:cubicBezTo>
                      <a:pt x="568580" y="522666"/>
                      <a:pt x="564276" y="514051"/>
                      <a:pt x="561793" y="504480"/>
                    </a:cubicBezTo>
                    <a:lnTo>
                      <a:pt x="518458" y="337393"/>
                    </a:lnTo>
                    <a:lnTo>
                      <a:pt x="517347" y="338141"/>
                    </a:lnTo>
                    <a:lnTo>
                      <a:pt x="514048" y="338807"/>
                    </a:lnTo>
                    <a:cubicBezTo>
                      <a:pt x="513239" y="462932"/>
                      <a:pt x="524199" y="947430"/>
                      <a:pt x="512494" y="1082889"/>
                    </a:cubicBezTo>
                    <a:cubicBezTo>
                      <a:pt x="512492" y="1120817"/>
                      <a:pt x="481745" y="1151564"/>
                      <a:pt x="443818" y="1151563"/>
                    </a:cubicBezTo>
                    <a:lnTo>
                      <a:pt x="441265" y="1151564"/>
                    </a:lnTo>
                    <a:cubicBezTo>
                      <a:pt x="403338" y="1151564"/>
                      <a:pt x="372590" y="1120815"/>
                      <a:pt x="372590" y="1082889"/>
                    </a:cubicBezTo>
                    <a:cubicBezTo>
                      <a:pt x="372590" y="914570"/>
                      <a:pt x="372591" y="746251"/>
                      <a:pt x="372591" y="577932"/>
                    </a:cubicBezTo>
                    <a:lnTo>
                      <a:pt x="319254" y="577931"/>
                    </a:lnTo>
                    <a:cubicBezTo>
                      <a:pt x="319254" y="746929"/>
                      <a:pt x="319253" y="915926"/>
                      <a:pt x="319253" y="1084924"/>
                    </a:cubicBezTo>
                    <a:cubicBezTo>
                      <a:pt x="319254" y="1122851"/>
                      <a:pt x="288506" y="1153598"/>
                      <a:pt x="250579" y="1153599"/>
                    </a:cubicBezTo>
                    <a:lnTo>
                      <a:pt x="248026" y="1153598"/>
                    </a:lnTo>
                    <a:cubicBezTo>
                      <a:pt x="210099" y="1153598"/>
                      <a:pt x="179352" y="1122851"/>
                      <a:pt x="179351" y="1084924"/>
                    </a:cubicBezTo>
                    <a:cubicBezTo>
                      <a:pt x="168154" y="952752"/>
                      <a:pt x="187291" y="457015"/>
                      <a:pt x="180843" y="360564"/>
                    </a:cubicBezTo>
                    <a:lnTo>
                      <a:pt x="140664" y="506218"/>
                    </a:lnTo>
                    <a:cubicBezTo>
                      <a:pt x="138035" y="515749"/>
                      <a:pt x="133599" y="524297"/>
                      <a:pt x="127827" y="531592"/>
                    </a:cubicBezTo>
                    <a:lnTo>
                      <a:pt x="120598" y="537786"/>
                    </a:lnTo>
                    <a:lnTo>
                      <a:pt x="113689" y="548034"/>
                    </a:lnTo>
                    <a:cubicBezTo>
                      <a:pt x="101703" y="560020"/>
                      <a:pt x="85145" y="567433"/>
                      <a:pt x="66855" y="567433"/>
                    </a:cubicBezTo>
                    <a:cubicBezTo>
                      <a:pt x="30276" y="567433"/>
                      <a:pt x="622" y="537779"/>
                      <a:pt x="622" y="501199"/>
                    </a:cubicBezTo>
                    <a:lnTo>
                      <a:pt x="1210" y="498287"/>
                    </a:lnTo>
                    <a:lnTo>
                      <a:pt x="609" y="496499"/>
                    </a:lnTo>
                    <a:cubicBezTo>
                      <a:pt x="-606" y="487276"/>
                      <a:pt x="-33" y="477663"/>
                      <a:pt x="2596" y="468131"/>
                    </a:cubicBezTo>
                    <a:lnTo>
                      <a:pt x="94103" y="107484"/>
                    </a:lnTo>
                    <a:cubicBezTo>
                      <a:pt x="120819" y="44320"/>
                      <a:pt x="183362" y="1"/>
                      <a:pt x="256257"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DD36856C-68DA-4640-BBFD-AD06D2BF69DA}"/>
                </a:ext>
              </a:extLst>
            </p:cNvPr>
            <p:cNvGrpSpPr/>
            <p:nvPr/>
          </p:nvGrpSpPr>
          <p:grpSpPr>
            <a:xfrm>
              <a:off x="2672774" y="1719842"/>
              <a:ext cx="436351" cy="914400"/>
              <a:chOff x="2226637" y="1738359"/>
              <a:chExt cx="702741" cy="1472638"/>
            </a:xfrm>
          </p:grpSpPr>
          <p:sp>
            <p:nvSpPr>
              <p:cNvPr id="39" name="Oval 38">
                <a:extLst>
                  <a:ext uri="{FF2B5EF4-FFF2-40B4-BE49-F238E27FC236}">
                    <a16:creationId xmlns:a16="http://schemas.microsoft.com/office/drawing/2014/main" id="{351D955C-CB98-4602-901C-463BCD27D241}"/>
                  </a:ext>
                </a:extLst>
              </p:cNvPr>
              <p:cNvSpPr/>
              <p:nvPr/>
            </p:nvSpPr>
            <p:spPr bwMode="auto">
              <a:xfrm>
                <a:off x="2443356" y="1738359"/>
                <a:ext cx="274773" cy="274773"/>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Freeform: Shape 39">
                <a:extLst>
                  <a:ext uri="{FF2B5EF4-FFF2-40B4-BE49-F238E27FC236}">
                    <a16:creationId xmlns:a16="http://schemas.microsoft.com/office/drawing/2014/main" id="{E8EA55BF-3677-43B0-A725-4C6AD4BE39CC}"/>
                  </a:ext>
                </a:extLst>
              </p:cNvPr>
              <p:cNvSpPr/>
              <p:nvPr/>
            </p:nvSpPr>
            <p:spPr bwMode="auto">
              <a:xfrm>
                <a:off x="2226637" y="2057398"/>
                <a:ext cx="702741" cy="1153599"/>
              </a:xfrm>
              <a:custGeom>
                <a:avLst/>
                <a:gdLst>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7470 w 702741"/>
                  <a:gd name="connsiteY13" fmla="*/ 543958 h 1153599"/>
                  <a:gd name="connsiteX14" fmla="*/ 583774 w 702741"/>
                  <a:gd name="connsiteY14" fmla="*/ 538477 h 1153599"/>
                  <a:gd name="connsiteX15" fmla="*/ 574239 w 702741"/>
                  <a:gd name="connsiteY15" fmla="*/ 530049 h 1153599"/>
                  <a:gd name="connsiteX16" fmla="*/ 561793 w 702741"/>
                  <a:gd name="connsiteY16" fmla="*/ 504480 h 1153599"/>
                  <a:gd name="connsiteX17" fmla="*/ 518458 w 702741"/>
                  <a:gd name="connsiteY17" fmla="*/ 337393 h 1153599"/>
                  <a:gd name="connsiteX18" fmla="*/ 517347 w 702741"/>
                  <a:gd name="connsiteY18" fmla="*/ 338141 h 1153599"/>
                  <a:gd name="connsiteX19" fmla="*/ 514048 w 702741"/>
                  <a:gd name="connsiteY19" fmla="*/ 338807 h 1153599"/>
                  <a:gd name="connsiteX20" fmla="*/ 514047 w 702741"/>
                  <a:gd name="connsiteY20" fmla="*/ 577932 h 1153599"/>
                  <a:gd name="connsiteX21" fmla="*/ 512493 w 702741"/>
                  <a:gd name="connsiteY21" fmla="*/ 577932 h 1153599"/>
                  <a:gd name="connsiteX22" fmla="*/ 512494 w 702741"/>
                  <a:gd name="connsiteY22" fmla="*/ 1082889 h 1153599"/>
                  <a:gd name="connsiteX23" fmla="*/ 443818 w 702741"/>
                  <a:gd name="connsiteY23" fmla="*/ 1151563 h 1153599"/>
                  <a:gd name="connsiteX24" fmla="*/ 441265 w 702741"/>
                  <a:gd name="connsiteY24" fmla="*/ 1151564 h 1153599"/>
                  <a:gd name="connsiteX25" fmla="*/ 372590 w 702741"/>
                  <a:gd name="connsiteY25" fmla="*/ 1082889 h 1153599"/>
                  <a:gd name="connsiteX26" fmla="*/ 372591 w 702741"/>
                  <a:gd name="connsiteY26" fmla="*/ 577932 h 1153599"/>
                  <a:gd name="connsiteX27" fmla="*/ 319254 w 702741"/>
                  <a:gd name="connsiteY27" fmla="*/ 577931 h 1153599"/>
                  <a:gd name="connsiteX28" fmla="*/ 319253 w 702741"/>
                  <a:gd name="connsiteY28" fmla="*/ 1084924 h 1153599"/>
                  <a:gd name="connsiteX29" fmla="*/ 250579 w 702741"/>
                  <a:gd name="connsiteY29" fmla="*/ 1153599 h 1153599"/>
                  <a:gd name="connsiteX30" fmla="*/ 248026 w 702741"/>
                  <a:gd name="connsiteY30" fmla="*/ 1153598 h 1153599"/>
                  <a:gd name="connsiteX31" fmla="*/ 179351 w 702741"/>
                  <a:gd name="connsiteY31" fmla="*/ 1084924 h 1153599"/>
                  <a:gd name="connsiteX32" fmla="*/ 179350 w 702741"/>
                  <a:gd name="connsiteY32" fmla="*/ 526687 h 1153599"/>
                  <a:gd name="connsiteX33" fmla="*/ 180844 w 702741"/>
                  <a:gd name="connsiteY33" fmla="*/ 523083 h 1153599"/>
                  <a:gd name="connsiteX34" fmla="*/ 180843 w 702741"/>
                  <a:gd name="connsiteY34" fmla="*/ 360564 h 1153599"/>
                  <a:gd name="connsiteX35" fmla="*/ 140664 w 702741"/>
                  <a:gd name="connsiteY35" fmla="*/ 506218 h 1153599"/>
                  <a:gd name="connsiteX36" fmla="*/ 127827 w 702741"/>
                  <a:gd name="connsiteY36" fmla="*/ 531592 h 1153599"/>
                  <a:gd name="connsiteX37" fmla="*/ 120598 w 702741"/>
                  <a:gd name="connsiteY37" fmla="*/ 537786 h 1153599"/>
                  <a:gd name="connsiteX38" fmla="*/ 113689 w 702741"/>
                  <a:gd name="connsiteY38" fmla="*/ 548034 h 1153599"/>
                  <a:gd name="connsiteX39" fmla="*/ 66855 w 702741"/>
                  <a:gd name="connsiteY39" fmla="*/ 567433 h 1153599"/>
                  <a:gd name="connsiteX40" fmla="*/ 622 w 702741"/>
                  <a:gd name="connsiteY40" fmla="*/ 501199 h 1153599"/>
                  <a:gd name="connsiteX41" fmla="*/ 1210 w 702741"/>
                  <a:gd name="connsiteY41" fmla="*/ 498287 h 1153599"/>
                  <a:gd name="connsiteX42" fmla="*/ 609 w 702741"/>
                  <a:gd name="connsiteY42" fmla="*/ 496499 h 1153599"/>
                  <a:gd name="connsiteX43" fmla="*/ 2596 w 702741"/>
                  <a:gd name="connsiteY43" fmla="*/ 468131 h 1153599"/>
                  <a:gd name="connsiteX44" fmla="*/ 81502 w 702741"/>
                  <a:gd name="connsiteY44" fmla="*/ 182084 h 1153599"/>
                  <a:gd name="connsiteX45" fmla="*/ 80272 w 702741"/>
                  <a:gd name="connsiteY45" fmla="*/ 175984 h 1153599"/>
                  <a:gd name="connsiteX46" fmla="*/ 94103 w 702741"/>
                  <a:gd name="connsiteY46" fmla="*/ 107484 h 1153599"/>
                  <a:gd name="connsiteX47" fmla="*/ 256257 w 702741"/>
                  <a:gd name="connsiteY4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3774 w 702741"/>
                  <a:gd name="connsiteY13" fmla="*/ 538477 h 1153599"/>
                  <a:gd name="connsiteX14" fmla="*/ 574239 w 702741"/>
                  <a:gd name="connsiteY14" fmla="*/ 530049 h 1153599"/>
                  <a:gd name="connsiteX15" fmla="*/ 561793 w 702741"/>
                  <a:gd name="connsiteY15" fmla="*/ 504480 h 1153599"/>
                  <a:gd name="connsiteX16" fmla="*/ 518458 w 702741"/>
                  <a:gd name="connsiteY16" fmla="*/ 337393 h 1153599"/>
                  <a:gd name="connsiteX17" fmla="*/ 517347 w 702741"/>
                  <a:gd name="connsiteY17" fmla="*/ 338141 h 1153599"/>
                  <a:gd name="connsiteX18" fmla="*/ 514048 w 702741"/>
                  <a:gd name="connsiteY18" fmla="*/ 338807 h 1153599"/>
                  <a:gd name="connsiteX19" fmla="*/ 514047 w 702741"/>
                  <a:gd name="connsiteY19" fmla="*/ 577932 h 1153599"/>
                  <a:gd name="connsiteX20" fmla="*/ 512493 w 702741"/>
                  <a:gd name="connsiteY20" fmla="*/ 577932 h 1153599"/>
                  <a:gd name="connsiteX21" fmla="*/ 512494 w 702741"/>
                  <a:gd name="connsiteY21" fmla="*/ 1082889 h 1153599"/>
                  <a:gd name="connsiteX22" fmla="*/ 443818 w 702741"/>
                  <a:gd name="connsiteY22" fmla="*/ 1151563 h 1153599"/>
                  <a:gd name="connsiteX23" fmla="*/ 441265 w 702741"/>
                  <a:gd name="connsiteY23" fmla="*/ 1151564 h 1153599"/>
                  <a:gd name="connsiteX24" fmla="*/ 372590 w 702741"/>
                  <a:gd name="connsiteY24" fmla="*/ 1082889 h 1153599"/>
                  <a:gd name="connsiteX25" fmla="*/ 372591 w 702741"/>
                  <a:gd name="connsiteY25" fmla="*/ 577932 h 1153599"/>
                  <a:gd name="connsiteX26" fmla="*/ 319254 w 702741"/>
                  <a:gd name="connsiteY26" fmla="*/ 577931 h 1153599"/>
                  <a:gd name="connsiteX27" fmla="*/ 319253 w 702741"/>
                  <a:gd name="connsiteY27" fmla="*/ 1084924 h 1153599"/>
                  <a:gd name="connsiteX28" fmla="*/ 250579 w 702741"/>
                  <a:gd name="connsiteY28" fmla="*/ 1153599 h 1153599"/>
                  <a:gd name="connsiteX29" fmla="*/ 248026 w 702741"/>
                  <a:gd name="connsiteY29" fmla="*/ 1153598 h 1153599"/>
                  <a:gd name="connsiteX30" fmla="*/ 179351 w 702741"/>
                  <a:gd name="connsiteY30" fmla="*/ 1084924 h 1153599"/>
                  <a:gd name="connsiteX31" fmla="*/ 179350 w 702741"/>
                  <a:gd name="connsiteY31" fmla="*/ 526687 h 1153599"/>
                  <a:gd name="connsiteX32" fmla="*/ 180844 w 702741"/>
                  <a:gd name="connsiteY32" fmla="*/ 523083 h 1153599"/>
                  <a:gd name="connsiteX33" fmla="*/ 180843 w 702741"/>
                  <a:gd name="connsiteY33" fmla="*/ 360564 h 1153599"/>
                  <a:gd name="connsiteX34" fmla="*/ 140664 w 702741"/>
                  <a:gd name="connsiteY34" fmla="*/ 506218 h 1153599"/>
                  <a:gd name="connsiteX35" fmla="*/ 127827 w 702741"/>
                  <a:gd name="connsiteY35" fmla="*/ 531592 h 1153599"/>
                  <a:gd name="connsiteX36" fmla="*/ 120598 w 702741"/>
                  <a:gd name="connsiteY36" fmla="*/ 537786 h 1153599"/>
                  <a:gd name="connsiteX37" fmla="*/ 113689 w 702741"/>
                  <a:gd name="connsiteY37" fmla="*/ 548034 h 1153599"/>
                  <a:gd name="connsiteX38" fmla="*/ 66855 w 702741"/>
                  <a:gd name="connsiteY38" fmla="*/ 567433 h 1153599"/>
                  <a:gd name="connsiteX39" fmla="*/ 622 w 702741"/>
                  <a:gd name="connsiteY39" fmla="*/ 501199 h 1153599"/>
                  <a:gd name="connsiteX40" fmla="*/ 1210 w 702741"/>
                  <a:gd name="connsiteY40" fmla="*/ 498287 h 1153599"/>
                  <a:gd name="connsiteX41" fmla="*/ 609 w 702741"/>
                  <a:gd name="connsiteY41" fmla="*/ 496499 h 1153599"/>
                  <a:gd name="connsiteX42" fmla="*/ 2596 w 702741"/>
                  <a:gd name="connsiteY42" fmla="*/ 468131 h 1153599"/>
                  <a:gd name="connsiteX43" fmla="*/ 81502 w 702741"/>
                  <a:gd name="connsiteY43" fmla="*/ 182084 h 1153599"/>
                  <a:gd name="connsiteX44" fmla="*/ 80272 w 702741"/>
                  <a:gd name="connsiteY44" fmla="*/ 175984 h 1153599"/>
                  <a:gd name="connsiteX45" fmla="*/ 94103 w 702741"/>
                  <a:gd name="connsiteY45" fmla="*/ 107484 h 1153599"/>
                  <a:gd name="connsiteX46" fmla="*/ 256257 w 702741"/>
                  <a:gd name="connsiteY4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74239 w 702741"/>
                  <a:gd name="connsiteY13" fmla="*/ 530049 h 1153599"/>
                  <a:gd name="connsiteX14" fmla="*/ 561793 w 702741"/>
                  <a:gd name="connsiteY14" fmla="*/ 504480 h 1153599"/>
                  <a:gd name="connsiteX15" fmla="*/ 518458 w 702741"/>
                  <a:gd name="connsiteY15" fmla="*/ 337393 h 1153599"/>
                  <a:gd name="connsiteX16" fmla="*/ 517347 w 702741"/>
                  <a:gd name="connsiteY16" fmla="*/ 338141 h 1153599"/>
                  <a:gd name="connsiteX17" fmla="*/ 514048 w 702741"/>
                  <a:gd name="connsiteY17" fmla="*/ 338807 h 1153599"/>
                  <a:gd name="connsiteX18" fmla="*/ 514047 w 702741"/>
                  <a:gd name="connsiteY18" fmla="*/ 577932 h 1153599"/>
                  <a:gd name="connsiteX19" fmla="*/ 512493 w 702741"/>
                  <a:gd name="connsiteY19" fmla="*/ 577932 h 1153599"/>
                  <a:gd name="connsiteX20" fmla="*/ 512494 w 702741"/>
                  <a:gd name="connsiteY20" fmla="*/ 1082889 h 1153599"/>
                  <a:gd name="connsiteX21" fmla="*/ 443818 w 702741"/>
                  <a:gd name="connsiteY21" fmla="*/ 1151563 h 1153599"/>
                  <a:gd name="connsiteX22" fmla="*/ 441265 w 702741"/>
                  <a:gd name="connsiteY22" fmla="*/ 1151564 h 1153599"/>
                  <a:gd name="connsiteX23" fmla="*/ 372590 w 702741"/>
                  <a:gd name="connsiteY23" fmla="*/ 1082889 h 1153599"/>
                  <a:gd name="connsiteX24" fmla="*/ 372591 w 702741"/>
                  <a:gd name="connsiteY24" fmla="*/ 577932 h 1153599"/>
                  <a:gd name="connsiteX25" fmla="*/ 319254 w 702741"/>
                  <a:gd name="connsiteY25" fmla="*/ 577931 h 1153599"/>
                  <a:gd name="connsiteX26" fmla="*/ 319253 w 702741"/>
                  <a:gd name="connsiteY26" fmla="*/ 1084924 h 1153599"/>
                  <a:gd name="connsiteX27" fmla="*/ 250579 w 702741"/>
                  <a:gd name="connsiteY27" fmla="*/ 1153599 h 1153599"/>
                  <a:gd name="connsiteX28" fmla="*/ 248026 w 702741"/>
                  <a:gd name="connsiteY28" fmla="*/ 1153598 h 1153599"/>
                  <a:gd name="connsiteX29" fmla="*/ 179351 w 702741"/>
                  <a:gd name="connsiteY29" fmla="*/ 1084924 h 1153599"/>
                  <a:gd name="connsiteX30" fmla="*/ 179350 w 702741"/>
                  <a:gd name="connsiteY30" fmla="*/ 526687 h 1153599"/>
                  <a:gd name="connsiteX31" fmla="*/ 180844 w 702741"/>
                  <a:gd name="connsiteY31" fmla="*/ 523083 h 1153599"/>
                  <a:gd name="connsiteX32" fmla="*/ 180843 w 702741"/>
                  <a:gd name="connsiteY32" fmla="*/ 360564 h 1153599"/>
                  <a:gd name="connsiteX33" fmla="*/ 140664 w 702741"/>
                  <a:gd name="connsiteY33" fmla="*/ 506218 h 1153599"/>
                  <a:gd name="connsiteX34" fmla="*/ 127827 w 702741"/>
                  <a:gd name="connsiteY34" fmla="*/ 531592 h 1153599"/>
                  <a:gd name="connsiteX35" fmla="*/ 120598 w 702741"/>
                  <a:gd name="connsiteY35" fmla="*/ 537786 h 1153599"/>
                  <a:gd name="connsiteX36" fmla="*/ 113689 w 702741"/>
                  <a:gd name="connsiteY36" fmla="*/ 548034 h 1153599"/>
                  <a:gd name="connsiteX37" fmla="*/ 66855 w 702741"/>
                  <a:gd name="connsiteY37" fmla="*/ 567433 h 1153599"/>
                  <a:gd name="connsiteX38" fmla="*/ 622 w 702741"/>
                  <a:gd name="connsiteY38" fmla="*/ 501199 h 1153599"/>
                  <a:gd name="connsiteX39" fmla="*/ 1210 w 702741"/>
                  <a:gd name="connsiteY39" fmla="*/ 498287 h 1153599"/>
                  <a:gd name="connsiteX40" fmla="*/ 609 w 702741"/>
                  <a:gd name="connsiteY40" fmla="*/ 496499 h 1153599"/>
                  <a:gd name="connsiteX41" fmla="*/ 2596 w 702741"/>
                  <a:gd name="connsiteY41" fmla="*/ 468131 h 1153599"/>
                  <a:gd name="connsiteX42" fmla="*/ 81502 w 702741"/>
                  <a:gd name="connsiteY42" fmla="*/ 182084 h 1153599"/>
                  <a:gd name="connsiteX43" fmla="*/ 80272 w 702741"/>
                  <a:gd name="connsiteY43" fmla="*/ 175984 h 1153599"/>
                  <a:gd name="connsiteX44" fmla="*/ 94103 w 702741"/>
                  <a:gd name="connsiteY44" fmla="*/ 107484 h 1153599"/>
                  <a:gd name="connsiteX45" fmla="*/ 256257 w 702741"/>
                  <a:gd name="connsiteY45"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74239 w 702741"/>
                  <a:gd name="connsiteY12" fmla="*/ 530049 h 1153599"/>
                  <a:gd name="connsiteX13" fmla="*/ 561793 w 702741"/>
                  <a:gd name="connsiteY13" fmla="*/ 504480 h 1153599"/>
                  <a:gd name="connsiteX14" fmla="*/ 518458 w 702741"/>
                  <a:gd name="connsiteY14" fmla="*/ 337393 h 1153599"/>
                  <a:gd name="connsiteX15" fmla="*/ 517347 w 702741"/>
                  <a:gd name="connsiteY15" fmla="*/ 338141 h 1153599"/>
                  <a:gd name="connsiteX16" fmla="*/ 514048 w 702741"/>
                  <a:gd name="connsiteY16" fmla="*/ 338807 h 1153599"/>
                  <a:gd name="connsiteX17" fmla="*/ 514047 w 702741"/>
                  <a:gd name="connsiteY17" fmla="*/ 577932 h 1153599"/>
                  <a:gd name="connsiteX18" fmla="*/ 512493 w 702741"/>
                  <a:gd name="connsiteY18" fmla="*/ 577932 h 1153599"/>
                  <a:gd name="connsiteX19" fmla="*/ 512494 w 702741"/>
                  <a:gd name="connsiteY19" fmla="*/ 1082889 h 1153599"/>
                  <a:gd name="connsiteX20" fmla="*/ 443818 w 702741"/>
                  <a:gd name="connsiteY20" fmla="*/ 1151563 h 1153599"/>
                  <a:gd name="connsiteX21" fmla="*/ 441265 w 702741"/>
                  <a:gd name="connsiteY21" fmla="*/ 1151564 h 1153599"/>
                  <a:gd name="connsiteX22" fmla="*/ 372590 w 702741"/>
                  <a:gd name="connsiteY22" fmla="*/ 1082889 h 1153599"/>
                  <a:gd name="connsiteX23" fmla="*/ 372591 w 702741"/>
                  <a:gd name="connsiteY23" fmla="*/ 577932 h 1153599"/>
                  <a:gd name="connsiteX24" fmla="*/ 319254 w 702741"/>
                  <a:gd name="connsiteY24" fmla="*/ 577931 h 1153599"/>
                  <a:gd name="connsiteX25" fmla="*/ 319253 w 702741"/>
                  <a:gd name="connsiteY25" fmla="*/ 1084924 h 1153599"/>
                  <a:gd name="connsiteX26" fmla="*/ 250579 w 702741"/>
                  <a:gd name="connsiteY26" fmla="*/ 1153599 h 1153599"/>
                  <a:gd name="connsiteX27" fmla="*/ 248026 w 702741"/>
                  <a:gd name="connsiteY27" fmla="*/ 1153598 h 1153599"/>
                  <a:gd name="connsiteX28" fmla="*/ 179351 w 702741"/>
                  <a:gd name="connsiteY28" fmla="*/ 1084924 h 1153599"/>
                  <a:gd name="connsiteX29" fmla="*/ 179350 w 702741"/>
                  <a:gd name="connsiteY29" fmla="*/ 526687 h 1153599"/>
                  <a:gd name="connsiteX30" fmla="*/ 180844 w 702741"/>
                  <a:gd name="connsiteY30" fmla="*/ 523083 h 1153599"/>
                  <a:gd name="connsiteX31" fmla="*/ 180843 w 702741"/>
                  <a:gd name="connsiteY31" fmla="*/ 360564 h 1153599"/>
                  <a:gd name="connsiteX32" fmla="*/ 140664 w 702741"/>
                  <a:gd name="connsiteY32" fmla="*/ 506218 h 1153599"/>
                  <a:gd name="connsiteX33" fmla="*/ 127827 w 702741"/>
                  <a:gd name="connsiteY33" fmla="*/ 531592 h 1153599"/>
                  <a:gd name="connsiteX34" fmla="*/ 120598 w 702741"/>
                  <a:gd name="connsiteY34" fmla="*/ 537786 h 1153599"/>
                  <a:gd name="connsiteX35" fmla="*/ 113689 w 702741"/>
                  <a:gd name="connsiteY35" fmla="*/ 548034 h 1153599"/>
                  <a:gd name="connsiteX36" fmla="*/ 66855 w 702741"/>
                  <a:gd name="connsiteY36" fmla="*/ 567433 h 1153599"/>
                  <a:gd name="connsiteX37" fmla="*/ 622 w 702741"/>
                  <a:gd name="connsiteY37" fmla="*/ 501199 h 1153599"/>
                  <a:gd name="connsiteX38" fmla="*/ 1210 w 702741"/>
                  <a:gd name="connsiteY38" fmla="*/ 498287 h 1153599"/>
                  <a:gd name="connsiteX39" fmla="*/ 609 w 702741"/>
                  <a:gd name="connsiteY39" fmla="*/ 496499 h 1153599"/>
                  <a:gd name="connsiteX40" fmla="*/ 2596 w 702741"/>
                  <a:gd name="connsiteY40" fmla="*/ 468131 h 1153599"/>
                  <a:gd name="connsiteX41" fmla="*/ 81502 w 702741"/>
                  <a:gd name="connsiteY41" fmla="*/ 182084 h 1153599"/>
                  <a:gd name="connsiteX42" fmla="*/ 80272 w 702741"/>
                  <a:gd name="connsiteY42" fmla="*/ 175984 h 1153599"/>
                  <a:gd name="connsiteX43" fmla="*/ 94103 w 702741"/>
                  <a:gd name="connsiteY43" fmla="*/ 107484 h 1153599"/>
                  <a:gd name="connsiteX44" fmla="*/ 256257 w 702741"/>
                  <a:gd name="connsiteY44"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74239 w 702741"/>
                  <a:gd name="connsiteY11" fmla="*/ 530049 h 1153599"/>
                  <a:gd name="connsiteX12" fmla="*/ 561793 w 702741"/>
                  <a:gd name="connsiteY12" fmla="*/ 504480 h 1153599"/>
                  <a:gd name="connsiteX13" fmla="*/ 518458 w 702741"/>
                  <a:gd name="connsiteY13" fmla="*/ 337393 h 1153599"/>
                  <a:gd name="connsiteX14" fmla="*/ 517347 w 702741"/>
                  <a:gd name="connsiteY14" fmla="*/ 338141 h 1153599"/>
                  <a:gd name="connsiteX15" fmla="*/ 514048 w 702741"/>
                  <a:gd name="connsiteY15" fmla="*/ 338807 h 1153599"/>
                  <a:gd name="connsiteX16" fmla="*/ 514047 w 702741"/>
                  <a:gd name="connsiteY16" fmla="*/ 577932 h 1153599"/>
                  <a:gd name="connsiteX17" fmla="*/ 512493 w 702741"/>
                  <a:gd name="connsiteY17" fmla="*/ 577932 h 1153599"/>
                  <a:gd name="connsiteX18" fmla="*/ 512494 w 702741"/>
                  <a:gd name="connsiteY18" fmla="*/ 1082889 h 1153599"/>
                  <a:gd name="connsiteX19" fmla="*/ 443818 w 702741"/>
                  <a:gd name="connsiteY19" fmla="*/ 1151563 h 1153599"/>
                  <a:gd name="connsiteX20" fmla="*/ 441265 w 702741"/>
                  <a:gd name="connsiteY20" fmla="*/ 1151564 h 1153599"/>
                  <a:gd name="connsiteX21" fmla="*/ 372590 w 702741"/>
                  <a:gd name="connsiteY21" fmla="*/ 1082889 h 1153599"/>
                  <a:gd name="connsiteX22" fmla="*/ 372591 w 702741"/>
                  <a:gd name="connsiteY22" fmla="*/ 577932 h 1153599"/>
                  <a:gd name="connsiteX23" fmla="*/ 319254 w 702741"/>
                  <a:gd name="connsiteY23" fmla="*/ 577931 h 1153599"/>
                  <a:gd name="connsiteX24" fmla="*/ 319253 w 702741"/>
                  <a:gd name="connsiteY24" fmla="*/ 1084924 h 1153599"/>
                  <a:gd name="connsiteX25" fmla="*/ 250579 w 702741"/>
                  <a:gd name="connsiteY25" fmla="*/ 1153599 h 1153599"/>
                  <a:gd name="connsiteX26" fmla="*/ 248026 w 702741"/>
                  <a:gd name="connsiteY26" fmla="*/ 1153598 h 1153599"/>
                  <a:gd name="connsiteX27" fmla="*/ 179351 w 702741"/>
                  <a:gd name="connsiteY27" fmla="*/ 1084924 h 1153599"/>
                  <a:gd name="connsiteX28" fmla="*/ 179350 w 702741"/>
                  <a:gd name="connsiteY28" fmla="*/ 526687 h 1153599"/>
                  <a:gd name="connsiteX29" fmla="*/ 180844 w 702741"/>
                  <a:gd name="connsiteY29" fmla="*/ 523083 h 1153599"/>
                  <a:gd name="connsiteX30" fmla="*/ 180843 w 702741"/>
                  <a:gd name="connsiteY30" fmla="*/ 360564 h 1153599"/>
                  <a:gd name="connsiteX31" fmla="*/ 140664 w 702741"/>
                  <a:gd name="connsiteY31" fmla="*/ 506218 h 1153599"/>
                  <a:gd name="connsiteX32" fmla="*/ 127827 w 702741"/>
                  <a:gd name="connsiteY32" fmla="*/ 531592 h 1153599"/>
                  <a:gd name="connsiteX33" fmla="*/ 120598 w 702741"/>
                  <a:gd name="connsiteY33" fmla="*/ 537786 h 1153599"/>
                  <a:gd name="connsiteX34" fmla="*/ 113689 w 702741"/>
                  <a:gd name="connsiteY34" fmla="*/ 548034 h 1153599"/>
                  <a:gd name="connsiteX35" fmla="*/ 66855 w 702741"/>
                  <a:gd name="connsiteY35" fmla="*/ 567433 h 1153599"/>
                  <a:gd name="connsiteX36" fmla="*/ 622 w 702741"/>
                  <a:gd name="connsiteY36" fmla="*/ 501199 h 1153599"/>
                  <a:gd name="connsiteX37" fmla="*/ 1210 w 702741"/>
                  <a:gd name="connsiteY37" fmla="*/ 498287 h 1153599"/>
                  <a:gd name="connsiteX38" fmla="*/ 609 w 702741"/>
                  <a:gd name="connsiteY38" fmla="*/ 496499 h 1153599"/>
                  <a:gd name="connsiteX39" fmla="*/ 2596 w 702741"/>
                  <a:gd name="connsiteY39" fmla="*/ 468131 h 1153599"/>
                  <a:gd name="connsiteX40" fmla="*/ 81502 w 702741"/>
                  <a:gd name="connsiteY40" fmla="*/ 182084 h 1153599"/>
                  <a:gd name="connsiteX41" fmla="*/ 80272 w 702741"/>
                  <a:gd name="connsiteY41" fmla="*/ 175984 h 1153599"/>
                  <a:gd name="connsiteX42" fmla="*/ 94103 w 702741"/>
                  <a:gd name="connsiteY42" fmla="*/ 107484 h 1153599"/>
                  <a:gd name="connsiteX43" fmla="*/ 256257 w 702741"/>
                  <a:gd name="connsiteY43"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4 w 702741"/>
                  <a:gd name="connsiteY16" fmla="*/ 1082889 h 1153599"/>
                  <a:gd name="connsiteX17" fmla="*/ 443818 w 702741"/>
                  <a:gd name="connsiteY17" fmla="*/ 1151563 h 1153599"/>
                  <a:gd name="connsiteX18" fmla="*/ 441265 w 702741"/>
                  <a:gd name="connsiteY18" fmla="*/ 1151564 h 1153599"/>
                  <a:gd name="connsiteX19" fmla="*/ 372590 w 702741"/>
                  <a:gd name="connsiteY19" fmla="*/ 1082889 h 1153599"/>
                  <a:gd name="connsiteX20" fmla="*/ 372591 w 702741"/>
                  <a:gd name="connsiteY20" fmla="*/ 577932 h 1153599"/>
                  <a:gd name="connsiteX21" fmla="*/ 319254 w 702741"/>
                  <a:gd name="connsiteY21" fmla="*/ 577931 h 1153599"/>
                  <a:gd name="connsiteX22" fmla="*/ 319253 w 702741"/>
                  <a:gd name="connsiteY22" fmla="*/ 1084924 h 1153599"/>
                  <a:gd name="connsiteX23" fmla="*/ 250579 w 702741"/>
                  <a:gd name="connsiteY23" fmla="*/ 1153599 h 1153599"/>
                  <a:gd name="connsiteX24" fmla="*/ 248026 w 702741"/>
                  <a:gd name="connsiteY24" fmla="*/ 1153598 h 1153599"/>
                  <a:gd name="connsiteX25" fmla="*/ 179351 w 702741"/>
                  <a:gd name="connsiteY25" fmla="*/ 1084924 h 1153599"/>
                  <a:gd name="connsiteX26" fmla="*/ 179350 w 702741"/>
                  <a:gd name="connsiteY26" fmla="*/ 526687 h 1153599"/>
                  <a:gd name="connsiteX27" fmla="*/ 180844 w 702741"/>
                  <a:gd name="connsiteY27" fmla="*/ 523083 h 1153599"/>
                  <a:gd name="connsiteX28" fmla="*/ 180843 w 702741"/>
                  <a:gd name="connsiteY28" fmla="*/ 360564 h 1153599"/>
                  <a:gd name="connsiteX29" fmla="*/ 140664 w 702741"/>
                  <a:gd name="connsiteY29" fmla="*/ 506218 h 1153599"/>
                  <a:gd name="connsiteX30" fmla="*/ 127827 w 702741"/>
                  <a:gd name="connsiteY30" fmla="*/ 531592 h 1153599"/>
                  <a:gd name="connsiteX31" fmla="*/ 120598 w 702741"/>
                  <a:gd name="connsiteY31" fmla="*/ 537786 h 1153599"/>
                  <a:gd name="connsiteX32" fmla="*/ 113689 w 702741"/>
                  <a:gd name="connsiteY32" fmla="*/ 548034 h 1153599"/>
                  <a:gd name="connsiteX33" fmla="*/ 66855 w 702741"/>
                  <a:gd name="connsiteY33" fmla="*/ 567433 h 1153599"/>
                  <a:gd name="connsiteX34" fmla="*/ 622 w 702741"/>
                  <a:gd name="connsiteY34" fmla="*/ 501199 h 1153599"/>
                  <a:gd name="connsiteX35" fmla="*/ 1210 w 702741"/>
                  <a:gd name="connsiteY35" fmla="*/ 498287 h 1153599"/>
                  <a:gd name="connsiteX36" fmla="*/ 609 w 702741"/>
                  <a:gd name="connsiteY36" fmla="*/ 496499 h 1153599"/>
                  <a:gd name="connsiteX37" fmla="*/ 2596 w 702741"/>
                  <a:gd name="connsiteY37" fmla="*/ 468131 h 1153599"/>
                  <a:gd name="connsiteX38" fmla="*/ 81502 w 702741"/>
                  <a:gd name="connsiteY38" fmla="*/ 182084 h 1153599"/>
                  <a:gd name="connsiteX39" fmla="*/ 80272 w 702741"/>
                  <a:gd name="connsiteY39" fmla="*/ 175984 h 1153599"/>
                  <a:gd name="connsiteX40" fmla="*/ 94103 w 702741"/>
                  <a:gd name="connsiteY40" fmla="*/ 107484 h 1153599"/>
                  <a:gd name="connsiteX41" fmla="*/ 256257 w 702741"/>
                  <a:gd name="connsiteY41"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4 w 702741"/>
                  <a:gd name="connsiteY26" fmla="*/ 523083 h 1153599"/>
                  <a:gd name="connsiteX27" fmla="*/ 180843 w 702741"/>
                  <a:gd name="connsiteY27" fmla="*/ 360564 h 1153599"/>
                  <a:gd name="connsiteX28" fmla="*/ 140664 w 702741"/>
                  <a:gd name="connsiteY28" fmla="*/ 506218 h 1153599"/>
                  <a:gd name="connsiteX29" fmla="*/ 127827 w 702741"/>
                  <a:gd name="connsiteY29" fmla="*/ 531592 h 1153599"/>
                  <a:gd name="connsiteX30" fmla="*/ 120598 w 702741"/>
                  <a:gd name="connsiteY30" fmla="*/ 537786 h 1153599"/>
                  <a:gd name="connsiteX31" fmla="*/ 113689 w 702741"/>
                  <a:gd name="connsiteY31" fmla="*/ 548034 h 1153599"/>
                  <a:gd name="connsiteX32" fmla="*/ 66855 w 702741"/>
                  <a:gd name="connsiteY32" fmla="*/ 567433 h 1153599"/>
                  <a:gd name="connsiteX33" fmla="*/ 622 w 702741"/>
                  <a:gd name="connsiteY33" fmla="*/ 501199 h 1153599"/>
                  <a:gd name="connsiteX34" fmla="*/ 1210 w 702741"/>
                  <a:gd name="connsiteY34" fmla="*/ 498287 h 1153599"/>
                  <a:gd name="connsiteX35" fmla="*/ 609 w 702741"/>
                  <a:gd name="connsiteY35" fmla="*/ 496499 h 1153599"/>
                  <a:gd name="connsiteX36" fmla="*/ 2596 w 702741"/>
                  <a:gd name="connsiteY36" fmla="*/ 468131 h 1153599"/>
                  <a:gd name="connsiteX37" fmla="*/ 81502 w 702741"/>
                  <a:gd name="connsiteY37" fmla="*/ 182084 h 1153599"/>
                  <a:gd name="connsiteX38" fmla="*/ 80272 w 702741"/>
                  <a:gd name="connsiteY38" fmla="*/ 175984 h 1153599"/>
                  <a:gd name="connsiteX39" fmla="*/ 94103 w 702741"/>
                  <a:gd name="connsiteY39" fmla="*/ 107484 h 1153599"/>
                  <a:gd name="connsiteX40" fmla="*/ 256257 w 702741"/>
                  <a:gd name="connsiteY40"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3 w 702741"/>
                  <a:gd name="connsiteY26" fmla="*/ 360564 h 1153599"/>
                  <a:gd name="connsiteX27" fmla="*/ 140664 w 702741"/>
                  <a:gd name="connsiteY27" fmla="*/ 506218 h 1153599"/>
                  <a:gd name="connsiteX28" fmla="*/ 127827 w 702741"/>
                  <a:gd name="connsiteY28" fmla="*/ 531592 h 1153599"/>
                  <a:gd name="connsiteX29" fmla="*/ 120598 w 702741"/>
                  <a:gd name="connsiteY29" fmla="*/ 537786 h 1153599"/>
                  <a:gd name="connsiteX30" fmla="*/ 113689 w 702741"/>
                  <a:gd name="connsiteY30" fmla="*/ 548034 h 1153599"/>
                  <a:gd name="connsiteX31" fmla="*/ 66855 w 702741"/>
                  <a:gd name="connsiteY31" fmla="*/ 567433 h 1153599"/>
                  <a:gd name="connsiteX32" fmla="*/ 622 w 702741"/>
                  <a:gd name="connsiteY32" fmla="*/ 501199 h 1153599"/>
                  <a:gd name="connsiteX33" fmla="*/ 1210 w 702741"/>
                  <a:gd name="connsiteY33" fmla="*/ 498287 h 1153599"/>
                  <a:gd name="connsiteX34" fmla="*/ 609 w 702741"/>
                  <a:gd name="connsiteY34" fmla="*/ 496499 h 1153599"/>
                  <a:gd name="connsiteX35" fmla="*/ 2596 w 702741"/>
                  <a:gd name="connsiteY35" fmla="*/ 468131 h 1153599"/>
                  <a:gd name="connsiteX36" fmla="*/ 81502 w 702741"/>
                  <a:gd name="connsiteY36" fmla="*/ 182084 h 1153599"/>
                  <a:gd name="connsiteX37" fmla="*/ 80272 w 702741"/>
                  <a:gd name="connsiteY37" fmla="*/ 175984 h 1153599"/>
                  <a:gd name="connsiteX38" fmla="*/ 94103 w 702741"/>
                  <a:gd name="connsiteY38" fmla="*/ 107484 h 1153599"/>
                  <a:gd name="connsiteX39" fmla="*/ 256257 w 702741"/>
                  <a:gd name="connsiteY39"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80272 w 702741"/>
                  <a:gd name="connsiteY36" fmla="*/ 175984 h 1153599"/>
                  <a:gd name="connsiteX37" fmla="*/ 94103 w 702741"/>
                  <a:gd name="connsiteY37" fmla="*/ 107484 h 1153599"/>
                  <a:gd name="connsiteX38" fmla="*/ 256257 w 702741"/>
                  <a:gd name="connsiteY38"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94103 w 702741"/>
                  <a:gd name="connsiteY36" fmla="*/ 107484 h 1153599"/>
                  <a:gd name="connsiteX37" fmla="*/ 256257 w 702741"/>
                  <a:gd name="connsiteY3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94103 w 702741"/>
                  <a:gd name="connsiteY35" fmla="*/ 107484 h 1153599"/>
                  <a:gd name="connsiteX36" fmla="*/ 256257 w 702741"/>
                  <a:gd name="connsiteY3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700431 w 702741"/>
                  <a:gd name="connsiteY4" fmla="*/ 468523 h 1153599"/>
                  <a:gd name="connsiteX5" fmla="*/ 701981 w 702741"/>
                  <a:gd name="connsiteY5" fmla="*/ 496918 h 1153599"/>
                  <a:gd name="connsiteX6" fmla="*/ 698703 w 702741"/>
                  <a:gd name="connsiteY6" fmla="*/ 506203 h 1153599"/>
                  <a:gd name="connsiteX7" fmla="*/ 695331 w 702741"/>
                  <a:gd name="connsiteY7" fmla="*/ 522904 h 1153599"/>
                  <a:gd name="connsiteX8" fmla="*/ 634303 w 702741"/>
                  <a:gd name="connsiteY8" fmla="*/ 563357 h 1153599"/>
                  <a:gd name="connsiteX9" fmla="*/ 574239 w 702741"/>
                  <a:gd name="connsiteY9" fmla="*/ 530049 h 1153599"/>
                  <a:gd name="connsiteX10" fmla="*/ 561793 w 702741"/>
                  <a:gd name="connsiteY10" fmla="*/ 504480 h 1153599"/>
                  <a:gd name="connsiteX11" fmla="*/ 518458 w 702741"/>
                  <a:gd name="connsiteY11" fmla="*/ 337393 h 1153599"/>
                  <a:gd name="connsiteX12" fmla="*/ 517347 w 702741"/>
                  <a:gd name="connsiteY12" fmla="*/ 338141 h 1153599"/>
                  <a:gd name="connsiteX13" fmla="*/ 514048 w 702741"/>
                  <a:gd name="connsiteY13" fmla="*/ 338807 h 1153599"/>
                  <a:gd name="connsiteX14" fmla="*/ 512494 w 702741"/>
                  <a:gd name="connsiteY14" fmla="*/ 1082889 h 1153599"/>
                  <a:gd name="connsiteX15" fmla="*/ 443818 w 702741"/>
                  <a:gd name="connsiteY15" fmla="*/ 1151563 h 1153599"/>
                  <a:gd name="connsiteX16" fmla="*/ 441265 w 702741"/>
                  <a:gd name="connsiteY16" fmla="*/ 1151564 h 1153599"/>
                  <a:gd name="connsiteX17" fmla="*/ 372590 w 702741"/>
                  <a:gd name="connsiteY17" fmla="*/ 1082889 h 1153599"/>
                  <a:gd name="connsiteX18" fmla="*/ 372591 w 702741"/>
                  <a:gd name="connsiteY18" fmla="*/ 577932 h 1153599"/>
                  <a:gd name="connsiteX19" fmla="*/ 319254 w 702741"/>
                  <a:gd name="connsiteY19" fmla="*/ 577931 h 1153599"/>
                  <a:gd name="connsiteX20" fmla="*/ 319253 w 702741"/>
                  <a:gd name="connsiteY20" fmla="*/ 1084924 h 1153599"/>
                  <a:gd name="connsiteX21" fmla="*/ 250579 w 702741"/>
                  <a:gd name="connsiteY21" fmla="*/ 1153599 h 1153599"/>
                  <a:gd name="connsiteX22" fmla="*/ 248026 w 702741"/>
                  <a:gd name="connsiteY22" fmla="*/ 1153598 h 1153599"/>
                  <a:gd name="connsiteX23" fmla="*/ 179351 w 702741"/>
                  <a:gd name="connsiteY23" fmla="*/ 1084924 h 1153599"/>
                  <a:gd name="connsiteX24" fmla="*/ 180843 w 702741"/>
                  <a:gd name="connsiteY24" fmla="*/ 360564 h 1153599"/>
                  <a:gd name="connsiteX25" fmla="*/ 140664 w 702741"/>
                  <a:gd name="connsiteY25" fmla="*/ 506218 h 1153599"/>
                  <a:gd name="connsiteX26" fmla="*/ 127827 w 702741"/>
                  <a:gd name="connsiteY26" fmla="*/ 531592 h 1153599"/>
                  <a:gd name="connsiteX27" fmla="*/ 120598 w 702741"/>
                  <a:gd name="connsiteY27" fmla="*/ 537786 h 1153599"/>
                  <a:gd name="connsiteX28" fmla="*/ 113689 w 702741"/>
                  <a:gd name="connsiteY28" fmla="*/ 548034 h 1153599"/>
                  <a:gd name="connsiteX29" fmla="*/ 66855 w 702741"/>
                  <a:gd name="connsiteY29" fmla="*/ 567433 h 1153599"/>
                  <a:gd name="connsiteX30" fmla="*/ 622 w 702741"/>
                  <a:gd name="connsiteY30" fmla="*/ 501199 h 1153599"/>
                  <a:gd name="connsiteX31" fmla="*/ 1210 w 702741"/>
                  <a:gd name="connsiteY31" fmla="*/ 498287 h 1153599"/>
                  <a:gd name="connsiteX32" fmla="*/ 609 w 702741"/>
                  <a:gd name="connsiteY32" fmla="*/ 496499 h 1153599"/>
                  <a:gd name="connsiteX33" fmla="*/ 2596 w 702741"/>
                  <a:gd name="connsiteY33" fmla="*/ 468131 h 1153599"/>
                  <a:gd name="connsiteX34" fmla="*/ 94103 w 702741"/>
                  <a:gd name="connsiteY34" fmla="*/ 107484 h 1153599"/>
                  <a:gd name="connsiteX35" fmla="*/ 256257 w 702741"/>
                  <a:gd name="connsiteY35"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2741" h="1153599">
                    <a:moveTo>
                      <a:pt x="256257" y="0"/>
                    </a:moveTo>
                    <a:lnTo>
                      <a:pt x="448847" y="1"/>
                    </a:lnTo>
                    <a:cubicBezTo>
                      <a:pt x="546041" y="0"/>
                      <a:pt x="601823" y="63450"/>
                      <a:pt x="624833" y="175986"/>
                    </a:cubicBezTo>
                    <a:lnTo>
                      <a:pt x="700431" y="468523"/>
                    </a:lnTo>
                    <a:cubicBezTo>
                      <a:pt x="702913" y="478094"/>
                      <a:pt x="703338" y="487715"/>
                      <a:pt x="701981" y="496918"/>
                    </a:cubicBezTo>
                    <a:lnTo>
                      <a:pt x="698703" y="506203"/>
                    </a:lnTo>
                    <a:lnTo>
                      <a:pt x="695331" y="522904"/>
                    </a:lnTo>
                    <a:cubicBezTo>
                      <a:pt x="685276" y="546677"/>
                      <a:pt x="661737" y="563357"/>
                      <a:pt x="634303" y="563357"/>
                    </a:cubicBezTo>
                    <a:cubicBezTo>
                      <a:pt x="604757" y="559397"/>
                      <a:pt x="589497" y="555439"/>
                      <a:pt x="574239" y="530049"/>
                    </a:cubicBezTo>
                    <a:cubicBezTo>
                      <a:pt x="568580" y="522666"/>
                      <a:pt x="564276" y="514051"/>
                      <a:pt x="561793" y="504480"/>
                    </a:cubicBezTo>
                    <a:lnTo>
                      <a:pt x="518458" y="337393"/>
                    </a:lnTo>
                    <a:lnTo>
                      <a:pt x="517347" y="338141"/>
                    </a:lnTo>
                    <a:lnTo>
                      <a:pt x="514048" y="338807"/>
                    </a:lnTo>
                    <a:cubicBezTo>
                      <a:pt x="513239" y="462932"/>
                      <a:pt x="524199" y="947430"/>
                      <a:pt x="512494" y="1082889"/>
                    </a:cubicBezTo>
                    <a:cubicBezTo>
                      <a:pt x="512492" y="1120817"/>
                      <a:pt x="481745" y="1151564"/>
                      <a:pt x="443818" y="1151563"/>
                    </a:cubicBezTo>
                    <a:lnTo>
                      <a:pt x="441265" y="1151564"/>
                    </a:lnTo>
                    <a:cubicBezTo>
                      <a:pt x="403338" y="1151564"/>
                      <a:pt x="372590" y="1120815"/>
                      <a:pt x="372590" y="1082889"/>
                    </a:cubicBezTo>
                    <a:cubicBezTo>
                      <a:pt x="372590" y="914570"/>
                      <a:pt x="372591" y="746251"/>
                      <a:pt x="372591" y="577932"/>
                    </a:cubicBezTo>
                    <a:lnTo>
                      <a:pt x="319254" y="577931"/>
                    </a:lnTo>
                    <a:cubicBezTo>
                      <a:pt x="319254" y="746929"/>
                      <a:pt x="319253" y="915926"/>
                      <a:pt x="319253" y="1084924"/>
                    </a:cubicBezTo>
                    <a:cubicBezTo>
                      <a:pt x="319254" y="1122851"/>
                      <a:pt x="288506" y="1153598"/>
                      <a:pt x="250579" y="1153599"/>
                    </a:cubicBezTo>
                    <a:lnTo>
                      <a:pt x="248026" y="1153598"/>
                    </a:lnTo>
                    <a:cubicBezTo>
                      <a:pt x="210099" y="1153598"/>
                      <a:pt x="179352" y="1122851"/>
                      <a:pt x="179351" y="1084924"/>
                    </a:cubicBezTo>
                    <a:cubicBezTo>
                      <a:pt x="168154" y="952752"/>
                      <a:pt x="187291" y="457015"/>
                      <a:pt x="180843" y="360564"/>
                    </a:cubicBezTo>
                    <a:lnTo>
                      <a:pt x="140664" y="506218"/>
                    </a:lnTo>
                    <a:cubicBezTo>
                      <a:pt x="138035" y="515749"/>
                      <a:pt x="133599" y="524297"/>
                      <a:pt x="127827" y="531592"/>
                    </a:cubicBezTo>
                    <a:lnTo>
                      <a:pt x="120598" y="537786"/>
                    </a:lnTo>
                    <a:lnTo>
                      <a:pt x="113689" y="548034"/>
                    </a:lnTo>
                    <a:cubicBezTo>
                      <a:pt x="101703" y="560020"/>
                      <a:pt x="85145" y="567433"/>
                      <a:pt x="66855" y="567433"/>
                    </a:cubicBezTo>
                    <a:cubicBezTo>
                      <a:pt x="30276" y="567433"/>
                      <a:pt x="622" y="537779"/>
                      <a:pt x="622" y="501199"/>
                    </a:cubicBezTo>
                    <a:lnTo>
                      <a:pt x="1210" y="498287"/>
                    </a:lnTo>
                    <a:lnTo>
                      <a:pt x="609" y="496499"/>
                    </a:lnTo>
                    <a:cubicBezTo>
                      <a:pt x="-606" y="487276"/>
                      <a:pt x="-33" y="477663"/>
                      <a:pt x="2596" y="468131"/>
                    </a:cubicBezTo>
                    <a:lnTo>
                      <a:pt x="94103" y="107484"/>
                    </a:lnTo>
                    <a:cubicBezTo>
                      <a:pt x="120819" y="44320"/>
                      <a:pt x="183362" y="1"/>
                      <a:pt x="256257" y="0"/>
                    </a:cubicBez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7769EC1A-EA39-4AB4-89EB-45795BB83E53}"/>
                </a:ext>
              </a:extLst>
            </p:cNvPr>
            <p:cNvGrpSpPr/>
            <p:nvPr/>
          </p:nvGrpSpPr>
          <p:grpSpPr>
            <a:xfrm>
              <a:off x="3146919" y="1735279"/>
              <a:ext cx="436351" cy="914400"/>
              <a:chOff x="2226637" y="1738359"/>
              <a:chExt cx="702741" cy="1472638"/>
            </a:xfrm>
            <a:solidFill>
              <a:schemeClr val="accent3"/>
            </a:solidFill>
          </p:grpSpPr>
          <p:sp>
            <p:nvSpPr>
              <p:cNvPr id="42" name="Oval 41">
                <a:extLst>
                  <a:ext uri="{FF2B5EF4-FFF2-40B4-BE49-F238E27FC236}">
                    <a16:creationId xmlns:a16="http://schemas.microsoft.com/office/drawing/2014/main" id="{9D2DB0D5-40A4-4B1A-BA36-E5F64487C46C}"/>
                  </a:ext>
                </a:extLst>
              </p:cNvPr>
              <p:cNvSpPr/>
              <p:nvPr/>
            </p:nvSpPr>
            <p:spPr bwMode="auto">
              <a:xfrm>
                <a:off x="2443356" y="1738359"/>
                <a:ext cx="274773" cy="274773"/>
              </a:xfrm>
              <a:prstGeom prst="ellipse">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Freeform: Shape 42">
                <a:extLst>
                  <a:ext uri="{FF2B5EF4-FFF2-40B4-BE49-F238E27FC236}">
                    <a16:creationId xmlns:a16="http://schemas.microsoft.com/office/drawing/2014/main" id="{AFF0F4A9-F5A0-4CC7-99C8-8DDFC7CF500C}"/>
                  </a:ext>
                </a:extLst>
              </p:cNvPr>
              <p:cNvSpPr/>
              <p:nvPr/>
            </p:nvSpPr>
            <p:spPr bwMode="auto">
              <a:xfrm>
                <a:off x="2226637" y="2057398"/>
                <a:ext cx="702741" cy="1153599"/>
              </a:xfrm>
              <a:custGeom>
                <a:avLst/>
                <a:gdLst>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7470 w 702741"/>
                  <a:gd name="connsiteY13" fmla="*/ 543958 h 1153599"/>
                  <a:gd name="connsiteX14" fmla="*/ 583774 w 702741"/>
                  <a:gd name="connsiteY14" fmla="*/ 538477 h 1153599"/>
                  <a:gd name="connsiteX15" fmla="*/ 574239 w 702741"/>
                  <a:gd name="connsiteY15" fmla="*/ 530049 h 1153599"/>
                  <a:gd name="connsiteX16" fmla="*/ 561793 w 702741"/>
                  <a:gd name="connsiteY16" fmla="*/ 504480 h 1153599"/>
                  <a:gd name="connsiteX17" fmla="*/ 518458 w 702741"/>
                  <a:gd name="connsiteY17" fmla="*/ 337393 h 1153599"/>
                  <a:gd name="connsiteX18" fmla="*/ 517347 w 702741"/>
                  <a:gd name="connsiteY18" fmla="*/ 338141 h 1153599"/>
                  <a:gd name="connsiteX19" fmla="*/ 514048 w 702741"/>
                  <a:gd name="connsiteY19" fmla="*/ 338807 h 1153599"/>
                  <a:gd name="connsiteX20" fmla="*/ 514047 w 702741"/>
                  <a:gd name="connsiteY20" fmla="*/ 577932 h 1153599"/>
                  <a:gd name="connsiteX21" fmla="*/ 512493 w 702741"/>
                  <a:gd name="connsiteY21" fmla="*/ 577932 h 1153599"/>
                  <a:gd name="connsiteX22" fmla="*/ 512494 w 702741"/>
                  <a:gd name="connsiteY22" fmla="*/ 1082889 h 1153599"/>
                  <a:gd name="connsiteX23" fmla="*/ 443818 w 702741"/>
                  <a:gd name="connsiteY23" fmla="*/ 1151563 h 1153599"/>
                  <a:gd name="connsiteX24" fmla="*/ 441265 w 702741"/>
                  <a:gd name="connsiteY24" fmla="*/ 1151564 h 1153599"/>
                  <a:gd name="connsiteX25" fmla="*/ 372590 w 702741"/>
                  <a:gd name="connsiteY25" fmla="*/ 1082889 h 1153599"/>
                  <a:gd name="connsiteX26" fmla="*/ 372591 w 702741"/>
                  <a:gd name="connsiteY26" fmla="*/ 577932 h 1153599"/>
                  <a:gd name="connsiteX27" fmla="*/ 319254 w 702741"/>
                  <a:gd name="connsiteY27" fmla="*/ 577931 h 1153599"/>
                  <a:gd name="connsiteX28" fmla="*/ 319253 w 702741"/>
                  <a:gd name="connsiteY28" fmla="*/ 1084924 h 1153599"/>
                  <a:gd name="connsiteX29" fmla="*/ 250579 w 702741"/>
                  <a:gd name="connsiteY29" fmla="*/ 1153599 h 1153599"/>
                  <a:gd name="connsiteX30" fmla="*/ 248026 w 702741"/>
                  <a:gd name="connsiteY30" fmla="*/ 1153598 h 1153599"/>
                  <a:gd name="connsiteX31" fmla="*/ 179351 w 702741"/>
                  <a:gd name="connsiteY31" fmla="*/ 1084924 h 1153599"/>
                  <a:gd name="connsiteX32" fmla="*/ 179350 w 702741"/>
                  <a:gd name="connsiteY32" fmla="*/ 526687 h 1153599"/>
                  <a:gd name="connsiteX33" fmla="*/ 180844 w 702741"/>
                  <a:gd name="connsiteY33" fmla="*/ 523083 h 1153599"/>
                  <a:gd name="connsiteX34" fmla="*/ 180843 w 702741"/>
                  <a:gd name="connsiteY34" fmla="*/ 360564 h 1153599"/>
                  <a:gd name="connsiteX35" fmla="*/ 140664 w 702741"/>
                  <a:gd name="connsiteY35" fmla="*/ 506218 h 1153599"/>
                  <a:gd name="connsiteX36" fmla="*/ 127827 w 702741"/>
                  <a:gd name="connsiteY36" fmla="*/ 531592 h 1153599"/>
                  <a:gd name="connsiteX37" fmla="*/ 120598 w 702741"/>
                  <a:gd name="connsiteY37" fmla="*/ 537786 h 1153599"/>
                  <a:gd name="connsiteX38" fmla="*/ 113689 w 702741"/>
                  <a:gd name="connsiteY38" fmla="*/ 548034 h 1153599"/>
                  <a:gd name="connsiteX39" fmla="*/ 66855 w 702741"/>
                  <a:gd name="connsiteY39" fmla="*/ 567433 h 1153599"/>
                  <a:gd name="connsiteX40" fmla="*/ 622 w 702741"/>
                  <a:gd name="connsiteY40" fmla="*/ 501199 h 1153599"/>
                  <a:gd name="connsiteX41" fmla="*/ 1210 w 702741"/>
                  <a:gd name="connsiteY41" fmla="*/ 498287 h 1153599"/>
                  <a:gd name="connsiteX42" fmla="*/ 609 w 702741"/>
                  <a:gd name="connsiteY42" fmla="*/ 496499 h 1153599"/>
                  <a:gd name="connsiteX43" fmla="*/ 2596 w 702741"/>
                  <a:gd name="connsiteY43" fmla="*/ 468131 h 1153599"/>
                  <a:gd name="connsiteX44" fmla="*/ 81502 w 702741"/>
                  <a:gd name="connsiteY44" fmla="*/ 182084 h 1153599"/>
                  <a:gd name="connsiteX45" fmla="*/ 80272 w 702741"/>
                  <a:gd name="connsiteY45" fmla="*/ 175984 h 1153599"/>
                  <a:gd name="connsiteX46" fmla="*/ 94103 w 702741"/>
                  <a:gd name="connsiteY46" fmla="*/ 107484 h 1153599"/>
                  <a:gd name="connsiteX47" fmla="*/ 256257 w 702741"/>
                  <a:gd name="connsiteY4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83774 w 702741"/>
                  <a:gd name="connsiteY13" fmla="*/ 538477 h 1153599"/>
                  <a:gd name="connsiteX14" fmla="*/ 574239 w 702741"/>
                  <a:gd name="connsiteY14" fmla="*/ 530049 h 1153599"/>
                  <a:gd name="connsiteX15" fmla="*/ 561793 w 702741"/>
                  <a:gd name="connsiteY15" fmla="*/ 504480 h 1153599"/>
                  <a:gd name="connsiteX16" fmla="*/ 518458 w 702741"/>
                  <a:gd name="connsiteY16" fmla="*/ 337393 h 1153599"/>
                  <a:gd name="connsiteX17" fmla="*/ 517347 w 702741"/>
                  <a:gd name="connsiteY17" fmla="*/ 338141 h 1153599"/>
                  <a:gd name="connsiteX18" fmla="*/ 514048 w 702741"/>
                  <a:gd name="connsiteY18" fmla="*/ 338807 h 1153599"/>
                  <a:gd name="connsiteX19" fmla="*/ 514047 w 702741"/>
                  <a:gd name="connsiteY19" fmla="*/ 577932 h 1153599"/>
                  <a:gd name="connsiteX20" fmla="*/ 512493 w 702741"/>
                  <a:gd name="connsiteY20" fmla="*/ 577932 h 1153599"/>
                  <a:gd name="connsiteX21" fmla="*/ 512494 w 702741"/>
                  <a:gd name="connsiteY21" fmla="*/ 1082889 h 1153599"/>
                  <a:gd name="connsiteX22" fmla="*/ 443818 w 702741"/>
                  <a:gd name="connsiteY22" fmla="*/ 1151563 h 1153599"/>
                  <a:gd name="connsiteX23" fmla="*/ 441265 w 702741"/>
                  <a:gd name="connsiteY23" fmla="*/ 1151564 h 1153599"/>
                  <a:gd name="connsiteX24" fmla="*/ 372590 w 702741"/>
                  <a:gd name="connsiteY24" fmla="*/ 1082889 h 1153599"/>
                  <a:gd name="connsiteX25" fmla="*/ 372591 w 702741"/>
                  <a:gd name="connsiteY25" fmla="*/ 577932 h 1153599"/>
                  <a:gd name="connsiteX26" fmla="*/ 319254 w 702741"/>
                  <a:gd name="connsiteY26" fmla="*/ 577931 h 1153599"/>
                  <a:gd name="connsiteX27" fmla="*/ 319253 w 702741"/>
                  <a:gd name="connsiteY27" fmla="*/ 1084924 h 1153599"/>
                  <a:gd name="connsiteX28" fmla="*/ 250579 w 702741"/>
                  <a:gd name="connsiteY28" fmla="*/ 1153599 h 1153599"/>
                  <a:gd name="connsiteX29" fmla="*/ 248026 w 702741"/>
                  <a:gd name="connsiteY29" fmla="*/ 1153598 h 1153599"/>
                  <a:gd name="connsiteX30" fmla="*/ 179351 w 702741"/>
                  <a:gd name="connsiteY30" fmla="*/ 1084924 h 1153599"/>
                  <a:gd name="connsiteX31" fmla="*/ 179350 w 702741"/>
                  <a:gd name="connsiteY31" fmla="*/ 526687 h 1153599"/>
                  <a:gd name="connsiteX32" fmla="*/ 180844 w 702741"/>
                  <a:gd name="connsiteY32" fmla="*/ 523083 h 1153599"/>
                  <a:gd name="connsiteX33" fmla="*/ 180843 w 702741"/>
                  <a:gd name="connsiteY33" fmla="*/ 360564 h 1153599"/>
                  <a:gd name="connsiteX34" fmla="*/ 140664 w 702741"/>
                  <a:gd name="connsiteY34" fmla="*/ 506218 h 1153599"/>
                  <a:gd name="connsiteX35" fmla="*/ 127827 w 702741"/>
                  <a:gd name="connsiteY35" fmla="*/ 531592 h 1153599"/>
                  <a:gd name="connsiteX36" fmla="*/ 120598 w 702741"/>
                  <a:gd name="connsiteY36" fmla="*/ 537786 h 1153599"/>
                  <a:gd name="connsiteX37" fmla="*/ 113689 w 702741"/>
                  <a:gd name="connsiteY37" fmla="*/ 548034 h 1153599"/>
                  <a:gd name="connsiteX38" fmla="*/ 66855 w 702741"/>
                  <a:gd name="connsiteY38" fmla="*/ 567433 h 1153599"/>
                  <a:gd name="connsiteX39" fmla="*/ 622 w 702741"/>
                  <a:gd name="connsiteY39" fmla="*/ 501199 h 1153599"/>
                  <a:gd name="connsiteX40" fmla="*/ 1210 w 702741"/>
                  <a:gd name="connsiteY40" fmla="*/ 498287 h 1153599"/>
                  <a:gd name="connsiteX41" fmla="*/ 609 w 702741"/>
                  <a:gd name="connsiteY41" fmla="*/ 496499 h 1153599"/>
                  <a:gd name="connsiteX42" fmla="*/ 2596 w 702741"/>
                  <a:gd name="connsiteY42" fmla="*/ 468131 h 1153599"/>
                  <a:gd name="connsiteX43" fmla="*/ 81502 w 702741"/>
                  <a:gd name="connsiteY43" fmla="*/ 182084 h 1153599"/>
                  <a:gd name="connsiteX44" fmla="*/ 80272 w 702741"/>
                  <a:gd name="connsiteY44" fmla="*/ 175984 h 1153599"/>
                  <a:gd name="connsiteX45" fmla="*/ 94103 w 702741"/>
                  <a:gd name="connsiteY45" fmla="*/ 107484 h 1153599"/>
                  <a:gd name="connsiteX46" fmla="*/ 256257 w 702741"/>
                  <a:gd name="connsiteY4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92185 w 702741"/>
                  <a:gd name="connsiteY12" fmla="*/ 545911 h 1153599"/>
                  <a:gd name="connsiteX13" fmla="*/ 574239 w 702741"/>
                  <a:gd name="connsiteY13" fmla="*/ 530049 h 1153599"/>
                  <a:gd name="connsiteX14" fmla="*/ 561793 w 702741"/>
                  <a:gd name="connsiteY14" fmla="*/ 504480 h 1153599"/>
                  <a:gd name="connsiteX15" fmla="*/ 518458 w 702741"/>
                  <a:gd name="connsiteY15" fmla="*/ 337393 h 1153599"/>
                  <a:gd name="connsiteX16" fmla="*/ 517347 w 702741"/>
                  <a:gd name="connsiteY16" fmla="*/ 338141 h 1153599"/>
                  <a:gd name="connsiteX17" fmla="*/ 514048 w 702741"/>
                  <a:gd name="connsiteY17" fmla="*/ 338807 h 1153599"/>
                  <a:gd name="connsiteX18" fmla="*/ 514047 w 702741"/>
                  <a:gd name="connsiteY18" fmla="*/ 577932 h 1153599"/>
                  <a:gd name="connsiteX19" fmla="*/ 512493 w 702741"/>
                  <a:gd name="connsiteY19" fmla="*/ 577932 h 1153599"/>
                  <a:gd name="connsiteX20" fmla="*/ 512494 w 702741"/>
                  <a:gd name="connsiteY20" fmla="*/ 1082889 h 1153599"/>
                  <a:gd name="connsiteX21" fmla="*/ 443818 w 702741"/>
                  <a:gd name="connsiteY21" fmla="*/ 1151563 h 1153599"/>
                  <a:gd name="connsiteX22" fmla="*/ 441265 w 702741"/>
                  <a:gd name="connsiteY22" fmla="*/ 1151564 h 1153599"/>
                  <a:gd name="connsiteX23" fmla="*/ 372590 w 702741"/>
                  <a:gd name="connsiteY23" fmla="*/ 1082889 h 1153599"/>
                  <a:gd name="connsiteX24" fmla="*/ 372591 w 702741"/>
                  <a:gd name="connsiteY24" fmla="*/ 577932 h 1153599"/>
                  <a:gd name="connsiteX25" fmla="*/ 319254 w 702741"/>
                  <a:gd name="connsiteY25" fmla="*/ 577931 h 1153599"/>
                  <a:gd name="connsiteX26" fmla="*/ 319253 w 702741"/>
                  <a:gd name="connsiteY26" fmla="*/ 1084924 h 1153599"/>
                  <a:gd name="connsiteX27" fmla="*/ 250579 w 702741"/>
                  <a:gd name="connsiteY27" fmla="*/ 1153599 h 1153599"/>
                  <a:gd name="connsiteX28" fmla="*/ 248026 w 702741"/>
                  <a:gd name="connsiteY28" fmla="*/ 1153598 h 1153599"/>
                  <a:gd name="connsiteX29" fmla="*/ 179351 w 702741"/>
                  <a:gd name="connsiteY29" fmla="*/ 1084924 h 1153599"/>
                  <a:gd name="connsiteX30" fmla="*/ 179350 w 702741"/>
                  <a:gd name="connsiteY30" fmla="*/ 526687 h 1153599"/>
                  <a:gd name="connsiteX31" fmla="*/ 180844 w 702741"/>
                  <a:gd name="connsiteY31" fmla="*/ 523083 h 1153599"/>
                  <a:gd name="connsiteX32" fmla="*/ 180843 w 702741"/>
                  <a:gd name="connsiteY32" fmla="*/ 360564 h 1153599"/>
                  <a:gd name="connsiteX33" fmla="*/ 140664 w 702741"/>
                  <a:gd name="connsiteY33" fmla="*/ 506218 h 1153599"/>
                  <a:gd name="connsiteX34" fmla="*/ 127827 w 702741"/>
                  <a:gd name="connsiteY34" fmla="*/ 531592 h 1153599"/>
                  <a:gd name="connsiteX35" fmla="*/ 120598 w 702741"/>
                  <a:gd name="connsiteY35" fmla="*/ 537786 h 1153599"/>
                  <a:gd name="connsiteX36" fmla="*/ 113689 w 702741"/>
                  <a:gd name="connsiteY36" fmla="*/ 548034 h 1153599"/>
                  <a:gd name="connsiteX37" fmla="*/ 66855 w 702741"/>
                  <a:gd name="connsiteY37" fmla="*/ 567433 h 1153599"/>
                  <a:gd name="connsiteX38" fmla="*/ 622 w 702741"/>
                  <a:gd name="connsiteY38" fmla="*/ 501199 h 1153599"/>
                  <a:gd name="connsiteX39" fmla="*/ 1210 w 702741"/>
                  <a:gd name="connsiteY39" fmla="*/ 498287 h 1153599"/>
                  <a:gd name="connsiteX40" fmla="*/ 609 w 702741"/>
                  <a:gd name="connsiteY40" fmla="*/ 496499 h 1153599"/>
                  <a:gd name="connsiteX41" fmla="*/ 2596 w 702741"/>
                  <a:gd name="connsiteY41" fmla="*/ 468131 h 1153599"/>
                  <a:gd name="connsiteX42" fmla="*/ 81502 w 702741"/>
                  <a:gd name="connsiteY42" fmla="*/ 182084 h 1153599"/>
                  <a:gd name="connsiteX43" fmla="*/ 80272 w 702741"/>
                  <a:gd name="connsiteY43" fmla="*/ 175984 h 1153599"/>
                  <a:gd name="connsiteX44" fmla="*/ 94103 w 702741"/>
                  <a:gd name="connsiteY44" fmla="*/ 107484 h 1153599"/>
                  <a:gd name="connsiteX45" fmla="*/ 256257 w 702741"/>
                  <a:gd name="connsiteY45"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94809 w 702741"/>
                  <a:gd name="connsiteY11" fmla="*/ 548231 h 1153599"/>
                  <a:gd name="connsiteX12" fmla="*/ 574239 w 702741"/>
                  <a:gd name="connsiteY12" fmla="*/ 530049 h 1153599"/>
                  <a:gd name="connsiteX13" fmla="*/ 561793 w 702741"/>
                  <a:gd name="connsiteY13" fmla="*/ 504480 h 1153599"/>
                  <a:gd name="connsiteX14" fmla="*/ 518458 w 702741"/>
                  <a:gd name="connsiteY14" fmla="*/ 337393 h 1153599"/>
                  <a:gd name="connsiteX15" fmla="*/ 517347 w 702741"/>
                  <a:gd name="connsiteY15" fmla="*/ 338141 h 1153599"/>
                  <a:gd name="connsiteX16" fmla="*/ 514048 w 702741"/>
                  <a:gd name="connsiteY16" fmla="*/ 338807 h 1153599"/>
                  <a:gd name="connsiteX17" fmla="*/ 514047 w 702741"/>
                  <a:gd name="connsiteY17" fmla="*/ 577932 h 1153599"/>
                  <a:gd name="connsiteX18" fmla="*/ 512493 w 702741"/>
                  <a:gd name="connsiteY18" fmla="*/ 577932 h 1153599"/>
                  <a:gd name="connsiteX19" fmla="*/ 512494 w 702741"/>
                  <a:gd name="connsiteY19" fmla="*/ 1082889 h 1153599"/>
                  <a:gd name="connsiteX20" fmla="*/ 443818 w 702741"/>
                  <a:gd name="connsiteY20" fmla="*/ 1151563 h 1153599"/>
                  <a:gd name="connsiteX21" fmla="*/ 441265 w 702741"/>
                  <a:gd name="connsiteY21" fmla="*/ 1151564 h 1153599"/>
                  <a:gd name="connsiteX22" fmla="*/ 372590 w 702741"/>
                  <a:gd name="connsiteY22" fmla="*/ 1082889 h 1153599"/>
                  <a:gd name="connsiteX23" fmla="*/ 372591 w 702741"/>
                  <a:gd name="connsiteY23" fmla="*/ 577932 h 1153599"/>
                  <a:gd name="connsiteX24" fmla="*/ 319254 w 702741"/>
                  <a:gd name="connsiteY24" fmla="*/ 577931 h 1153599"/>
                  <a:gd name="connsiteX25" fmla="*/ 319253 w 702741"/>
                  <a:gd name="connsiteY25" fmla="*/ 1084924 h 1153599"/>
                  <a:gd name="connsiteX26" fmla="*/ 250579 w 702741"/>
                  <a:gd name="connsiteY26" fmla="*/ 1153599 h 1153599"/>
                  <a:gd name="connsiteX27" fmla="*/ 248026 w 702741"/>
                  <a:gd name="connsiteY27" fmla="*/ 1153598 h 1153599"/>
                  <a:gd name="connsiteX28" fmla="*/ 179351 w 702741"/>
                  <a:gd name="connsiteY28" fmla="*/ 1084924 h 1153599"/>
                  <a:gd name="connsiteX29" fmla="*/ 179350 w 702741"/>
                  <a:gd name="connsiteY29" fmla="*/ 526687 h 1153599"/>
                  <a:gd name="connsiteX30" fmla="*/ 180844 w 702741"/>
                  <a:gd name="connsiteY30" fmla="*/ 523083 h 1153599"/>
                  <a:gd name="connsiteX31" fmla="*/ 180843 w 702741"/>
                  <a:gd name="connsiteY31" fmla="*/ 360564 h 1153599"/>
                  <a:gd name="connsiteX32" fmla="*/ 140664 w 702741"/>
                  <a:gd name="connsiteY32" fmla="*/ 506218 h 1153599"/>
                  <a:gd name="connsiteX33" fmla="*/ 127827 w 702741"/>
                  <a:gd name="connsiteY33" fmla="*/ 531592 h 1153599"/>
                  <a:gd name="connsiteX34" fmla="*/ 120598 w 702741"/>
                  <a:gd name="connsiteY34" fmla="*/ 537786 h 1153599"/>
                  <a:gd name="connsiteX35" fmla="*/ 113689 w 702741"/>
                  <a:gd name="connsiteY35" fmla="*/ 548034 h 1153599"/>
                  <a:gd name="connsiteX36" fmla="*/ 66855 w 702741"/>
                  <a:gd name="connsiteY36" fmla="*/ 567433 h 1153599"/>
                  <a:gd name="connsiteX37" fmla="*/ 622 w 702741"/>
                  <a:gd name="connsiteY37" fmla="*/ 501199 h 1153599"/>
                  <a:gd name="connsiteX38" fmla="*/ 1210 w 702741"/>
                  <a:gd name="connsiteY38" fmla="*/ 498287 h 1153599"/>
                  <a:gd name="connsiteX39" fmla="*/ 609 w 702741"/>
                  <a:gd name="connsiteY39" fmla="*/ 496499 h 1153599"/>
                  <a:gd name="connsiteX40" fmla="*/ 2596 w 702741"/>
                  <a:gd name="connsiteY40" fmla="*/ 468131 h 1153599"/>
                  <a:gd name="connsiteX41" fmla="*/ 81502 w 702741"/>
                  <a:gd name="connsiteY41" fmla="*/ 182084 h 1153599"/>
                  <a:gd name="connsiteX42" fmla="*/ 80272 w 702741"/>
                  <a:gd name="connsiteY42" fmla="*/ 175984 h 1153599"/>
                  <a:gd name="connsiteX43" fmla="*/ 94103 w 702741"/>
                  <a:gd name="connsiteY43" fmla="*/ 107484 h 1153599"/>
                  <a:gd name="connsiteX44" fmla="*/ 256257 w 702741"/>
                  <a:gd name="connsiteY44"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96639 w 702741"/>
                  <a:gd name="connsiteY10" fmla="*/ 547756 h 1153599"/>
                  <a:gd name="connsiteX11" fmla="*/ 574239 w 702741"/>
                  <a:gd name="connsiteY11" fmla="*/ 530049 h 1153599"/>
                  <a:gd name="connsiteX12" fmla="*/ 561793 w 702741"/>
                  <a:gd name="connsiteY12" fmla="*/ 504480 h 1153599"/>
                  <a:gd name="connsiteX13" fmla="*/ 518458 w 702741"/>
                  <a:gd name="connsiteY13" fmla="*/ 337393 h 1153599"/>
                  <a:gd name="connsiteX14" fmla="*/ 517347 w 702741"/>
                  <a:gd name="connsiteY14" fmla="*/ 338141 h 1153599"/>
                  <a:gd name="connsiteX15" fmla="*/ 514048 w 702741"/>
                  <a:gd name="connsiteY15" fmla="*/ 338807 h 1153599"/>
                  <a:gd name="connsiteX16" fmla="*/ 514047 w 702741"/>
                  <a:gd name="connsiteY16" fmla="*/ 577932 h 1153599"/>
                  <a:gd name="connsiteX17" fmla="*/ 512493 w 702741"/>
                  <a:gd name="connsiteY17" fmla="*/ 577932 h 1153599"/>
                  <a:gd name="connsiteX18" fmla="*/ 512494 w 702741"/>
                  <a:gd name="connsiteY18" fmla="*/ 1082889 h 1153599"/>
                  <a:gd name="connsiteX19" fmla="*/ 443818 w 702741"/>
                  <a:gd name="connsiteY19" fmla="*/ 1151563 h 1153599"/>
                  <a:gd name="connsiteX20" fmla="*/ 441265 w 702741"/>
                  <a:gd name="connsiteY20" fmla="*/ 1151564 h 1153599"/>
                  <a:gd name="connsiteX21" fmla="*/ 372590 w 702741"/>
                  <a:gd name="connsiteY21" fmla="*/ 1082889 h 1153599"/>
                  <a:gd name="connsiteX22" fmla="*/ 372591 w 702741"/>
                  <a:gd name="connsiteY22" fmla="*/ 577932 h 1153599"/>
                  <a:gd name="connsiteX23" fmla="*/ 319254 w 702741"/>
                  <a:gd name="connsiteY23" fmla="*/ 577931 h 1153599"/>
                  <a:gd name="connsiteX24" fmla="*/ 319253 w 702741"/>
                  <a:gd name="connsiteY24" fmla="*/ 1084924 h 1153599"/>
                  <a:gd name="connsiteX25" fmla="*/ 250579 w 702741"/>
                  <a:gd name="connsiteY25" fmla="*/ 1153599 h 1153599"/>
                  <a:gd name="connsiteX26" fmla="*/ 248026 w 702741"/>
                  <a:gd name="connsiteY26" fmla="*/ 1153598 h 1153599"/>
                  <a:gd name="connsiteX27" fmla="*/ 179351 w 702741"/>
                  <a:gd name="connsiteY27" fmla="*/ 1084924 h 1153599"/>
                  <a:gd name="connsiteX28" fmla="*/ 179350 w 702741"/>
                  <a:gd name="connsiteY28" fmla="*/ 526687 h 1153599"/>
                  <a:gd name="connsiteX29" fmla="*/ 180844 w 702741"/>
                  <a:gd name="connsiteY29" fmla="*/ 523083 h 1153599"/>
                  <a:gd name="connsiteX30" fmla="*/ 180843 w 702741"/>
                  <a:gd name="connsiteY30" fmla="*/ 360564 h 1153599"/>
                  <a:gd name="connsiteX31" fmla="*/ 140664 w 702741"/>
                  <a:gd name="connsiteY31" fmla="*/ 506218 h 1153599"/>
                  <a:gd name="connsiteX32" fmla="*/ 127827 w 702741"/>
                  <a:gd name="connsiteY32" fmla="*/ 531592 h 1153599"/>
                  <a:gd name="connsiteX33" fmla="*/ 120598 w 702741"/>
                  <a:gd name="connsiteY33" fmla="*/ 537786 h 1153599"/>
                  <a:gd name="connsiteX34" fmla="*/ 113689 w 702741"/>
                  <a:gd name="connsiteY34" fmla="*/ 548034 h 1153599"/>
                  <a:gd name="connsiteX35" fmla="*/ 66855 w 702741"/>
                  <a:gd name="connsiteY35" fmla="*/ 567433 h 1153599"/>
                  <a:gd name="connsiteX36" fmla="*/ 622 w 702741"/>
                  <a:gd name="connsiteY36" fmla="*/ 501199 h 1153599"/>
                  <a:gd name="connsiteX37" fmla="*/ 1210 w 702741"/>
                  <a:gd name="connsiteY37" fmla="*/ 498287 h 1153599"/>
                  <a:gd name="connsiteX38" fmla="*/ 609 w 702741"/>
                  <a:gd name="connsiteY38" fmla="*/ 496499 h 1153599"/>
                  <a:gd name="connsiteX39" fmla="*/ 2596 w 702741"/>
                  <a:gd name="connsiteY39" fmla="*/ 468131 h 1153599"/>
                  <a:gd name="connsiteX40" fmla="*/ 81502 w 702741"/>
                  <a:gd name="connsiteY40" fmla="*/ 182084 h 1153599"/>
                  <a:gd name="connsiteX41" fmla="*/ 80272 w 702741"/>
                  <a:gd name="connsiteY41" fmla="*/ 175984 h 1153599"/>
                  <a:gd name="connsiteX42" fmla="*/ 94103 w 702741"/>
                  <a:gd name="connsiteY42" fmla="*/ 107484 h 1153599"/>
                  <a:gd name="connsiteX43" fmla="*/ 256257 w 702741"/>
                  <a:gd name="connsiteY43"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3 w 702741"/>
                  <a:gd name="connsiteY16" fmla="*/ 577932 h 1153599"/>
                  <a:gd name="connsiteX17" fmla="*/ 512494 w 702741"/>
                  <a:gd name="connsiteY17" fmla="*/ 1082889 h 1153599"/>
                  <a:gd name="connsiteX18" fmla="*/ 443818 w 702741"/>
                  <a:gd name="connsiteY18" fmla="*/ 1151563 h 1153599"/>
                  <a:gd name="connsiteX19" fmla="*/ 441265 w 702741"/>
                  <a:gd name="connsiteY19" fmla="*/ 1151564 h 1153599"/>
                  <a:gd name="connsiteX20" fmla="*/ 372590 w 702741"/>
                  <a:gd name="connsiteY20" fmla="*/ 1082889 h 1153599"/>
                  <a:gd name="connsiteX21" fmla="*/ 372591 w 702741"/>
                  <a:gd name="connsiteY21" fmla="*/ 577932 h 1153599"/>
                  <a:gd name="connsiteX22" fmla="*/ 319254 w 702741"/>
                  <a:gd name="connsiteY22" fmla="*/ 577931 h 1153599"/>
                  <a:gd name="connsiteX23" fmla="*/ 319253 w 702741"/>
                  <a:gd name="connsiteY23" fmla="*/ 1084924 h 1153599"/>
                  <a:gd name="connsiteX24" fmla="*/ 250579 w 702741"/>
                  <a:gd name="connsiteY24" fmla="*/ 1153599 h 1153599"/>
                  <a:gd name="connsiteX25" fmla="*/ 248026 w 702741"/>
                  <a:gd name="connsiteY25" fmla="*/ 1153598 h 1153599"/>
                  <a:gd name="connsiteX26" fmla="*/ 179351 w 702741"/>
                  <a:gd name="connsiteY26" fmla="*/ 1084924 h 1153599"/>
                  <a:gd name="connsiteX27" fmla="*/ 179350 w 702741"/>
                  <a:gd name="connsiteY27" fmla="*/ 526687 h 1153599"/>
                  <a:gd name="connsiteX28" fmla="*/ 180844 w 702741"/>
                  <a:gd name="connsiteY28" fmla="*/ 523083 h 1153599"/>
                  <a:gd name="connsiteX29" fmla="*/ 180843 w 702741"/>
                  <a:gd name="connsiteY29" fmla="*/ 360564 h 1153599"/>
                  <a:gd name="connsiteX30" fmla="*/ 140664 w 702741"/>
                  <a:gd name="connsiteY30" fmla="*/ 506218 h 1153599"/>
                  <a:gd name="connsiteX31" fmla="*/ 127827 w 702741"/>
                  <a:gd name="connsiteY31" fmla="*/ 531592 h 1153599"/>
                  <a:gd name="connsiteX32" fmla="*/ 120598 w 702741"/>
                  <a:gd name="connsiteY32" fmla="*/ 537786 h 1153599"/>
                  <a:gd name="connsiteX33" fmla="*/ 113689 w 702741"/>
                  <a:gd name="connsiteY33" fmla="*/ 548034 h 1153599"/>
                  <a:gd name="connsiteX34" fmla="*/ 66855 w 702741"/>
                  <a:gd name="connsiteY34" fmla="*/ 567433 h 1153599"/>
                  <a:gd name="connsiteX35" fmla="*/ 622 w 702741"/>
                  <a:gd name="connsiteY35" fmla="*/ 501199 h 1153599"/>
                  <a:gd name="connsiteX36" fmla="*/ 1210 w 702741"/>
                  <a:gd name="connsiteY36" fmla="*/ 498287 h 1153599"/>
                  <a:gd name="connsiteX37" fmla="*/ 609 w 702741"/>
                  <a:gd name="connsiteY37" fmla="*/ 496499 h 1153599"/>
                  <a:gd name="connsiteX38" fmla="*/ 2596 w 702741"/>
                  <a:gd name="connsiteY38" fmla="*/ 468131 h 1153599"/>
                  <a:gd name="connsiteX39" fmla="*/ 81502 w 702741"/>
                  <a:gd name="connsiteY39" fmla="*/ 182084 h 1153599"/>
                  <a:gd name="connsiteX40" fmla="*/ 80272 w 702741"/>
                  <a:gd name="connsiteY40" fmla="*/ 175984 h 1153599"/>
                  <a:gd name="connsiteX41" fmla="*/ 94103 w 702741"/>
                  <a:gd name="connsiteY41" fmla="*/ 107484 h 1153599"/>
                  <a:gd name="connsiteX42" fmla="*/ 256257 w 702741"/>
                  <a:gd name="connsiteY42"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4047 w 702741"/>
                  <a:gd name="connsiteY15" fmla="*/ 577932 h 1153599"/>
                  <a:gd name="connsiteX16" fmla="*/ 512494 w 702741"/>
                  <a:gd name="connsiteY16" fmla="*/ 1082889 h 1153599"/>
                  <a:gd name="connsiteX17" fmla="*/ 443818 w 702741"/>
                  <a:gd name="connsiteY17" fmla="*/ 1151563 h 1153599"/>
                  <a:gd name="connsiteX18" fmla="*/ 441265 w 702741"/>
                  <a:gd name="connsiteY18" fmla="*/ 1151564 h 1153599"/>
                  <a:gd name="connsiteX19" fmla="*/ 372590 w 702741"/>
                  <a:gd name="connsiteY19" fmla="*/ 1082889 h 1153599"/>
                  <a:gd name="connsiteX20" fmla="*/ 372591 w 702741"/>
                  <a:gd name="connsiteY20" fmla="*/ 577932 h 1153599"/>
                  <a:gd name="connsiteX21" fmla="*/ 319254 w 702741"/>
                  <a:gd name="connsiteY21" fmla="*/ 577931 h 1153599"/>
                  <a:gd name="connsiteX22" fmla="*/ 319253 w 702741"/>
                  <a:gd name="connsiteY22" fmla="*/ 1084924 h 1153599"/>
                  <a:gd name="connsiteX23" fmla="*/ 250579 w 702741"/>
                  <a:gd name="connsiteY23" fmla="*/ 1153599 h 1153599"/>
                  <a:gd name="connsiteX24" fmla="*/ 248026 w 702741"/>
                  <a:gd name="connsiteY24" fmla="*/ 1153598 h 1153599"/>
                  <a:gd name="connsiteX25" fmla="*/ 179351 w 702741"/>
                  <a:gd name="connsiteY25" fmla="*/ 1084924 h 1153599"/>
                  <a:gd name="connsiteX26" fmla="*/ 179350 w 702741"/>
                  <a:gd name="connsiteY26" fmla="*/ 526687 h 1153599"/>
                  <a:gd name="connsiteX27" fmla="*/ 180844 w 702741"/>
                  <a:gd name="connsiteY27" fmla="*/ 523083 h 1153599"/>
                  <a:gd name="connsiteX28" fmla="*/ 180843 w 702741"/>
                  <a:gd name="connsiteY28" fmla="*/ 360564 h 1153599"/>
                  <a:gd name="connsiteX29" fmla="*/ 140664 w 702741"/>
                  <a:gd name="connsiteY29" fmla="*/ 506218 h 1153599"/>
                  <a:gd name="connsiteX30" fmla="*/ 127827 w 702741"/>
                  <a:gd name="connsiteY30" fmla="*/ 531592 h 1153599"/>
                  <a:gd name="connsiteX31" fmla="*/ 120598 w 702741"/>
                  <a:gd name="connsiteY31" fmla="*/ 537786 h 1153599"/>
                  <a:gd name="connsiteX32" fmla="*/ 113689 w 702741"/>
                  <a:gd name="connsiteY32" fmla="*/ 548034 h 1153599"/>
                  <a:gd name="connsiteX33" fmla="*/ 66855 w 702741"/>
                  <a:gd name="connsiteY33" fmla="*/ 567433 h 1153599"/>
                  <a:gd name="connsiteX34" fmla="*/ 622 w 702741"/>
                  <a:gd name="connsiteY34" fmla="*/ 501199 h 1153599"/>
                  <a:gd name="connsiteX35" fmla="*/ 1210 w 702741"/>
                  <a:gd name="connsiteY35" fmla="*/ 498287 h 1153599"/>
                  <a:gd name="connsiteX36" fmla="*/ 609 w 702741"/>
                  <a:gd name="connsiteY36" fmla="*/ 496499 h 1153599"/>
                  <a:gd name="connsiteX37" fmla="*/ 2596 w 702741"/>
                  <a:gd name="connsiteY37" fmla="*/ 468131 h 1153599"/>
                  <a:gd name="connsiteX38" fmla="*/ 81502 w 702741"/>
                  <a:gd name="connsiteY38" fmla="*/ 182084 h 1153599"/>
                  <a:gd name="connsiteX39" fmla="*/ 80272 w 702741"/>
                  <a:gd name="connsiteY39" fmla="*/ 175984 h 1153599"/>
                  <a:gd name="connsiteX40" fmla="*/ 94103 w 702741"/>
                  <a:gd name="connsiteY40" fmla="*/ 107484 h 1153599"/>
                  <a:gd name="connsiteX41" fmla="*/ 256257 w 702741"/>
                  <a:gd name="connsiteY41"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4 w 702741"/>
                  <a:gd name="connsiteY26" fmla="*/ 523083 h 1153599"/>
                  <a:gd name="connsiteX27" fmla="*/ 180843 w 702741"/>
                  <a:gd name="connsiteY27" fmla="*/ 360564 h 1153599"/>
                  <a:gd name="connsiteX28" fmla="*/ 140664 w 702741"/>
                  <a:gd name="connsiteY28" fmla="*/ 506218 h 1153599"/>
                  <a:gd name="connsiteX29" fmla="*/ 127827 w 702741"/>
                  <a:gd name="connsiteY29" fmla="*/ 531592 h 1153599"/>
                  <a:gd name="connsiteX30" fmla="*/ 120598 w 702741"/>
                  <a:gd name="connsiteY30" fmla="*/ 537786 h 1153599"/>
                  <a:gd name="connsiteX31" fmla="*/ 113689 w 702741"/>
                  <a:gd name="connsiteY31" fmla="*/ 548034 h 1153599"/>
                  <a:gd name="connsiteX32" fmla="*/ 66855 w 702741"/>
                  <a:gd name="connsiteY32" fmla="*/ 567433 h 1153599"/>
                  <a:gd name="connsiteX33" fmla="*/ 622 w 702741"/>
                  <a:gd name="connsiteY33" fmla="*/ 501199 h 1153599"/>
                  <a:gd name="connsiteX34" fmla="*/ 1210 w 702741"/>
                  <a:gd name="connsiteY34" fmla="*/ 498287 h 1153599"/>
                  <a:gd name="connsiteX35" fmla="*/ 609 w 702741"/>
                  <a:gd name="connsiteY35" fmla="*/ 496499 h 1153599"/>
                  <a:gd name="connsiteX36" fmla="*/ 2596 w 702741"/>
                  <a:gd name="connsiteY36" fmla="*/ 468131 h 1153599"/>
                  <a:gd name="connsiteX37" fmla="*/ 81502 w 702741"/>
                  <a:gd name="connsiteY37" fmla="*/ 182084 h 1153599"/>
                  <a:gd name="connsiteX38" fmla="*/ 80272 w 702741"/>
                  <a:gd name="connsiteY38" fmla="*/ 175984 h 1153599"/>
                  <a:gd name="connsiteX39" fmla="*/ 94103 w 702741"/>
                  <a:gd name="connsiteY39" fmla="*/ 107484 h 1153599"/>
                  <a:gd name="connsiteX40" fmla="*/ 256257 w 702741"/>
                  <a:gd name="connsiteY40"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79350 w 702741"/>
                  <a:gd name="connsiteY25" fmla="*/ 526687 h 1153599"/>
                  <a:gd name="connsiteX26" fmla="*/ 180843 w 702741"/>
                  <a:gd name="connsiteY26" fmla="*/ 360564 h 1153599"/>
                  <a:gd name="connsiteX27" fmla="*/ 140664 w 702741"/>
                  <a:gd name="connsiteY27" fmla="*/ 506218 h 1153599"/>
                  <a:gd name="connsiteX28" fmla="*/ 127827 w 702741"/>
                  <a:gd name="connsiteY28" fmla="*/ 531592 h 1153599"/>
                  <a:gd name="connsiteX29" fmla="*/ 120598 w 702741"/>
                  <a:gd name="connsiteY29" fmla="*/ 537786 h 1153599"/>
                  <a:gd name="connsiteX30" fmla="*/ 113689 w 702741"/>
                  <a:gd name="connsiteY30" fmla="*/ 548034 h 1153599"/>
                  <a:gd name="connsiteX31" fmla="*/ 66855 w 702741"/>
                  <a:gd name="connsiteY31" fmla="*/ 567433 h 1153599"/>
                  <a:gd name="connsiteX32" fmla="*/ 622 w 702741"/>
                  <a:gd name="connsiteY32" fmla="*/ 501199 h 1153599"/>
                  <a:gd name="connsiteX33" fmla="*/ 1210 w 702741"/>
                  <a:gd name="connsiteY33" fmla="*/ 498287 h 1153599"/>
                  <a:gd name="connsiteX34" fmla="*/ 609 w 702741"/>
                  <a:gd name="connsiteY34" fmla="*/ 496499 h 1153599"/>
                  <a:gd name="connsiteX35" fmla="*/ 2596 w 702741"/>
                  <a:gd name="connsiteY35" fmla="*/ 468131 h 1153599"/>
                  <a:gd name="connsiteX36" fmla="*/ 81502 w 702741"/>
                  <a:gd name="connsiteY36" fmla="*/ 182084 h 1153599"/>
                  <a:gd name="connsiteX37" fmla="*/ 80272 w 702741"/>
                  <a:gd name="connsiteY37" fmla="*/ 175984 h 1153599"/>
                  <a:gd name="connsiteX38" fmla="*/ 94103 w 702741"/>
                  <a:gd name="connsiteY38" fmla="*/ 107484 h 1153599"/>
                  <a:gd name="connsiteX39" fmla="*/ 256257 w 702741"/>
                  <a:gd name="connsiteY39"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80272 w 702741"/>
                  <a:gd name="connsiteY36" fmla="*/ 175984 h 1153599"/>
                  <a:gd name="connsiteX37" fmla="*/ 94103 w 702741"/>
                  <a:gd name="connsiteY37" fmla="*/ 107484 h 1153599"/>
                  <a:gd name="connsiteX38" fmla="*/ 256257 w 702741"/>
                  <a:gd name="connsiteY38"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81502 w 702741"/>
                  <a:gd name="connsiteY35" fmla="*/ 182084 h 1153599"/>
                  <a:gd name="connsiteX36" fmla="*/ 94103 w 702741"/>
                  <a:gd name="connsiteY36" fmla="*/ 107484 h 1153599"/>
                  <a:gd name="connsiteX37" fmla="*/ 256257 w 702741"/>
                  <a:gd name="connsiteY37"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624711 w 702741"/>
                  <a:gd name="connsiteY4" fmla="*/ 176576 h 1153599"/>
                  <a:gd name="connsiteX5" fmla="*/ 700431 w 702741"/>
                  <a:gd name="connsiteY5" fmla="*/ 468523 h 1153599"/>
                  <a:gd name="connsiteX6" fmla="*/ 701981 w 702741"/>
                  <a:gd name="connsiteY6" fmla="*/ 496918 h 1153599"/>
                  <a:gd name="connsiteX7" fmla="*/ 698703 w 702741"/>
                  <a:gd name="connsiteY7" fmla="*/ 506203 h 1153599"/>
                  <a:gd name="connsiteX8" fmla="*/ 695331 w 702741"/>
                  <a:gd name="connsiteY8" fmla="*/ 522904 h 1153599"/>
                  <a:gd name="connsiteX9" fmla="*/ 634303 w 702741"/>
                  <a:gd name="connsiteY9" fmla="*/ 563357 h 1153599"/>
                  <a:gd name="connsiteX10" fmla="*/ 574239 w 702741"/>
                  <a:gd name="connsiteY10" fmla="*/ 530049 h 1153599"/>
                  <a:gd name="connsiteX11" fmla="*/ 561793 w 702741"/>
                  <a:gd name="connsiteY11" fmla="*/ 504480 h 1153599"/>
                  <a:gd name="connsiteX12" fmla="*/ 518458 w 702741"/>
                  <a:gd name="connsiteY12" fmla="*/ 337393 h 1153599"/>
                  <a:gd name="connsiteX13" fmla="*/ 517347 w 702741"/>
                  <a:gd name="connsiteY13" fmla="*/ 338141 h 1153599"/>
                  <a:gd name="connsiteX14" fmla="*/ 514048 w 702741"/>
                  <a:gd name="connsiteY14" fmla="*/ 338807 h 1153599"/>
                  <a:gd name="connsiteX15" fmla="*/ 512494 w 702741"/>
                  <a:gd name="connsiteY15" fmla="*/ 1082889 h 1153599"/>
                  <a:gd name="connsiteX16" fmla="*/ 443818 w 702741"/>
                  <a:gd name="connsiteY16" fmla="*/ 1151563 h 1153599"/>
                  <a:gd name="connsiteX17" fmla="*/ 441265 w 702741"/>
                  <a:gd name="connsiteY17" fmla="*/ 1151564 h 1153599"/>
                  <a:gd name="connsiteX18" fmla="*/ 372590 w 702741"/>
                  <a:gd name="connsiteY18" fmla="*/ 1082889 h 1153599"/>
                  <a:gd name="connsiteX19" fmla="*/ 372591 w 702741"/>
                  <a:gd name="connsiteY19" fmla="*/ 577932 h 1153599"/>
                  <a:gd name="connsiteX20" fmla="*/ 319254 w 702741"/>
                  <a:gd name="connsiteY20" fmla="*/ 577931 h 1153599"/>
                  <a:gd name="connsiteX21" fmla="*/ 319253 w 702741"/>
                  <a:gd name="connsiteY21" fmla="*/ 1084924 h 1153599"/>
                  <a:gd name="connsiteX22" fmla="*/ 250579 w 702741"/>
                  <a:gd name="connsiteY22" fmla="*/ 1153599 h 1153599"/>
                  <a:gd name="connsiteX23" fmla="*/ 248026 w 702741"/>
                  <a:gd name="connsiteY23" fmla="*/ 1153598 h 1153599"/>
                  <a:gd name="connsiteX24" fmla="*/ 179351 w 702741"/>
                  <a:gd name="connsiteY24" fmla="*/ 1084924 h 1153599"/>
                  <a:gd name="connsiteX25" fmla="*/ 180843 w 702741"/>
                  <a:gd name="connsiteY25" fmla="*/ 360564 h 1153599"/>
                  <a:gd name="connsiteX26" fmla="*/ 140664 w 702741"/>
                  <a:gd name="connsiteY26" fmla="*/ 506218 h 1153599"/>
                  <a:gd name="connsiteX27" fmla="*/ 127827 w 702741"/>
                  <a:gd name="connsiteY27" fmla="*/ 531592 h 1153599"/>
                  <a:gd name="connsiteX28" fmla="*/ 120598 w 702741"/>
                  <a:gd name="connsiteY28" fmla="*/ 537786 h 1153599"/>
                  <a:gd name="connsiteX29" fmla="*/ 113689 w 702741"/>
                  <a:gd name="connsiteY29" fmla="*/ 548034 h 1153599"/>
                  <a:gd name="connsiteX30" fmla="*/ 66855 w 702741"/>
                  <a:gd name="connsiteY30" fmla="*/ 567433 h 1153599"/>
                  <a:gd name="connsiteX31" fmla="*/ 622 w 702741"/>
                  <a:gd name="connsiteY31" fmla="*/ 501199 h 1153599"/>
                  <a:gd name="connsiteX32" fmla="*/ 1210 w 702741"/>
                  <a:gd name="connsiteY32" fmla="*/ 498287 h 1153599"/>
                  <a:gd name="connsiteX33" fmla="*/ 609 w 702741"/>
                  <a:gd name="connsiteY33" fmla="*/ 496499 h 1153599"/>
                  <a:gd name="connsiteX34" fmla="*/ 2596 w 702741"/>
                  <a:gd name="connsiteY34" fmla="*/ 468131 h 1153599"/>
                  <a:gd name="connsiteX35" fmla="*/ 94103 w 702741"/>
                  <a:gd name="connsiteY35" fmla="*/ 107484 h 1153599"/>
                  <a:gd name="connsiteX36" fmla="*/ 256257 w 702741"/>
                  <a:gd name="connsiteY36" fmla="*/ 0 h 1153599"/>
                  <a:gd name="connsiteX0" fmla="*/ 256257 w 702741"/>
                  <a:gd name="connsiteY0" fmla="*/ 0 h 1153599"/>
                  <a:gd name="connsiteX1" fmla="*/ 448847 w 702741"/>
                  <a:gd name="connsiteY1" fmla="*/ 1 h 1153599"/>
                  <a:gd name="connsiteX2" fmla="*/ 624833 w 702741"/>
                  <a:gd name="connsiteY2" fmla="*/ 175986 h 1153599"/>
                  <a:gd name="connsiteX3" fmla="*/ 624832 w 702741"/>
                  <a:gd name="connsiteY3" fmla="*/ 175986 h 1153599"/>
                  <a:gd name="connsiteX4" fmla="*/ 700431 w 702741"/>
                  <a:gd name="connsiteY4" fmla="*/ 468523 h 1153599"/>
                  <a:gd name="connsiteX5" fmla="*/ 701981 w 702741"/>
                  <a:gd name="connsiteY5" fmla="*/ 496918 h 1153599"/>
                  <a:gd name="connsiteX6" fmla="*/ 698703 w 702741"/>
                  <a:gd name="connsiteY6" fmla="*/ 506203 h 1153599"/>
                  <a:gd name="connsiteX7" fmla="*/ 695331 w 702741"/>
                  <a:gd name="connsiteY7" fmla="*/ 522904 h 1153599"/>
                  <a:gd name="connsiteX8" fmla="*/ 634303 w 702741"/>
                  <a:gd name="connsiteY8" fmla="*/ 563357 h 1153599"/>
                  <a:gd name="connsiteX9" fmla="*/ 574239 w 702741"/>
                  <a:gd name="connsiteY9" fmla="*/ 530049 h 1153599"/>
                  <a:gd name="connsiteX10" fmla="*/ 561793 w 702741"/>
                  <a:gd name="connsiteY10" fmla="*/ 504480 h 1153599"/>
                  <a:gd name="connsiteX11" fmla="*/ 518458 w 702741"/>
                  <a:gd name="connsiteY11" fmla="*/ 337393 h 1153599"/>
                  <a:gd name="connsiteX12" fmla="*/ 517347 w 702741"/>
                  <a:gd name="connsiteY12" fmla="*/ 338141 h 1153599"/>
                  <a:gd name="connsiteX13" fmla="*/ 514048 w 702741"/>
                  <a:gd name="connsiteY13" fmla="*/ 338807 h 1153599"/>
                  <a:gd name="connsiteX14" fmla="*/ 512494 w 702741"/>
                  <a:gd name="connsiteY14" fmla="*/ 1082889 h 1153599"/>
                  <a:gd name="connsiteX15" fmla="*/ 443818 w 702741"/>
                  <a:gd name="connsiteY15" fmla="*/ 1151563 h 1153599"/>
                  <a:gd name="connsiteX16" fmla="*/ 441265 w 702741"/>
                  <a:gd name="connsiteY16" fmla="*/ 1151564 h 1153599"/>
                  <a:gd name="connsiteX17" fmla="*/ 372590 w 702741"/>
                  <a:gd name="connsiteY17" fmla="*/ 1082889 h 1153599"/>
                  <a:gd name="connsiteX18" fmla="*/ 372591 w 702741"/>
                  <a:gd name="connsiteY18" fmla="*/ 577932 h 1153599"/>
                  <a:gd name="connsiteX19" fmla="*/ 319254 w 702741"/>
                  <a:gd name="connsiteY19" fmla="*/ 577931 h 1153599"/>
                  <a:gd name="connsiteX20" fmla="*/ 319253 w 702741"/>
                  <a:gd name="connsiteY20" fmla="*/ 1084924 h 1153599"/>
                  <a:gd name="connsiteX21" fmla="*/ 250579 w 702741"/>
                  <a:gd name="connsiteY21" fmla="*/ 1153599 h 1153599"/>
                  <a:gd name="connsiteX22" fmla="*/ 248026 w 702741"/>
                  <a:gd name="connsiteY22" fmla="*/ 1153598 h 1153599"/>
                  <a:gd name="connsiteX23" fmla="*/ 179351 w 702741"/>
                  <a:gd name="connsiteY23" fmla="*/ 1084924 h 1153599"/>
                  <a:gd name="connsiteX24" fmla="*/ 180843 w 702741"/>
                  <a:gd name="connsiteY24" fmla="*/ 360564 h 1153599"/>
                  <a:gd name="connsiteX25" fmla="*/ 140664 w 702741"/>
                  <a:gd name="connsiteY25" fmla="*/ 506218 h 1153599"/>
                  <a:gd name="connsiteX26" fmla="*/ 127827 w 702741"/>
                  <a:gd name="connsiteY26" fmla="*/ 531592 h 1153599"/>
                  <a:gd name="connsiteX27" fmla="*/ 120598 w 702741"/>
                  <a:gd name="connsiteY27" fmla="*/ 537786 h 1153599"/>
                  <a:gd name="connsiteX28" fmla="*/ 113689 w 702741"/>
                  <a:gd name="connsiteY28" fmla="*/ 548034 h 1153599"/>
                  <a:gd name="connsiteX29" fmla="*/ 66855 w 702741"/>
                  <a:gd name="connsiteY29" fmla="*/ 567433 h 1153599"/>
                  <a:gd name="connsiteX30" fmla="*/ 622 w 702741"/>
                  <a:gd name="connsiteY30" fmla="*/ 501199 h 1153599"/>
                  <a:gd name="connsiteX31" fmla="*/ 1210 w 702741"/>
                  <a:gd name="connsiteY31" fmla="*/ 498287 h 1153599"/>
                  <a:gd name="connsiteX32" fmla="*/ 609 w 702741"/>
                  <a:gd name="connsiteY32" fmla="*/ 496499 h 1153599"/>
                  <a:gd name="connsiteX33" fmla="*/ 2596 w 702741"/>
                  <a:gd name="connsiteY33" fmla="*/ 468131 h 1153599"/>
                  <a:gd name="connsiteX34" fmla="*/ 94103 w 702741"/>
                  <a:gd name="connsiteY34" fmla="*/ 107484 h 1153599"/>
                  <a:gd name="connsiteX35" fmla="*/ 256257 w 702741"/>
                  <a:gd name="connsiteY35"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 name="connsiteX0" fmla="*/ 256257 w 702741"/>
                  <a:gd name="connsiteY0" fmla="*/ 0 h 1153599"/>
                  <a:gd name="connsiteX1" fmla="*/ 448847 w 702741"/>
                  <a:gd name="connsiteY1" fmla="*/ 1 h 1153599"/>
                  <a:gd name="connsiteX2" fmla="*/ 624833 w 702741"/>
                  <a:gd name="connsiteY2" fmla="*/ 175986 h 1153599"/>
                  <a:gd name="connsiteX3" fmla="*/ 700431 w 702741"/>
                  <a:gd name="connsiteY3" fmla="*/ 468523 h 1153599"/>
                  <a:gd name="connsiteX4" fmla="*/ 701981 w 702741"/>
                  <a:gd name="connsiteY4" fmla="*/ 496918 h 1153599"/>
                  <a:gd name="connsiteX5" fmla="*/ 698703 w 702741"/>
                  <a:gd name="connsiteY5" fmla="*/ 506203 h 1153599"/>
                  <a:gd name="connsiteX6" fmla="*/ 695331 w 702741"/>
                  <a:gd name="connsiteY6" fmla="*/ 522904 h 1153599"/>
                  <a:gd name="connsiteX7" fmla="*/ 634303 w 702741"/>
                  <a:gd name="connsiteY7" fmla="*/ 563357 h 1153599"/>
                  <a:gd name="connsiteX8" fmla="*/ 574239 w 702741"/>
                  <a:gd name="connsiteY8" fmla="*/ 530049 h 1153599"/>
                  <a:gd name="connsiteX9" fmla="*/ 561793 w 702741"/>
                  <a:gd name="connsiteY9" fmla="*/ 504480 h 1153599"/>
                  <a:gd name="connsiteX10" fmla="*/ 518458 w 702741"/>
                  <a:gd name="connsiteY10" fmla="*/ 337393 h 1153599"/>
                  <a:gd name="connsiteX11" fmla="*/ 517347 w 702741"/>
                  <a:gd name="connsiteY11" fmla="*/ 338141 h 1153599"/>
                  <a:gd name="connsiteX12" fmla="*/ 514048 w 702741"/>
                  <a:gd name="connsiteY12" fmla="*/ 338807 h 1153599"/>
                  <a:gd name="connsiteX13" fmla="*/ 512494 w 702741"/>
                  <a:gd name="connsiteY13" fmla="*/ 1082889 h 1153599"/>
                  <a:gd name="connsiteX14" fmla="*/ 443818 w 702741"/>
                  <a:gd name="connsiteY14" fmla="*/ 1151563 h 1153599"/>
                  <a:gd name="connsiteX15" fmla="*/ 441265 w 702741"/>
                  <a:gd name="connsiteY15" fmla="*/ 1151564 h 1153599"/>
                  <a:gd name="connsiteX16" fmla="*/ 372590 w 702741"/>
                  <a:gd name="connsiteY16" fmla="*/ 1082889 h 1153599"/>
                  <a:gd name="connsiteX17" fmla="*/ 372591 w 702741"/>
                  <a:gd name="connsiteY17" fmla="*/ 577932 h 1153599"/>
                  <a:gd name="connsiteX18" fmla="*/ 319254 w 702741"/>
                  <a:gd name="connsiteY18" fmla="*/ 577931 h 1153599"/>
                  <a:gd name="connsiteX19" fmla="*/ 319253 w 702741"/>
                  <a:gd name="connsiteY19" fmla="*/ 1084924 h 1153599"/>
                  <a:gd name="connsiteX20" fmla="*/ 250579 w 702741"/>
                  <a:gd name="connsiteY20" fmla="*/ 1153599 h 1153599"/>
                  <a:gd name="connsiteX21" fmla="*/ 248026 w 702741"/>
                  <a:gd name="connsiteY21" fmla="*/ 1153598 h 1153599"/>
                  <a:gd name="connsiteX22" fmla="*/ 179351 w 702741"/>
                  <a:gd name="connsiteY22" fmla="*/ 1084924 h 1153599"/>
                  <a:gd name="connsiteX23" fmla="*/ 180843 w 702741"/>
                  <a:gd name="connsiteY23" fmla="*/ 360564 h 1153599"/>
                  <a:gd name="connsiteX24" fmla="*/ 140664 w 702741"/>
                  <a:gd name="connsiteY24" fmla="*/ 506218 h 1153599"/>
                  <a:gd name="connsiteX25" fmla="*/ 127827 w 702741"/>
                  <a:gd name="connsiteY25" fmla="*/ 531592 h 1153599"/>
                  <a:gd name="connsiteX26" fmla="*/ 120598 w 702741"/>
                  <a:gd name="connsiteY26" fmla="*/ 537786 h 1153599"/>
                  <a:gd name="connsiteX27" fmla="*/ 113689 w 702741"/>
                  <a:gd name="connsiteY27" fmla="*/ 548034 h 1153599"/>
                  <a:gd name="connsiteX28" fmla="*/ 66855 w 702741"/>
                  <a:gd name="connsiteY28" fmla="*/ 567433 h 1153599"/>
                  <a:gd name="connsiteX29" fmla="*/ 622 w 702741"/>
                  <a:gd name="connsiteY29" fmla="*/ 501199 h 1153599"/>
                  <a:gd name="connsiteX30" fmla="*/ 1210 w 702741"/>
                  <a:gd name="connsiteY30" fmla="*/ 498287 h 1153599"/>
                  <a:gd name="connsiteX31" fmla="*/ 609 w 702741"/>
                  <a:gd name="connsiteY31" fmla="*/ 496499 h 1153599"/>
                  <a:gd name="connsiteX32" fmla="*/ 2596 w 702741"/>
                  <a:gd name="connsiteY32" fmla="*/ 468131 h 1153599"/>
                  <a:gd name="connsiteX33" fmla="*/ 94103 w 702741"/>
                  <a:gd name="connsiteY33" fmla="*/ 107484 h 1153599"/>
                  <a:gd name="connsiteX34" fmla="*/ 256257 w 702741"/>
                  <a:gd name="connsiteY34" fmla="*/ 0 h 115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2741" h="1153599">
                    <a:moveTo>
                      <a:pt x="256257" y="0"/>
                    </a:moveTo>
                    <a:lnTo>
                      <a:pt x="448847" y="1"/>
                    </a:lnTo>
                    <a:cubicBezTo>
                      <a:pt x="546041" y="0"/>
                      <a:pt x="601823" y="63450"/>
                      <a:pt x="624833" y="175986"/>
                    </a:cubicBezTo>
                    <a:lnTo>
                      <a:pt x="700431" y="468523"/>
                    </a:lnTo>
                    <a:cubicBezTo>
                      <a:pt x="702913" y="478094"/>
                      <a:pt x="703338" y="487715"/>
                      <a:pt x="701981" y="496918"/>
                    </a:cubicBezTo>
                    <a:lnTo>
                      <a:pt x="698703" y="506203"/>
                    </a:lnTo>
                    <a:lnTo>
                      <a:pt x="695331" y="522904"/>
                    </a:lnTo>
                    <a:cubicBezTo>
                      <a:pt x="685276" y="546677"/>
                      <a:pt x="661737" y="563357"/>
                      <a:pt x="634303" y="563357"/>
                    </a:cubicBezTo>
                    <a:cubicBezTo>
                      <a:pt x="604757" y="559397"/>
                      <a:pt x="589497" y="555439"/>
                      <a:pt x="574239" y="530049"/>
                    </a:cubicBezTo>
                    <a:cubicBezTo>
                      <a:pt x="568580" y="522666"/>
                      <a:pt x="564276" y="514051"/>
                      <a:pt x="561793" y="504480"/>
                    </a:cubicBezTo>
                    <a:lnTo>
                      <a:pt x="518458" y="337393"/>
                    </a:lnTo>
                    <a:lnTo>
                      <a:pt x="517347" y="338141"/>
                    </a:lnTo>
                    <a:lnTo>
                      <a:pt x="514048" y="338807"/>
                    </a:lnTo>
                    <a:cubicBezTo>
                      <a:pt x="513239" y="462932"/>
                      <a:pt x="524199" y="947430"/>
                      <a:pt x="512494" y="1082889"/>
                    </a:cubicBezTo>
                    <a:cubicBezTo>
                      <a:pt x="512492" y="1120817"/>
                      <a:pt x="481745" y="1151564"/>
                      <a:pt x="443818" y="1151563"/>
                    </a:cubicBezTo>
                    <a:lnTo>
                      <a:pt x="441265" y="1151564"/>
                    </a:lnTo>
                    <a:cubicBezTo>
                      <a:pt x="403338" y="1151564"/>
                      <a:pt x="372590" y="1120815"/>
                      <a:pt x="372590" y="1082889"/>
                    </a:cubicBezTo>
                    <a:cubicBezTo>
                      <a:pt x="372590" y="914570"/>
                      <a:pt x="372591" y="746251"/>
                      <a:pt x="372591" y="577932"/>
                    </a:cubicBezTo>
                    <a:lnTo>
                      <a:pt x="319254" y="577931"/>
                    </a:lnTo>
                    <a:cubicBezTo>
                      <a:pt x="319254" y="746929"/>
                      <a:pt x="319253" y="915926"/>
                      <a:pt x="319253" y="1084924"/>
                    </a:cubicBezTo>
                    <a:cubicBezTo>
                      <a:pt x="319254" y="1122851"/>
                      <a:pt x="288506" y="1153598"/>
                      <a:pt x="250579" y="1153599"/>
                    </a:cubicBezTo>
                    <a:lnTo>
                      <a:pt x="248026" y="1153598"/>
                    </a:lnTo>
                    <a:cubicBezTo>
                      <a:pt x="210099" y="1153598"/>
                      <a:pt x="179352" y="1122851"/>
                      <a:pt x="179351" y="1084924"/>
                    </a:cubicBezTo>
                    <a:cubicBezTo>
                      <a:pt x="168154" y="952752"/>
                      <a:pt x="187291" y="457015"/>
                      <a:pt x="180843" y="360564"/>
                    </a:cubicBezTo>
                    <a:lnTo>
                      <a:pt x="140664" y="506218"/>
                    </a:lnTo>
                    <a:cubicBezTo>
                      <a:pt x="138035" y="515749"/>
                      <a:pt x="133599" y="524297"/>
                      <a:pt x="127827" y="531592"/>
                    </a:cubicBezTo>
                    <a:lnTo>
                      <a:pt x="120598" y="537786"/>
                    </a:lnTo>
                    <a:lnTo>
                      <a:pt x="113689" y="548034"/>
                    </a:lnTo>
                    <a:cubicBezTo>
                      <a:pt x="101703" y="560020"/>
                      <a:pt x="85145" y="567433"/>
                      <a:pt x="66855" y="567433"/>
                    </a:cubicBezTo>
                    <a:cubicBezTo>
                      <a:pt x="30276" y="567433"/>
                      <a:pt x="622" y="537779"/>
                      <a:pt x="622" y="501199"/>
                    </a:cubicBezTo>
                    <a:lnTo>
                      <a:pt x="1210" y="498287"/>
                    </a:lnTo>
                    <a:lnTo>
                      <a:pt x="609" y="496499"/>
                    </a:lnTo>
                    <a:cubicBezTo>
                      <a:pt x="-606" y="487276"/>
                      <a:pt x="-33" y="477663"/>
                      <a:pt x="2596" y="468131"/>
                    </a:cubicBezTo>
                    <a:lnTo>
                      <a:pt x="94103" y="107484"/>
                    </a:lnTo>
                    <a:cubicBezTo>
                      <a:pt x="120819" y="44320"/>
                      <a:pt x="183362" y="1"/>
                      <a:pt x="256257" y="0"/>
                    </a:cubicBezTo>
                    <a:close/>
                  </a:path>
                </a:pathLst>
              </a:custGeom>
              <a:grp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9" name="Straight Connector 18">
              <a:extLst>
                <a:ext uri="{FF2B5EF4-FFF2-40B4-BE49-F238E27FC236}">
                  <a16:creationId xmlns:a16="http://schemas.microsoft.com/office/drawing/2014/main" id="{643A6C12-AE07-433E-B02A-7053BA10BC33}"/>
                </a:ext>
              </a:extLst>
            </p:cNvPr>
            <p:cNvCxnSpPr/>
            <p:nvPr/>
          </p:nvCxnSpPr>
          <p:spPr bwMode="auto">
            <a:xfrm flipH="1">
              <a:off x="3390468" y="1905893"/>
              <a:ext cx="312027" cy="141315"/>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BE4D2498-E884-41E3-878F-D7CBD50ACFCA}"/>
                </a:ext>
              </a:extLst>
            </p:cNvPr>
            <p:cNvGrpSpPr/>
            <p:nvPr/>
          </p:nvGrpSpPr>
          <p:grpSpPr>
            <a:xfrm>
              <a:off x="3557357" y="1614027"/>
              <a:ext cx="462983" cy="413118"/>
              <a:chOff x="1276141" y="2043705"/>
              <a:chExt cx="462983" cy="413118"/>
            </a:xfrm>
          </p:grpSpPr>
          <p:sp>
            <p:nvSpPr>
              <p:cNvPr id="13" name="Heart 12">
                <a:extLst>
                  <a:ext uri="{FF2B5EF4-FFF2-40B4-BE49-F238E27FC236}">
                    <a16:creationId xmlns:a16="http://schemas.microsoft.com/office/drawing/2014/main" id="{64C4334E-2A0D-4269-AFD6-D9B527CAC93A}"/>
                  </a:ext>
                </a:extLst>
              </p:cNvPr>
              <p:cNvSpPr/>
              <p:nvPr/>
            </p:nvSpPr>
            <p:spPr bwMode="auto">
              <a:xfrm>
                <a:off x="1276141" y="2043705"/>
                <a:ext cx="462983" cy="413118"/>
              </a:xfrm>
              <a:prstGeom prst="hear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Freeform: Shape 14">
                <a:extLst>
                  <a:ext uri="{FF2B5EF4-FFF2-40B4-BE49-F238E27FC236}">
                    <a16:creationId xmlns:a16="http://schemas.microsoft.com/office/drawing/2014/main" id="{C186F62A-091F-4A04-B804-6F7716AC0D97}"/>
                  </a:ext>
                </a:extLst>
              </p:cNvPr>
              <p:cNvSpPr/>
              <p:nvPr/>
            </p:nvSpPr>
            <p:spPr bwMode="auto">
              <a:xfrm>
                <a:off x="1357483" y="2170593"/>
                <a:ext cx="278176" cy="187287"/>
              </a:xfrm>
              <a:custGeom>
                <a:avLst/>
                <a:gdLst>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1058 w 278176"/>
                  <a:gd name="connsiteY4" fmla="*/ 66102 h 187287"/>
                  <a:gd name="connsiteX5" fmla="*/ 220338 w 278176"/>
                  <a:gd name="connsiteY5" fmla="*/ 137711 h 187287"/>
                  <a:gd name="connsiteX6" fmla="*/ 278176 w 278176"/>
                  <a:gd name="connsiteY6" fmla="*/ 137711 h 187287"/>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9079 w 278176"/>
                  <a:gd name="connsiteY4" fmla="*/ 66102 h 187287"/>
                  <a:gd name="connsiteX5" fmla="*/ 220338 w 278176"/>
                  <a:gd name="connsiteY5" fmla="*/ 137711 h 187287"/>
                  <a:gd name="connsiteX6" fmla="*/ 278176 w 278176"/>
                  <a:gd name="connsiteY6" fmla="*/ 137711 h 187287"/>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 name="connsiteX0" fmla="*/ 0 w 278176"/>
                  <a:gd name="connsiteY0" fmla="*/ 88135 h 187287"/>
                  <a:gd name="connsiteX1" fmla="*/ 71610 w 278176"/>
                  <a:gd name="connsiteY1" fmla="*/ 88135 h 187287"/>
                  <a:gd name="connsiteX2" fmla="*/ 108303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176" h="187287">
                    <a:moveTo>
                      <a:pt x="0" y="88135"/>
                    </a:moveTo>
                    <a:lnTo>
                      <a:pt x="71610" y="88135"/>
                    </a:lnTo>
                    <a:lnTo>
                      <a:pt x="108303" y="0"/>
                    </a:lnTo>
                    <a:lnTo>
                      <a:pt x="168007" y="187287"/>
                    </a:lnTo>
                    <a:lnTo>
                      <a:pt x="209079" y="66102"/>
                    </a:lnTo>
                    <a:lnTo>
                      <a:pt x="236381" y="133701"/>
                    </a:lnTo>
                    <a:lnTo>
                      <a:pt x="278176" y="137711"/>
                    </a:lnTo>
                  </a:path>
                </a:pathLst>
              </a:custGeom>
              <a:noFill/>
              <a:ln w="28575">
                <a:solidFill>
                  <a:schemeClr val="tx1"/>
                </a:solidFill>
                <a:miter lim="800000"/>
                <a:headEnd/>
                <a:tailEnd/>
              </a:ln>
            </p:spPr>
            <p:txBody>
              <a:bodyPr rtlCol="0" anchor="ctr"/>
              <a:lstStyle/>
              <a:p>
                <a:pPr algn="ctr"/>
                <a:endParaRPr lang="en-US" dirty="0"/>
              </a:p>
            </p:txBody>
          </p:sp>
        </p:grpSp>
      </p:grpSp>
      <p:grpSp>
        <p:nvGrpSpPr>
          <p:cNvPr id="34" name="Group 33">
            <a:extLst>
              <a:ext uri="{FF2B5EF4-FFF2-40B4-BE49-F238E27FC236}">
                <a16:creationId xmlns:a16="http://schemas.microsoft.com/office/drawing/2014/main" id="{7DF3DF2F-B81C-4C3A-A092-2C11F8C02604}"/>
              </a:ext>
            </a:extLst>
          </p:cNvPr>
          <p:cNvGrpSpPr/>
          <p:nvPr/>
        </p:nvGrpSpPr>
        <p:grpSpPr>
          <a:xfrm>
            <a:off x="2291630" y="3014406"/>
            <a:ext cx="1198637" cy="1617733"/>
            <a:chOff x="982206" y="3532239"/>
            <a:chExt cx="1198637" cy="1617733"/>
          </a:xfrm>
        </p:grpSpPr>
        <p:grpSp>
          <p:nvGrpSpPr>
            <p:cNvPr id="30" name="Group 29">
              <a:extLst>
                <a:ext uri="{FF2B5EF4-FFF2-40B4-BE49-F238E27FC236}">
                  <a16:creationId xmlns:a16="http://schemas.microsoft.com/office/drawing/2014/main" id="{5EC99F37-61F3-4145-8608-D254A8C4A29D}"/>
                </a:ext>
              </a:extLst>
            </p:cNvPr>
            <p:cNvGrpSpPr/>
            <p:nvPr/>
          </p:nvGrpSpPr>
          <p:grpSpPr>
            <a:xfrm>
              <a:off x="982206" y="3532239"/>
              <a:ext cx="1198637" cy="1617733"/>
              <a:chOff x="982206" y="3532239"/>
              <a:chExt cx="1198637" cy="1617733"/>
            </a:xfrm>
          </p:grpSpPr>
          <p:sp>
            <p:nvSpPr>
              <p:cNvPr id="20" name="Rectangle: Rounded Corners 19">
                <a:extLst>
                  <a:ext uri="{FF2B5EF4-FFF2-40B4-BE49-F238E27FC236}">
                    <a16:creationId xmlns:a16="http://schemas.microsoft.com/office/drawing/2014/main" id="{5B567DA6-D70F-40B0-8FA0-265D42CC636E}"/>
                  </a:ext>
                </a:extLst>
              </p:cNvPr>
              <p:cNvSpPr/>
              <p:nvPr/>
            </p:nvSpPr>
            <p:spPr bwMode="auto">
              <a:xfrm>
                <a:off x="982206" y="3687097"/>
                <a:ext cx="1198637" cy="1462875"/>
              </a:xfrm>
              <a:prstGeom prst="roundRect">
                <a:avLst>
                  <a:gd name="adj" fmla="val 5671"/>
                </a:avLst>
              </a:prstGeom>
              <a:noFill/>
              <a:ln w="1206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Trapezoid 20">
                <a:extLst>
                  <a:ext uri="{FF2B5EF4-FFF2-40B4-BE49-F238E27FC236}">
                    <a16:creationId xmlns:a16="http://schemas.microsoft.com/office/drawing/2014/main" id="{CE839AFC-9761-4DC5-9998-518F35803450}"/>
                  </a:ext>
                </a:extLst>
              </p:cNvPr>
              <p:cNvSpPr/>
              <p:nvPr/>
            </p:nvSpPr>
            <p:spPr bwMode="auto">
              <a:xfrm>
                <a:off x="1269583" y="3694471"/>
                <a:ext cx="623882" cy="154858"/>
              </a:xfrm>
              <a:prstGeom prst="trapezoid">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Rounded Corners 23">
                <a:extLst>
                  <a:ext uri="{FF2B5EF4-FFF2-40B4-BE49-F238E27FC236}">
                    <a16:creationId xmlns:a16="http://schemas.microsoft.com/office/drawing/2014/main" id="{6BF698F0-4CDA-488E-ADA9-CEE4A925EDB8}"/>
                  </a:ext>
                </a:extLst>
              </p:cNvPr>
              <p:cNvSpPr/>
              <p:nvPr/>
            </p:nvSpPr>
            <p:spPr bwMode="auto">
              <a:xfrm>
                <a:off x="1403511" y="3532239"/>
                <a:ext cx="356026" cy="154858"/>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6CB7F02D-7CE6-4D87-B427-8AA023EA86FF}"/>
                </a:ext>
              </a:extLst>
            </p:cNvPr>
            <p:cNvGrpSpPr/>
            <p:nvPr/>
          </p:nvGrpSpPr>
          <p:grpSpPr>
            <a:xfrm>
              <a:off x="1269583" y="4138796"/>
              <a:ext cx="623882" cy="556688"/>
              <a:chOff x="1276141" y="2043705"/>
              <a:chExt cx="462983" cy="413118"/>
            </a:xfrm>
          </p:grpSpPr>
          <p:sp>
            <p:nvSpPr>
              <p:cNvPr id="54" name="Heart 53">
                <a:extLst>
                  <a:ext uri="{FF2B5EF4-FFF2-40B4-BE49-F238E27FC236}">
                    <a16:creationId xmlns:a16="http://schemas.microsoft.com/office/drawing/2014/main" id="{3064A7F1-513B-4EF8-8649-C1ACEA1E56F5}"/>
                  </a:ext>
                </a:extLst>
              </p:cNvPr>
              <p:cNvSpPr/>
              <p:nvPr/>
            </p:nvSpPr>
            <p:spPr bwMode="auto">
              <a:xfrm>
                <a:off x="1276141" y="2043705"/>
                <a:ext cx="462983" cy="413118"/>
              </a:xfrm>
              <a:prstGeom prst="heart">
                <a:avLst/>
              </a:prstGeom>
              <a:solidFill>
                <a:schemeClr val="accent3">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Shape 55">
                <a:extLst>
                  <a:ext uri="{FF2B5EF4-FFF2-40B4-BE49-F238E27FC236}">
                    <a16:creationId xmlns:a16="http://schemas.microsoft.com/office/drawing/2014/main" id="{4B75AF99-FACF-406F-80AF-0F3ADF9F5FCA}"/>
                  </a:ext>
                </a:extLst>
              </p:cNvPr>
              <p:cNvSpPr/>
              <p:nvPr/>
            </p:nvSpPr>
            <p:spPr bwMode="auto">
              <a:xfrm>
                <a:off x="1357483" y="2168180"/>
                <a:ext cx="282253" cy="189700"/>
              </a:xfrm>
              <a:custGeom>
                <a:avLst/>
                <a:gdLst>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1058 w 278176"/>
                  <a:gd name="connsiteY4" fmla="*/ 66102 h 187287"/>
                  <a:gd name="connsiteX5" fmla="*/ 220338 w 278176"/>
                  <a:gd name="connsiteY5" fmla="*/ 137711 h 187287"/>
                  <a:gd name="connsiteX6" fmla="*/ 278176 w 278176"/>
                  <a:gd name="connsiteY6" fmla="*/ 137711 h 187287"/>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9079 w 278176"/>
                  <a:gd name="connsiteY4" fmla="*/ 66102 h 187287"/>
                  <a:gd name="connsiteX5" fmla="*/ 220338 w 278176"/>
                  <a:gd name="connsiteY5" fmla="*/ 137711 h 187287"/>
                  <a:gd name="connsiteX6" fmla="*/ 278176 w 278176"/>
                  <a:gd name="connsiteY6" fmla="*/ 137711 h 187287"/>
                  <a:gd name="connsiteX0" fmla="*/ 0 w 278176"/>
                  <a:gd name="connsiteY0" fmla="*/ 88135 h 187287"/>
                  <a:gd name="connsiteX1" fmla="*/ 71610 w 278176"/>
                  <a:gd name="connsiteY1" fmla="*/ 88135 h 187287"/>
                  <a:gd name="connsiteX2" fmla="*/ 115677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 name="connsiteX0" fmla="*/ 0 w 278176"/>
                  <a:gd name="connsiteY0" fmla="*/ 88135 h 187287"/>
                  <a:gd name="connsiteX1" fmla="*/ 71610 w 278176"/>
                  <a:gd name="connsiteY1" fmla="*/ 88135 h 187287"/>
                  <a:gd name="connsiteX2" fmla="*/ 108303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 name="connsiteX0" fmla="*/ 0 w 278176"/>
                  <a:gd name="connsiteY0" fmla="*/ 88135 h 187287"/>
                  <a:gd name="connsiteX1" fmla="*/ 71610 w 278176"/>
                  <a:gd name="connsiteY1" fmla="*/ 88135 h 187287"/>
                  <a:gd name="connsiteX2" fmla="*/ 97516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 name="connsiteX0" fmla="*/ 0 w 278176"/>
                  <a:gd name="connsiteY0" fmla="*/ 88135 h 187287"/>
                  <a:gd name="connsiteX1" fmla="*/ 66217 w 278176"/>
                  <a:gd name="connsiteY1" fmla="*/ 82733 h 187287"/>
                  <a:gd name="connsiteX2" fmla="*/ 97516 w 278176"/>
                  <a:gd name="connsiteY2" fmla="*/ 0 h 187287"/>
                  <a:gd name="connsiteX3" fmla="*/ 168007 w 278176"/>
                  <a:gd name="connsiteY3" fmla="*/ 187287 h 187287"/>
                  <a:gd name="connsiteX4" fmla="*/ 209079 w 278176"/>
                  <a:gd name="connsiteY4" fmla="*/ 66102 h 187287"/>
                  <a:gd name="connsiteX5" fmla="*/ 236381 w 278176"/>
                  <a:gd name="connsiteY5" fmla="*/ 133701 h 187287"/>
                  <a:gd name="connsiteX6" fmla="*/ 278176 w 278176"/>
                  <a:gd name="connsiteY6" fmla="*/ 137711 h 18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8176" h="187287">
                    <a:moveTo>
                      <a:pt x="0" y="88135"/>
                    </a:moveTo>
                    <a:lnTo>
                      <a:pt x="66217" y="82733"/>
                    </a:lnTo>
                    <a:lnTo>
                      <a:pt x="97516" y="0"/>
                    </a:lnTo>
                    <a:lnTo>
                      <a:pt x="168007" y="187287"/>
                    </a:lnTo>
                    <a:lnTo>
                      <a:pt x="209079" y="66102"/>
                    </a:lnTo>
                    <a:lnTo>
                      <a:pt x="236381" y="133701"/>
                    </a:lnTo>
                    <a:lnTo>
                      <a:pt x="278176" y="137711"/>
                    </a:lnTo>
                  </a:path>
                </a:pathLst>
              </a:custGeom>
              <a:noFill/>
              <a:ln w="28575">
                <a:solidFill>
                  <a:schemeClr val="tx1"/>
                </a:solidFill>
                <a:miter lim="800000"/>
                <a:headEnd/>
                <a:tailEnd/>
              </a:ln>
            </p:spPr>
            <p:txBody>
              <a:bodyPr rtlCol="0" anchor="ctr"/>
              <a:lstStyle/>
              <a:p>
                <a:pPr algn="ctr"/>
                <a:endParaRPr lang="en-US" dirty="0"/>
              </a:p>
            </p:txBody>
          </p:sp>
        </p:grpSp>
      </p:grpSp>
    </p:spTree>
    <p:extLst>
      <p:ext uri="{BB962C8B-B14F-4D97-AF65-F5344CB8AC3E}">
        <p14:creationId xmlns:p14="http://schemas.microsoft.com/office/powerpoint/2010/main" val="144367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b="1" dirty="0"/>
              <a:t>Phase III EA8191 INDICATE: Defining Actionability of </a:t>
            </a:r>
            <a:br>
              <a:rPr lang="en-US" b="1" dirty="0"/>
            </a:br>
            <a:r>
              <a:rPr lang="en-US" b="1" dirty="0"/>
              <a:t>PSMA PET in Biochemical Recurrence </a:t>
            </a:r>
            <a:endParaRPr lang="en-US" sz="1800" b="1" dirty="0">
              <a:solidFill>
                <a:srgbClr val="FF0000"/>
              </a:solidFill>
            </a:endParaRPr>
          </a:p>
        </p:txBody>
      </p:sp>
      <p:sp>
        <p:nvSpPr>
          <p:cNvPr id="6" name="TextBox 5">
            <a:extLst>
              <a:ext uri="{FF2B5EF4-FFF2-40B4-BE49-F238E27FC236}">
                <a16:creationId xmlns:a16="http://schemas.microsoft.com/office/drawing/2014/main" id="{C8545DF2-7A61-7C43-907D-53FBAA280BE9}"/>
              </a:ext>
            </a:extLst>
          </p:cNvPr>
          <p:cNvSpPr txBox="1"/>
          <p:nvPr/>
        </p:nvSpPr>
        <p:spPr>
          <a:xfrm>
            <a:off x="570825" y="4374611"/>
            <a:ext cx="11088545" cy="1595309"/>
          </a:xfrm>
          <a:prstGeom prst="rect">
            <a:avLst/>
          </a:prstGeom>
          <a:noFill/>
        </p:spPr>
        <p:txBody>
          <a:bodyPr wrap="square">
            <a:spAutoFit/>
          </a:bodyPr>
          <a:lstStyle/>
          <a:p>
            <a:pPr marL="114300" indent="0">
              <a:lnSpc>
                <a:spcPct val="90000"/>
              </a:lnSpc>
              <a:spcBef>
                <a:spcPts val="1000"/>
              </a:spcBef>
              <a:buNone/>
            </a:pPr>
            <a:r>
              <a:rPr lang="en-AU" b="1" dirty="0">
                <a:solidFill>
                  <a:schemeClr val="bg2">
                    <a:lumMod val="25000"/>
                  </a:schemeClr>
                </a:solidFill>
              </a:rPr>
              <a:t>Objectives</a:t>
            </a:r>
          </a:p>
          <a:p>
            <a:pPr marL="571500" indent="-457200">
              <a:lnSpc>
                <a:spcPct val="90000"/>
              </a:lnSpc>
              <a:spcBef>
                <a:spcPts val="1000"/>
              </a:spcBef>
              <a:buFont typeface="Wingdings" panose="05000000000000000000" pitchFamily="2" charset="2"/>
              <a:buChar char="§"/>
            </a:pPr>
            <a:r>
              <a:rPr lang="en-AU" dirty="0">
                <a:solidFill>
                  <a:schemeClr val="bg2">
                    <a:lumMod val="25000"/>
                  </a:schemeClr>
                </a:solidFill>
              </a:rPr>
              <a:t>For patients </a:t>
            </a:r>
            <a:r>
              <a:rPr lang="en-AU" i="1" dirty="0">
                <a:solidFill>
                  <a:schemeClr val="bg2">
                    <a:lumMod val="25000"/>
                  </a:schemeClr>
                </a:solidFill>
              </a:rPr>
              <a:t>without</a:t>
            </a:r>
            <a:r>
              <a:rPr lang="en-AU" dirty="0">
                <a:solidFill>
                  <a:schemeClr val="bg2">
                    <a:lumMod val="25000"/>
                  </a:schemeClr>
                </a:solidFill>
              </a:rPr>
              <a:t> PET evidence of extrapelvic metastases: to evaluate whether addition of enhanced systemic therapy to SoC salvage RT can prolong PFS</a:t>
            </a:r>
          </a:p>
          <a:p>
            <a:pPr marL="571500" indent="-457200">
              <a:lnSpc>
                <a:spcPct val="90000"/>
              </a:lnSpc>
              <a:spcBef>
                <a:spcPts val="1000"/>
              </a:spcBef>
              <a:buFont typeface="Wingdings" panose="05000000000000000000" pitchFamily="2" charset="2"/>
              <a:buChar char="§"/>
            </a:pPr>
            <a:r>
              <a:rPr lang="en-AU" dirty="0">
                <a:solidFill>
                  <a:schemeClr val="bg2">
                    <a:lumMod val="25000"/>
                  </a:schemeClr>
                </a:solidFill>
              </a:rPr>
              <a:t>For patients </a:t>
            </a:r>
            <a:r>
              <a:rPr lang="en-AU" i="1" dirty="0">
                <a:solidFill>
                  <a:schemeClr val="bg2">
                    <a:lumMod val="25000"/>
                  </a:schemeClr>
                </a:solidFill>
              </a:rPr>
              <a:t>with</a:t>
            </a:r>
            <a:r>
              <a:rPr lang="en-AU" dirty="0">
                <a:solidFill>
                  <a:schemeClr val="bg2">
                    <a:lumMod val="25000"/>
                  </a:schemeClr>
                </a:solidFill>
              </a:rPr>
              <a:t> PET evidence of extrapelvic metastases: to</a:t>
            </a:r>
            <a:r>
              <a:rPr lang="en-US" dirty="0">
                <a:solidFill>
                  <a:schemeClr val="bg2">
                    <a:lumMod val="25000"/>
                  </a:schemeClr>
                </a:solidFill>
              </a:rPr>
              <a:t> evaluate whether addition of </a:t>
            </a:r>
            <a:r>
              <a:rPr lang="en-AU" dirty="0">
                <a:solidFill>
                  <a:schemeClr val="bg2">
                    <a:lumMod val="25000"/>
                  </a:schemeClr>
                </a:solidFill>
              </a:rPr>
              <a:t>metastasis-directed RT </a:t>
            </a:r>
            <a:r>
              <a:rPr lang="en-US" dirty="0">
                <a:solidFill>
                  <a:schemeClr val="bg2">
                    <a:lumMod val="25000"/>
                  </a:schemeClr>
                </a:solidFill>
              </a:rPr>
              <a:t>to enhanced systemic therapy and SoC salvage RT can prolong PFS</a:t>
            </a:r>
          </a:p>
        </p:txBody>
      </p:sp>
      <p:sp>
        <p:nvSpPr>
          <p:cNvPr id="4" name="TextBox 3">
            <a:extLst>
              <a:ext uri="{FF2B5EF4-FFF2-40B4-BE49-F238E27FC236}">
                <a16:creationId xmlns:a16="http://schemas.microsoft.com/office/drawing/2014/main" id="{508DB9A1-227D-0043-8904-B57F73DFB965}"/>
              </a:ext>
            </a:extLst>
          </p:cNvPr>
          <p:cNvSpPr txBox="1"/>
          <p:nvPr/>
        </p:nvSpPr>
        <p:spPr>
          <a:xfrm>
            <a:off x="9711159" y="775504"/>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9237E6D5-7D83-A14E-A29C-E1752007D9C0}"/>
              </a:ext>
            </a:extLst>
          </p:cNvPr>
          <p:cNvSpPr txBox="1"/>
          <p:nvPr/>
        </p:nvSpPr>
        <p:spPr>
          <a:xfrm>
            <a:off x="575820" y="5925486"/>
            <a:ext cx="7739683" cy="400110"/>
          </a:xfrm>
          <a:prstGeom prst="rect">
            <a:avLst/>
          </a:prstGeom>
          <a:noFill/>
        </p:spPr>
        <p:txBody>
          <a:bodyPr wrap="none" rtlCol="0">
            <a:spAutoFit/>
          </a:bodyPr>
          <a:lstStyle/>
          <a:p>
            <a:r>
              <a:rPr lang="en-US" sz="2000" dirty="0">
                <a:solidFill>
                  <a:srgbClr val="FF0000"/>
                </a:solidFill>
              </a:rPr>
              <a:t>Current trial status: 116 patients enrolled (recently accruing ~6 per mo)</a:t>
            </a:r>
          </a:p>
        </p:txBody>
      </p:sp>
      <p:sp>
        <p:nvSpPr>
          <p:cNvPr id="7" name="TextBox 6">
            <a:extLst>
              <a:ext uri="{FF2B5EF4-FFF2-40B4-BE49-F238E27FC236}">
                <a16:creationId xmlns:a16="http://schemas.microsoft.com/office/drawing/2014/main" id="{CF5DF1E2-F2C6-F349-B8D5-2F817A374CF2}"/>
              </a:ext>
            </a:extLst>
          </p:cNvPr>
          <p:cNvSpPr txBox="1"/>
          <p:nvPr/>
        </p:nvSpPr>
        <p:spPr>
          <a:xfrm>
            <a:off x="2789074" y="3196831"/>
            <a:ext cx="1156494" cy="400110"/>
          </a:xfrm>
          <a:prstGeom prst="rect">
            <a:avLst/>
          </a:prstGeom>
          <a:noFill/>
        </p:spPr>
        <p:txBody>
          <a:bodyPr wrap="square" rtlCol="0">
            <a:spAutoFit/>
          </a:bodyPr>
          <a:lstStyle/>
          <a:p>
            <a:pPr algn="ctr"/>
            <a:r>
              <a:rPr lang="en-US" sz="2000" dirty="0">
                <a:solidFill>
                  <a:srgbClr val="FF0000"/>
                </a:solidFill>
              </a:rPr>
              <a:t>(N = 804)</a:t>
            </a:r>
          </a:p>
        </p:txBody>
      </p:sp>
      <p:sp>
        <p:nvSpPr>
          <p:cNvPr id="5" name="Text Box 45">
            <a:extLst>
              <a:ext uri="{FF2B5EF4-FFF2-40B4-BE49-F238E27FC236}">
                <a16:creationId xmlns:a16="http://schemas.microsoft.com/office/drawing/2014/main" id="{6BFD06EA-B9E8-9651-6347-3C5BAD854382}"/>
              </a:ext>
            </a:extLst>
          </p:cNvPr>
          <p:cNvSpPr txBox="1">
            <a:spLocks noChangeArrowheads="1"/>
          </p:cNvSpPr>
          <p:nvPr/>
        </p:nvSpPr>
        <p:spPr bwMode="auto">
          <a:xfrm>
            <a:off x="253245" y="1942450"/>
            <a:ext cx="246744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PC and biochemical recurrence after radical prostatectomy; negative or equivocal for extrapelvic mets by conventional imaging; candidate for SoC RT + ADT;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ECOG PS 0-2</a:t>
            </a:r>
          </a:p>
        </p:txBody>
      </p:sp>
      <p:sp>
        <p:nvSpPr>
          <p:cNvPr id="8" name="Text Box 45">
            <a:extLst>
              <a:ext uri="{FF2B5EF4-FFF2-40B4-BE49-F238E27FC236}">
                <a16:creationId xmlns:a16="http://schemas.microsoft.com/office/drawing/2014/main" id="{E0AF359E-ABDB-1141-5124-9683C9CCEDAD}"/>
              </a:ext>
            </a:extLst>
          </p:cNvPr>
          <p:cNvSpPr txBox="1">
            <a:spLocks noChangeArrowheads="1"/>
          </p:cNvSpPr>
          <p:nvPr/>
        </p:nvSpPr>
        <p:spPr bwMode="auto">
          <a:xfrm>
            <a:off x="492140" y="1304357"/>
            <a:ext cx="5501259" cy="338554"/>
          </a:xfrm>
          <a:prstGeom prst="rect">
            <a:avLst/>
          </a:prstGeom>
          <a:solidFill>
            <a:schemeClr val="accent5">
              <a:lumMod val="20000"/>
              <a:lumOff val="80000"/>
            </a:schemeClr>
          </a:solidFill>
          <a:ln>
            <a:noFill/>
          </a:ln>
        </p:spPr>
        <p:txBody>
          <a:bodyPr wrap="square" anchor="ctr">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Step 0</a:t>
            </a:r>
          </a:p>
        </p:txBody>
      </p:sp>
      <p:sp>
        <p:nvSpPr>
          <p:cNvPr id="9" name="Text Box 45">
            <a:extLst>
              <a:ext uri="{FF2B5EF4-FFF2-40B4-BE49-F238E27FC236}">
                <a16:creationId xmlns:a16="http://schemas.microsoft.com/office/drawing/2014/main" id="{FB2FE5DD-88E4-90B5-3284-79AC6B8E2268}"/>
              </a:ext>
            </a:extLst>
          </p:cNvPr>
          <p:cNvSpPr txBox="1">
            <a:spLocks noChangeArrowheads="1"/>
          </p:cNvSpPr>
          <p:nvPr/>
        </p:nvSpPr>
        <p:spPr bwMode="auto">
          <a:xfrm>
            <a:off x="2789075" y="2671345"/>
            <a:ext cx="1156494" cy="584775"/>
          </a:xfrm>
          <a:prstGeom prst="rect">
            <a:avLst/>
          </a:prstGeom>
          <a:solidFill>
            <a:schemeClr val="tx1">
              <a:lumMod val="50000"/>
            </a:schemeClr>
          </a:solidFill>
          <a:ln>
            <a:noFill/>
          </a:ln>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S PGothic" panose="020B0600070205080204" pitchFamily="34" charset="-128"/>
                <a:cs typeface="Calibri" panose="020F0502020204030204" pitchFamily="34" charset="0"/>
              </a:rPr>
              <a:t>SoC PET/CT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S PGothic" panose="020B0600070205080204" pitchFamily="34" charset="-128"/>
                <a:cs typeface="Calibri" panose="020F0502020204030204" pitchFamily="34" charset="0"/>
              </a:rPr>
              <a:t>at baseline</a:t>
            </a:r>
          </a:p>
        </p:txBody>
      </p:sp>
      <p:sp>
        <p:nvSpPr>
          <p:cNvPr id="12" name="Text Box 45">
            <a:extLst>
              <a:ext uri="{FF2B5EF4-FFF2-40B4-BE49-F238E27FC236}">
                <a16:creationId xmlns:a16="http://schemas.microsoft.com/office/drawing/2014/main" id="{4CC83B9B-53F2-F5A0-5140-C1F83CDB2DDC}"/>
              </a:ext>
            </a:extLst>
          </p:cNvPr>
          <p:cNvSpPr txBox="1">
            <a:spLocks noChangeArrowheads="1"/>
          </p:cNvSpPr>
          <p:nvPr/>
        </p:nvSpPr>
        <p:spPr bwMode="auto">
          <a:xfrm>
            <a:off x="4270509" y="1884780"/>
            <a:ext cx="1722890" cy="584775"/>
          </a:xfrm>
          <a:prstGeom prst="rect">
            <a:avLst/>
          </a:prstGeom>
          <a:noFill/>
          <a:ln w="38100">
            <a:solidFill>
              <a:schemeClr val="accent1"/>
            </a:solidFill>
          </a:ln>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chemeClr val="bg1"/>
                </a:solidFill>
                <a:effectLst/>
                <a:uLnTx/>
                <a:uFillTx/>
                <a:latin typeface="Calibri" panose="020F0502020204030204" pitchFamily="34" charset="0"/>
                <a:ea typeface="MS PGothic" panose="020B0600070205080204" pitchFamily="34" charset="-128"/>
                <a:cs typeface="Calibri" panose="020F0502020204030204" pitchFamily="34" charset="0"/>
              </a:rPr>
              <a:t>PET negative for extrapelvic mets</a:t>
            </a:r>
          </a:p>
        </p:txBody>
      </p:sp>
      <p:sp>
        <p:nvSpPr>
          <p:cNvPr id="13" name="Text Box 45">
            <a:extLst>
              <a:ext uri="{FF2B5EF4-FFF2-40B4-BE49-F238E27FC236}">
                <a16:creationId xmlns:a16="http://schemas.microsoft.com/office/drawing/2014/main" id="{24D2AF58-727D-23C8-8836-A8ABE225575D}"/>
              </a:ext>
            </a:extLst>
          </p:cNvPr>
          <p:cNvSpPr txBox="1">
            <a:spLocks noChangeArrowheads="1"/>
          </p:cNvSpPr>
          <p:nvPr/>
        </p:nvSpPr>
        <p:spPr bwMode="auto">
          <a:xfrm>
            <a:off x="4270509" y="3397777"/>
            <a:ext cx="1602711" cy="584775"/>
          </a:xfrm>
          <a:prstGeom prst="rect">
            <a:avLst/>
          </a:prstGeom>
          <a:noFill/>
          <a:ln w="38100">
            <a:solidFill>
              <a:schemeClr val="accent1"/>
            </a:solidFill>
          </a:ln>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chemeClr val="bg1"/>
                </a:solidFill>
                <a:effectLst/>
                <a:uLnTx/>
                <a:uFillTx/>
                <a:latin typeface="Calibri" panose="020F0502020204030204" pitchFamily="34" charset="0"/>
                <a:ea typeface="MS PGothic" panose="020B0600070205080204" pitchFamily="34" charset="-128"/>
                <a:cs typeface="Calibri" panose="020F0502020204030204" pitchFamily="34" charset="0"/>
              </a:rPr>
              <a:t>PET positive for extrapelvic mets</a:t>
            </a:r>
          </a:p>
        </p:txBody>
      </p:sp>
      <p:cxnSp>
        <p:nvCxnSpPr>
          <p:cNvPr id="17" name="Connector: Elbow 16">
            <a:extLst>
              <a:ext uri="{FF2B5EF4-FFF2-40B4-BE49-F238E27FC236}">
                <a16:creationId xmlns:a16="http://schemas.microsoft.com/office/drawing/2014/main" id="{4E4C30C6-6838-85BB-D950-3977E92C02E0}"/>
              </a:ext>
            </a:extLst>
          </p:cNvPr>
          <p:cNvCxnSpPr>
            <a:stCxn id="9" idx="3"/>
            <a:endCxn id="12" idx="1"/>
          </p:cNvCxnSpPr>
          <p:nvPr/>
        </p:nvCxnSpPr>
        <p:spPr bwMode="auto">
          <a:xfrm flipV="1">
            <a:off x="3945569" y="2177168"/>
            <a:ext cx="324940" cy="786565"/>
          </a:xfrm>
          <a:prstGeom prst="bentConnector3">
            <a:avLst>
              <a:gd name="adj1" fmla="val 50000"/>
            </a:avLst>
          </a:prstGeom>
          <a:noFill/>
          <a:ln w="28575" cap="flat" cmpd="sng" algn="ctr">
            <a:solidFill>
              <a:schemeClr val="bg1"/>
            </a:solidFill>
            <a:prstDash val="solid"/>
            <a:round/>
            <a:headEnd type="none" w="med" len="med"/>
            <a:tailEnd type="triangle"/>
          </a:ln>
          <a:effectLst/>
        </p:spPr>
      </p:cxnSp>
      <p:cxnSp>
        <p:nvCxnSpPr>
          <p:cNvPr id="23" name="Connector: Elbow 22">
            <a:extLst>
              <a:ext uri="{FF2B5EF4-FFF2-40B4-BE49-F238E27FC236}">
                <a16:creationId xmlns:a16="http://schemas.microsoft.com/office/drawing/2014/main" id="{1C155F1A-DBB3-FBEB-9B61-0DD324AC122A}"/>
              </a:ext>
            </a:extLst>
          </p:cNvPr>
          <p:cNvCxnSpPr>
            <a:stCxn id="9" idx="3"/>
            <a:endCxn id="13" idx="1"/>
          </p:cNvCxnSpPr>
          <p:nvPr/>
        </p:nvCxnSpPr>
        <p:spPr bwMode="auto">
          <a:xfrm>
            <a:off x="3945569" y="2963733"/>
            <a:ext cx="324940" cy="726432"/>
          </a:xfrm>
          <a:prstGeom prst="bentConnector3">
            <a:avLst/>
          </a:prstGeom>
          <a:noFill/>
          <a:ln w="28575" cap="flat" cmpd="sng" algn="ctr">
            <a:solidFill>
              <a:schemeClr val="bg1"/>
            </a:solidFill>
            <a:prstDash val="solid"/>
            <a:round/>
            <a:headEnd type="none" w="med" len="med"/>
            <a:tailEnd type="triangle"/>
          </a:ln>
          <a:effectLst/>
        </p:spPr>
      </p:cxnSp>
      <p:sp>
        <p:nvSpPr>
          <p:cNvPr id="24" name="Rectangle 49">
            <a:extLst>
              <a:ext uri="{FF2B5EF4-FFF2-40B4-BE49-F238E27FC236}">
                <a16:creationId xmlns:a16="http://schemas.microsoft.com/office/drawing/2014/main" id="{5F99A4D8-57A0-DE71-561C-7607A856A950}"/>
              </a:ext>
            </a:extLst>
          </p:cNvPr>
          <p:cNvSpPr>
            <a:spLocks noChangeArrowheads="1"/>
          </p:cNvSpPr>
          <p:nvPr/>
        </p:nvSpPr>
        <p:spPr bwMode="auto">
          <a:xfrm>
            <a:off x="6357221" y="2214145"/>
            <a:ext cx="3010676" cy="64008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Arm B: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SoC Salvage Therapy +</a:t>
            </a:r>
          </a:p>
          <a:p>
            <a:pP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Calibri" panose="020F0502020204030204" pitchFamily="34" charset="0"/>
              </a:rPr>
              <a:t>Enhanced Systemic Therapy</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5" name="Rectangle 50">
            <a:extLst>
              <a:ext uri="{FF2B5EF4-FFF2-40B4-BE49-F238E27FC236}">
                <a16:creationId xmlns:a16="http://schemas.microsoft.com/office/drawing/2014/main" id="{1945ED8E-E7E2-4A26-DC4F-861703A1BDB8}"/>
              </a:ext>
            </a:extLst>
          </p:cNvPr>
          <p:cNvSpPr>
            <a:spLocks noChangeArrowheads="1"/>
          </p:cNvSpPr>
          <p:nvPr/>
        </p:nvSpPr>
        <p:spPr bwMode="auto">
          <a:xfrm>
            <a:off x="6359754" y="1678772"/>
            <a:ext cx="3007899" cy="4572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Arm A: SoC Salvage Therapy</a:t>
            </a:r>
          </a:p>
        </p:txBody>
      </p:sp>
      <p:sp>
        <p:nvSpPr>
          <p:cNvPr id="26" name="Rectangle 49">
            <a:extLst>
              <a:ext uri="{FF2B5EF4-FFF2-40B4-BE49-F238E27FC236}">
                <a16:creationId xmlns:a16="http://schemas.microsoft.com/office/drawing/2014/main" id="{FB624F31-BCDC-0262-8C8F-8D85EDD06A28}"/>
              </a:ext>
            </a:extLst>
          </p:cNvPr>
          <p:cNvSpPr>
            <a:spLocks noChangeArrowheads="1"/>
          </p:cNvSpPr>
          <p:nvPr/>
        </p:nvSpPr>
        <p:spPr bwMode="auto">
          <a:xfrm>
            <a:off x="6357221" y="2963947"/>
            <a:ext cx="3010677" cy="640080"/>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Arm C: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SoC Salvage Therapy +</a:t>
            </a:r>
          </a:p>
          <a:p>
            <a:pP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Calibri" panose="020F0502020204030204" pitchFamily="34" charset="0"/>
              </a:rPr>
              <a:t>Enhanced Systemic Therapy</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7" name="Rectangle 49">
            <a:extLst>
              <a:ext uri="{FF2B5EF4-FFF2-40B4-BE49-F238E27FC236}">
                <a16:creationId xmlns:a16="http://schemas.microsoft.com/office/drawing/2014/main" id="{BA3A6309-1185-7E83-85CF-E79BFAEBAC62}"/>
              </a:ext>
            </a:extLst>
          </p:cNvPr>
          <p:cNvSpPr>
            <a:spLocks noChangeArrowheads="1"/>
          </p:cNvSpPr>
          <p:nvPr/>
        </p:nvSpPr>
        <p:spPr bwMode="auto">
          <a:xfrm>
            <a:off x="6356976" y="3668150"/>
            <a:ext cx="3010677" cy="91440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Arm D: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SoC Salvage Therapy +</a:t>
            </a:r>
          </a:p>
          <a:p>
            <a:pP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Calibri" panose="020F0502020204030204" pitchFamily="34" charset="0"/>
              </a:rPr>
              <a:t>Enhanced Systemic Therapy + </a:t>
            </a:r>
          </a:p>
          <a:p>
            <a:pP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Calibri" panose="020F0502020204030204" pitchFamily="34" charset="0"/>
              </a:rPr>
              <a:t>Metastasis-Directed Therapy</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8" name="Text Box 45">
            <a:extLst>
              <a:ext uri="{FF2B5EF4-FFF2-40B4-BE49-F238E27FC236}">
                <a16:creationId xmlns:a16="http://schemas.microsoft.com/office/drawing/2014/main" id="{08612426-55B6-910B-D2E2-F1084FDBB15F}"/>
              </a:ext>
            </a:extLst>
          </p:cNvPr>
          <p:cNvSpPr txBox="1">
            <a:spLocks noChangeArrowheads="1"/>
          </p:cNvSpPr>
          <p:nvPr/>
        </p:nvSpPr>
        <p:spPr bwMode="auto">
          <a:xfrm>
            <a:off x="9681144" y="1645279"/>
            <a:ext cx="1747928" cy="1005840"/>
          </a:xfrm>
          <a:prstGeom prst="rect">
            <a:avLst/>
          </a:prstGeom>
          <a:solidFill>
            <a:schemeClr val="tx1">
              <a:lumMod val="50000"/>
            </a:schemeClr>
          </a:solidFill>
          <a:ln>
            <a:noFill/>
          </a:ln>
        </p:spPr>
        <p:txBody>
          <a:bodyPr wrap="square" anchor="ctr">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S PGothic" panose="020B0600070205080204" pitchFamily="34" charset="-128"/>
                <a:cs typeface="Calibri" panose="020F0502020204030204" pitchFamily="34" charset="0"/>
              </a:rPr>
              <a:t>PFS</a:t>
            </a:r>
          </a:p>
        </p:txBody>
      </p:sp>
      <p:sp>
        <p:nvSpPr>
          <p:cNvPr id="29" name="Text Box 45">
            <a:extLst>
              <a:ext uri="{FF2B5EF4-FFF2-40B4-BE49-F238E27FC236}">
                <a16:creationId xmlns:a16="http://schemas.microsoft.com/office/drawing/2014/main" id="{1E19BDC7-0D3B-7CF5-3046-4B8D677AC137}"/>
              </a:ext>
            </a:extLst>
          </p:cNvPr>
          <p:cNvSpPr txBox="1">
            <a:spLocks noChangeArrowheads="1"/>
          </p:cNvSpPr>
          <p:nvPr/>
        </p:nvSpPr>
        <p:spPr bwMode="auto">
          <a:xfrm>
            <a:off x="9681144" y="3028444"/>
            <a:ext cx="1747928" cy="1323439"/>
          </a:xfrm>
          <a:prstGeom prst="rect">
            <a:avLst/>
          </a:prstGeom>
          <a:solidFill>
            <a:schemeClr val="tx1">
              <a:lumMod val="50000"/>
            </a:schemeClr>
          </a:solidFill>
          <a:ln>
            <a:noFill/>
          </a:ln>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chemeClr val="tx1"/>
                </a:solidFill>
                <a:effectLst/>
                <a:uLnTx/>
                <a:uFillTx/>
                <a:latin typeface="Calibri" panose="020F0502020204030204" pitchFamily="34" charset="0"/>
                <a:ea typeface="MS PGothic" panose="020B0600070205080204" pitchFamily="34" charset="-128"/>
                <a:cs typeface="Calibri" panose="020F0502020204030204" pitchFamily="34" charset="0"/>
              </a:rPr>
              <a:t>Repeat PET/CT at PSA recurrence or 12 mo after completion of systemic therapy</a:t>
            </a:r>
          </a:p>
        </p:txBody>
      </p:sp>
      <p:sp>
        <p:nvSpPr>
          <p:cNvPr id="30" name="Text Box 45">
            <a:extLst>
              <a:ext uri="{FF2B5EF4-FFF2-40B4-BE49-F238E27FC236}">
                <a16:creationId xmlns:a16="http://schemas.microsoft.com/office/drawing/2014/main" id="{360ECEA9-AD25-2A5B-65A2-0327690AFB79}"/>
              </a:ext>
            </a:extLst>
          </p:cNvPr>
          <p:cNvSpPr txBox="1">
            <a:spLocks noChangeArrowheads="1"/>
          </p:cNvSpPr>
          <p:nvPr/>
        </p:nvSpPr>
        <p:spPr bwMode="auto">
          <a:xfrm>
            <a:off x="6356976" y="1304357"/>
            <a:ext cx="5052863" cy="338554"/>
          </a:xfrm>
          <a:prstGeom prst="rect">
            <a:avLst/>
          </a:prstGeom>
          <a:solidFill>
            <a:schemeClr val="accent5">
              <a:lumMod val="20000"/>
              <a:lumOff val="80000"/>
            </a:schemeClr>
          </a:solidFill>
          <a:ln>
            <a:noFill/>
          </a:ln>
        </p:spPr>
        <p:txBody>
          <a:bodyPr wrap="square" anchor="ctr">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Step 1</a:t>
            </a:r>
          </a:p>
        </p:txBody>
      </p:sp>
      <p:cxnSp>
        <p:nvCxnSpPr>
          <p:cNvPr id="34" name="Straight Arrow Connector 33">
            <a:extLst>
              <a:ext uri="{FF2B5EF4-FFF2-40B4-BE49-F238E27FC236}">
                <a16:creationId xmlns:a16="http://schemas.microsoft.com/office/drawing/2014/main" id="{A386E5DA-6497-4A84-A674-9D01B2428F61}"/>
              </a:ext>
            </a:extLst>
          </p:cNvPr>
          <p:cNvCxnSpPr>
            <a:cxnSpLocks/>
          </p:cNvCxnSpPr>
          <p:nvPr/>
        </p:nvCxnSpPr>
        <p:spPr bwMode="auto">
          <a:xfrm>
            <a:off x="2576050" y="2963733"/>
            <a:ext cx="182880"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6BE7E73B-2B9D-ABA6-8541-50A71630D41F}"/>
              </a:ext>
            </a:extLst>
          </p:cNvPr>
          <p:cNvCxnSpPr>
            <a:stCxn id="12" idx="3"/>
            <a:endCxn id="25" idx="1"/>
          </p:cNvCxnSpPr>
          <p:nvPr/>
        </p:nvCxnSpPr>
        <p:spPr bwMode="auto">
          <a:xfrm flipV="1">
            <a:off x="5993399" y="1907372"/>
            <a:ext cx="366355" cy="269796"/>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945959A0-594A-E6DA-EDEF-24DF52D28FB4}"/>
              </a:ext>
            </a:extLst>
          </p:cNvPr>
          <p:cNvCxnSpPr>
            <a:stCxn id="12" idx="3"/>
            <a:endCxn id="24" idx="1"/>
          </p:cNvCxnSpPr>
          <p:nvPr/>
        </p:nvCxnSpPr>
        <p:spPr bwMode="auto">
          <a:xfrm>
            <a:off x="5993399" y="2177168"/>
            <a:ext cx="363822" cy="357017"/>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BE400131-BA09-9670-C6BD-A45A2EB32A43}"/>
              </a:ext>
            </a:extLst>
          </p:cNvPr>
          <p:cNvCxnSpPr>
            <a:stCxn id="13" idx="3"/>
            <a:endCxn id="26" idx="1"/>
          </p:cNvCxnSpPr>
          <p:nvPr/>
        </p:nvCxnSpPr>
        <p:spPr bwMode="auto">
          <a:xfrm flipV="1">
            <a:off x="5873220" y="3283987"/>
            <a:ext cx="484001" cy="406178"/>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D433217B-C041-69E9-770F-EFB4832D3545}"/>
              </a:ext>
            </a:extLst>
          </p:cNvPr>
          <p:cNvCxnSpPr>
            <a:stCxn id="13" idx="3"/>
            <a:endCxn id="27" idx="1"/>
          </p:cNvCxnSpPr>
          <p:nvPr/>
        </p:nvCxnSpPr>
        <p:spPr bwMode="auto">
          <a:xfrm>
            <a:off x="5873220" y="3690165"/>
            <a:ext cx="483756" cy="435185"/>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6FBA4311-8389-031E-085D-E07FE35DED90}"/>
              </a:ext>
            </a:extLst>
          </p:cNvPr>
          <p:cNvCxnSpPr>
            <a:stCxn id="25" idx="3"/>
          </p:cNvCxnSpPr>
          <p:nvPr/>
        </p:nvCxnSpPr>
        <p:spPr bwMode="auto">
          <a:xfrm>
            <a:off x="9367653" y="1907372"/>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6" name="Straight Arrow Connector 45">
            <a:extLst>
              <a:ext uri="{FF2B5EF4-FFF2-40B4-BE49-F238E27FC236}">
                <a16:creationId xmlns:a16="http://schemas.microsoft.com/office/drawing/2014/main" id="{86DA3775-A857-67C4-E81A-9D8623DDB32E}"/>
              </a:ext>
            </a:extLst>
          </p:cNvPr>
          <p:cNvCxnSpPr>
            <a:stCxn id="24" idx="3"/>
          </p:cNvCxnSpPr>
          <p:nvPr/>
        </p:nvCxnSpPr>
        <p:spPr bwMode="auto">
          <a:xfrm>
            <a:off x="9367897" y="2534185"/>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97895AD0-66A9-B18A-8BBA-FCB115C0E3DA}"/>
              </a:ext>
            </a:extLst>
          </p:cNvPr>
          <p:cNvCxnSpPr/>
          <p:nvPr/>
        </p:nvCxnSpPr>
        <p:spPr bwMode="auto">
          <a:xfrm>
            <a:off x="9367897" y="3261789"/>
            <a:ext cx="274320"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9DF4938D-6E45-9FD0-F9DE-DF578750A71B}"/>
              </a:ext>
            </a:extLst>
          </p:cNvPr>
          <p:cNvCxnSpPr/>
          <p:nvPr/>
        </p:nvCxnSpPr>
        <p:spPr bwMode="auto">
          <a:xfrm>
            <a:off x="9367897" y="4204006"/>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49" name="Text Box 45">
            <a:extLst>
              <a:ext uri="{FF2B5EF4-FFF2-40B4-BE49-F238E27FC236}">
                <a16:creationId xmlns:a16="http://schemas.microsoft.com/office/drawing/2014/main" id="{DE718A6D-9C78-D8A9-39CA-36EB4296DEE4}"/>
              </a:ext>
            </a:extLst>
          </p:cNvPr>
          <p:cNvSpPr txBox="1">
            <a:spLocks noChangeArrowheads="1"/>
          </p:cNvSpPr>
          <p:nvPr/>
        </p:nvSpPr>
        <p:spPr bwMode="auto">
          <a:xfrm>
            <a:off x="4119196" y="2503690"/>
            <a:ext cx="20255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PET+ vs PET- for intrapelvic LNs</a:t>
            </a:r>
          </a:p>
        </p:txBody>
      </p:sp>
      <p:sp>
        <p:nvSpPr>
          <p:cNvPr id="50" name="Text Box 45">
            <a:extLst>
              <a:ext uri="{FF2B5EF4-FFF2-40B4-BE49-F238E27FC236}">
                <a16:creationId xmlns:a16="http://schemas.microsoft.com/office/drawing/2014/main" id="{5F3558C9-FFDA-0CB0-BE4D-124E96BF36DF}"/>
              </a:ext>
            </a:extLst>
          </p:cNvPr>
          <p:cNvSpPr txBox="1">
            <a:spLocks noChangeArrowheads="1"/>
          </p:cNvSpPr>
          <p:nvPr/>
        </p:nvSpPr>
        <p:spPr bwMode="auto">
          <a:xfrm>
            <a:off x="4193781" y="4015213"/>
            <a:ext cx="17561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1-5 vs &gt;5 extrapelvic lesions</a:t>
            </a:r>
          </a:p>
        </p:txBody>
      </p:sp>
      <p:cxnSp>
        <p:nvCxnSpPr>
          <p:cNvPr id="54" name="Straight Arrow Connector 53">
            <a:extLst>
              <a:ext uri="{FF2B5EF4-FFF2-40B4-BE49-F238E27FC236}">
                <a16:creationId xmlns:a16="http://schemas.microsoft.com/office/drawing/2014/main" id="{B786C96B-5878-1E84-173A-EC9A986006F2}"/>
              </a:ext>
            </a:extLst>
          </p:cNvPr>
          <p:cNvCxnSpPr>
            <a:stCxn id="29" idx="0"/>
            <a:endCxn id="28" idx="2"/>
          </p:cNvCxnSpPr>
          <p:nvPr/>
        </p:nvCxnSpPr>
        <p:spPr bwMode="auto">
          <a:xfrm flipV="1">
            <a:off x="10555108" y="2651119"/>
            <a:ext cx="0" cy="377325"/>
          </a:xfrm>
          <a:prstGeom prst="straightConnector1">
            <a:avLst/>
          </a:prstGeom>
          <a:noFill/>
          <a:ln w="28575" cap="flat" cmpd="sng" algn="ctr">
            <a:solidFill>
              <a:schemeClr val="bg1"/>
            </a:solidFill>
            <a:prstDash val="solid"/>
            <a:round/>
            <a:headEnd type="none" w="med" len="med"/>
            <a:tailEnd type="triangle"/>
          </a:ln>
          <a:effectLst/>
        </p:spPr>
      </p:cxnSp>
      <p:sp>
        <p:nvSpPr>
          <p:cNvPr id="56" name="TextBox 55">
            <a:extLst>
              <a:ext uri="{FF2B5EF4-FFF2-40B4-BE49-F238E27FC236}">
                <a16:creationId xmlns:a16="http://schemas.microsoft.com/office/drawing/2014/main" id="{AF6CC53E-524E-3F4D-05AD-0755260F8F49}"/>
              </a:ext>
            </a:extLst>
          </p:cNvPr>
          <p:cNvSpPr txBox="1"/>
          <p:nvPr/>
        </p:nvSpPr>
        <p:spPr bwMode="auto">
          <a:xfrm>
            <a:off x="408863" y="6404449"/>
            <a:ext cx="11087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nl-NL" sz="1200" dirty="0">
                <a:solidFill>
                  <a:schemeClr val="bg2"/>
                </a:solidFill>
                <a:effectLst/>
                <a:ea typeface="Times New Roman" panose="02020603050405020304" pitchFamily="18" charset="0"/>
              </a:rPr>
              <a:t>NCT04423211.</a:t>
            </a:r>
          </a:p>
        </p:txBody>
      </p:sp>
    </p:spTree>
    <p:extLst>
      <p:ext uri="{BB962C8B-B14F-4D97-AF65-F5344CB8AC3E}">
        <p14:creationId xmlns:p14="http://schemas.microsoft.com/office/powerpoint/2010/main" val="2745235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ontent Placeholder 37">
            <a:extLst>
              <a:ext uri="{FF2B5EF4-FFF2-40B4-BE49-F238E27FC236}">
                <a16:creationId xmlns:a16="http://schemas.microsoft.com/office/drawing/2014/main" id="{0203B081-5224-1212-5CD4-40A5FC81514A}"/>
              </a:ext>
            </a:extLst>
          </p:cNvPr>
          <p:cNvSpPr>
            <a:spLocks noGrp="1"/>
          </p:cNvSpPr>
          <p:nvPr>
            <p:ph idx="1"/>
          </p:nvPr>
        </p:nvSpPr>
        <p:spPr>
          <a:xfrm>
            <a:off x="604675" y="1491530"/>
            <a:ext cx="10877529" cy="4951137"/>
          </a:xfrm>
        </p:spPr>
        <p:txBody>
          <a:bodyPr/>
          <a:lstStyle/>
          <a:p>
            <a:r>
              <a:rPr lang="en-US" sz="2000" dirty="0"/>
              <a:t>Randomized phase III trial</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1200" dirty="0"/>
          </a:p>
          <a:p>
            <a:r>
              <a:rPr lang="en-US" sz="2000" b="1" dirty="0"/>
              <a:t>Primary endpoint:</a:t>
            </a:r>
            <a:r>
              <a:rPr lang="en-US" sz="2000" dirty="0"/>
              <a:t> MFS by BICR for enzalutamide + leuprolide vs leuprolide</a:t>
            </a:r>
          </a:p>
          <a:p>
            <a:r>
              <a:rPr lang="en-US" sz="2000" b="1" dirty="0"/>
              <a:t>Secondary endpoint:</a:t>
            </a:r>
            <a:r>
              <a:rPr lang="en-US" sz="2000" dirty="0"/>
              <a:t> MFS by BICR for enzalutamide vs leuprolide, time to PSA progression, </a:t>
            </a:r>
            <a:br>
              <a:rPr lang="en-US" sz="2000" dirty="0"/>
            </a:br>
            <a:r>
              <a:rPr lang="en-US" sz="2000" dirty="0"/>
              <a:t>time to first use of new therapy, OS, safety</a:t>
            </a:r>
          </a:p>
          <a:p>
            <a:endParaRPr lang="en-US" sz="2000" dirty="0"/>
          </a:p>
          <a:p>
            <a:endParaRPr lang="en-US" sz="2000" dirty="0"/>
          </a:p>
          <a:p>
            <a:endParaRPr lang="en-US" sz="2000" dirty="0"/>
          </a:p>
          <a:p>
            <a:endParaRPr lang="en-US" sz="2000" dirty="0"/>
          </a:p>
          <a:p>
            <a:endParaRPr lang="en-US" sz="2000" dirty="0"/>
          </a:p>
        </p:txBody>
      </p:sp>
      <p:sp>
        <p:nvSpPr>
          <p:cNvPr id="2" name="Title 1">
            <a:extLst>
              <a:ext uri="{FF2B5EF4-FFF2-40B4-BE49-F238E27FC236}">
                <a16:creationId xmlns:a16="http://schemas.microsoft.com/office/drawing/2014/main" id="{3A345514-A7EF-6E01-D0D1-7465B3CFF369}"/>
              </a:ext>
            </a:extLst>
          </p:cNvPr>
          <p:cNvSpPr>
            <a:spLocks noGrp="1"/>
          </p:cNvSpPr>
          <p:nvPr>
            <p:ph type="title"/>
          </p:nvPr>
        </p:nvSpPr>
        <p:spPr/>
        <p:txBody>
          <a:bodyPr/>
          <a:lstStyle/>
          <a:p>
            <a:r>
              <a:rPr lang="en-US" dirty="0"/>
              <a:t>EMBARK: Enzalutamide or Placebo + Leuprolide or Enzalutamide Alone in Biochemically Recurrent PC</a:t>
            </a:r>
          </a:p>
        </p:txBody>
      </p:sp>
      <p:sp>
        <p:nvSpPr>
          <p:cNvPr id="4" name="Text Box 15">
            <a:extLst>
              <a:ext uri="{FF2B5EF4-FFF2-40B4-BE49-F238E27FC236}">
                <a16:creationId xmlns:a16="http://schemas.microsoft.com/office/drawing/2014/main" id="{DCB327AE-7742-57DF-2E76-952C2F404009}"/>
              </a:ext>
            </a:extLst>
          </p:cNvPr>
          <p:cNvSpPr txBox="1">
            <a:spLocks noChangeArrowheads="1"/>
          </p:cNvSpPr>
          <p:nvPr/>
        </p:nvSpPr>
        <p:spPr bwMode="auto">
          <a:xfrm>
            <a:off x="412751" y="644266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Shore. AUA 2023. Abstr LBA02-09.</a:t>
            </a:r>
            <a:endParaRPr lang="en-US" altLang="en-US" sz="1200" b="0" spc="-10" dirty="0">
              <a:solidFill>
                <a:schemeClr val="bg2"/>
              </a:solidFill>
              <a:latin typeface="Calibri" panose="020F0502020204030204" pitchFamily="34" charset="0"/>
              <a:cs typeface="+mn-cs"/>
            </a:endParaRPr>
          </a:p>
        </p:txBody>
      </p:sp>
      <p:sp>
        <p:nvSpPr>
          <p:cNvPr id="5" name="Text Box 45">
            <a:extLst>
              <a:ext uri="{FF2B5EF4-FFF2-40B4-BE49-F238E27FC236}">
                <a16:creationId xmlns:a16="http://schemas.microsoft.com/office/drawing/2014/main" id="{500974CF-E832-CDA9-11DD-DBB9A6F6D9B1}"/>
              </a:ext>
            </a:extLst>
          </p:cNvPr>
          <p:cNvSpPr txBox="1">
            <a:spLocks noChangeArrowheads="1"/>
          </p:cNvSpPr>
          <p:nvPr/>
        </p:nvSpPr>
        <p:spPr bwMode="auto">
          <a:xfrm>
            <a:off x="412751" y="2412170"/>
            <a:ext cx="266992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PC post RP with screening PSA ≥1 ng/mL and ≥2 ng/mL above nadir for primary EBRT; PSADT ≤9 mo; no bone mets by bone scan or CT/MRI and central review; testosterone ≥150 ng/dL; prior hormonal therapy</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≥9 mo before randomization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1068)</a:t>
            </a:r>
          </a:p>
        </p:txBody>
      </p:sp>
      <p:sp>
        <p:nvSpPr>
          <p:cNvPr id="11" name="Rectangle 49">
            <a:extLst>
              <a:ext uri="{FF2B5EF4-FFF2-40B4-BE49-F238E27FC236}">
                <a16:creationId xmlns:a16="http://schemas.microsoft.com/office/drawing/2014/main" id="{E577ED72-79DC-83CA-E03F-79FAC8411C36}"/>
              </a:ext>
            </a:extLst>
          </p:cNvPr>
          <p:cNvSpPr>
            <a:spLocks noChangeArrowheads="1"/>
          </p:cNvSpPr>
          <p:nvPr/>
        </p:nvSpPr>
        <p:spPr bwMode="auto">
          <a:xfrm>
            <a:off x="3993753" y="2313498"/>
            <a:ext cx="329184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Enzalutamide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160 mg oral QD +</a:t>
            </a: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 </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Leuprolide Acetate </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22.5 mg IM/q12w</a:t>
            </a:r>
            <a:b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355)</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3" name="Rectangle 49">
            <a:extLst>
              <a:ext uri="{FF2B5EF4-FFF2-40B4-BE49-F238E27FC236}">
                <a16:creationId xmlns:a16="http://schemas.microsoft.com/office/drawing/2014/main" id="{11B9F24F-4C8B-9B94-88E2-C6B65C664A0A}"/>
              </a:ext>
            </a:extLst>
          </p:cNvPr>
          <p:cNvSpPr>
            <a:spLocks noChangeArrowheads="1"/>
          </p:cNvSpPr>
          <p:nvPr/>
        </p:nvSpPr>
        <p:spPr bwMode="auto">
          <a:xfrm>
            <a:off x="3993752" y="3304506"/>
            <a:ext cx="3291840" cy="91440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Placebo + Leuprolide Acetate </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22.5 mg IM/q12w</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358)</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14" name="Rectangle 49">
            <a:extLst>
              <a:ext uri="{FF2B5EF4-FFF2-40B4-BE49-F238E27FC236}">
                <a16:creationId xmlns:a16="http://schemas.microsoft.com/office/drawing/2014/main" id="{CE387BE7-F2D9-4DC0-043A-8EE3BE6BD854}"/>
              </a:ext>
            </a:extLst>
          </p:cNvPr>
          <p:cNvSpPr>
            <a:spLocks noChangeArrowheads="1"/>
          </p:cNvSpPr>
          <p:nvPr/>
        </p:nvSpPr>
        <p:spPr bwMode="auto">
          <a:xfrm>
            <a:off x="3993752" y="4295514"/>
            <a:ext cx="329184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Enzalutamide Monotherapy</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160 mg oral QD </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t>
            </a:r>
            <a:r>
              <a:rPr kumimoji="0" lang="en-US" altLang="en-US" sz="16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355)</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cxnSp>
        <p:nvCxnSpPr>
          <p:cNvPr id="20" name="Straight Arrow Connector 19">
            <a:extLst>
              <a:ext uri="{FF2B5EF4-FFF2-40B4-BE49-F238E27FC236}">
                <a16:creationId xmlns:a16="http://schemas.microsoft.com/office/drawing/2014/main" id="{21EF3E05-B6E8-C185-8185-D0FD64860CAA}"/>
              </a:ext>
            </a:extLst>
          </p:cNvPr>
          <p:cNvCxnSpPr>
            <a:cxnSpLocks/>
          </p:cNvCxnSpPr>
          <p:nvPr/>
        </p:nvCxnSpPr>
        <p:spPr bwMode="auto">
          <a:xfrm flipV="1">
            <a:off x="3139005" y="2863300"/>
            <a:ext cx="484001" cy="406178"/>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DF44B8A7-15FD-8BFD-F4AB-448DF2DF3C47}"/>
              </a:ext>
            </a:extLst>
          </p:cNvPr>
          <p:cNvCxnSpPr>
            <a:cxnSpLocks/>
          </p:cNvCxnSpPr>
          <p:nvPr/>
        </p:nvCxnSpPr>
        <p:spPr bwMode="auto">
          <a:xfrm>
            <a:off x="3139004" y="4090977"/>
            <a:ext cx="483756" cy="435185"/>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44B52EC0-A6E7-3AEC-B722-6C4A424D6754}"/>
              </a:ext>
            </a:extLst>
          </p:cNvPr>
          <p:cNvCxnSpPr/>
          <p:nvPr/>
        </p:nvCxnSpPr>
        <p:spPr bwMode="auto">
          <a:xfrm>
            <a:off x="3139004" y="3708794"/>
            <a:ext cx="633492" cy="0"/>
          </a:xfrm>
          <a:prstGeom prst="straightConnector1">
            <a:avLst/>
          </a:prstGeom>
          <a:noFill/>
          <a:ln w="28575" cap="flat" cmpd="sng" algn="ctr">
            <a:solidFill>
              <a:schemeClr val="bg1"/>
            </a:solidFill>
            <a:prstDash val="solid"/>
            <a:round/>
            <a:headEnd type="none" w="med" len="med"/>
            <a:tailEnd type="triangle"/>
          </a:ln>
          <a:effectLst/>
        </p:spPr>
      </p:cxnSp>
      <p:sp>
        <p:nvSpPr>
          <p:cNvPr id="32" name="Rectangle 31">
            <a:extLst>
              <a:ext uri="{FF2B5EF4-FFF2-40B4-BE49-F238E27FC236}">
                <a16:creationId xmlns:a16="http://schemas.microsoft.com/office/drawing/2014/main" id="{5F963CE1-FF12-80E2-DDE2-00D806484E1E}"/>
              </a:ext>
            </a:extLst>
          </p:cNvPr>
          <p:cNvSpPr/>
          <p:nvPr/>
        </p:nvSpPr>
        <p:spPr bwMode="auto">
          <a:xfrm>
            <a:off x="7842410" y="3252963"/>
            <a:ext cx="1269077" cy="1016962"/>
          </a:xfrm>
          <a:prstGeom prst="rect">
            <a:avLst/>
          </a:prstGeom>
          <a:solidFill>
            <a:schemeClr val="tx1"/>
          </a:solidFill>
          <a:ln w="2857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PSA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&lt;0.2 ng/mL at Wk 36</a:t>
            </a:r>
          </a:p>
        </p:txBody>
      </p:sp>
      <p:cxnSp>
        <p:nvCxnSpPr>
          <p:cNvPr id="33" name="Straight Arrow Connector 32">
            <a:extLst>
              <a:ext uri="{FF2B5EF4-FFF2-40B4-BE49-F238E27FC236}">
                <a16:creationId xmlns:a16="http://schemas.microsoft.com/office/drawing/2014/main" id="{733EE87E-1578-885C-A175-D4F5E12558BA}"/>
              </a:ext>
            </a:extLst>
          </p:cNvPr>
          <p:cNvCxnSpPr>
            <a:cxnSpLocks/>
          </p:cNvCxnSpPr>
          <p:nvPr/>
        </p:nvCxnSpPr>
        <p:spPr bwMode="auto">
          <a:xfrm>
            <a:off x="9206656" y="3255061"/>
            <a:ext cx="633492" cy="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7919051A-C88F-9954-806B-A596A4295AA3}"/>
              </a:ext>
            </a:extLst>
          </p:cNvPr>
          <p:cNvCxnSpPr>
            <a:cxnSpLocks/>
          </p:cNvCxnSpPr>
          <p:nvPr/>
        </p:nvCxnSpPr>
        <p:spPr bwMode="auto">
          <a:xfrm>
            <a:off x="9206656" y="4294508"/>
            <a:ext cx="633492" cy="0"/>
          </a:xfrm>
          <a:prstGeom prst="straightConnector1">
            <a:avLst/>
          </a:prstGeom>
          <a:noFill/>
          <a:ln w="28575" cap="flat" cmpd="sng" algn="ctr">
            <a:solidFill>
              <a:schemeClr val="bg1"/>
            </a:solidFill>
            <a:prstDash val="solid"/>
            <a:round/>
            <a:headEnd type="none" w="med" len="med"/>
            <a:tailEnd type="triangle"/>
          </a:ln>
          <a:effectLst/>
        </p:spPr>
      </p:cxnSp>
      <p:sp>
        <p:nvSpPr>
          <p:cNvPr id="36" name="Rectangle 35">
            <a:extLst>
              <a:ext uri="{FF2B5EF4-FFF2-40B4-BE49-F238E27FC236}">
                <a16:creationId xmlns:a16="http://schemas.microsoft.com/office/drawing/2014/main" id="{32D5185C-2077-B98C-877A-EC4025EBB2C5}"/>
              </a:ext>
            </a:extLst>
          </p:cNvPr>
          <p:cNvSpPr/>
          <p:nvPr/>
        </p:nvSpPr>
        <p:spPr bwMode="auto">
          <a:xfrm>
            <a:off x="10041285" y="2752858"/>
            <a:ext cx="1269077" cy="1103295"/>
          </a:xfrm>
          <a:prstGeom prst="rect">
            <a:avLst/>
          </a:prstGeom>
          <a:solidFill>
            <a:schemeClr val="tx1"/>
          </a:solidFill>
          <a:ln w="2857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Suspend treatment at Wk 37; monitor PSA</a:t>
            </a:r>
          </a:p>
        </p:txBody>
      </p:sp>
      <p:sp>
        <p:nvSpPr>
          <p:cNvPr id="37" name="Rectangle 36">
            <a:extLst>
              <a:ext uri="{FF2B5EF4-FFF2-40B4-BE49-F238E27FC236}">
                <a16:creationId xmlns:a16="http://schemas.microsoft.com/office/drawing/2014/main" id="{7AEA45D9-83AD-5F80-30E3-6F632A66A8DB}"/>
              </a:ext>
            </a:extLst>
          </p:cNvPr>
          <p:cNvSpPr/>
          <p:nvPr/>
        </p:nvSpPr>
        <p:spPr bwMode="auto">
          <a:xfrm>
            <a:off x="10054547" y="3960740"/>
            <a:ext cx="1269077" cy="667536"/>
          </a:xfrm>
          <a:prstGeom prst="rect">
            <a:avLst/>
          </a:prstGeom>
          <a:solidFill>
            <a:schemeClr val="tx2"/>
          </a:solidFill>
          <a:ln w="2857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Continue therapy</a:t>
            </a:r>
          </a:p>
        </p:txBody>
      </p:sp>
      <p:sp>
        <p:nvSpPr>
          <p:cNvPr id="40" name="TextBox 39">
            <a:extLst>
              <a:ext uri="{FF2B5EF4-FFF2-40B4-BE49-F238E27FC236}">
                <a16:creationId xmlns:a16="http://schemas.microsoft.com/office/drawing/2014/main" id="{EF2F89B9-8A51-0577-575B-39FA7E03BE38}"/>
              </a:ext>
            </a:extLst>
          </p:cNvPr>
          <p:cNvSpPr txBox="1"/>
          <p:nvPr/>
        </p:nvSpPr>
        <p:spPr bwMode="auto">
          <a:xfrm>
            <a:off x="1533037" y="1829109"/>
            <a:ext cx="46299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PSA (≤10 ng/mL vs &gt;10 ng/mL), PSADT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(≤3 mo vs &gt;3 to ≤9 mo), prior hormonal therapy (Y/N)</a:t>
            </a:r>
          </a:p>
        </p:txBody>
      </p:sp>
      <p:sp>
        <p:nvSpPr>
          <p:cNvPr id="43" name="TextBox 42">
            <a:extLst>
              <a:ext uri="{FF2B5EF4-FFF2-40B4-BE49-F238E27FC236}">
                <a16:creationId xmlns:a16="http://schemas.microsoft.com/office/drawing/2014/main" id="{744BE0FE-2135-E269-6EFE-3D4677365A3E}"/>
              </a:ext>
            </a:extLst>
          </p:cNvPr>
          <p:cNvSpPr txBox="1"/>
          <p:nvPr/>
        </p:nvSpPr>
        <p:spPr bwMode="auto">
          <a:xfrm>
            <a:off x="9276796" y="2865431"/>
            <a:ext cx="4932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Yes</a:t>
            </a:r>
          </a:p>
        </p:txBody>
      </p:sp>
      <p:sp>
        <p:nvSpPr>
          <p:cNvPr id="44" name="TextBox 43">
            <a:extLst>
              <a:ext uri="{FF2B5EF4-FFF2-40B4-BE49-F238E27FC236}">
                <a16:creationId xmlns:a16="http://schemas.microsoft.com/office/drawing/2014/main" id="{E538970C-3BBF-195C-BE08-2D884982A64A}"/>
              </a:ext>
            </a:extLst>
          </p:cNvPr>
          <p:cNvSpPr txBox="1"/>
          <p:nvPr/>
        </p:nvSpPr>
        <p:spPr bwMode="auto">
          <a:xfrm>
            <a:off x="9303411" y="3856153"/>
            <a:ext cx="460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No</a:t>
            </a:r>
          </a:p>
        </p:txBody>
      </p:sp>
      <p:cxnSp>
        <p:nvCxnSpPr>
          <p:cNvPr id="46" name="Straight Arrow Connector 45">
            <a:extLst>
              <a:ext uri="{FF2B5EF4-FFF2-40B4-BE49-F238E27FC236}">
                <a16:creationId xmlns:a16="http://schemas.microsoft.com/office/drawing/2014/main" id="{46A797C4-0B5B-29D0-B1A1-E93D3E6588D2}"/>
              </a:ext>
            </a:extLst>
          </p:cNvPr>
          <p:cNvCxnSpPr/>
          <p:nvPr/>
        </p:nvCxnSpPr>
        <p:spPr bwMode="auto">
          <a:xfrm>
            <a:off x="3252470" y="2313498"/>
            <a:ext cx="0" cy="457004"/>
          </a:xfrm>
          <a:prstGeom prst="straightConnector1">
            <a:avLst/>
          </a:prstGeom>
          <a:noFill/>
          <a:ln w="28575" cap="flat" cmpd="sng" algn="ctr">
            <a:solidFill>
              <a:schemeClr val="bg1"/>
            </a:solidFill>
            <a:prstDash val="solid"/>
            <a:round/>
            <a:headEnd type="none" w="med" len="med"/>
            <a:tailEnd type="triangle"/>
          </a:ln>
          <a:effectLst/>
        </p:spPr>
      </p:cxnSp>
      <p:sp>
        <p:nvSpPr>
          <p:cNvPr id="47" name="Right Brace 46">
            <a:extLst>
              <a:ext uri="{FF2B5EF4-FFF2-40B4-BE49-F238E27FC236}">
                <a16:creationId xmlns:a16="http://schemas.microsoft.com/office/drawing/2014/main" id="{10C81C4E-858B-C767-0FC7-026F23D971DA}"/>
              </a:ext>
            </a:extLst>
          </p:cNvPr>
          <p:cNvSpPr/>
          <p:nvPr/>
        </p:nvSpPr>
        <p:spPr bwMode="auto">
          <a:xfrm>
            <a:off x="7430770" y="2303553"/>
            <a:ext cx="370628" cy="2906359"/>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609586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DD1B-1CAF-659D-CD1C-568457E2749C}"/>
              </a:ext>
            </a:extLst>
          </p:cNvPr>
          <p:cNvSpPr>
            <a:spLocks noGrp="1"/>
          </p:cNvSpPr>
          <p:nvPr>
            <p:ph type="title"/>
          </p:nvPr>
        </p:nvSpPr>
        <p:spPr/>
        <p:txBody>
          <a:bodyPr/>
          <a:lstStyle/>
          <a:p>
            <a:r>
              <a:rPr lang="en-US" dirty="0"/>
              <a:t>EMBARK Enzalutamide/Leuprolide vs Leuprolide/Placebo: MFS</a:t>
            </a:r>
          </a:p>
        </p:txBody>
      </p:sp>
      <p:sp>
        <p:nvSpPr>
          <p:cNvPr id="6" name="Text Box 15">
            <a:extLst>
              <a:ext uri="{FF2B5EF4-FFF2-40B4-BE49-F238E27FC236}">
                <a16:creationId xmlns:a16="http://schemas.microsoft.com/office/drawing/2014/main" id="{A0ACD0E7-8F4C-6E4A-B868-4F5967310179}"/>
              </a:ext>
            </a:extLst>
          </p:cNvPr>
          <p:cNvSpPr txBox="1">
            <a:spLocks noChangeArrowheads="1"/>
          </p:cNvSpPr>
          <p:nvPr/>
        </p:nvSpPr>
        <p:spPr bwMode="auto">
          <a:xfrm>
            <a:off x="412751" y="6387645"/>
            <a:ext cx="373224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Shore. AUA 2023. Abstr LBA02-09.</a:t>
            </a:r>
          </a:p>
        </p:txBody>
      </p:sp>
      <p:grpSp>
        <p:nvGrpSpPr>
          <p:cNvPr id="109" name="Group 108">
            <a:extLst>
              <a:ext uri="{FF2B5EF4-FFF2-40B4-BE49-F238E27FC236}">
                <a16:creationId xmlns:a16="http://schemas.microsoft.com/office/drawing/2014/main" id="{5C6B1C26-DAD3-D952-0E9C-CCDFE4FC6D69}"/>
              </a:ext>
            </a:extLst>
          </p:cNvPr>
          <p:cNvGrpSpPr/>
          <p:nvPr/>
        </p:nvGrpSpPr>
        <p:grpSpPr>
          <a:xfrm>
            <a:off x="8684636" y="2252055"/>
            <a:ext cx="3211037" cy="1715956"/>
            <a:chOff x="8402696" y="2252055"/>
            <a:chExt cx="3211037" cy="1715956"/>
          </a:xfrm>
        </p:grpSpPr>
        <p:sp>
          <p:nvSpPr>
            <p:cNvPr id="50" name="TextBox 49">
              <a:extLst>
                <a:ext uri="{FF2B5EF4-FFF2-40B4-BE49-F238E27FC236}">
                  <a16:creationId xmlns:a16="http://schemas.microsoft.com/office/drawing/2014/main" id="{F1BB53A1-9F14-3317-63EC-DB6981424A33}"/>
                </a:ext>
              </a:extLst>
            </p:cNvPr>
            <p:cNvSpPr txBox="1"/>
            <p:nvPr/>
          </p:nvSpPr>
          <p:spPr bwMode="auto">
            <a:xfrm>
              <a:off x="9742007" y="2252055"/>
              <a:ext cx="10500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Enzalutamide</a:t>
              </a:r>
              <a:b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Combination</a:t>
              </a:r>
              <a:b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 = 355)</a:t>
              </a:r>
            </a:p>
          </p:txBody>
        </p:sp>
        <p:sp>
          <p:nvSpPr>
            <p:cNvPr id="51" name="TextBox 50">
              <a:extLst>
                <a:ext uri="{FF2B5EF4-FFF2-40B4-BE49-F238E27FC236}">
                  <a16:creationId xmlns:a16="http://schemas.microsoft.com/office/drawing/2014/main" id="{F1C8C1A6-5AE9-3EA9-7564-D4EE17942204}"/>
                </a:ext>
              </a:extLst>
            </p:cNvPr>
            <p:cNvSpPr txBox="1"/>
            <p:nvPr/>
          </p:nvSpPr>
          <p:spPr bwMode="auto">
            <a:xfrm>
              <a:off x="10746444" y="2252055"/>
              <a:ext cx="8672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Leuprolide</a:t>
              </a:r>
              <a:b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lang="en-US" sz="1200" b="1" dirty="0">
                  <a:solidFill>
                    <a:srgbClr val="E1471D"/>
                  </a:solidFill>
                  <a:latin typeface="Calibri" panose="020F0502020204030204" pitchFamily="34" charset="0"/>
                </a:rPr>
                <a:t>A</a:t>
              </a: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cetate</a:t>
              </a:r>
              <a:b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 = 358)</a:t>
              </a:r>
            </a:p>
          </p:txBody>
        </p:sp>
        <p:sp>
          <p:nvSpPr>
            <p:cNvPr id="52" name="TextBox 51">
              <a:extLst>
                <a:ext uri="{FF2B5EF4-FFF2-40B4-BE49-F238E27FC236}">
                  <a16:creationId xmlns:a16="http://schemas.microsoft.com/office/drawing/2014/main" id="{33A8CA04-DAC9-9CD3-297E-78505715CD65}"/>
                </a:ext>
              </a:extLst>
            </p:cNvPr>
            <p:cNvSpPr txBox="1"/>
            <p:nvPr/>
          </p:nvSpPr>
          <p:spPr bwMode="auto">
            <a:xfrm>
              <a:off x="9953508" y="2860015"/>
              <a:ext cx="62709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60.7</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45 (13)</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NR </a:t>
              </a:r>
              <a:b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(NR)</a:t>
              </a:r>
            </a:p>
          </p:txBody>
        </p:sp>
        <p:sp>
          <p:nvSpPr>
            <p:cNvPr id="53" name="TextBox 52">
              <a:extLst>
                <a:ext uri="{FF2B5EF4-FFF2-40B4-BE49-F238E27FC236}">
                  <a16:creationId xmlns:a16="http://schemas.microsoft.com/office/drawing/2014/main" id="{776122BD-F62B-DC08-0973-8524763579C9}"/>
                </a:ext>
              </a:extLst>
            </p:cNvPr>
            <p:cNvSpPr txBox="1"/>
            <p:nvPr/>
          </p:nvSpPr>
          <p:spPr bwMode="auto">
            <a:xfrm>
              <a:off x="10789597" y="2860015"/>
              <a:ext cx="780983"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60.6</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92 (26)</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NR</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(85.1-NR)</a:t>
              </a:r>
            </a:p>
          </p:txBody>
        </p:sp>
        <p:sp>
          <p:nvSpPr>
            <p:cNvPr id="54" name="TextBox 53">
              <a:extLst>
                <a:ext uri="{FF2B5EF4-FFF2-40B4-BE49-F238E27FC236}">
                  <a16:creationId xmlns:a16="http://schemas.microsoft.com/office/drawing/2014/main" id="{108C8F07-D949-90BD-73D0-6B50390AA6B1}"/>
                </a:ext>
              </a:extLst>
            </p:cNvPr>
            <p:cNvSpPr txBox="1"/>
            <p:nvPr/>
          </p:nvSpPr>
          <p:spPr bwMode="auto">
            <a:xfrm>
              <a:off x="8402696" y="2860015"/>
              <a:ext cx="163653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follow-up, mo</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 (%)</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Per BICR, median MFS,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 (95% CI)</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grpSp>
      <p:sp>
        <p:nvSpPr>
          <p:cNvPr id="55" name="TextBox 54">
            <a:extLst>
              <a:ext uri="{FF2B5EF4-FFF2-40B4-BE49-F238E27FC236}">
                <a16:creationId xmlns:a16="http://schemas.microsoft.com/office/drawing/2014/main" id="{DFE72BD4-2334-F605-2C7E-0CF8B22DC3F9}"/>
              </a:ext>
            </a:extLst>
          </p:cNvPr>
          <p:cNvSpPr txBox="1"/>
          <p:nvPr/>
        </p:nvSpPr>
        <p:spPr bwMode="auto">
          <a:xfrm>
            <a:off x="8832795" y="3986655"/>
            <a:ext cx="2924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0.42 (95% CI: 0.31-0.61;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&lt;.0001)</a:t>
            </a:r>
            <a:endParaRPr kumimoji="0" lang="en-US" sz="1800" b="0"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grpSp>
        <p:nvGrpSpPr>
          <p:cNvPr id="238" name="Group 237">
            <a:extLst>
              <a:ext uri="{FF2B5EF4-FFF2-40B4-BE49-F238E27FC236}">
                <a16:creationId xmlns:a16="http://schemas.microsoft.com/office/drawing/2014/main" id="{78BC6E64-2089-C9B7-D1EC-A88086DFDE50}"/>
              </a:ext>
            </a:extLst>
          </p:cNvPr>
          <p:cNvGrpSpPr/>
          <p:nvPr/>
        </p:nvGrpSpPr>
        <p:grpSpPr>
          <a:xfrm>
            <a:off x="217838" y="1704813"/>
            <a:ext cx="8457818" cy="4246422"/>
            <a:chOff x="-249522" y="1704813"/>
            <a:chExt cx="8457818" cy="4246422"/>
          </a:xfrm>
        </p:grpSpPr>
        <p:sp>
          <p:nvSpPr>
            <p:cNvPr id="4" name="Freeform 3">
              <a:extLst>
                <a:ext uri="{FF2B5EF4-FFF2-40B4-BE49-F238E27FC236}">
                  <a16:creationId xmlns:a16="http://schemas.microsoft.com/office/drawing/2014/main" id="{F659DA6C-5B41-5D66-223D-AE84A5B84565}"/>
                </a:ext>
              </a:extLst>
            </p:cNvPr>
            <p:cNvSpPr/>
            <p:nvPr/>
          </p:nvSpPr>
          <p:spPr bwMode="auto">
            <a:xfrm>
              <a:off x="1681566" y="2471980"/>
              <a:ext cx="6393051" cy="2471980"/>
            </a:xfrm>
            <a:custGeom>
              <a:avLst/>
              <a:gdLst>
                <a:gd name="connsiteX0" fmla="*/ 0 w 6393051"/>
                <a:gd name="connsiteY0" fmla="*/ 0 h 2471980"/>
                <a:gd name="connsiteX1" fmla="*/ 0 w 6393051"/>
                <a:gd name="connsiteY1" fmla="*/ 2471980 h 2471980"/>
                <a:gd name="connsiteX2" fmla="*/ 6393051 w 6393051"/>
                <a:gd name="connsiteY2" fmla="*/ 2471980 h 2471980"/>
              </a:gdLst>
              <a:ahLst/>
              <a:cxnLst>
                <a:cxn ang="0">
                  <a:pos x="connsiteX0" y="connsiteY0"/>
                </a:cxn>
                <a:cxn ang="0">
                  <a:pos x="connsiteX1" y="connsiteY1"/>
                </a:cxn>
                <a:cxn ang="0">
                  <a:pos x="connsiteX2" y="connsiteY2"/>
                </a:cxn>
              </a:cxnLst>
              <a:rect l="l" t="t" r="r" b="b"/>
              <a:pathLst>
                <a:path w="6393051" h="2471980">
                  <a:moveTo>
                    <a:pt x="0" y="0"/>
                  </a:moveTo>
                  <a:lnTo>
                    <a:pt x="0" y="2471980"/>
                  </a:lnTo>
                  <a:lnTo>
                    <a:pt x="6393051" y="247198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 name="TextBox 6">
              <a:extLst>
                <a:ext uri="{FF2B5EF4-FFF2-40B4-BE49-F238E27FC236}">
                  <a16:creationId xmlns:a16="http://schemas.microsoft.com/office/drawing/2014/main" id="{925C2F0D-FF83-231A-7B76-960DE7D53817}"/>
                </a:ext>
              </a:extLst>
            </p:cNvPr>
            <p:cNvSpPr txBox="1"/>
            <p:nvPr/>
          </p:nvSpPr>
          <p:spPr bwMode="auto">
            <a:xfrm>
              <a:off x="3917389" y="1704813"/>
              <a:ext cx="9541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3-Yr Rate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92.9%</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83.5%</a:t>
              </a:r>
            </a:p>
          </p:txBody>
        </p:sp>
        <p:sp>
          <p:nvSpPr>
            <p:cNvPr id="8" name="TextBox 7">
              <a:extLst>
                <a:ext uri="{FF2B5EF4-FFF2-40B4-BE49-F238E27FC236}">
                  <a16:creationId xmlns:a16="http://schemas.microsoft.com/office/drawing/2014/main" id="{83F1F029-4C38-4111-FAB2-EA2149D5C3A7}"/>
                </a:ext>
              </a:extLst>
            </p:cNvPr>
            <p:cNvSpPr txBox="1"/>
            <p:nvPr/>
          </p:nvSpPr>
          <p:spPr bwMode="auto">
            <a:xfrm>
              <a:off x="5492536" y="1870635"/>
              <a:ext cx="95410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5-Yr Rate</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87.3%</a:t>
              </a:r>
              <a:b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71.4%</a:t>
              </a:r>
            </a:p>
          </p:txBody>
        </p:sp>
        <p:cxnSp>
          <p:nvCxnSpPr>
            <p:cNvPr id="11" name="Straight Connector 10">
              <a:extLst>
                <a:ext uri="{FF2B5EF4-FFF2-40B4-BE49-F238E27FC236}">
                  <a16:creationId xmlns:a16="http://schemas.microsoft.com/office/drawing/2014/main" id="{9501CEC0-B3C6-FBB7-B667-F6DF431547A4}"/>
                </a:ext>
              </a:extLst>
            </p:cNvPr>
            <p:cNvCxnSpPr/>
            <p:nvPr/>
          </p:nvCxnSpPr>
          <p:spPr bwMode="auto">
            <a:xfrm>
              <a:off x="1681566" y="3746715"/>
              <a:ext cx="6393051" cy="0"/>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12" name="TextBox 11">
              <a:extLst>
                <a:ext uri="{FF2B5EF4-FFF2-40B4-BE49-F238E27FC236}">
                  <a16:creationId xmlns:a16="http://schemas.microsoft.com/office/drawing/2014/main" id="{C412C931-F1D6-5E92-2D8F-A675F98428A4}"/>
                </a:ext>
              </a:extLst>
            </p:cNvPr>
            <p:cNvSpPr txBox="1"/>
            <p:nvPr/>
          </p:nvSpPr>
          <p:spPr bwMode="auto">
            <a:xfrm>
              <a:off x="-249522" y="5304802"/>
              <a:ext cx="18478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Enzalutamide combination</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Leuprolide acetate</a:t>
              </a:r>
            </a:p>
          </p:txBody>
        </p:sp>
        <p:sp>
          <p:nvSpPr>
            <p:cNvPr id="13" name="TextBox 12">
              <a:extLst>
                <a:ext uri="{FF2B5EF4-FFF2-40B4-BE49-F238E27FC236}">
                  <a16:creationId xmlns:a16="http://schemas.microsoft.com/office/drawing/2014/main" id="{7FFE7888-3A61-2995-34A5-C5E9FBFE174B}"/>
                </a:ext>
              </a:extLst>
            </p:cNvPr>
            <p:cNvSpPr txBox="1"/>
            <p:nvPr/>
          </p:nvSpPr>
          <p:spPr bwMode="auto">
            <a:xfrm>
              <a:off x="4650951" y="5212070"/>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endPar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D16831B2-FF18-2AB8-FEDE-6D71640DAADF}"/>
                </a:ext>
              </a:extLst>
            </p:cNvPr>
            <p:cNvSpPr txBox="1"/>
            <p:nvPr/>
          </p:nvSpPr>
          <p:spPr bwMode="auto">
            <a:xfrm rot="16200000">
              <a:off x="761826" y="3589863"/>
              <a:ext cx="7898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MFS (%)</a:t>
              </a:r>
              <a:endPar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p:txBody>
        </p:sp>
        <p:cxnSp>
          <p:nvCxnSpPr>
            <p:cNvPr id="16" name="Straight Connector 15">
              <a:extLst>
                <a:ext uri="{FF2B5EF4-FFF2-40B4-BE49-F238E27FC236}">
                  <a16:creationId xmlns:a16="http://schemas.microsoft.com/office/drawing/2014/main" id="{50786CF5-627D-9F2E-5819-60C5B322CFCD}"/>
                </a:ext>
              </a:extLst>
            </p:cNvPr>
            <p:cNvCxnSpPr/>
            <p:nvPr/>
          </p:nvCxnSpPr>
          <p:spPr bwMode="auto">
            <a:xfrm>
              <a:off x="4055605" y="2515977"/>
              <a:ext cx="0" cy="2426035"/>
            </a:xfrm>
            <a:prstGeom prst="line">
              <a:avLst/>
            </a:prstGeom>
            <a:noFill/>
            <a:ln w="28575" cap="flat" cmpd="sng" algn="ctr">
              <a:solidFill>
                <a:schemeClr val="bg1"/>
              </a:solidFill>
              <a:prstDash val="sysDot"/>
              <a:round/>
              <a:headEnd type="none" w="med" len="med"/>
              <a:tailEnd type="none" w="med" len="med"/>
            </a:ln>
            <a:effectLst/>
          </p:spPr>
        </p:cxnSp>
        <p:cxnSp>
          <p:nvCxnSpPr>
            <p:cNvPr id="17" name="Straight Connector 16">
              <a:extLst>
                <a:ext uri="{FF2B5EF4-FFF2-40B4-BE49-F238E27FC236}">
                  <a16:creationId xmlns:a16="http://schemas.microsoft.com/office/drawing/2014/main" id="{B1A65778-BBF8-5110-E0A5-7D977C28A67E}"/>
                </a:ext>
              </a:extLst>
            </p:cNvPr>
            <p:cNvCxnSpPr>
              <a:cxnSpLocks/>
            </p:cNvCxnSpPr>
            <p:nvPr/>
          </p:nvCxnSpPr>
          <p:spPr bwMode="auto">
            <a:xfrm>
              <a:off x="5641211" y="2701632"/>
              <a:ext cx="0" cy="2240380"/>
            </a:xfrm>
            <a:prstGeom prst="line">
              <a:avLst/>
            </a:prstGeom>
            <a:noFill/>
            <a:ln w="28575" cap="flat" cmpd="sng" algn="ctr">
              <a:solidFill>
                <a:schemeClr val="bg1"/>
              </a:solidFill>
              <a:prstDash val="sysDot"/>
              <a:round/>
              <a:headEnd type="none" w="med" len="med"/>
              <a:tailEnd type="none" w="med" len="med"/>
            </a:ln>
            <a:effectLst/>
          </p:spPr>
        </p:cxnSp>
        <p:grpSp>
          <p:nvGrpSpPr>
            <p:cNvPr id="28" name="Group 27">
              <a:extLst>
                <a:ext uri="{FF2B5EF4-FFF2-40B4-BE49-F238E27FC236}">
                  <a16:creationId xmlns:a16="http://schemas.microsoft.com/office/drawing/2014/main" id="{454A21E6-9DDA-73FB-832F-819A8D7F775A}"/>
                </a:ext>
              </a:extLst>
            </p:cNvPr>
            <p:cNvGrpSpPr/>
            <p:nvPr/>
          </p:nvGrpSpPr>
          <p:grpSpPr>
            <a:xfrm>
              <a:off x="1602286" y="2543559"/>
              <a:ext cx="91440" cy="2400288"/>
              <a:chOff x="1703023" y="2535810"/>
              <a:chExt cx="96569" cy="2400288"/>
            </a:xfrm>
          </p:grpSpPr>
          <p:cxnSp>
            <p:nvCxnSpPr>
              <p:cNvPr id="20" name="Straight Connector 19">
                <a:extLst>
                  <a:ext uri="{FF2B5EF4-FFF2-40B4-BE49-F238E27FC236}">
                    <a16:creationId xmlns:a16="http://schemas.microsoft.com/office/drawing/2014/main" id="{3FDD6A07-3D88-A7CE-EEB7-56D520525119}"/>
                  </a:ext>
                </a:extLst>
              </p:cNvPr>
              <p:cNvCxnSpPr>
                <a:cxnSpLocks/>
              </p:cNvCxnSpPr>
              <p:nvPr/>
            </p:nvCxnSpPr>
            <p:spPr bwMode="auto">
              <a:xfrm>
                <a:off x="1703023" y="25358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3868AED-4C3E-6E10-E1E0-30A8D1202453}"/>
                  </a:ext>
                </a:extLst>
              </p:cNvPr>
              <p:cNvCxnSpPr>
                <a:cxnSpLocks/>
              </p:cNvCxnSpPr>
              <p:nvPr/>
            </p:nvCxnSpPr>
            <p:spPr bwMode="auto">
              <a:xfrm>
                <a:off x="1703023" y="3015868"/>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69D483D-2461-FC80-7E48-893DF6847F12}"/>
                  </a:ext>
                </a:extLst>
              </p:cNvPr>
              <p:cNvCxnSpPr>
                <a:cxnSpLocks/>
              </p:cNvCxnSpPr>
              <p:nvPr/>
            </p:nvCxnSpPr>
            <p:spPr bwMode="auto">
              <a:xfrm>
                <a:off x="1703023" y="3495926"/>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1129249-F995-F73E-1FF2-872B22FA21A7}"/>
                  </a:ext>
                </a:extLst>
              </p:cNvPr>
              <p:cNvCxnSpPr>
                <a:cxnSpLocks/>
              </p:cNvCxnSpPr>
              <p:nvPr/>
            </p:nvCxnSpPr>
            <p:spPr bwMode="auto">
              <a:xfrm>
                <a:off x="1703023" y="3975984"/>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5E49B55-9F9A-EB4F-C83D-5E5518BCA62C}"/>
                  </a:ext>
                </a:extLst>
              </p:cNvPr>
              <p:cNvCxnSpPr>
                <a:cxnSpLocks/>
              </p:cNvCxnSpPr>
              <p:nvPr/>
            </p:nvCxnSpPr>
            <p:spPr bwMode="auto">
              <a:xfrm>
                <a:off x="1703023" y="4456042"/>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6F5A7A3-48B4-4113-1021-3E83583F65B7}"/>
                  </a:ext>
                </a:extLst>
              </p:cNvPr>
              <p:cNvCxnSpPr>
                <a:cxnSpLocks/>
              </p:cNvCxnSpPr>
              <p:nvPr/>
            </p:nvCxnSpPr>
            <p:spPr bwMode="auto">
              <a:xfrm>
                <a:off x="1703023" y="4936098"/>
                <a:ext cx="965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98436FAF-9C17-CFFA-01FF-0C13BB08E856}"/>
                </a:ext>
              </a:extLst>
            </p:cNvPr>
            <p:cNvGrpSpPr/>
            <p:nvPr/>
          </p:nvGrpSpPr>
          <p:grpSpPr>
            <a:xfrm>
              <a:off x="1681411" y="4942323"/>
              <a:ext cx="6330543" cy="91440"/>
              <a:chOff x="1681411" y="4926825"/>
              <a:chExt cx="6330543" cy="96569"/>
            </a:xfrm>
          </p:grpSpPr>
          <p:cxnSp>
            <p:nvCxnSpPr>
              <p:cNvPr id="30" name="Straight Connector 29">
                <a:extLst>
                  <a:ext uri="{FF2B5EF4-FFF2-40B4-BE49-F238E27FC236}">
                    <a16:creationId xmlns:a16="http://schemas.microsoft.com/office/drawing/2014/main" id="{16736C76-44C6-1E7E-FB93-1134CF38F7C0}"/>
                  </a:ext>
                </a:extLst>
              </p:cNvPr>
              <p:cNvCxnSpPr>
                <a:cxnSpLocks/>
              </p:cNvCxnSpPr>
              <p:nvPr/>
            </p:nvCxnSpPr>
            <p:spPr bwMode="auto">
              <a:xfrm rot="16200000">
                <a:off x="1633126"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3D2AAA-C5E8-CD91-1ABD-779C78A652A7}"/>
                  </a:ext>
                </a:extLst>
              </p:cNvPr>
              <p:cNvCxnSpPr>
                <a:cxnSpLocks/>
              </p:cNvCxnSpPr>
              <p:nvPr/>
            </p:nvCxnSpPr>
            <p:spPr bwMode="auto">
              <a:xfrm rot="16200000">
                <a:off x="2028785"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FAFA36C-38B8-646D-B6A8-014DCBB8309F}"/>
                  </a:ext>
                </a:extLst>
              </p:cNvPr>
              <p:cNvCxnSpPr>
                <a:cxnSpLocks/>
              </p:cNvCxnSpPr>
              <p:nvPr/>
            </p:nvCxnSpPr>
            <p:spPr bwMode="auto">
              <a:xfrm rot="16200000">
                <a:off x="2424444"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3ECA66D-89FC-9BFF-329D-39BBC5A34E4A}"/>
                  </a:ext>
                </a:extLst>
              </p:cNvPr>
              <p:cNvCxnSpPr>
                <a:cxnSpLocks/>
              </p:cNvCxnSpPr>
              <p:nvPr/>
            </p:nvCxnSpPr>
            <p:spPr bwMode="auto">
              <a:xfrm rot="16200000">
                <a:off x="2820103"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ADCBAA4-1D98-0C40-5AB4-3A701DFFC45F}"/>
                  </a:ext>
                </a:extLst>
              </p:cNvPr>
              <p:cNvCxnSpPr>
                <a:cxnSpLocks/>
              </p:cNvCxnSpPr>
              <p:nvPr/>
            </p:nvCxnSpPr>
            <p:spPr bwMode="auto">
              <a:xfrm rot="16200000">
                <a:off x="3215762"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EB562A7-3E89-5E0C-019F-945BB8490CF4}"/>
                  </a:ext>
                </a:extLst>
              </p:cNvPr>
              <p:cNvCxnSpPr>
                <a:cxnSpLocks/>
              </p:cNvCxnSpPr>
              <p:nvPr/>
            </p:nvCxnSpPr>
            <p:spPr bwMode="auto">
              <a:xfrm rot="16200000">
                <a:off x="3611421"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EAB0FDA-F9DF-69F1-0545-709251CF4FDE}"/>
                  </a:ext>
                </a:extLst>
              </p:cNvPr>
              <p:cNvCxnSpPr>
                <a:cxnSpLocks/>
              </p:cNvCxnSpPr>
              <p:nvPr/>
            </p:nvCxnSpPr>
            <p:spPr bwMode="auto">
              <a:xfrm rot="16200000">
                <a:off x="4007080"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A82DA92-764C-AA48-E50F-6685EEDBB787}"/>
                  </a:ext>
                </a:extLst>
              </p:cNvPr>
              <p:cNvCxnSpPr>
                <a:cxnSpLocks/>
              </p:cNvCxnSpPr>
              <p:nvPr/>
            </p:nvCxnSpPr>
            <p:spPr bwMode="auto">
              <a:xfrm rot="16200000">
                <a:off x="4402739"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A27E823-D9A1-A795-DCDC-1D25167C3877}"/>
                  </a:ext>
                </a:extLst>
              </p:cNvPr>
              <p:cNvCxnSpPr>
                <a:cxnSpLocks/>
              </p:cNvCxnSpPr>
              <p:nvPr/>
            </p:nvCxnSpPr>
            <p:spPr bwMode="auto">
              <a:xfrm rot="16200000">
                <a:off x="4798398"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91DFEC4-E0D3-109E-FF44-D90597BC1203}"/>
                  </a:ext>
                </a:extLst>
              </p:cNvPr>
              <p:cNvCxnSpPr>
                <a:cxnSpLocks/>
              </p:cNvCxnSpPr>
              <p:nvPr/>
            </p:nvCxnSpPr>
            <p:spPr bwMode="auto">
              <a:xfrm rot="16200000">
                <a:off x="5194057"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55FA5AB-1499-A9C1-510A-4563662CE1EA}"/>
                  </a:ext>
                </a:extLst>
              </p:cNvPr>
              <p:cNvCxnSpPr>
                <a:cxnSpLocks/>
              </p:cNvCxnSpPr>
              <p:nvPr/>
            </p:nvCxnSpPr>
            <p:spPr bwMode="auto">
              <a:xfrm rot="16200000">
                <a:off x="5589716"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8AD01A5-0DC0-171F-1095-C2D3B3E61A96}"/>
                  </a:ext>
                </a:extLst>
              </p:cNvPr>
              <p:cNvCxnSpPr>
                <a:cxnSpLocks/>
              </p:cNvCxnSpPr>
              <p:nvPr/>
            </p:nvCxnSpPr>
            <p:spPr bwMode="auto">
              <a:xfrm rot="16200000">
                <a:off x="5985375"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B2DABDD-6E91-8FFE-5357-66277EBA5FEE}"/>
                  </a:ext>
                </a:extLst>
              </p:cNvPr>
              <p:cNvCxnSpPr>
                <a:cxnSpLocks/>
              </p:cNvCxnSpPr>
              <p:nvPr/>
            </p:nvCxnSpPr>
            <p:spPr bwMode="auto">
              <a:xfrm rot="16200000">
                <a:off x="6381034"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5D7843C-6579-4E53-3195-4A725E9C6BCA}"/>
                  </a:ext>
                </a:extLst>
              </p:cNvPr>
              <p:cNvCxnSpPr>
                <a:cxnSpLocks/>
              </p:cNvCxnSpPr>
              <p:nvPr/>
            </p:nvCxnSpPr>
            <p:spPr bwMode="auto">
              <a:xfrm rot="16200000">
                <a:off x="6776693"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45067C2-5F24-76D9-2FED-00D5AF67AFF0}"/>
                  </a:ext>
                </a:extLst>
              </p:cNvPr>
              <p:cNvCxnSpPr>
                <a:cxnSpLocks/>
              </p:cNvCxnSpPr>
              <p:nvPr/>
            </p:nvCxnSpPr>
            <p:spPr bwMode="auto">
              <a:xfrm rot="16200000">
                <a:off x="7172352"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90F533C-E02B-8D7A-0CBF-029F7B2C8185}"/>
                  </a:ext>
                </a:extLst>
              </p:cNvPr>
              <p:cNvCxnSpPr>
                <a:cxnSpLocks/>
              </p:cNvCxnSpPr>
              <p:nvPr/>
            </p:nvCxnSpPr>
            <p:spPr bwMode="auto">
              <a:xfrm rot="16200000">
                <a:off x="7568011"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4C100B0-4AC0-F076-91F3-1CB4477EA612}"/>
                  </a:ext>
                </a:extLst>
              </p:cNvPr>
              <p:cNvCxnSpPr>
                <a:cxnSpLocks/>
              </p:cNvCxnSpPr>
              <p:nvPr/>
            </p:nvCxnSpPr>
            <p:spPr bwMode="auto">
              <a:xfrm rot="16200000">
                <a:off x="7963669" y="4975110"/>
                <a:ext cx="965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FE6A325A-36DA-8E77-8876-19D5A77BE184}"/>
                </a:ext>
              </a:extLst>
            </p:cNvPr>
            <p:cNvGrpSpPr/>
            <p:nvPr/>
          </p:nvGrpSpPr>
          <p:grpSpPr>
            <a:xfrm>
              <a:off x="1181640" y="2375579"/>
              <a:ext cx="497252" cy="2738256"/>
              <a:chOff x="1746672" y="2375579"/>
              <a:chExt cx="497252" cy="2738256"/>
            </a:xfrm>
          </p:grpSpPr>
          <p:sp>
            <p:nvSpPr>
              <p:cNvPr id="56" name="TextBox 55">
                <a:extLst>
                  <a:ext uri="{FF2B5EF4-FFF2-40B4-BE49-F238E27FC236}">
                    <a16:creationId xmlns:a16="http://schemas.microsoft.com/office/drawing/2014/main" id="{8620504F-9FD7-3A29-3D40-06EA303AF671}"/>
                  </a:ext>
                </a:extLst>
              </p:cNvPr>
              <p:cNvSpPr txBox="1"/>
              <p:nvPr/>
            </p:nvSpPr>
            <p:spPr bwMode="auto">
              <a:xfrm>
                <a:off x="1746672" y="237557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7" name="TextBox 56">
                <a:extLst>
                  <a:ext uri="{FF2B5EF4-FFF2-40B4-BE49-F238E27FC236}">
                    <a16:creationId xmlns:a16="http://schemas.microsoft.com/office/drawing/2014/main" id="{2BE715BD-0BE9-E573-7D57-02AF68483EBE}"/>
                  </a:ext>
                </a:extLst>
              </p:cNvPr>
              <p:cNvSpPr txBox="1"/>
              <p:nvPr/>
            </p:nvSpPr>
            <p:spPr bwMode="auto">
              <a:xfrm>
                <a:off x="1850868" y="28555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8" name="TextBox 57">
                <a:extLst>
                  <a:ext uri="{FF2B5EF4-FFF2-40B4-BE49-F238E27FC236}">
                    <a16:creationId xmlns:a16="http://schemas.microsoft.com/office/drawing/2014/main" id="{D38F08E4-4083-5BA9-1DEC-EFEA0549875D}"/>
                  </a:ext>
                </a:extLst>
              </p:cNvPr>
              <p:cNvSpPr txBox="1"/>
              <p:nvPr/>
            </p:nvSpPr>
            <p:spPr bwMode="auto">
              <a:xfrm>
                <a:off x="1850868" y="33354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9" name="TextBox 58">
                <a:extLst>
                  <a:ext uri="{FF2B5EF4-FFF2-40B4-BE49-F238E27FC236}">
                    <a16:creationId xmlns:a16="http://schemas.microsoft.com/office/drawing/2014/main" id="{5DFC2EDA-003F-5E0A-7C37-40064F1717AC}"/>
                  </a:ext>
                </a:extLst>
              </p:cNvPr>
              <p:cNvSpPr txBox="1"/>
              <p:nvPr/>
            </p:nvSpPr>
            <p:spPr bwMode="auto">
              <a:xfrm>
                <a:off x="1850868" y="381539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60" name="TextBox 59">
                <a:extLst>
                  <a:ext uri="{FF2B5EF4-FFF2-40B4-BE49-F238E27FC236}">
                    <a16:creationId xmlns:a16="http://schemas.microsoft.com/office/drawing/2014/main" id="{C81EE0BD-38D0-2E52-DDEB-1CC5ADA58549}"/>
                  </a:ext>
                </a:extLst>
              </p:cNvPr>
              <p:cNvSpPr txBox="1"/>
              <p:nvPr/>
            </p:nvSpPr>
            <p:spPr bwMode="auto">
              <a:xfrm>
                <a:off x="1850868" y="42953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1" name="TextBox 60">
                <a:extLst>
                  <a:ext uri="{FF2B5EF4-FFF2-40B4-BE49-F238E27FC236}">
                    <a16:creationId xmlns:a16="http://schemas.microsoft.com/office/drawing/2014/main" id="{6DA96A6E-8423-AAF9-C2DE-2B960DF43C47}"/>
                  </a:ext>
                </a:extLst>
              </p:cNvPr>
              <p:cNvSpPr txBox="1"/>
              <p:nvPr/>
            </p:nvSpPr>
            <p:spPr bwMode="auto">
              <a:xfrm>
                <a:off x="1955063" y="477528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80" name="Group 79">
              <a:extLst>
                <a:ext uri="{FF2B5EF4-FFF2-40B4-BE49-F238E27FC236}">
                  <a16:creationId xmlns:a16="http://schemas.microsoft.com/office/drawing/2014/main" id="{6CC6120B-33CD-E961-CB09-227DAAAA1E5B}"/>
                </a:ext>
              </a:extLst>
            </p:cNvPr>
            <p:cNvGrpSpPr/>
            <p:nvPr/>
          </p:nvGrpSpPr>
          <p:grpSpPr>
            <a:xfrm>
              <a:off x="1541351" y="4958826"/>
              <a:ext cx="6666945" cy="338554"/>
              <a:chOff x="1541351" y="4958826"/>
              <a:chExt cx="6666945" cy="338554"/>
            </a:xfrm>
          </p:grpSpPr>
          <p:sp>
            <p:nvSpPr>
              <p:cNvPr id="62" name="TextBox 61">
                <a:extLst>
                  <a:ext uri="{FF2B5EF4-FFF2-40B4-BE49-F238E27FC236}">
                    <a16:creationId xmlns:a16="http://schemas.microsoft.com/office/drawing/2014/main" id="{2327B4CC-A11C-29C6-A36E-B554E6448ED2}"/>
                  </a:ext>
                </a:extLst>
              </p:cNvPr>
              <p:cNvSpPr txBox="1"/>
              <p:nvPr/>
            </p:nvSpPr>
            <p:spPr bwMode="auto">
              <a:xfrm>
                <a:off x="1541351" y="4958826"/>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3" name="TextBox 62">
                <a:extLst>
                  <a:ext uri="{FF2B5EF4-FFF2-40B4-BE49-F238E27FC236}">
                    <a16:creationId xmlns:a16="http://schemas.microsoft.com/office/drawing/2014/main" id="{03F35A12-E397-84FA-D27A-EB51B9664C46}"/>
                  </a:ext>
                </a:extLst>
              </p:cNvPr>
              <p:cNvSpPr txBox="1"/>
              <p:nvPr/>
            </p:nvSpPr>
            <p:spPr bwMode="auto">
              <a:xfrm>
                <a:off x="1940245" y="495882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64" name="TextBox 63">
                <a:extLst>
                  <a:ext uri="{FF2B5EF4-FFF2-40B4-BE49-F238E27FC236}">
                    <a16:creationId xmlns:a16="http://schemas.microsoft.com/office/drawing/2014/main" id="{E1E038D8-72D3-B38C-BE60-CB1530A5E658}"/>
                  </a:ext>
                </a:extLst>
              </p:cNvPr>
              <p:cNvSpPr txBox="1"/>
              <p:nvPr/>
            </p:nvSpPr>
            <p:spPr bwMode="auto">
              <a:xfrm>
                <a:off x="2283288"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5" name="TextBox 64">
                <a:extLst>
                  <a:ext uri="{FF2B5EF4-FFF2-40B4-BE49-F238E27FC236}">
                    <a16:creationId xmlns:a16="http://schemas.microsoft.com/office/drawing/2014/main" id="{E0A15F09-6C99-AD8C-E725-B151B495D781}"/>
                  </a:ext>
                </a:extLst>
              </p:cNvPr>
              <p:cNvSpPr txBox="1"/>
              <p:nvPr/>
            </p:nvSpPr>
            <p:spPr bwMode="auto">
              <a:xfrm>
                <a:off x="3073568"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66" name="TextBox 65">
                <a:extLst>
                  <a:ext uri="{FF2B5EF4-FFF2-40B4-BE49-F238E27FC236}">
                    <a16:creationId xmlns:a16="http://schemas.microsoft.com/office/drawing/2014/main" id="{47B4D0E6-1386-24B9-F448-FEEAAD61B850}"/>
                  </a:ext>
                </a:extLst>
              </p:cNvPr>
              <p:cNvSpPr txBox="1"/>
              <p:nvPr/>
            </p:nvSpPr>
            <p:spPr bwMode="auto">
              <a:xfrm>
                <a:off x="2678428"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67" name="TextBox 66">
                <a:extLst>
                  <a:ext uri="{FF2B5EF4-FFF2-40B4-BE49-F238E27FC236}">
                    <a16:creationId xmlns:a16="http://schemas.microsoft.com/office/drawing/2014/main" id="{3FCC770B-B0EC-37EE-9011-CE5B67F2D9BE}"/>
                  </a:ext>
                </a:extLst>
              </p:cNvPr>
              <p:cNvSpPr txBox="1"/>
              <p:nvPr/>
            </p:nvSpPr>
            <p:spPr bwMode="auto">
              <a:xfrm>
                <a:off x="3468708"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9" name="TextBox 68">
                <a:extLst>
                  <a:ext uri="{FF2B5EF4-FFF2-40B4-BE49-F238E27FC236}">
                    <a16:creationId xmlns:a16="http://schemas.microsoft.com/office/drawing/2014/main" id="{DE911172-3721-D9BA-1EB7-667FC0158AC5}"/>
                  </a:ext>
                </a:extLst>
              </p:cNvPr>
              <p:cNvSpPr txBox="1"/>
              <p:nvPr/>
            </p:nvSpPr>
            <p:spPr bwMode="auto">
              <a:xfrm>
                <a:off x="3863847"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70" name="TextBox 69">
                <a:extLst>
                  <a:ext uri="{FF2B5EF4-FFF2-40B4-BE49-F238E27FC236}">
                    <a16:creationId xmlns:a16="http://schemas.microsoft.com/office/drawing/2014/main" id="{3B62AE53-753A-17E3-3978-451D115DF982}"/>
                  </a:ext>
                </a:extLst>
              </p:cNvPr>
              <p:cNvSpPr txBox="1"/>
              <p:nvPr/>
            </p:nvSpPr>
            <p:spPr bwMode="auto">
              <a:xfrm>
                <a:off x="4258986"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71" name="TextBox 70">
                <a:extLst>
                  <a:ext uri="{FF2B5EF4-FFF2-40B4-BE49-F238E27FC236}">
                    <a16:creationId xmlns:a16="http://schemas.microsoft.com/office/drawing/2014/main" id="{3203CB45-1294-6C41-2FA9-4CB4208E3914}"/>
                  </a:ext>
                </a:extLst>
              </p:cNvPr>
              <p:cNvSpPr txBox="1"/>
              <p:nvPr/>
            </p:nvSpPr>
            <p:spPr bwMode="auto">
              <a:xfrm>
                <a:off x="4654126"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72" name="TextBox 71">
                <a:extLst>
                  <a:ext uri="{FF2B5EF4-FFF2-40B4-BE49-F238E27FC236}">
                    <a16:creationId xmlns:a16="http://schemas.microsoft.com/office/drawing/2014/main" id="{6CC96A6F-5AE7-F98C-EFE9-B71A2A60B003}"/>
                  </a:ext>
                </a:extLst>
              </p:cNvPr>
              <p:cNvSpPr txBox="1"/>
              <p:nvPr/>
            </p:nvSpPr>
            <p:spPr bwMode="auto">
              <a:xfrm>
                <a:off x="5444406"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73" name="TextBox 72">
                <a:extLst>
                  <a:ext uri="{FF2B5EF4-FFF2-40B4-BE49-F238E27FC236}">
                    <a16:creationId xmlns:a16="http://schemas.microsoft.com/office/drawing/2014/main" id="{3B8E7689-87B5-6957-0825-8F17582F7FA7}"/>
                  </a:ext>
                </a:extLst>
              </p:cNvPr>
              <p:cNvSpPr txBox="1"/>
              <p:nvPr/>
            </p:nvSpPr>
            <p:spPr bwMode="auto">
              <a:xfrm>
                <a:off x="5049266"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74" name="TextBox 73">
                <a:extLst>
                  <a:ext uri="{FF2B5EF4-FFF2-40B4-BE49-F238E27FC236}">
                    <a16:creationId xmlns:a16="http://schemas.microsoft.com/office/drawing/2014/main" id="{7E4A90A4-67CF-4005-E9A0-1F36265492BC}"/>
                  </a:ext>
                </a:extLst>
              </p:cNvPr>
              <p:cNvSpPr txBox="1"/>
              <p:nvPr/>
            </p:nvSpPr>
            <p:spPr bwMode="auto">
              <a:xfrm>
                <a:off x="5839546"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75" name="TextBox 74">
                <a:extLst>
                  <a:ext uri="{FF2B5EF4-FFF2-40B4-BE49-F238E27FC236}">
                    <a16:creationId xmlns:a16="http://schemas.microsoft.com/office/drawing/2014/main" id="{560F993E-1CBA-61F2-6949-26A900C685D4}"/>
                  </a:ext>
                </a:extLst>
              </p:cNvPr>
              <p:cNvSpPr txBox="1"/>
              <p:nvPr/>
            </p:nvSpPr>
            <p:spPr bwMode="auto">
              <a:xfrm>
                <a:off x="6234685"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76" name="TextBox 75">
                <a:extLst>
                  <a:ext uri="{FF2B5EF4-FFF2-40B4-BE49-F238E27FC236}">
                    <a16:creationId xmlns:a16="http://schemas.microsoft.com/office/drawing/2014/main" id="{89F60D72-E357-2807-E075-9B35FDF1ABC6}"/>
                  </a:ext>
                </a:extLst>
              </p:cNvPr>
              <p:cNvSpPr txBox="1"/>
              <p:nvPr/>
            </p:nvSpPr>
            <p:spPr bwMode="auto">
              <a:xfrm>
                <a:off x="6629824"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a:t>
                </a:r>
              </a:p>
            </p:txBody>
          </p:sp>
          <p:sp>
            <p:nvSpPr>
              <p:cNvPr id="77" name="TextBox 76">
                <a:extLst>
                  <a:ext uri="{FF2B5EF4-FFF2-40B4-BE49-F238E27FC236}">
                    <a16:creationId xmlns:a16="http://schemas.microsoft.com/office/drawing/2014/main" id="{36430B9C-7A99-8BC1-6045-935734BE5213}"/>
                  </a:ext>
                </a:extLst>
              </p:cNvPr>
              <p:cNvSpPr txBox="1"/>
              <p:nvPr/>
            </p:nvSpPr>
            <p:spPr bwMode="auto">
              <a:xfrm>
                <a:off x="7420102"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sp>
            <p:nvSpPr>
              <p:cNvPr id="78" name="TextBox 77">
                <a:extLst>
                  <a:ext uri="{FF2B5EF4-FFF2-40B4-BE49-F238E27FC236}">
                    <a16:creationId xmlns:a16="http://schemas.microsoft.com/office/drawing/2014/main" id="{C2D396A9-A8A3-4D0C-30F1-271B1C3E6266}"/>
                  </a:ext>
                </a:extLst>
              </p:cNvPr>
              <p:cNvSpPr txBox="1"/>
              <p:nvPr/>
            </p:nvSpPr>
            <p:spPr bwMode="auto">
              <a:xfrm>
                <a:off x="7024963"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a:t>
                </a:r>
              </a:p>
            </p:txBody>
          </p:sp>
          <p:sp>
            <p:nvSpPr>
              <p:cNvPr id="79" name="TextBox 78">
                <a:extLst>
                  <a:ext uri="{FF2B5EF4-FFF2-40B4-BE49-F238E27FC236}">
                    <a16:creationId xmlns:a16="http://schemas.microsoft.com/office/drawing/2014/main" id="{E1808448-9428-D4DB-D463-51CDB2C76686}"/>
                  </a:ext>
                </a:extLst>
              </p:cNvPr>
              <p:cNvSpPr txBox="1"/>
              <p:nvPr/>
            </p:nvSpPr>
            <p:spPr bwMode="auto">
              <a:xfrm>
                <a:off x="7815240" y="495882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grpSp>
        <p:grpSp>
          <p:nvGrpSpPr>
            <p:cNvPr id="81" name="Group 80">
              <a:extLst>
                <a:ext uri="{FF2B5EF4-FFF2-40B4-BE49-F238E27FC236}">
                  <a16:creationId xmlns:a16="http://schemas.microsoft.com/office/drawing/2014/main" id="{1EE6EC48-1F50-4BF0-26DD-6CA3587D6F24}"/>
                </a:ext>
              </a:extLst>
            </p:cNvPr>
            <p:cNvGrpSpPr/>
            <p:nvPr/>
          </p:nvGrpSpPr>
          <p:grpSpPr>
            <a:xfrm>
              <a:off x="1477137" y="5489570"/>
              <a:ext cx="6667748" cy="461665"/>
              <a:chOff x="1475627" y="4958826"/>
              <a:chExt cx="6667748" cy="461665"/>
            </a:xfrm>
          </p:grpSpPr>
          <p:sp>
            <p:nvSpPr>
              <p:cNvPr id="82" name="TextBox 81">
                <a:extLst>
                  <a:ext uri="{FF2B5EF4-FFF2-40B4-BE49-F238E27FC236}">
                    <a16:creationId xmlns:a16="http://schemas.microsoft.com/office/drawing/2014/main" id="{019BF524-BD55-5DA5-43EA-413817979919}"/>
                  </a:ext>
                </a:extLst>
              </p:cNvPr>
              <p:cNvSpPr txBox="1"/>
              <p:nvPr/>
            </p:nvSpPr>
            <p:spPr bwMode="auto">
              <a:xfrm>
                <a:off x="1475627"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366</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368</a:t>
                </a:r>
              </a:p>
            </p:txBody>
          </p:sp>
          <p:sp>
            <p:nvSpPr>
              <p:cNvPr id="83" name="TextBox 82">
                <a:extLst>
                  <a:ext uri="{FF2B5EF4-FFF2-40B4-BE49-F238E27FC236}">
                    <a16:creationId xmlns:a16="http://schemas.microsoft.com/office/drawing/2014/main" id="{18AE6C64-A552-ED68-1D4C-698A9D7C08D9}"/>
                  </a:ext>
                </a:extLst>
              </p:cNvPr>
              <p:cNvSpPr txBox="1"/>
              <p:nvPr/>
            </p:nvSpPr>
            <p:spPr bwMode="auto">
              <a:xfrm>
                <a:off x="1874522"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331</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336</a:t>
                </a:r>
              </a:p>
            </p:txBody>
          </p:sp>
          <p:sp>
            <p:nvSpPr>
              <p:cNvPr id="84" name="TextBox 83">
                <a:extLst>
                  <a:ext uri="{FF2B5EF4-FFF2-40B4-BE49-F238E27FC236}">
                    <a16:creationId xmlns:a16="http://schemas.microsoft.com/office/drawing/2014/main" id="{A5030999-1B18-3ACE-D808-53C91FE8456B}"/>
                  </a:ext>
                </a:extLst>
              </p:cNvPr>
              <p:cNvSpPr txBox="1"/>
              <p:nvPr/>
            </p:nvSpPr>
            <p:spPr bwMode="auto">
              <a:xfrm>
                <a:off x="2269662"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324</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321</a:t>
                </a:r>
              </a:p>
            </p:txBody>
          </p:sp>
          <p:sp>
            <p:nvSpPr>
              <p:cNvPr id="85" name="TextBox 84">
                <a:extLst>
                  <a:ext uri="{FF2B5EF4-FFF2-40B4-BE49-F238E27FC236}">
                    <a16:creationId xmlns:a16="http://schemas.microsoft.com/office/drawing/2014/main" id="{2D1F7018-BF05-5787-79F3-A6776D4B5B37}"/>
                  </a:ext>
                </a:extLst>
              </p:cNvPr>
              <p:cNvSpPr txBox="1"/>
              <p:nvPr/>
            </p:nvSpPr>
            <p:spPr bwMode="auto">
              <a:xfrm>
                <a:off x="3059942"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304</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280</a:t>
                </a:r>
              </a:p>
            </p:txBody>
          </p:sp>
          <p:sp>
            <p:nvSpPr>
              <p:cNvPr id="86" name="TextBox 85">
                <a:extLst>
                  <a:ext uri="{FF2B5EF4-FFF2-40B4-BE49-F238E27FC236}">
                    <a16:creationId xmlns:a16="http://schemas.microsoft.com/office/drawing/2014/main" id="{77596162-F950-0B0E-240E-08E0276391EE}"/>
                  </a:ext>
                </a:extLst>
              </p:cNvPr>
              <p:cNvSpPr txBox="1"/>
              <p:nvPr/>
            </p:nvSpPr>
            <p:spPr bwMode="auto">
              <a:xfrm>
                <a:off x="2664802"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318</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303</a:t>
                </a:r>
              </a:p>
            </p:txBody>
          </p:sp>
          <p:sp>
            <p:nvSpPr>
              <p:cNvPr id="87" name="TextBox 86">
                <a:extLst>
                  <a:ext uri="{FF2B5EF4-FFF2-40B4-BE49-F238E27FC236}">
                    <a16:creationId xmlns:a16="http://schemas.microsoft.com/office/drawing/2014/main" id="{35AA909C-33C9-E8C7-FD5A-8BB4E06D436B}"/>
                  </a:ext>
                </a:extLst>
              </p:cNvPr>
              <p:cNvSpPr txBox="1"/>
              <p:nvPr/>
            </p:nvSpPr>
            <p:spPr bwMode="auto">
              <a:xfrm>
                <a:off x="3455082"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292</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259</a:t>
                </a:r>
              </a:p>
            </p:txBody>
          </p:sp>
          <p:sp>
            <p:nvSpPr>
              <p:cNvPr id="88" name="TextBox 87">
                <a:extLst>
                  <a:ext uri="{FF2B5EF4-FFF2-40B4-BE49-F238E27FC236}">
                    <a16:creationId xmlns:a16="http://schemas.microsoft.com/office/drawing/2014/main" id="{716A7BDD-BFF6-25E7-49F3-B953C943DEA9}"/>
                  </a:ext>
                </a:extLst>
              </p:cNvPr>
              <p:cNvSpPr txBox="1"/>
              <p:nvPr/>
            </p:nvSpPr>
            <p:spPr bwMode="auto">
              <a:xfrm>
                <a:off x="3850221"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281</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238</a:t>
                </a:r>
              </a:p>
            </p:txBody>
          </p:sp>
          <p:sp>
            <p:nvSpPr>
              <p:cNvPr id="89" name="TextBox 88">
                <a:extLst>
                  <a:ext uri="{FF2B5EF4-FFF2-40B4-BE49-F238E27FC236}">
                    <a16:creationId xmlns:a16="http://schemas.microsoft.com/office/drawing/2014/main" id="{023B872B-D661-6F6E-D15C-13A849A78483}"/>
                  </a:ext>
                </a:extLst>
              </p:cNvPr>
              <p:cNvSpPr txBox="1"/>
              <p:nvPr/>
            </p:nvSpPr>
            <p:spPr bwMode="auto">
              <a:xfrm>
                <a:off x="4245360"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265</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221</a:t>
                </a:r>
              </a:p>
            </p:txBody>
          </p:sp>
          <p:sp>
            <p:nvSpPr>
              <p:cNvPr id="90" name="TextBox 89">
                <a:extLst>
                  <a:ext uri="{FF2B5EF4-FFF2-40B4-BE49-F238E27FC236}">
                    <a16:creationId xmlns:a16="http://schemas.microsoft.com/office/drawing/2014/main" id="{A148E3EC-1CB9-A76F-E388-80016C24B31C}"/>
                  </a:ext>
                </a:extLst>
              </p:cNvPr>
              <p:cNvSpPr txBox="1"/>
              <p:nvPr/>
            </p:nvSpPr>
            <p:spPr bwMode="auto">
              <a:xfrm>
                <a:off x="4640500"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251</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203</a:t>
                </a:r>
              </a:p>
            </p:txBody>
          </p:sp>
          <p:sp>
            <p:nvSpPr>
              <p:cNvPr id="91" name="TextBox 90">
                <a:extLst>
                  <a:ext uri="{FF2B5EF4-FFF2-40B4-BE49-F238E27FC236}">
                    <a16:creationId xmlns:a16="http://schemas.microsoft.com/office/drawing/2014/main" id="{62346EA5-3145-E157-6D93-3169F0F8C8E0}"/>
                  </a:ext>
                </a:extLst>
              </p:cNvPr>
              <p:cNvSpPr txBox="1"/>
              <p:nvPr/>
            </p:nvSpPr>
            <p:spPr bwMode="auto">
              <a:xfrm>
                <a:off x="5430780"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180</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138</a:t>
                </a:r>
              </a:p>
            </p:txBody>
          </p:sp>
          <p:sp>
            <p:nvSpPr>
              <p:cNvPr id="92" name="TextBox 91">
                <a:extLst>
                  <a:ext uri="{FF2B5EF4-FFF2-40B4-BE49-F238E27FC236}">
                    <a16:creationId xmlns:a16="http://schemas.microsoft.com/office/drawing/2014/main" id="{20C0EEBE-7EF8-E2FA-FF08-419F7B0DE336}"/>
                  </a:ext>
                </a:extLst>
              </p:cNvPr>
              <p:cNvSpPr txBox="1"/>
              <p:nvPr/>
            </p:nvSpPr>
            <p:spPr bwMode="auto">
              <a:xfrm>
                <a:off x="5035640"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234</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183</a:t>
                </a:r>
              </a:p>
            </p:txBody>
          </p:sp>
          <p:sp>
            <p:nvSpPr>
              <p:cNvPr id="93" name="TextBox 92">
                <a:extLst>
                  <a:ext uri="{FF2B5EF4-FFF2-40B4-BE49-F238E27FC236}">
                    <a16:creationId xmlns:a16="http://schemas.microsoft.com/office/drawing/2014/main" id="{D60E1DFF-3EE4-4396-F4D9-C6CBD8AE4254}"/>
                  </a:ext>
                </a:extLst>
              </p:cNvPr>
              <p:cNvSpPr txBox="1"/>
              <p:nvPr/>
            </p:nvSpPr>
            <p:spPr bwMode="auto">
              <a:xfrm>
                <a:off x="5825920" y="4958826"/>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116</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88</a:t>
                </a:r>
              </a:p>
            </p:txBody>
          </p:sp>
          <p:sp>
            <p:nvSpPr>
              <p:cNvPr id="94" name="TextBox 93">
                <a:extLst>
                  <a:ext uri="{FF2B5EF4-FFF2-40B4-BE49-F238E27FC236}">
                    <a16:creationId xmlns:a16="http://schemas.microsoft.com/office/drawing/2014/main" id="{9FA2EAA4-1D03-325E-1A82-8D498B01F152}"/>
                  </a:ext>
                </a:extLst>
              </p:cNvPr>
              <p:cNvSpPr txBox="1"/>
              <p:nvPr/>
            </p:nvSpPr>
            <p:spPr bwMode="auto">
              <a:xfrm>
                <a:off x="6260333" y="4958826"/>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60</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32</a:t>
                </a:r>
              </a:p>
            </p:txBody>
          </p:sp>
          <p:sp>
            <p:nvSpPr>
              <p:cNvPr id="95" name="TextBox 94">
                <a:extLst>
                  <a:ext uri="{FF2B5EF4-FFF2-40B4-BE49-F238E27FC236}">
                    <a16:creationId xmlns:a16="http://schemas.microsoft.com/office/drawing/2014/main" id="{3D6B2DD3-4D2D-12D0-F58E-C4A9E1A8539D}"/>
                  </a:ext>
                </a:extLst>
              </p:cNvPr>
              <p:cNvSpPr txBox="1"/>
              <p:nvPr/>
            </p:nvSpPr>
            <p:spPr bwMode="auto">
              <a:xfrm>
                <a:off x="6655472" y="4958826"/>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24</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15</a:t>
                </a:r>
              </a:p>
            </p:txBody>
          </p:sp>
          <p:sp>
            <p:nvSpPr>
              <p:cNvPr id="96" name="TextBox 95">
                <a:extLst>
                  <a:ext uri="{FF2B5EF4-FFF2-40B4-BE49-F238E27FC236}">
                    <a16:creationId xmlns:a16="http://schemas.microsoft.com/office/drawing/2014/main" id="{C6E2FCC1-F4D1-C34C-A213-F1285A80236C}"/>
                  </a:ext>
                </a:extLst>
              </p:cNvPr>
              <p:cNvSpPr txBox="1"/>
              <p:nvPr/>
            </p:nvSpPr>
            <p:spPr bwMode="auto">
              <a:xfrm>
                <a:off x="7485023" y="4958826"/>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0</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a:t>
                </a:r>
              </a:p>
            </p:txBody>
          </p:sp>
          <p:sp>
            <p:nvSpPr>
              <p:cNvPr id="97" name="TextBox 96">
                <a:extLst>
                  <a:ext uri="{FF2B5EF4-FFF2-40B4-BE49-F238E27FC236}">
                    <a16:creationId xmlns:a16="http://schemas.microsoft.com/office/drawing/2014/main" id="{EC4390B4-0601-C505-96F3-B6DD9BD4107F}"/>
                  </a:ext>
                </a:extLst>
              </p:cNvPr>
              <p:cNvSpPr txBox="1"/>
              <p:nvPr/>
            </p:nvSpPr>
            <p:spPr bwMode="auto">
              <a:xfrm>
                <a:off x="7089884" y="4958826"/>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a:t>
                </a:r>
              </a:p>
            </p:txBody>
          </p:sp>
          <p:sp>
            <p:nvSpPr>
              <p:cNvPr id="98" name="TextBox 97">
                <a:extLst>
                  <a:ext uri="{FF2B5EF4-FFF2-40B4-BE49-F238E27FC236}">
                    <a16:creationId xmlns:a16="http://schemas.microsoft.com/office/drawing/2014/main" id="{E66CDB24-7878-FF87-2E34-90C12DDFB562}"/>
                  </a:ext>
                </a:extLst>
              </p:cNvPr>
              <p:cNvSpPr txBox="1"/>
              <p:nvPr/>
            </p:nvSpPr>
            <p:spPr bwMode="auto">
              <a:xfrm>
                <a:off x="7880161" y="4958826"/>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0</a:t>
                </a:r>
                <a:b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grpSp>
        <p:grpSp>
          <p:nvGrpSpPr>
            <p:cNvPr id="104" name="Group 103">
              <a:extLst>
                <a:ext uri="{FF2B5EF4-FFF2-40B4-BE49-F238E27FC236}">
                  <a16:creationId xmlns:a16="http://schemas.microsoft.com/office/drawing/2014/main" id="{26B38520-7D7D-E879-DB7C-CF6948186DB6}"/>
                </a:ext>
              </a:extLst>
            </p:cNvPr>
            <p:cNvGrpSpPr/>
            <p:nvPr/>
          </p:nvGrpSpPr>
          <p:grpSpPr>
            <a:xfrm>
              <a:off x="5752210" y="3798650"/>
              <a:ext cx="2414834" cy="523220"/>
              <a:chOff x="1984476" y="3073849"/>
              <a:chExt cx="2414834" cy="523220"/>
            </a:xfrm>
          </p:grpSpPr>
          <p:sp>
            <p:nvSpPr>
              <p:cNvPr id="9" name="TextBox 8">
                <a:extLst>
                  <a:ext uri="{FF2B5EF4-FFF2-40B4-BE49-F238E27FC236}">
                    <a16:creationId xmlns:a16="http://schemas.microsoft.com/office/drawing/2014/main" id="{2CFC9084-A55A-B16D-2F28-2FE0B1944309}"/>
                  </a:ext>
                </a:extLst>
              </p:cNvPr>
              <p:cNvSpPr txBox="1"/>
              <p:nvPr/>
            </p:nvSpPr>
            <p:spPr bwMode="auto">
              <a:xfrm>
                <a:off x="2268855" y="3073849"/>
                <a:ext cx="21304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Enzalutamide combination</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Leuprolide acetate</a:t>
                </a:r>
              </a:p>
            </p:txBody>
          </p:sp>
          <p:cxnSp>
            <p:nvCxnSpPr>
              <p:cNvPr id="100" name="Straight Connector 99">
                <a:extLst>
                  <a:ext uri="{FF2B5EF4-FFF2-40B4-BE49-F238E27FC236}">
                    <a16:creationId xmlns:a16="http://schemas.microsoft.com/office/drawing/2014/main" id="{7CC1E43A-35F2-B8BA-F61A-BD8348C6CC87}"/>
                  </a:ext>
                </a:extLst>
              </p:cNvPr>
              <p:cNvCxnSpPr>
                <a:cxnSpLocks/>
              </p:cNvCxnSpPr>
              <p:nvPr/>
            </p:nvCxnSpPr>
            <p:spPr bwMode="auto">
              <a:xfrm>
                <a:off x="1984476" y="3227641"/>
                <a:ext cx="288862" cy="0"/>
              </a:xfrm>
              <a:prstGeom prst="line">
                <a:avLst/>
              </a:prstGeom>
              <a:noFill/>
              <a:ln w="28575" cap="flat" cmpd="sng" algn="ctr">
                <a:solidFill>
                  <a:srgbClr val="01587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430B609-659B-3701-6DA8-FD9F9D3340D9}"/>
                  </a:ext>
                </a:extLst>
              </p:cNvPr>
              <p:cNvCxnSpPr>
                <a:cxnSpLocks/>
              </p:cNvCxnSpPr>
              <p:nvPr/>
            </p:nvCxnSpPr>
            <p:spPr bwMode="auto">
              <a:xfrm>
                <a:off x="1984476" y="3433551"/>
                <a:ext cx="288862" cy="0"/>
              </a:xfrm>
              <a:prstGeom prst="line">
                <a:avLst/>
              </a:prstGeom>
              <a:noFill/>
              <a:ln w="28575" cap="flat" cmpd="sng" algn="ctr">
                <a:solidFill>
                  <a:srgbClr val="E1471D"/>
                </a:solidFill>
                <a:prstDash val="solid"/>
                <a:round/>
                <a:headEnd type="none" w="med" len="med"/>
                <a:tailEnd type="none" w="med" len="med"/>
              </a:ln>
              <a:effectLst/>
            </p:spPr>
          </p:cxnSp>
          <p:sp>
            <p:nvSpPr>
              <p:cNvPr id="102" name="Rectangle 101">
                <a:extLst>
                  <a:ext uri="{FF2B5EF4-FFF2-40B4-BE49-F238E27FC236}">
                    <a16:creationId xmlns:a16="http://schemas.microsoft.com/office/drawing/2014/main" id="{60D614F4-139D-4AEB-5358-5D4574B778AA}"/>
                  </a:ext>
                </a:extLst>
              </p:cNvPr>
              <p:cNvSpPr/>
              <p:nvPr/>
            </p:nvSpPr>
            <p:spPr bwMode="auto">
              <a:xfrm>
                <a:off x="2080778" y="3387165"/>
                <a:ext cx="91440" cy="91440"/>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Oval 102">
                <a:extLst>
                  <a:ext uri="{FF2B5EF4-FFF2-40B4-BE49-F238E27FC236}">
                    <a16:creationId xmlns:a16="http://schemas.microsoft.com/office/drawing/2014/main" id="{6D05B329-7295-B12C-B2D1-D081F3F6BA2E}"/>
                  </a:ext>
                </a:extLst>
              </p:cNvPr>
              <p:cNvSpPr/>
              <p:nvPr/>
            </p:nvSpPr>
            <p:spPr bwMode="auto">
              <a:xfrm>
                <a:off x="2076302" y="3173978"/>
                <a:ext cx="100392" cy="100392"/>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70" name="Freeform 169">
              <a:extLst>
                <a:ext uri="{FF2B5EF4-FFF2-40B4-BE49-F238E27FC236}">
                  <a16:creationId xmlns:a16="http://schemas.microsoft.com/office/drawing/2014/main" id="{14A0C57A-0AF4-E12B-D3CD-3100D3193757}"/>
                </a:ext>
              </a:extLst>
            </p:cNvPr>
            <p:cNvSpPr/>
            <p:nvPr/>
          </p:nvSpPr>
          <p:spPr bwMode="auto">
            <a:xfrm>
              <a:off x="1691159" y="2522432"/>
              <a:ext cx="6322742" cy="1188720"/>
            </a:xfrm>
            <a:custGeom>
              <a:avLst/>
              <a:gdLst>
                <a:gd name="connsiteX0" fmla="*/ 6322742 w 6322742"/>
                <a:gd name="connsiteY0" fmla="*/ 1193181 h 1193181"/>
                <a:gd name="connsiteX1" fmla="*/ 5609064 w 6322742"/>
                <a:gd name="connsiteY1" fmla="*/ 1193181 h 1193181"/>
                <a:gd name="connsiteX2" fmla="*/ 5609064 w 6322742"/>
                <a:gd name="connsiteY2" fmla="*/ 953429 h 1193181"/>
                <a:gd name="connsiteX3" fmla="*/ 5280103 w 6322742"/>
                <a:gd name="connsiteY3" fmla="*/ 953429 h 1193181"/>
                <a:gd name="connsiteX4" fmla="*/ 5280103 w 6322742"/>
                <a:gd name="connsiteY4" fmla="*/ 836342 h 1193181"/>
                <a:gd name="connsiteX5" fmla="*/ 4711391 w 6322742"/>
                <a:gd name="connsiteY5" fmla="*/ 836342 h 1193181"/>
                <a:gd name="connsiteX6" fmla="*/ 4711391 w 6322742"/>
                <a:gd name="connsiteY6" fmla="*/ 780586 h 1193181"/>
                <a:gd name="connsiteX7" fmla="*/ 4360127 w 6322742"/>
                <a:gd name="connsiteY7" fmla="*/ 780586 h 1193181"/>
                <a:gd name="connsiteX8" fmla="*/ 4360127 w 6322742"/>
                <a:gd name="connsiteY8" fmla="*/ 719254 h 1193181"/>
                <a:gd name="connsiteX9" fmla="*/ 3975410 w 6322742"/>
                <a:gd name="connsiteY9" fmla="*/ 719254 h 1193181"/>
                <a:gd name="connsiteX10" fmla="*/ 3975410 w 6322742"/>
                <a:gd name="connsiteY10" fmla="*/ 680225 h 1193181"/>
                <a:gd name="connsiteX11" fmla="*/ 3618571 w 6322742"/>
                <a:gd name="connsiteY11" fmla="*/ 680225 h 1193181"/>
                <a:gd name="connsiteX12" fmla="*/ 3618571 w 6322742"/>
                <a:gd name="connsiteY12" fmla="*/ 613317 h 1193181"/>
                <a:gd name="connsiteX13" fmla="*/ 3278459 w 6322742"/>
                <a:gd name="connsiteY13" fmla="*/ 613317 h 1193181"/>
                <a:gd name="connsiteX14" fmla="*/ 3278459 w 6322742"/>
                <a:gd name="connsiteY14" fmla="*/ 557561 h 1193181"/>
                <a:gd name="connsiteX15" fmla="*/ 2904893 w 6322742"/>
                <a:gd name="connsiteY15" fmla="*/ 557561 h 1193181"/>
                <a:gd name="connsiteX16" fmla="*/ 2904893 w 6322742"/>
                <a:gd name="connsiteY16" fmla="*/ 485078 h 1193181"/>
                <a:gd name="connsiteX17" fmla="*/ 2531327 w 6322742"/>
                <a:gd name="connsiteY17" fmla="*/ 485078 h 1193181"/>
                <a:gd name="connsiteX18" fmla="*/ 2531327 w 6322742"/>
                <a:gd name="connsiteY18" fmla="*/ 407020 h 1193181"/>
                <a:gd name="connsiteX19" fmla="*/ 2180064 w 6322742"/>
                <a:gd name="connsiteY19" fmla="*/ 407020 h 1193181"/>
                <a:gd name="connsiteX20" fmla="*/ 2180064 w 6322742"/>
                <a:gd name="connsiteY20" fmla="*/ 407020 h 1193181"/>
                <a:gd name="connsiteX21" fmla="*/ 2180064 w 6322742"/>
                <a:gd name="connsiteY21" fmla="*/ 351264 h 1193181"/>
                <a:gd name="connsiteX22" fmla="*/ 1806498 w 6322742"/>
                <a:gd name="connsiteY22" fmla="*/ 351264 h 1193181"/>
                <a:gd name="connsiteX23" fmla="*/ 1806498 w 6322742"/>
                <a:gd name="connsiteY23" fmla="*/ 267629 h 1193181"/>
                <a:gd name="connsiteX24" fmla="*/ 1455235 w 6322742"/>
                <a:gd name="connsiteY24" fmla="*/ 267629 h 1193181"/>
                <a:gd name="connsiteX25" fmla="*/ 1455235 w 6322742"/>
                <a:gd name="connsiteY25" fmla="*/ 167269 h 1193181"/>
                <a:gd name="connsiteX26" fmla="*/ 1326995 w 6322742"/>
                <a:gd name="connsiteY26" fmla="*/ 167269 h 1193181"/>
                <a:gd name="connsiteX27" fmla="*/ 1326995 w 6322742"/>
                <a:gd name="connsiteY27" fmla="*/ 167269 h 1193181"/>
                <a:gd name="connsiteX28" fmla="*/ 1326995 w 6322742"/>
                <a:gd name="connsiteY28" fmla="*/ 122664 h 1193181"/>
                <a:gd name="connsiteX29" fmla="*/ 1070517 w 6322742"/>
                <a:gd name="connsiteY29" fmla="*/ 122664 h 1193181"/>
                <a:gd name="connsiteX30" fmla="*/ 1070517 w 6322742"/>
                <a:gd name="connsiteY30" fmla="*/ 50181 h 1193181"/>
                <a:gd name="connsiteX31" fmla="*/ 451625 w 6322742"/>
                <a:gd name="connsiteY31" fmla="*/ 50181 h 1193181"/>
                <a:gd name="connsiteX32" fmla="*/ 451625 w 6322742"/>
                <a:gd name="connsiteY32" fmla="*/ 0 h 1193181"/>
                <a:gd name="connsiteX33" fmla="*/ 0 w 6322742"/>
                <a:gd name="connsiteY33" fmla="*/ 0 h 1193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22742" h="1193181">
                  <a:moveTo>
                    <a:pt x="6322742" y="1193181"/>
                  </a:moveTo>
                  <a:lnTo>
                    <a:pt x="5609064" y="1193181"/>
                  </a:lnTo>
                  <a:lnTo>
                    <a:pt x="5609064" y="953429"/>
                  </a:lnTo>
                  <a:lnTo>
                    <a:pt x="5280103" y="953429"/>
                  </a:lnTo>
                  <a:lnTo>
                    <a:pt x="5280103" y="836342"/>
                  </a:lnTo>
                  <a:lnTo>
                    <a:pt x="4711391" y="836342"/>
                  </a:lnTo>
                  <a:lnTo>
                    <a:pt x="4711391" y="780586"/>
                  </a:lnTo>
                  <a:lnTo>
                    <a:pt x="4360127" y="780586"/>
                  </a:lnTo>
                  <a:lnTo>
                    <a:pt x="4360127" y="719254"/>
                  </a:lnTo>
                  <a:lnTo>
                    <a:pt x="3975410" y="719254"/>
                  </a:lnTo>
                  <a:lnTo>
                    <a:pt x="3975410" y="680225"/>
                  </a:lnTo>
                  <a:lnTo>
                    <a:pt x="3618571" y="680225"/>
                  </a:lnTo>
                  <a:lnTo>
                    <a:pt x="3618571" y="613317"/>
                  </a:lnTo>
                  <a:lnTo>
                    <a:pt x="3278459" y="613317"/>
                  </a:lnTo>
                  <a:lnTo>
                    <a:pt x="3278459" y="557561"/>
                  </a:lnTo>
                  <a:lnTo>
                    <a:pt x="2904893" y="557561"/>
                  </a:lnTo>
                  <a:lnTo>
                    <a:pt x="2904893" y="485078"/>
                  </a:lnTo>
                  <a:lnTo>
                    <a:pt x="2531327" y="485078"/>
                  </a:lnTo>
                  <a:lnTo>
                    <a:pt x="2531327" y="407020"/>
                  </a:lnTo>
                  <a:lnTo>
                    <a:pt x="2180064" y="407020"/>
                  </a:lnTo>
                  <a:lnTo>
                    <a:pt x="2180064" y="407020"/>
                  </a:lnTo>
                  <a:lnTo>
                    <a:pt x="2180064" y="351264"/>
                  </a:lnTo>
                  <a:lnTo>
                    <a:pt x="1806498" y="351264"/>
                  </a:lnTo>
                  <a:lnTo>
                    <a:pt x="1806498" y="267629"/>
                  </a:lnTo>
                  <a:lnTo>
                    <a:pt x="1455235" y="267629"/>
                  </a:lnTo>
                  <a:lnTo>
                    <a:pt x="1455235" y="167269"/>
                  </a:lnTo>
                  <a:lnTo>
                    <a:pt x="1326995" y="167269"/>
                  </a:lnTo>
                  <a:lnTo>
                    <a:pt x="1326995" y="167269"/>
                  </a:lnTo>
                  <a:lnTo>
                    <a:pt x="1326995" y="122664"/>
                  </a:lnTo>
                  <a:lnTo>
                    <a:pt x="1070517" y="122664"/>
                  </a:lnTo>
                  <a:lnTo>
                    <a:pt x="1070517" y="50181"/>
                  </a:lnTo>
                  <a:lnTo>
                    <a:pt x="451625" y="50181"/>
                  </a:lnTo>
                  <a:lnTo>
                    <a:pt x="451625" y="0"/>
                  </a:lnTo>
                  <a:lnTo>
                    <a:pt x="0" y="0"/>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37" name="Group 236">
              <a:extLst>
                <a:ext uri="{FF2B5EF4-FFF2-40B4-BE49-F238E27FC236}">
                  <a16:creationId xmlns:a16="http://schemas.microsoft.com/office/drawing/2014/main" id="{E4BCD3BF-C8B0-4C69-3405-D8BE6FEC303A}"/>
                </a:ext>
              </a:extLst>
            </p:cNvPr>
            <p:cNvGrpSpPr/>
            <p:nvPr/>
          </p:nvGrpSpPr>
          <p:grpSpPr>
            <a:xfrm>
              <a:off x="2030433" y="2481583"/>
              <a:ext cx="5891556" cy="1267686"/>
              <a:chOff x="2030433" y="2481583"/>
              <a:chExt cx="5891556" cy="1267686"/>
            </a:xfrm>
          </p:grpSpPr>
          <p:grpSp>
            <p:nvGrpSpPr>
              <p:cNvPr id="235" name="Group 234">
                <a:extLst>
                  <a:ext uri="{FF2B5EF4-FFF2-40B4-BE49-F238E27FC236}">
                    <a16:creationId xmlns:a16="http://schemas.microsoft.com/office/drawing/2014/main" id="{BAA650EA-10D6-9DF9-9F92-35EE415A45D7}"/>
                  </a:ext>
                </a:extLst>
              </p:cNvPr>
              <p:cNvGrpSpPr/>
              <p:nvPr/>
            </p:nvGrpSpPr>
            <p:grpSpPr>
              <a:xfrm>
                <a:off x="2030433" y="2481583"/>
                <a:ext cx="5240428" cy="1027154"/>
                <a:chOff x="2030433" y="2481583"/>
                <a:chExt cx="5240428" cy="1027154"/>
              </a:xfrm>
            </p:grpSpPr>
            <p:grpSp>
              <p:nvGrpSpPr>
                <p:cNvPr id="233" name="Group 232">
                  <a:extLst>
                    <a:ext uri="{FF2B5EF4-FFF2-40B4-BE49-F238E27FC236}">
                      <a16:creationId xmlns:a16="http://schemas.microsoft.com/office/drawing/2014/main" id="{1B208C57-286E-ABD2-F835-005225F8B48F}"/>
                    </a:ext>
                  </a:extLst>
                </p:cNvPr>
                <p:cNvGrpSpPr/>
                <p:nvPr/>
              </p:nvGrpSpPr>
              <p:grpSpPr>
                <a:xfrm>
                  <a:off x="2030433" y="2481583"/>
                  <a:ext cx="4875779" cy="909961"/>
                  <a:chOff x="2030433" y="2481583"/>
                  <a:chExt cx="4875779" cy="909961"/>
                </a:xfrm>
              </p:grpSpPr>
              <p:grpSp>
                <p:nvGrpSpPr>
                  <p:cNvPr id="229" name="Group 228">
                    <a:extLst>
                      <a:ext uri="{FF2B5EF4-FFF2-40B4-BE49-F238E27FC236}">
                        <a16:creationId xmlns:a16="http://schemas.microsoft.com/office/drawing/2014/main" id="{FF2CA5A4-8F19-5B52-BBA0-2C91DA481239}"/>
                      </a:ext>
                    </a:extLst>
                  </p:cNvPr>
                  <p:cNvGrpSpPr/>
                  <p:nvPr/>
                </p:nvGrpSpPr>
                <p:grpSpPr>
                  <a:xfrm>
                    <a:off x="2030433" y="2481583"/>
                    <a:ext cx="3575350" cy="757403"/>
                    <a:chOff x="2030433" y="2481583"/>
                    <a:chExt cx="3575350" cy="757403"/>
                  </a:xfrm>
                </p:grpSpPr>
                <p:grpSp>
                  <p:nvGrpSpPr>
                    <p:cNvPr id="227" name="Group 226">
                      <a:extLst>
                        <a:ext uri="{FF2B5EF4-FFF2-40B4-BE49-F238E27FC236}">
                          <a16:creationId xmlns:a16="http://schemas.microsoft.com/office/drawing/2014/main" id="{B1EB7A0D-8A5F-824D-EDDB-8E15E0FDB51F}"/>
                        </a:ext>
                      </a:extLst>
                    </p:cNvPr>
                    <p:cNvGrpSpPr/>
                    <p:nvPr/>
                  </p:nvGrpSpPr>
                  <p:grpSpPr>
                    <a:xfrm>
                      <a:off x="4955000" y="3097906"/>
                      <a:ext cx="399305" cy="73152"/>
                      <a:chOff x="4955000" y="3097906"/>
                      <a:chExt cx="399305" cy="73152"/>
                    </a:xfrm>
                  </p:grpSpPr>
                  <p:sp>
                    <p:nvSpPr>
                      <p:cNvPr id="187" name="Rectangle 186">
                        <a:extLst>
                          <a:ext uri="{FF2B5EF4-FFF2-40B4-BE49-F238E27FC236}">
                            <a16:creationId xmlns:a16="http://schemas.microsoft.com/office/drawing/2014/main" id="{4D0ADE9F-F65D-51A8-13C3-101658379A93}"/>
                          </a:ext>
                        </a:extLst>
                      </p:cNvPr>
                      <p:cNvSpPr/>
                      <p:nvPr/>
                    </p:nvSpPr>
                    <p:spPr bwMode="auto">
                      <a:xfrm>
                        <a:off x="5281153" y="309790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0B918F4C-FB17-E54B-BE04-24F1C559D31D}"/>
                          </a:ext>
                        </a:extLst>
                      </p:cNvPr>
                      <p:cNvSpPr/>
                      <p:nvPr/>
                    </p:nvSpPr>
                    <p:spPr bwMode="auto">
                      <a:xfrm>
                        <a:off x="4955000" y="309790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B3E71A5C-92EA-C68E-706B-CC3395697D79}"/>
                          </a:ext>
                        </a:extLst>
                      </p:cNvPr>
                      <p:cNvSpPr/>
                      <p:nvPr/>
                    </p:nvSpPr>
                    <p:spPr bwMode="auto">
                      <a:xfrm>
                        <a:off x="5185270" y="309790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8" name="Group 227">
                      <a:extLst>
                        <a:ext uri="{FF2B5EF4-FFF2-40B4-BE49-F238E27FC236}">
                          <a16:creationId xmlns:a16="http://schemas.microsoft.com/office/drawing/2014/main" id="{4A0BD50F-7F43-AD81-8398-6985D0B88FAC}"/>
                        </a:ext>
                      </a:extLst>
                    </p:cNvPr>
                    <p:cNvGrpSpPr/>
                    <p:nvPr/>
                  </p:nvGrpSpPr>
                  <p:grpSpPr>
                    <a:xfrm>
                      <a:off x="5316741" y="3165834"/>
                      <a:ext cx="289042" cy="73152"/>
                      <a:chOff x="5316741" y="3165834"/>
                      <a:chExt cx="289042" cy="73152"/>
                    </a:xfrm>
                  </p:grpSpPr>
                  <p:sp>
                    <p:nvSpPr>
                      <p:cNvPr id="190" name="Rectangle 189">
                        <a:extLst>
                          <a:ext uri="{FF2B5EF4-FFF2-40B4-BE49-F238E27FC236}">
                            <a16:creationId xmlns:a16="http://schemas.microsoft.com/office/drawing/2014/main" id="{DAA4F063-E603-9954-3CF9-A40F07EDFDEC}"/>
                          </a:ext>
                        </a:extLst>
                      </p:cNvPr>
                      <p:cNvSpPr/>
                      <p:nvPr/>
                    </p:nvSpPr>
                    <p:spPr bwMode="auto">
                      <a:xfrm>
                        <a:off x="5316741" y="3165834"/>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7FA7C45E-1AD2-2D56-4CAA-AA04CC5424DD}"/>
                          </a:ext>
                        </a:extLst>
                      </p:cNvPr>
                      <p:cNvSpPr/>
                      <p:nvPr/>
                    </p:nvSpPr>
                    <p:spPr bwMode="auto">
                      <a:xfrm>
                        <a:off x="5353317" y="3165834"/>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Rectangle 192">
                        <a:extLst>
                          <a:ext uri="{FF2B5EF4-FFF2-40B4-BE49-F238E27FC236}">
                            <a16:creationId xmlns:a16="http://schemas.microsoft.com/office/drawing/2014/main" id="{43A6B2CB-5F4F-3643-6860-E95BADF39AE7}"/>
                          </a:ext>
                        </a:extLst>
                      </p:cNvPr>
                      <p:cNvSpPr/>
                      <p:nvPr/>
                    </p:nvSpPr>
                    <p:spPr bwMode="auto">
                      <a:xfrm>
                        <a:off x="5532631" y="3165834"/>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911B4328-DEC8-ADD9-B2D0-645982871172}"/>
                          </a:ext>
                        </a:extLst>
                      </p:cNvPr>
                      <p:cNvSpPr/>
                      <p:nvPr/>
                    </p:nvSpPr>
                    <p:spPr bwMode="auto">
                      <a:xfrm>
                        <a:off x="5397411" y="3165834"/>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6" name="Group 225">
                      <a:extLst>
                        <a:ext uri="{FF2B5EF4-FFF2-40B4-BE49-F238E27FC236}">
                          <a16:creationId xmlns:a16="http://schemas.microsoft.com/office/drawing/2014/main" id="{54B453A1-DE7F-1FCC-4B65-EBE99A96BA2D}"/>
                        </a:ext>
                      </a:extLst>
                    </p:cNvPr>
                    <p:cNvGrpSpPr/>
                    <p:nvPr/>
                  </p:nvGrpSpPr>
                  <p:grpSpPr>
                    <a:xfrm>
                      <a:off x="2030433" y="2481583"/>
                      <a:ext cx="2930030" cy="632150"/>
                      <a:chOff x="2030433" y="2481583"/>
                      <a:chExt cx="2930030" cy="632150"/>
                    </a:xfrm>
                  </p:grpSpPr>
                  <p:sp>
                    <p:nvSpPr>
                      <p:cNvPr id="195" name="Rectangle 194">
                        <a:extLst>
                          <a:ext uri="{FF2B5EF4-FFF2-40B4-BE49-F238E27FC236}">
                            <a16:creationId xmlns:a16="http://schemas.microsoft.com/office/drawing/2014/main" id="{4089D27E-CC34-58D0-51CD-BB2F8616C68C}"/>
                          </a:ext>
                        </a:extLst>
                      </p:cNvPr>
                      <p:cNvSpPr/>
                      <p:nvPr/>
                    </p:nvSpPr>
                    <p:spPr bwMode="auto">
                      <a:xfrm>
                        <a:off x="4784370" y="3038141"/>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25" name="Group 224">
                        <a:extLst>
                          <a:ext uri="{FF2B5EF4-FFF2-40B4-BE49-F238E27FC236}">
                            <a16:creationId xmlns:a16="http://schemas.microsoft.com/office/drawing/2014/main" id="{F4C4513C-08F3-D11A-BAFC-C541028B6F09}"/>
                          </a:ext>
                        </a:extLst>
                      </p:cNvPr>
                      <p:cNvGrpSpPr/>
                      <p:nvPr/>
                    </p:nvGrpSpPr>
                    <p:grpSpPr>
                      <a:xfrm>
                        <a:off x="2030433" y="2481583"/>
                        <a:ext cx="2609425" cy="632150"/>
                        <a:chOff x="2030433" y="2481583"/>
                        <a:chExt cx="2609425" cy="632150"/>
                      </a:xfrm>
                    </p:grpSpPr>
                    <p:sp>
                      <p:nvSpPr>
                        <p:cNvPr id="179" name="Rectangle 178">
                          <a:extLst>
                            <a:ext uri="{FF2B5EF4-FFF2-40B4-BE49-F238E27FC236}">
                              <a16:creationId xmlns:a16="http://schemas.microsoft.com/office/drawing/2014/main" id="{0936AB42-9406-4501-BAF6-FBF52984D8E7}"/>
                            </a:ext>
                          </a:extLst>
                        </p:cNvPr>
                        <p:cNvSpPr/>
                        <p:nvPr/>
                      </p:nvSpPr>
                      <p:spPr bwMode="auto">
                        <a:xfrm>
                          <a:off x="3869133" y="288058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23" name="Group 222">
                          <a:extLst>
                            <a:ext uri="{FF2B5EF4-FFF2-40B4-BE49-F238E27FC236}">
                              <a16:creationId xmlns:a16="http://schemas.microsoft.com/office/drawing/2014/main" id="{5E2D24E4-D2D9-FB87-34AA-FD652DC8F453}"/>
                            </a:ext>
                          </a:extLst>
                        </p:cNvPr>
                        <p:cNvGrpSpPr/>
                        <p:nvPr/>
                      </p:nvGrpSpPr>
                      <p:grpSpPr>
                        <a:xfrm>
                          <a:off x="2030433" y="2481583"/>
                          <a:ext cx="1881971" cy="424981"/>
                          <a:chOff x="2030433" y="2481583"/>
                          <a:chExt cx="1881971" cy="424981"/>
                        </a:xfrm>
                      </p:grpSpPr>
                      <p:grpSp>
                        <p:nvGrpSpPr>
                          <p:cNvPr id="221" name="Group 220">
                            <a:extLst>
                              <a:ext uri="{FF2B5EF4-FFF2-40B4-BE49-F238E27FC236}">
                                <a16:creationId xmlns:a16="http://schemas.microsoft.com/office/drawing/2014/main" id="{8B72E4E9-AEF4-D515-9225-131DB83509AD}"/>
                              </a:ext>
                            </a:extLst>
                          </p:cNvPr>
                          <p:cNvGrpSpPr/>
                          <p:nvPr/>
                        </p:nvGrpSpPr>
                        <p:grpSpPr>
                          <a:xfrm>
                            <a:off x="2030433" y="2481583"/>
                            <a:ext cx="1382470" cy="343468"/>
                            <a:chOff x="2030433" y="2481583"/>
                            <a:chExt cx="1382470" cy="343468"/>
                          </a:xfrm>
                        </p:grpSpPr>
                        <p:grpSp>
                          <p:nvGrpSpPr>
                            <p:cNvPr id="220" name="Group 219">
                              <a:extLst>
                                <a:ext uri="{FF2B5EF4-FFF2-40B4-BE49-F238E27FC236}">
                                  <a16:creationId xmlns:a16="http://schemas.microsoft.com/office/drawing/2014/main" id="{A514B446-23E3-7B9F-424D-075CDBCBCE47}"/>
                                </a:ext>
                              </a:extLst>
                            </p:cNvPr>
                            <p:cNvGrpSpPr/>
                            <p:nvPr/>
                          </p:nvGrpSpPr>
                          <p:grpSpPr>
                            <a:xfrm>
                              <a:off x="2030433" y="2481583"/>
                              <a:ext cx="798849" cy="195777"/>
                              <a:chOff x="2030433" y="2481583"/>
                              <a:chExt cx="798849" cy="195777"/>
                            </a:xfrm>
                          </p:grpSpPr>
                          <p:grpSp>
                            <p:nvGrpSpPr>
                              <p:cNvPr id="219" name="Group 218">
                                <a:extLst>
                                  <a:ext uri="{FF2B5EF4-FFF2-40B4-BE49-F238E27FC236}">
                                    <a16:creationId xmlns:a16="http://schemas.microsoft.com/office/drawing/2014/main" id="{BBDD1A4A-2D20-0E41-0D86-E40FDF50F5A0}"/>
                                  </a:ext>
                                </a:extLst>
                              </p:cNvPr>
                              <p:cNvGrpSpPr/>
                              <p:nvPr/>
                            </p:nvGrpSpPr>
                            <p:grpSpPr>
                              <a:xfrm>
                                <a:off x="2030433" y="2481583"/>
                                <a:ext cx="701458" cy="125839"/>
                                <a:chOff x="2030433" y="2481583"/>
                                <a:chExt cx="701458" cy="125839"/>
                              </a:xfrm>
                            </p:grpSpPr>
                            <p:sp>
                              <p:nvSpPr>
                                <p:cNvPr id="106" name="Rectangle 105">
                                  <a:extLst>
                                    <a:ext uri="{FF2B5EF4-FFF2-40B4-BE49-F238E27FC236}">
                                      <a16:creationId xmlns:a16="http://schemas.microsoft.com/office/drawing/2014/main" id="{CB8C58B9-AB42-A391-25EC-0B9519EC87FD}"/>
                                    </a:ext>
                                  </a:extLst>
                                </p:cNvPr>
                                <p:cNvSpPr/>
                                <p:nvPr/>
                              </p:nvSpPr>
                              <p:spPr bwMode="auto">
                                <a:xfrm>
                                  <a:off x="2030433" y="2481583"/>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18" name="Group 217">
                                  <a:extLst>
                                    <a:ext uri="{FF2B5EF4-FFF2-40B4-BE49-F238E27FC236}">
                                      <a16:creationId xmlns:a16="http://schemas.microsoft.com/office/drawing/2014/main" id="{C4AA980E-512C-40B0-1B76-61CA5BA3736F}"/>
                                    </a:ext>
                                  </a:extLst>
                                </p:cNvPr>
                                <p:cNvGrpSpPr/>
                                <p:nvPr/>
                              </p:nvGrpSpPr>
                              <p:grpSpPr>
                                <a:xfrm>
                                  <a:off x="2150002" y="2534270"/>
                                  <a:ext cx="581889" cy="73152"/>
                                  <a:chOff x="2150002" y="2534270"/>
                                  <a:chExt cx="581889" cy="73152"/>
                                </a:xfrm>
                              </p:grpSpPr>
                              <p:sp>
                                <p:nvSpPr>
                                  <p:cNvPr id="171" name="Rectangle 170">
                                    <a:extLst>
                                      <a:ext uri="{FF2B5EF4-FFF2-40B4-BE49-F238E27FC236}">
                                        <a16:creationId xmlns:a16="http://schemas.microsoft.com/office/drawing/2014/main" id="{0A2E6EB4-3C3E-300B-6550-0EEE0F68A484}"/>
                                      </a:ext>
                                    </a:extLst>
                                  </p:cNvPr>
                                  <p:cNvSpPr/>
                                  <p:nvPr/>
                                </p:nvSpPr>
                                <p:spPr bwMode="auto">
                                  <a:xfrm>
                                    <a:off x="2658739" y="2534270"/>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FB85932B-8556-29EC-2CF4-C3555DDD3233}"/>
                                      </a:ext>
                                    </a:extLst>
                                  </p:cNvPr>
                                  <p:cNvSpPr/>
                                  <p:nvPr/>
                                </p:nvSpPr>
                                <p:spPr bwMode="auto">
                                  <a:xfrm>
                                    <a:off x="2150002" y="2534270"/>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D577F3C7-C7A6-CDC8-1A61-193797780FC2}"/>
                                      </a:ext>
                                    </a:extLst>
                                  </p:cNvPr>
                                  <p:cNvSpPr/>
                                  <p:nvPr/>
                                </p:nvSpPr>
                                <p:spPr bwMode="auto">
                                  <a:xfrm>
                                    <a:off x="2375465" y="2534270"/>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74" name="Rectangle 173">
                                <a:extLst>
                                  <a:ext uri="{FF2B5EF4-FFF2-40B4-BE49-F238E27FC236}">
                                    <a16:creationId xmlns:a16="http://schemas.microsoft.com/office/drawing/2014/main" id="{9C7E7A06-93EB-4CA0-8D1C-C89181768151}"/>
                                  </a:ext>
                                </a:extLst>
                              </p:cNvPr>
                              <p:cNvSpPr/>
                              <p:nvPr/>
                            </p:nvSpPr>
                            <p:spPr bwMode="auto">
                              <a:xfrm>
                                <a:off x="2756130" y="260420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75" name="Rectangle 174">
                              <a:extLst>
                                <a:ext uri="{FF2B5EF4-FFF2-40B4-BE49-F238E27FC236}">
                                  <a16:creationId xmlns:a16="http://schemas.microsoft.com/office/drawing/2014/main" id="{B2A90F90-A228-54DA-1627-2EB00A91BC2E}"/>
                                </a:ext>
                              </a:extLst>
                            </p:cNvPr>
                            <p:cNvSpPr/>
                            <p:nvPr/>
                          </p:nvSpPr>
                          <p:spPr bwMode="auto">
                            <a:xfrm>
                              <a:off x="3339751" y="2751899"/>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95C9912E-6361-0F57-8CF5-FA3B7BE1BFEE}"/>
                                </a:ext>
                              </a:extLst>
                            </p:cNvPr>
                            <p:cNvSpPr/>
                            <p:nvPr/>
                          </p:nvSpPr>
                          <p:spPr bwMode="auto">
                            <a:xfrm>
                              <a:off x="3107684" y="2679005"/>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6546A6A2-71D5-3BD2-4E4D-1E86DC69259C}"/>
                                </a:ext>
                              </a:extLst>
                            </p:cNvPr>
                            <p:cNvSpPr/>
                            <p:nvPr/>
                          </p:nvSpPr>
                          <p:spPr bwMode="auto">
                            <a:xfrm>
                              <a:off x="3144260" y="2751899"/>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22" name="Group 221">
                            <a:extLst>
                              <a:ext uri="{FF2B5EF4-FFF2-40B4-BE49-F238E27FC236}">
                                <a16:creationId xmlns:a16="http://schemas.microsoft.com/office/drawing/2014/main" id="{34059DF1-43ED-43E5-EAFB-10788F6B946C}"/>
                              </a:ext>
                            </a:extLst>
                          </p:cNvPr>
                          <p:cNvGrpSpPr/>
                          <p:nvPr/>
                        </p:nvGrpSpPr>
                        <p:grpSpPr>
                          <a:xfrm>
                            <a:off x="3473409" y="2833412"/>
                            <a:ext cx="438995" cy="73152"/>
                            <a:chOff x="3473409" y="2833412"/>
                            <a:chExt cx="438995" cy="73152"/>
                          </a:xfrm>
                        </p:grpSpPr>
                        <p:sp>
                          <p:nvSpPr>
                            <p:cNvPr id="178" name="Rectangle 177">
                              <a:extLst>
                                <a:ext uri="{FF2B5EF4-FFF2-40B4-BE49-F238E27FC236}">
                                  <a16:creationId xmlns:a16="http://schemas.microsoft.com/office/drawing/2014/main" id="{59CC346D-007A-E97E-B741-18C309074622}"/>
                                </a:ext>
                              </a:extLst>
                            </p:cNvPr>
                            <p:cNvSpPr/>
                            <p:nvPr/>
                          </p:nvSpPr>
                          <p:spPr bwMode="auto">
                            <a:xfrm>
                              <a:off x="3473409" y="283341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AD95DB01-CEF3-08CD-ADB4-BB62502CAB2F}"/>
                                </a:ext>
                              </a:extLst>
                            </p:cNvPr>
                            <p:cNvSpPr/>
                            <p:nvPr/>
                          </p:nvSpPr>
                          <p:spPr bwMode="auto">
                            <a:xfrm>
                              <a:off x="3651469" y="283341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FA2E33BE-2CCD-7715-2083-99E83C0F45F0}"/>
                                </a:ext>
                              </a:extLst>
                            </p:cNvPr>
                            <p:cNvSpPr/>
                            <p:nvPr/>
                          </p:nvSpPr>
                          <p:spPr bwMode="auto">
                            <a:xfrm>
                              <a:off x="3839252" y="283341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82" name="Rectangle 181">
                          <a:extLst>
                            <a:ext uri="{FF2B5EF4-FFF2-40B4-BE49-F238E27FC236}">
                              <a16:creationId xmlns:a16="http://schemas.microsoft.com/office/drawing/2014/main" id="{36B7DD7A-6784-569B-48ED-351C634822D5}"/>
                            </a:ext>
                          </a:extLst>
                        </p:cNvPr>
                        <p:cNvSpPr/>
                        <p:nvPr/>
                      </p:nvSpPr>
                      <p:spPr bwMode="auto">
                        <a:xfrm>
                          <a:off x="4011492" y="2897687"/>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4FAE9FCA-BDC3-570F-B62F-F139BB608F6C}"/>
                            </a:ext>
                          </a:extLst>
                        </p:cNvPr>
                        <p:cNvSpPr/>
                        <p:nvPr/>
                      </p:nvSpPr>
                      <p:spPr bwMode="auto">
                        <a:xfrm>
                          <a:off x="4184823" y="2915130"/>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83DB90F6-E9B4-4C40-E407-BC67DE51A0D3}"/>
                            </a:ext>
                          </a:extLst>
                        </p:cNvPr>
                        <p:cNvSpPr/>
                        <p:nvPr/>
                      </p:nvSpPr>
                      <p:spPr bwMode="auto">
                        <a:xfrm>
                          <a:off x="4207429" y="294309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1B60D29F-D63F-3D0E-02D9-80CDF4528A27}"/>
                            </a:ext>
                          </a:extLst>
                        </p:cNvPr>
                        <p:cNvSpPr/>
                        <p:nvPr/>
                      </p:nvSpPr>
                      <p:spPr bwMode="auto">
                        <a:xfrm>
                          <a:off x="4566706" y="3040581"/>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24" name="Group 223">
                          <a:extLst>
                            <a:ext uri="{FF2B5EF4-FFF2-40B4-BE49-F238E27FC236}">
                              <a16:creationId xmlns:a16="http://schemas.microsoft.com/office/drawing/2014/main" id="{B02FDAF4-0023-C352-37A6-13DBA15650A6}"/>
                            </a:ext>
                          </a:extLst>
                        </p:cNvPr>
                        <p:cNvGrpSpPr/>
                        <p:nvPr/>
                      </p:nvGrpSpPr>
                      <p:grpSpPr>
                        <a:xfrm>
                          <a:off x="4247065" y="2968958"/>
                          <a:ext cx="318304" cy="73152"/>
                          <a:chOff x="4247065" y="2968958"/>
                          <a:chExt cx="318304" cy="73152"/>
                        </a:xfrm>
                      </p:grpSpPr>
                      <p:sp>
                        <p:nvSpPr>
                          <p:cNvPr id="183" name="Rectangle 182">
                            <a:extLst>
                              <a:ext uri="{FF2B5EF4-FFF2-40B4-BE49-F238E27FC236}">
                                <a16:creationId xmlns:a16="http://schemas.microsoft.com/office/drawing/2014/main" id="{2A40A5E6-283E-8BBC-A6D9-FA8AE1C53081}"/>
                              </a:ext>
                            </a:extLst>
                          </p:cNvPr>
                          <p:cNvSpPr/>
                          <p:nvPr/>
                        </p:nvSpPr>
                        <p:spPr bwMode="auto">
                          <a:xfrm>
                            <a:off x="4247065" y="296895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Rectangle 193">
                            <a:extLst>
                              <a:ext uri="{FF2B5EF4-FFF2-40B4-BE49-F238E27FC236}">
                                <a16:creationId xmlns:a16="http://schemas.microsoft.com/office/drawing/2014/main" id="{172BFE3F-054D-D19B-60DD-5A8A4A35E451}"/>
                              </a:ext>
                            </a:extLst>
                          </p:cNvPr>
                          <p:cNvSpPr/>
                          <p:nvPr/>
                        </p:nvSpPr>
                        <p:spPr bwMode="auto">
                          <a:xfrm>
                            <a:off x="4409764" y="296895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5294BDA7-C0FB-EC68-961F-D8CC77002896}"/>
                              </a:ext>
                            </a:extLst>
                          </p:cNvPr>
                          <p:cNvSpPr/>
                          <p:nvPr/>
                        </p:nvSpPr>
                        <p:spPr bwMode="auto">
                          <a:xfrm>
                            <a:off x="4492217" y="2968958"/>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97" name="Rectangle 196">
                          <a:extLst>
                            <a:ext uri="{FF2B5EF4-FFF2-40B4-BE49-F238E27FC236}">
                              <a16:creationId xmlns:a16="http://schemas.microsoft.com/office/drawing/2014/main" id="{EC0E9742-9CB9-E2B9-6F23-557DC47109F0}"/>
                            </a:ext>
                          </a:extLst>
                        </p:cNvPr>
                        <p:cNvSpPr/>
                        <p:nvPr/>
                      </p:nvSpPr>
                      <p:spPr bwMode="auto">
                        <a:xfrm>
                          <a:off x="4524754" y="2981731"/>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00" name="Rectangle 199">
                        <a:extLst>
                          <a:ext uri="{FF2B5EF4-FFF2-40B4-BE49-F238E27FC236}">
                            <a16:creationId xmlns:a16="http://schemas.microsoft.com/office/drawing/2014/main" id="{093AE86B-8114-155C-2257-67DD67782479}"/>
                          </a:ext>
                        </a:extLst>
                      </p:cNvPr>
                      <p:cNvSpPr/>
                      <p:nvPr/>
                    </p:nvSpPr>
                    <p:spPr bwMode="auto">
                      <a:xfrm>
                        <a:off x="4887311" y="3038141"/>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232" name="Group 231">
                    <a:extLst>
                      <a:ext uri="{FF2B5EF4-FFF2-40B4-BE49-F238E27FC236}">
                        <a16:creationId xmlns:a16="http://schemas.microsoft.com/office/drawing/2014/main" id="{FF2873B8-E1CB-AFDF-8EEC-5638FC6B6DC6}"/>
                      </a:ext>
                    </a:extLst>
                  </p:cNvPr>
                  <p:cNvGrpSpPr/>
                  <p:nvPr/>
                </p:nvGrpSpPr>
                <p:grpSpPr>
                  <a:xfrm>
                    <a:off x="5654765" y="3201616"/>
                    <a:ext cx="1251447" cy="189928"/>
                    <a:chOff x="5654765" y="3201616"/>
                    <a:chExt cx="1251447" cy="189928"/>
                  </a:xfrm>
                </p:grpSpPr>
                <p:grpSp>
                  <p:nvGrpSpPr>
                    <p:cNvPr id="230" name="Group 229">
                      <a:extLst>
                        <a:ext uri="{FF2B5EF4-FFF2-40B4-BE49-F238E27FC236}">
                          <a16:creationId xmlns:a16="http://schemas.microsoft.com/office/drawing/2014/main" id="{0AF9E8C4-8586-5097-D17D-B4C33A754366}"/>
                        </a:ext>
                      </a:extLst>
                    </p:cNvPr>
                    <p:cNvGrpSpPr/>
                    <p:nvPr/>
                  </p:nvGrpSpPr>
                  <p:grpSpPr>
                    <a:xfrm>
                      <a:off x="5654765" y="3201616"/>
                      <a:ext cx="345240" cy="73152"/>
                      <a:chOff x="5654765" y="3201616"/>
                      <a:chExt cx="345240" cy="73152"/>
                    </a:xfrm>
                  </p:grpSpPr>
                  <p:sp>
                    <p:nvSpPr>
                      <p:cNvPr id="191" name="Rectangle 190">
                        <a:extLst>
                          <a:ext uri="{FF2B5EF4-FFF2-40B4-BE49-F238E27FC236}">
                            <a16:creationId xmlns:a16="http://schemas.microsoft.com/office/drawing/2014/main" id="{BE5A8F9B-C742-DF9A-662C-099924018D97}"/>
                          </a:ext>
                        </a:extLst>
                      </p:cNvPr>
                      <p:cNvSpPr/>
                      <p:nvPr/>
                    </p:nvSpPr>
                    <p:spPr bwMode="auto">
                      <a:xfrm>
                        <a:off x="5815905" y="320161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9" name="Rectangle 198">
                        <a:extLst>
                          <a:ext uri="{FF2B5EF4-FFF2-40B4-BE49-F238E27FC236}">
                            <a16:creationId xmlns:a16="http://schemas.microsoft.com/office/drawing/2014/main" id="{D84B5E90-98FA-5CBA-0A3E-3E3496347331}"/>
                          </a:ext>
                        </a:extLst>
                      </p:cNvPr>
                      <p:cNvSpPr/>
                      <p:nvPr/>
                    </p:nvSpPr>
                    <p:spPr bwMode="auto">
                      <a:xfrm>
                        <a:off x="5654765" y="320161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Rectangle 200">
                        <a:extLst>
                          <a:ext uri="{FF2B5EF4-FFF2-40B4-BE49-F238E27FC236}">
                            <a16:creationId xmlns:a16="http://schemas.microsoft.com/office/drawing/2014/main" id="{13DF6E18-6D9C-12E9-9EF0-107C14ED10B7}"/>
                          </a:ext>
                        </a:extLst>
                      </p:cNvPr>
                      <p:cNvSpPr/>
                      <p:nvPr/>
                    </p:nvSpPr>
                    <p:spPr bwMode="auto">
                      <a:xfrm>
                        <a:off x="5689049" y="320161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A35DFC64-7308-4EA4-35D5-D94A3B8D8C53}"/>
                          </a:ext>
                        </a:extLst>
                      </p:cNvPr>
                      <p:cNvSpPr/>
                      <p:nvPr/>
                    </p:nvSpPr>
                    <p:spPr bwMode="auto">
                      <a:xfrm>
                        <a:off x="5926853" y="3201616"/>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04" name="Rectangle 203">
                      <a:extLst>
                        <a:ext uri="{FF2B5EF4-FFF2-40B4-BE49-F238E27FC236}">
                          <a16:creationId xmlns:a16="http://schemas.microsoft.com/office/drawing/2014/main" id="{B6A067EB-638F-52CF-0CE9-0BF1335D3AF7}"/>
                        </a:ext>
                      </a:extLst>
                    </p:cNvPr>
                    <p:cNvSpPr/>
                    <p:nvPr/>
                  </p:nvSpPr>
                  <p:spPr bwMode="auto">
                    <a:xfrm>
                      <a:off x="6021022" y="3230637"/>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Rectangle 204">
                      <a:extLst>
                        <a:ext uri="{FF2B5EF4-FFF2-40B4-BE49-F238E27FC236}">
                          <a16:creationId xmlns:a16="http://schemas.microsoft.com/office/drawing/2014/main" id="{8E8ABAE7-1AFD-C586-684E-DFF0A2FC0053}"/>
                        </a:ext>
                      </a:extLst>
                    </p:cNvPr>
                    <p:cNvSpPr/>
                    <p:nvPr/>
                  </p:nvSpPr>
                  <p:spPr bwMode="auto">
                    <a:xfrm>
                      <a:off x="6053027" y="3264604"/>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231" name="Group 230">
                      <a:extLst>
                        <a:ext uri="{FF2B5EF4-FFF2-40B4-BE49-F238E27FC236}">
                          <a16:creationId xmlns:a16="http://schemas.microsoft.com/office/drawing/2014/main" id="{BE38C407-0FD2-E6CB-3733-2844C102809B}"/>
                        </a:ext>
                      </a:extLst>
                    </p:cNvPr>
                    <p:cNvGrpSpPr/>
                    <p:nvPr/>
                  </p:nvGrpSpPr>
                  <p:grpSpPr>
                    <a:xfrm>
                      <a:off x="6386033" y="3318392"/>
                      <a:ext cx="520179" cy="73152"/>
                      <a:chOff x="6386033" y="3318392"/>
                      <a:chExt cx="520179" cy="73152"/>
                    </a:xfrm>
                  </p:grpSpPr>
                  <p:sp>
                    <p:nvSpPr>
                      <p:cNvPr id="203" name="Rectangle 202">
                        <a:extLst>
                          <a:ext uri="{FF2B5EF4-FFF2-40B4-BE49-F238E27FC236}">
                            <a16:creationId xmlns:a16="http://schemas.microsoft.com/office/drawing/2014/main" id="{0C2DCCE0-3114-6107-CE0B-A8B0B9755EB0}"/>
                          </a:ext>
                        </a:extLst>
                      </p:cNvPr>
                      <p:cNvSpPr/>
                      <p:nvPr/>
                    </p:nvSpPr>
                    <p:spPr bwMode="auto">
                      <a:xfrm>
                        <a:off x="6386033"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935268AA-4FC2-CF0A-DC51-9C71A8678D90}"/>
                          </a:ext>
                        </a:extLst>
                      </p:cNvPr>
                      <p:cNvSpPr/>
                      <p:nvPr/>
                    </p:nvSpPr>
                    <p:spPr bwMode="auto">
                      <a:xfrm>
                        <a:off x="6434641"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Rectangle 206">
                        <a:extLst>
                          <a:ext uri="{FF2B5EF4-FFF2-40B4-BE49-F238E27FC236}">
                            <a16:creationId xmlns:a16="http://schemas.microsoft.com/office/drawing/2014/main" id="{E17857ED-15FF-15A3-8C75-45C8D345E279}"/>
                          </a:ext>
                        </a:extLst>
                      </p:cNvPr>
                      <p:cNvSpPr/>
                      <p:nvPr/>
                    </p:nvSpPr>
                    <p:spPr bwMode="auto">
                      <a:xfrm>
                        <a:off x="6833060"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8503EB75-D19B-4925-ACF1-F051B546B255}"/>
                          </a:ext>
                        </a:extLst>
                      </p:cNvPr>
                      <p:cNvSpPr/>
                      <p:nvPr/>
                    </p:nvSpPr>
                    <p:spPr bwMode="auto">
                      <a:xfrm>
                        <a:off x="6584986"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Rectangle 208">
                        <a:extLst>
                          <a:ext uri="{FF2B5EF4-FFF2-40B4-BE49-F238E27FC236}">
                            <a16:creationId xmlns:a16="http://schemas.microsoft.com/office/drawing/2014/main" id="{74486C2B-F8AD-BE2E-8AC6-0CB5A40201D2}"/>
                          </a:ext>
                        </a:extLst>
                      </p:cNvPr>
                      <p:cNvSpPr/>
                      <p:nvPr/>
                    </p:nvSpPr>
                    <p:spPr bwMode="auto">
                      <a:xfrm>
                        <a:off x="6738243"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30D09F46-4CE1-E63B-E8ED-DA8C99579DFD}"/>
                          </a:ext>
                        </a:extLst>
                      </p:cNvPr>
                      <p:cNvSpPr/>
                      <p:nvPr/>
                    </p:nvSpPr>
                    <p:spPr bwMode="auto">
                      <a:xfrm>
                        <a:off x="6767647" y="3318392"/>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nvGrpSpPr>
                <p:cNvPr id="234" name="Group 233">
                  <a:extLst>
                    <a:ext uri="{FF2B5EF4-FFF2-40B4-BE49-F238E27FC236}">
                      <a16:creationId xmlns:a16="http://schemas.microsoft.com/office/drawing/2014/main" id="{99A507EA-205F-ACC9-D35F-F18874ACA8A1}"/>
                    </a:ext>
                  </a:extLst>
                </p:cNvPr>
                <p:cNvGrpSpPr/>
                <p:nvPr/>
              </p:nvGrpSpPr>
              <p:grpSpPr>
                <a:xfrm>
                  <a:off x="7102255" y="3435585"/>
                  <a:ext cx="168606" cy="73152"/>
                  <a:chOff x="7102255" y="3435585"/>
                  <a:chExt cx="168606" cy="73152"/>
                </a:xfrm>
              </p:grpSpPr>
              <p:sp>
                <p:nvSpPr>
                  <p:cNvPr id="211" name="Rectangle 210">
                    <a:extLst>
                      <a:ext uri="{FF2B5EF4-FFF2-40B4-BE49-F238E27FC236}">
                        <a16:creationId xmlns:a16="http://schemas.microsoft.com/office/drawing/2014/main" id="{8864AE60-D223-2B67-F4DC-2C3B8AC3CCA5}"/>
                      </a:ext>
                    </a:extLst>
                  </p:cNvPr>
                  <p:cNvSpPr/>
                  <p:nvPr/>
                </p:nvSpPr>
                <p:spPr bwMode="auto">
                  <a:xfrm>
                    <a:off x="7197709" y="3435585"/>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2" name="Rectangle 211">
                    <a:extLst>
                      <a:ext uri="{FF2B5EF4-FFF2-40B4-BE49-F238E27FC236}">
                        <a16:creationId xmlns:a16="http://schemas.microsoft.com/office/drawing/2014/main" id="{E9214C6D-7EDF-845A-5082-EEDEED9B95EE}"/>
                      </a:ext>
                    </a:extLst>
                  </p:cNvPr>
                  <p:cNvSpPr/>
                  <p:nvPr/>
                </p:nvSpPr>
                <p:spPr bwMode="auto">
                  <a:xfrm>
                    <a:off x="7102255" y="3435585"/>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3" name="Rectangle 212">
                    <a:extLst>
                      <a:ext uri="{FF2B5EF4-FFF2-40B4-BE49-F238E27FC236}">
                        <a16:creationId xmlns:a16="http://schemas.microsoft.com/office/drawing/2014/main" id="{91D9AEAA-337E-4A5A-1AA5-01A412732B0A}"/>
                      </a:ext>
                    </a:extLst>
                  </p:cNvPr>
                  <p:cNvSpPr/>
                  <p:nvPr/>
                </p:nvSpPr>
                <p:spPr bwMode="auto">
                  <a:xfrm>
                    <a:off x="7131436" y="3435585"/>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236" name="Group 235">
                <a:extLst>
                  <a:ext uri="{FF2B5EF4-FFF2-40B4-BE49-F238E27FC236}">
                    <a16:creationId xmlns:a16="http://schemas.microsoft.com/office/drawing/2014/main" id="{1F1948E5-3588-CCAA-D28D-287FFC4D06C0}"/>
                  </a:ext>
                </a:extLst>
              </p:cNvPr>
              <p:cNvGrpSpPr/>
              <p:nvPr/>
            </p:nvGrpSpPr>
            <p:grpSpPr>
              <a:xfrm>
                <a:off x="7477900" y="3676117"/>
                <a:ext cx="444089" cy="73152"/>
                <a:chOff x="7477900" y="3676117"/>
                <a:chExt cx="444089" cy="73152"/>
              </a:xfrm>
            </p:grpSpPr>
            <p:sp>
              <p:nvSpPr>
                <p:cNvPr id="214" name="Rectangle 213">
                  <a:extLst>
                    <a:ext uri="{FF2B5EF4-FFF2-40B4-BE49-F238E27FC236}">
                      <a16:creationId xmlns:a16="http://schemas.microsoft.com/office/drawing/2014/main" id="{EC858E6B-D08B-7584-32FB-E50F92753530}"/>
                    </a:ext>
                  </a:extLst>
                </p:cNvPr>
                <p:cNvSpPr/>
                <p:nvPr/>
              </p:nvSpPr>
              <p:spPr bwMode="auto">
                <a:xfrm>
                  <a:off x="7477900" y="3676117"/>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6" name="Rectangle 215">
                  <a:extLst>
                    <a:ext uri="{FF2B5EF4-FFF2-40B4-BE49-F238E27FC236}">
                      <a16:creationId xmlns:a16="http://schemas.microsoft.com/office/drawing/2014/main" id="{DEFAF724-70FE-A47A-1112-6637EDB85C45}"/>
                    </a:ext>
                  </a:extLst>
                </p:cNvPr>
                <p:cNvSpPr/>
                <p:nvPr/>
              </p:nvSpPr>
              <p:spPr bwMode="auto">
                <a:xfrm>
                  <a:off x="7501485" y="3676117"/>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7" name="Rectangle 216">
                  <a:extLst>
                    <a:ext uri="{FF2B5EF4-FFF2-40B4-BE49-F238E27FC236}">
                      <a16:creationId xmlns:a16="http://schemas.microsoft.com/office/drawing/2014/main" id="{8F0FD4B7-ADFD-0967-3227-BA5D8FB73C4A}"/>
                    </a:ext>
                  </a:extLst>
                </p:cNvPr>
                <p:cNvSpPr/>
                <p:nvPr/>
              </p:nvSpPr>
              <p:spPr bwMode="auto">
                <a:xfrm>
                  <a:off x="7848837" y="3676117"/>
                  <a:ext cx="73152" cy="73152"/>
                </a:xfrm>
                <a:prstGeom prst="rect">
                  <a:avLst/>
                </a:prstGeom>
                <a:noFill/>
                <a:ln w="19050">
                  <a:solidFill>
                    <a:srgbClr val="E1471D"/>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69" name="Group 168">
              <a:extLst>
                <a:ext uri="{FF2B5EF4-FFF2-40B4-BE49-F238E27FC236}">
                  <a16:creationId xmlns:a16="http://schemas.microsoft.com/office/drawing/2014/main" id="{DE92E022-2B17-85A3-8B97-559A338CB431}"/>
                </a:ext>
              </a:extLst>
            </p:cNvPr>
            <p:cNvGrpSpPr/>
            <p:nvPr/>
          </p:nvGrpSpPr>
          <p:grpSpPr>
            <a:xfrm>
              <a:off x="1687431" y="2509940"/>
              <a:ext cx="6318504" cy="521208"/>
              <a:chOff x="1693518" y="2520663"/>
              <a:chExt cx="6318250" cy="549646"/>
            </a:xfrm>
          </p:grpSpPr>
          <p:sp>
            <p:nvSpPr>
              <p:cNvPr id="110" name="Freeform 109">
                <a:extLst>
                  <a:ext uri="{FF2B5EF4-FFF2-40B4-BE49-F238E27FC236}">
                    <a16:creationId xmlns:a16="http://schemas.microsoft.com/office/drawing/2014/main" id="{C0C7FC36-1B3B-8079-0892-824AC18B18BE}"/>
                  </a:ext>
                </a:extLst>
              </p:cNvPr>
              <p:cNvSpPr/>
              <p:nvPr/>
            </p:nvSpPr>
            <p:spPr bwMode="auto">
              <a:xfrm>
                <a:off x="1693518" y="2536692"/>
                <a:ext cx="6318250" cy="495300"/>
              </a:xfrm>
              <a:custGeom>
                <a:avLst/>
                <a:gdLst>
                  <a:gd name="connsiteX0" fmla="*/ 0 w 6318250"/>
                  <a:gd name="connsiteY0" fmla="*/ 0 h 495300"/>
                  <a:gd name="connsiteX1" fmla="*/ 355600 w 6318250"/>
                  <a:gd name="connsiteY1" fmla="*/ 0 h 495300"/>
                  <a:gd name="connsiteX2" fmla="*/ 355600 w 6318250"/>
                  <a:gd name="connsiteY2" fmla="*/ 57150 h 495300"/>
                  <a:gd name="connsiteX3" fmla="*/ 1422400 w 6318250"/>
                  <a:gd name="connsiteY3" fmla="*/ 57150 h 495300"/>
                  <a:gd name="connsiteX4" fmla="*/ 1422400 w 6318250"/>
                  <a:gd name="connsiteY4" fmla="*/ 127000 h 495300"/>
                  <a:gd name="connsiteX5" fmla="*/ 2171700 w 6318250"/>
                  <a:gd name="connsiteY5" fmla="*/ 127000 h 495300"/>
                  <a:gd name="connsiteX6" fmla="*/ 2171700 w 6318250"/>
                  <a:gd name="connsiteY6" fmla="*/ 190500 h 495300"/>
                  <a:gd name="connsiteX7" fmla="*/ 2559050 w 6318250"/>
                  <a:gd name="connsiteY7" fmla="*/ 190500 h 495300"/>
                  <a:gd name="connsiteX8" fmla="*/ 2559050 w 6318250"/>
                  <a:gd name="connsiteY8" fmla="*/ 247650 h 495300"/>
                  <a:gd name="connsiteX9" fmla="*/ 2736850 w 6318250"/>
                  <a:gd name="connsiteY9" fmla="*/ 247650 h 495300"/>
                  <a:gd name="connsiteX10" fmla="*/ 2971800 w 6318250"/>
                  <a:gd name="connsiteY10" fmla="*/ 247650 h 495300"/>
                  <a:gd name="connsiteX11" fmla="*/ 2971800 w 6318250"/>
                  <a:gd name="connsiteY11" fmla="*/ 247650 h 495300"/>
                  <a:gd name="connsiteX12" fmla="*/ 3289300 w 6318250"/>
                  <a:gd name="connsiteY12" fmla="*/ 247650 h 495300"/>
                  <a:gd name="connsiteX13" fmla="*/ 3289300 w 6318250"/>
                  <a:gd name="connsiteY13" fmla="*/ 317500 h 495300"/>
                  <a:gd name="connsiteX14" fmla="*/ 4006850 w 6318250"/>
                  <a:gd name="connsiteY14" fmla="*/ 317500 h 495300"/>
                  <a:gd name="connsiteX15" fmla="*/ 4006850 w 6318250"/>
                  <a:gd name="connsiteY15" fmla="*/ 317500 h 495300"/>
                  <a:gd name="connsiteX16" fmla="*/ 4006850 w 6318250"/>
                  <a:gd name="connsiteY16" fmla="*/ 381000 h 495300"/>
                  <a:gd name="connsiteX17" fmla="*/ 4686300 w 6318250"/>
                  <a:gd name="connsiteY17" fmla="*/ 381000 h 495300"/>
                  <a:gd name="connsiteX18" fmla="*/ 4686300 w 6318250"/>
                  <a:gd name="connsiteY18" fmla="*/ 381000 h 495300"/>
                  <a:gd name="connsiteX19" fmla="*/ 4686300 w 6318250"/>
                  <a:gd name="connsiteY19" fmla="*/ 438150 h 495300"/>
                  <a:gd name="connsiteX20" fmla="*/ 5092700 w 6318250"/>
                  <a:gd name="connsiteY20" fmla="*/ 438150 h 495300"/>
                  <a:gd name="connsiteX21" fmla="*/ 5092700 w 6318250"/>
                  <a:gd name="connsiteY21" fmla="*/ 495300 h 495300"/>
                  <a:gd name="connsiteX22" fmla="*/ 6318250 w 6318250"/>
                  <a:gd name="connsiteY22"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18250" h="495300">
                    <a:moveTo>
                      <a:pt x="0" y="0"/>
                    </a:moveTo>
                    <a:lnTo>
                      <a:pt x="355600" y="0"/>
                    </a:lnTo>
                    <a:lnTo>
                      <a:pt x="355600" y="57150"/>
                    </a:lnTo>
                    <a:lnTo>
                      <a:pt x="1422400" y="57150"/>
                    </a:lnTo>
                    <a:lnTo>
                      <a:pt x="1422400" y="127000"/>
                    </a:lnTo>
                    <a:lnTo>
                      <a:pt x="2171700" y="127000"/>
                    </a:lnTo>
                    <a:lnTo>
                      <a:pt x="2171700" y="190500"/>
                    </a:lnTo>
                    <a:lnTo>
                      <a:pt x="2559050" y="190500"/>
                    </a:lnTo>
                    <a:lnTo>
                      <a:pt x="2559050" y="247650"/>
                    </a:lnTo>
                    <a:lnTo>
                      <a:pt x="2736850" y="247650"/>
                    </a:lnTo>
                    <a:lnTo>
                      <a:pt x="2971800" y="247650"/>
                    </a:lnTo>
                    <a:lnTo>
                      <a:pt x="2971800" y="247650"/>
                    </a:lnTo>
                    <a:lnTo>
                      <a:pt x="3289300" y="247650"/>
                    </a:lnTo>
                    <a:lnTo>
                      <a:pt x="3289300" y="317500"/>
                    </a:lnTo>
                    <a:lnTo>
                      <a:pt x="4006850" y="317500"/>
                    </a:lnTo>
                    <a:lnTo>
                      <a:pt x="4006850" y="317500"/>
                    </a:lnTo>
                    <a:lnTo>
                      <a:pt x="4006850" y="381000"/>
                    </a:lnTo>
                    <a:lnTo>
                      <a:pt x="4686300" y="381000"/>
                    </a:lnTo>
                    <a:lnTo>
                      <a:pt x="4686300" y="381000"/>
                    </a:lnTo>
                    <a:lnTo>
                      <a:pt x="4686300" y="438150"/>
                    </a:lnTo>
                    <a:lnTo>
                      <a:pt x="5092700" y="438150"/>
                    </a:lnTo>
                    <a:lnTo>
                      <a:pt x="5092700" y="495300"/>
                    </a:lnTo>
                    <a:lnTo>
                      <a:pt x="6318250" y="495300"/>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68" name="Group 167">
                <a:extLst>
                  <a:ext uri="{FF2B5EF4-FFF2-40B4-BE49-F238E27FC236}">
                    <a16:creationId xmlns:a16="http://schemas.microsoft.com/office/drawing/2014/main" id="{BBCF21F4-6D18-8AA7-95B6-38B82784E6C2}"/>
                  </a:ext>
                </a:extLst>
              </p:cNvPr>
              <p:cNvGrpSpPr/>
              <p:nvPr/>
            </p:nvGrpSpPr>
            <p:grpSpPr>
              <a:xfrm>
                <a:off x="1993752" y="2520663"/>
                <a:ext cx="5575544" cy="549646"/>
                <a:chOff x="1993752" y="2520663"/>
                <a:chExt cx="5575544" cy="549646"/>
              </a:xfrm>
            </p:grpSpPr>
            <p:grpSp>
              <p:nvGrpSpPr>
                <p:cNvPr id="167" name="Group 166">
                  <a:extLst>
                    <a:ext uri="{FF2B5EF4-FFF2-40B4-BE49-F238E27FC236}">
                      <a16:creationId xmlns:a16="http://schemas.microsoft.com/office/drawing/2014/main" id="{460903B9-DE13-7C51-2AC7-5B62FDC25B8D}"/>
                    </a:ext>
                  </a:extLst>
                </p:cNvPr>
                <p:cNvGrpSpPr/>
                <p:nvPr/>
              </p:nvGrpSpPr>
              <p:grpSpPr>
                <a:xfrm>
                  <a:off x="1993752" y="2520663"/>
                  <a:ext cx="1861078" cy="183087"/>
                  <a:chOff x="1993752" y="2520663"/>
                  <a:chExt cx="1861078" cy="183087"/>
                </a:xfrm>
              </p:grpSpPr>
              <p:sp>
                <p:nvSpPr>
                  <p:cNvPr id="105" name="Oval 104">
                    <a:extLst>
                      <a:ext uri="{FF2B5EF4-FFF2-40B4-BE49-F238E27FC236}">
                        <a16:creationId xmlns:a16="http://schemas.microsoft.com/office/drawing/2014/main" id="{A99E1D6A-0E5D-C654-6179-63F587FA913A}"/>
                      </a:ext>
                    </a:extLst>
                  </p:cNvPr>
                  <p:cNvSpPr/>
                  <p:nvPr/>
                </p:nvSpPr>
                <p:spPr bwMode="auto">
                  <a:xfrm>
                    <a:off x="1993752" y="252066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65" name="Group 164">
                    <a:extLst>
                      <a:ext uri="{FF2B5EF4-FFF2-40B4-BE49-F238E27FC236}">
                        <a16:creationId xmlns:a16="http://schemas.microsoft.com/office/drawing/2014/main" id="{580D08C0-0E55-7DC5-A570-45B03AF20F56}"/>
                      </a:ext>
                    </a:extLst>
                  </p:cNvPr>
                  <p:cNvGrpSpPr/>
                  <p:nvPr/>
                </p:nvGrpSpPr>
                <p:grpSpPr>
                  <a:xfrm>
                    <a:off x="2394395" y="2551902"/>
                    <a:ext cx="644513" cy="82296"/>
                    <a:chOff x="2394395" y="2551902"/>
                    <a:chExt cx="644513" cy="82296"/>
                  </a:xfrm>
                </p:grpSpPr>
                <p:sp>
                  <p:nvSpPr>
                    <p:cNvPr id="111" name="Oval 110">
                      <a:extLst>
                        <a:ext uri="{FF2B5EF4-FFF2-40B4-BE49-F238E27FC236}">
                          <a16:creationId xmlns:a16="http://schemas.microsoft.com/office/drawing/2014/main" id="{DAE7C512-1670-247D-62CA-C21715FE6A45}"/>
                        </a:ext>
                      </a:extLst>
                    </p:cNvPr>
                    <p:cNvSpPr/>
                    <p:nvPr/>
                  </p:nvSpPr>
                  <p:spPr bwMode="auto">
                    <a:xfrm>
                      <a:off x="2394395" y="255190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Oval 111">
                      <a:extLst>
                        <a:ext uri="{FF2B5EF4-FFF2-40B4-BE49-F238E27FC236}">
                          <a16:creationId xmlns:a16="http://schemas.microsoft.com/office/drawing/2014/main" id="{53136008-D679-86B6-D868-D6007EDB1B2F}"/>
                        </a:ext>
                      </a:extLst>
                    </p:cNvPr>
                    <p:cNvSpPr/>
                    <p:nvPr/>
                  </p:nvSpPr>
                  <p:spPr bwMode="auto">
                    <a:xfrm>
                      <a:off x="2740326" y="255190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Oval 112">
                      <a:extLst>
                        <a:ext uri="{FF2B5EF4-FFF2-40B4-BE49-F238E27FC236}">
                          <a16:creationId xmlns:a16="http://schemas.microsoft.com/office/drawing/2014/main" id="{AE4BC085-5D5E-6726-8138-FEB2D6A90E45}"/>
                        </a:ext>
                      </a:extLst>
                    </p:cNvPr>
                    <p:cNvSpPr/>
                    <p:nvPr/>
                  </p:nvSpPr>
                  <p:spPr bwMode="auto">
                    <a:xfrm>
                      <a:off x="2792660" y="255190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Oval 113">
                      <a:extLst>
                        <a:ext uri="{FF2B5EF4-FFF2-40B4-BE49-F238E27FC236}">
                          <a16:creationId xmlns:a16="http://schemas.microsoft.com/office/drawing/2014/main" id="{AD4A8889-8D8B-C94B-7127-329A2F0354ED}"/>
                        </a:ext>
                      </a:extLst>
                    </p:cNvPr>
                    <p:cNvSpPr/>
                    <p:nvPr/>
                  </p:nvSpPr>
                  <p:spPr bwMode="auto">
                    <a:xfrm>
                      <a:off x="2904278" y="255190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Oval 114">
                      <a:extLst>
                        <a:ext uri="{FF2B5EF4-FFF2-40B4-BE49-F238E27FC236}">
                          <a16:creationId xmlns:a16="http://schemas.microsoft.com/office/drawing/2014/main" id="{967BE8C2-C933-149F-3FDE-7560B5E5AFC0}"/>
                        </a:ext>
                      </a:extLst>
                    </p:cNvPr>
                    <p:cNvSpPr/>
                    <p:nvPr/>
                  </p:nvSpPr>
                  <p:spPr bwMode="auto">
                    <a:xfrm>
                      <a:off x="2956612" y="255190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16" name="Oval 115">
                    <a:extLst>
                      <a:ext uri="{FF2B5EF4-FFF2-40B4-BE49-F238E27FC236}">
                        <a16:creationId xmlns:a16="http://schemas.microsoft.com/office/drawing/2014/main" id="{709EAFF4-856F-01E6-85AD-B5C1B34209E7}"/>
                      </a:ext>
                    </a:extLst>
                  </p:cNvPr>
                  <p:cNvSpPr/>
                  <p:nvPr/>
                </p:nvSpPr>
                <p:spPr bwMode="auto">
                  <a:xfrm>
                    <a:off x="3078073" y="2580127"/>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66" name="Group 165">
                    <a:extLst>
                      <a:ext uri="{FF2B5EF4-FFF2-40B4-BE49-F238E27FC236}">
                        <a16:creationId xmlns:a16="http://schemas.microsoft.com/office/drawing/2014/main" id="{59F6A44D-662D-AC94-5B36-509C35FC14B0}"/>
                      </a:ext>
                    </a:extLst>
                  </p:cNvPr>
                  <p:cNvGrpSpPr/>
                  <p:nvPr/>
                </p:nvGrpSpPr>
                <p:grpSpPr>
                  <a:xfrm>
                    <a:off x="3129399" y="2621454"/>
                    <a:ext cx="725431" cy="82296"/>
                    <a:chOff x="3129399" y="2621454"/>
                    <a:chExt cx="725431" cy="82296"/>
                  </a:xfrm>
                </p:grpSpPr>
                <p:sp>
                  <p:nvSpPr>
                    <p:cNvPr id="117" name="Oval 116">
                      <a:extLst>
                        <a:ext uri="{FF2B5EF4-FFF2-40B4-BE49-F238E27FC236}">
                          <a16:creationId xmlns:a16="http://schemas.microsoft.com/office/drawing/2014/main" id="{1E2B4EF9-5918-9ED2-DE37-6A17AEF53123}"/>
                        </a:ext>
                      </a:extLst>
                    </p:cNvPr>
                    <p:cNvSpPr/>
                    <p:nvPr/>
                  </p:nvSpPr>
                  <p:spPr bwMode="auto">
                    <a:xfrm>
                      <a:off x="3129399" y="26214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C35D8E08-675A-754F-6F06-2F455D43A47E}"/>
                        </a:ext>
                      </a:extLst>
                    </p:cNvPr>
                    <p:cNvSpPr/>
                    <p:nvPr/>
                  </p:nvSpPr>
                  <p:spPr bwMode="auto">
                    <a:xfrm>
                      <a:off x="3452805" y="26214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Oval 118">
                      <a:extLst>
                        <a:ext uri="{FF2B5EF4-FFF2-40B4-BE49-F238E27FC236}">
                          <a16:creationId xmlns:a16="http://schemas.microsoft.com/office/drawing/2014/main" id="{70BE5DB5-2DE4-823C-6A42-5A3E64B0AE19}"/>
                        </a:ext>
                      </a:extLst>
                    </p:cNvPr>
                    <p:cNvSpPr/>
                    <p:nvPr/>
                  </p:nvSpPr>
                  <p:spPr bwMode="auto">
                    <a:xfrm>
                      <a:off x="3505139" y="26214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Oval 119">
                      <a:extLst>
                        <a:ext uri="{FF2B5EF4-FFF2-40B4-BE49-F238E27FC236}">
                          <a16:creationId xmlns:a16="http://schemas.microsoft.com/office/drawing/2014/main" id="{6BEBA7AD-EC9C-54E2-F021-466EF01636FD}"/>
                        </a:ext>
                      </a:extLst>
                    </p:cNvPr>
                    <p:cNvSpPr/>
                    <p:nvPr/>
                  </p:nvSpPr>
                  <p:spPr bwMode="auto">
                    <a:xfrm>
                      <a:off x="3772534" y="26214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Oval 120">
                      <a:extLst>
                        <a:ext uri="{FF2B5EF4-FFF2-40B4-BE49-F238E27FC236}">
                          <a16:creationId xmlns:a16="http://schemas.microsoft.com/office/drawing/2014/main" id="{0F5386B6-77D4-853C-41BB-D3331EBBB648}"/>
                        </a:ext>
                      </a:extLst>
                    </p:cNvPr>
                    <p:cNvSpPr/>
                    <p:nvPr/>
                  </p:nvSpPr>
                  <p:spPr bwMode="auto">
                    <a:xfrm>
                      <a:off x="3481919" y="26214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122" name="Oval 121">
                  <a:extLst>
                    <a:ext uri="{FF2B5EF4-FFF2-40B4-BE49-F238E27FC236}">
                      <a16:creationId xmlns:a16="http://schemas.microsoft.com/office/drawing/2014/main" id="{AB28B9C7-38C0-65AC-A879-1C7F3CF4B1CF}"/>
                    </a:ext>
                  </a:extLst>
                </p:cNvPr>
                <p:cNvSpPr/>
                <p:nvPr/>
              </p:nvSpPr>
              <p:spPr bwMode="auto">
                <a:xfrm>
                  <a:off x="3815876" y="2660518"/>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Oval 122">
                  <a:extLst>
                    <a:ext uri="{FF2B5EF4-FFF2-40B4-BE49-F238E27FC236}">
                      <a16:creationId xmlns:a16="http://schemas.microsoft.com/office/drawing/2014/main" id="{1D811D2B-9C8B-0DA1-5B06-58313D352BC2}"/>
                    </a:ext>
                  </a:extLst>
                </p:cNvPr>
                <p:cNvSpPr/>
                <p:nvPr/>
              </p:nvSpPr>
              <p:spPr bwMode="auto">
                <a:xfrm>
                  <a:off x="3868210" y="267671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Oval 123">
                  <a:extLst>
                    <a:ext uri="{FF2B5EF4-FFF2-40B4-BE49-F238E27FC236}">
                      <a16:creationId xmlns:a16="http://schemas.microsoft.com/office/drawing/2014/main" id="{F31AF7A0-4F07-A537-0736-0AC6BBDD97AD}"/>
                    </a:ext>
                  </a:extLst>
                </p:cNvPr>
                <p:cNvSpPr/>
                <p:nvPr/>
              </p:nvSpPr>
              <p:spPr bwMode="auto">
                <a:xfrm>
                  <a:off x="4176687" y="2697086"/>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64" name="Group 163">
                  <a:extLst>
                    <a:ext uri="{FF2B5EF4-FFF2-40B4-BE49-F238E27FC236}">
                      <a16:creationId xmlns:a16="http://schemas.microsoft.com/office/drawing/2014/main" id="{662FEF5D-26DD-55AE-EC2C-165B47FB4922}"/>
                    </a:ext>
                  </a:extLst>
                </p:cNvPr>
                <p:cNvGrpSpPr/>
                <p:nvPr/>
              </p:nvGrpSpPr>
              <p:grpSpPr>
                <a:xfrm>
                  <a:off x="4229021" y="2741504"/>
                  <a:ext cx="3340275" cy="328805"/>
                  <a:chOff x="4229021" y="2741504"/>
                  <a:chExt cx="3340275" cy="328805"/>
                </a:xfrm>
              </p:grpSpPr>
              <p:grpSp>
                <p:nvGrpSpPr>
                  <p:cNvPr id="163" name="Group 162">
                    <a:extLst>
                      <a:ext uri="{FF2B5EF4-FFF2-40B4-BE49-F238E27FC236}">
                        <a16:creationId xmlns:a16="http://schemas.microsoft.com/office/drawing/2014/main" id="{5AAF1B18-027B-97C1-7460-4BA87892C8FB}"/>
                      </a:ext>
                    </a:extLst>
                  </p:cNvPr>
                  <p:cNvGrpSpPr/>
                  <p:nvPr/>
                </p:nvGrpSpPr>
                <p:grpSpPr>
                  <a:xfrm>
                    <a:off x="4229021" y="2741504"/>
                    <a:ext cx="762068" cy="82296"/>
                    <a:chOff x="4229021" y="2735154"/>
                    <a:chExt cx="762068" cy="82296"/>
                  </a:xfrm>
                </p:grpSpPr>
                <p:sp>
                  <p:nvSpPr>
                    <p:cNvPr id="125" name="Oval 124">
                      <a:extLst>
                        <a:ext uri="{FF2B5EF4-FFF2-40B4-BE49-F238E27FC236}">
                          <a16:creationId xmlns:a16="http://schemas.microsoft.com/office/drawing/2014/main" id="{067B9A73-6AE8-1F65-A8D8-9C276101244A}"/>
                        </a:ext>
                      </a:extLst>
                    </p:cNvPr>
                    <p:cNvSpPr/>
                    <p:nvPr/>
                  </p:nvSpPr>
                  <p:spPr bwMode="auto">
                    <a:xfrm>
                      <a:off x="4229021"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Oval 125">
                      <a:extLst>
                        <a:ext uri="{FF2B5EF4-FFF2-40B4-BE49-F238E27FC236}">
                          <a16:creationId xmlns:a16="http://schemas.microsoft.com/office/drawing/2014/main" id="{579C83B3-C953-56DA-79B3-4CD6EF4EC287}"/>
                        </a:ext>
                      </a:extLst>
                    </p:cNvPr>
                    <p:cNvSpPr/>
                    <p:nvPr/>
                  </p:nvSpPr>
                  <p:spPr bwMode="auto">
                    <a:xfrm>
                      <a:off x="4366342"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Oval 126">
                      <a:extLst>
                        <a:ext uri="{FF2B5EF4-FFF2-40B4-BE49-F238E27FC236}">
                          <a16:creationId xmlns:a16="http://schemas.microsoft.com/office/drawing/2014/main" id="{F56883BF-854D-8342-6130-0ED462E71FDD}"/>
                        </a:ext>
                      </a:extLst>
                    </p:cNvPr>
                    <p:cNvSpPr/>
                    <p:nvPr/>
                  </p:nvSpPr>
                  <p:spPr bwMode="auto">
                    <a:xfrm>
                      <a:off x="4418676"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Oval 127">
                      <a:extLst>
                        <a:ext uri="{FF2B5EF4-FFF2-40B4-BE49-F238E27FC236}">
                          <a16:creationId xmlns:a16="http://schemas.microsoft.com/office/drawing/2014/main" id="{34DC04C2-CF88-04BA-D9E5-D92A41DB6417}"/>
                        </a:ext>
                      </a:extLst>
                    </p:cNvPr>
                    <p:cNvSpPr/>
                    <p:nvPr/>
                  </p:nvSpPr>
                  <p:spPr bwMode="auto">
                    <a:xfrm>
                      <a:off x="4547624"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Oval 128">
                      <a:extLst>
                        <a:ext uri="{FF2B5EF4-FFF2-40B4-BE49-F238E27FC236}">
                          <a16:creationId xmlns:a16="http://schemas.microsoft.com/office/drawing/2014/main" id="{E2AD495C-95AF-1FB1-6ABF-F4ACC7E5EB85}"/>
                        </a:ext>
                      </a:extLst>
                    </p:cNvPr>
                    <p:cNvSpPr/>
                    <p:nvPr/>
                  </p:nvSpPr>
                  <p:spPr bwMode="auto">
                    <a:xfrm>
                      <a:off x="4599958"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Oval 129">
                      <a:extLst>
                        <a:ext uri="{FF2B5EF4-FFF2-40B4-BE49-F238E27FC236}">
                          <a16:creationId xmlns:a16="http://schemas.microsoft.com/office/drawing/2014/main" id="{2F7DEE35-CBF3-706F-95E2-43CDA207012C}"/>
                        </a:ext>
                      </a:extLst>
                    </p:cNvPr>
                    <p:cNvSpPr/>
                    <p:nvPr/>
                  </p:nvSpPr>
                  <p:spPr bwMode="auto">
                    <a:xfrm>
                      <a:off x="4908793"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Oval 152">
                      <a:extLst>
                        <a:ext uri="{FF2B5EF4-FFF2-40B4-BE49-F238E27FC236}">
                          <a16:creationId xmlns:a16="http://schemas.microsoft.com/office/drawing/2014/main" id="{645A9441-4627-0AF2-CCD7-9F6CB215130D}"/>
                        </a:ext>
                      </a:extLst>
                    </p:cNvPr>
                    <p:cNvSpPr/>
                    <p:nvPr/>
                  </p:nvSpPr>
                  <p:spPr bwMode="auto">
                    <a:xfrm>
                      <a:off x="4672239" y="2735154"/>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2" name="Group 161">
                    <a:extLst>
                      <a:ext uri="{FF2B5EF4-FFF2-40B4-BE49-F238E27FC236}">
                        <a16:creationId xmlns:a16="http://schemas.microsoft.com/office/drawing/2014/main" id="{93519F63-C46F-8823-F62E-ACACE3F88937}"/>
                      </a:ext>
                    </a:extLst>
                  </p:cNvPr>
                  <p:cNvGrpSpPr/>
                  <p:nvPr/>
                </p:nvGrpSpPr>
                <p:grpSpPr>
                  <a:xfrm>
                    <a:off x="4961127" y="2810392"/>
                    <a:ext cx="2608169" cy="259917"/>
                    <a:chOff x="4961127" y="2810392"/>
                    <a:chExt cx="2608169" cy="259917"/>
                  </a:xfrm>
                </p:grpSpPr>
                <p:grpSp>
                  <p:nvGrpSpPr>
                    <p:cNvPr id="161" name="Group 160">
                      <a:extLst>
                        <a:ext uri="{FF2B5EF4-FFF2-40B4-BE49-F238E27FC236}">
                          <a16:creationId xmlns:a16="http://schemas.microsoft.com/office/drawing/2014/main" id="{3BECFBE0-B6A1-BD9A-8345-D8828124CAF4}"/>
                        </a:ext>
                      </a:extLst>
                    </p:cNvPr>
                    <p:cNvGrpSpPr/>
                    <p:nvPr/>
                  </p:nvGrpSpPr>
                  <p:grpSpPr>
                    <a:xfrm>
                      <a:off x="4961127" y="2810392"/>
                      <a:ext cx="764336" cy="82296"/>
                      <a:chOff x="4961127" y="2810392"/>
                      <a:chExt cx="764336" cy="82296"/>
                    </a:xfrm>
                  </p:grpSpPr>
                  <p:sp>
                    <p:nvSpPr>
                      <p:cNvPr id="131" name="Oval 130">
                        <a:extLst>
                          <a:ext uri="{FF2B5EF4-FFF2-40B4-BE49-F238E27FC236}">
                            <a16:creationId xmlns:a16="http://schemas.microsoft.com/office/drawing/2014/main" id="{8F52B1C6-5B0A-74E9-92DA-CD2F908F8B28}"/>
                          </a:ext>
                        </a:extLst>
                      </p:cNvPr>
                      <p:cNvSpPr/>
                      <p:nvPr/>
                    </p:nvSpPr>
                    <p:spPr bwMode="auto">
                      <a:xfrm>
                        <a:off x="4961127"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Oval 131">
                        <a:extLst>
                          <a:ext uri="{FF2B5EF4-FFF2-40B4-BE49-F238E27FC236}">
                            <a16:creationId xmlns:a16="http://schemas.microsoft.com/office/drawing/2014/main" id="{38425913-07FF-1C87-CF61-5CCF4A01E1D9}"/>
                          </a:ext>
                        </a:extLst>
                      </p:cNvPr>
                      <p:cNvSpPr/>
                      <p:nvPr/>
                    </p:nvSpPr>
                    <p:spPr bwMode="auto">
                      <a:xfrm>
                        <a:off x="5179141"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Oval 132">
                        <a:extLst>
                          <a:ext uri="{FF2B5EF4-FFF2-40B4-BE49-F238E27FC236}">
                            <a16:creationId xmlns:a16="http://schemas.microsoft.com/office/drawing/2014/main" id="{DB264E67-196C-F679-FD91-4D2AD0A39153}"/>
                          </a:ext>
                        </a:extLst>
                      </p:cNvPr>
                      <p:cNvSpPr/>
                      <p:nvPr/>
                    </p:nvSpPr>
                    <p:spPr bwMode="auto">
                      <a:xfrm>
                        <a:off x="5231475"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Oval 133">
                        <a:extLst>
                          <a:ext uri="{FF2B5EF4-FFF2-40B4-BE49-F238E27FC236}">
                            <a16:creationId xmlns:a16="http://schemas.microsoft.com/office/drawing/2014/main" id="{ECE40D54-2570-9530-DC96-693262FF5A1D}"/>
                          </a:ext>
                        </a:extLst>
                      </p:cNvPr>
                      <p:cNvSpPr/>
                      <p:nvPr/>
                    </p:nvSpPr>
                    <p:spPr bwMode="auto">
                      <a:xfrm>
                        <a:off x="5295148"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Oval 134">
                        <a:extLst>
                          <a:ext uri="{FF2B5EF4-FFF2-40B4-BE49-F238E27FC236}">
                            <a16:creationId xmlns:a16="http://schemas.microsoft.com/office/drawing/2014/main" id="{20E68183-76D8-32D8-C39E-5CE22BC8FB17}"/>
                          </a:ext>
                        </a:extLst>
                      </p:cNvPr>
                      <p:cNvSpPr/>
                      <p:nvPr/>
                    </p:nvSpPr>
                    <p:spPr bwMode="auto">
                      <a:xfrm>
                        <a:off x="5347482"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Oval 135">
                        <a:extLst>
                          <a:ext uri="{FF2B5EF4-FFF2-40B4-BE49-F238E27FC236}">
                            <a16:creationId xmlns:a16="http://schemas.microsoft.com/office/drawing/2014/main" id="{92DFA4CF-316E-87E9-2554-1A1DF1A8764B}"/>
                          </a:ext>
                        </a:extLst>
                      </p:cNvPr>
                      <p:cNvSpPr/>
                      <p:nvPr/>
                    </p:nvSpPr>
                    <p:spPr bwMode="auto">
                      <a:xfrm>
                        <a:off x="5413428"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Oval 136">
                        <a:extLst>
                          <a:ext uri="{FF2B5EF4-FFF2-40B4-BE49-F238E27FC236}">
                            <a16:creationId xmlns:a16="http://schemas.microsoft.com/office/drawing/2014/main" id="{81DC34F1-281B-3FFC-1F1E-ADA76D0B9150}"/>
                          </a:ext>
                        </a:extLst>
                      </p:cNvPr>
                      <p:cNvSpPr/>
                      <p:nvPr/>
                    </p:nvSpPr>
                    <p:spPr bwMode="auto">
                      <a:xfrm>
                        <a:off x="5465762"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Oval 137">
                        <a:extLst>
                          <a:ext uri="{FF2B5EF4-FFF2-40B4-BE49-F238E27FC236}">
                            <a16:creationId xmlns:a16="http://schemas.microsoft.com/office/drawing/2014/main" id="{E5726679-337E-31DD-5004-6CFA51AAB20E}"/>
                          </a:ext>
                        </a:extLst>
                      </p:cNvPr>
                      <p:cNvSpPr/>
                      <p:nvPr/>
                    </p:nvSpPr>
                    <p:spPr bwMode="auto">
                      <a:xfrm>
                        <a:off x="5643167"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Oval 138">
                        <a:extLst>
                          <a:ext uri="{FF2B5EF4-FFF2-40B4-BE49-F238E27FC236}">
                            <a16:creationId xmlns:a16="http://schemas.microsoft.com/office/drawing/2014/main" id="{77C74E53-7C1D-8890-6F94-3AC06357A549}"/>
                          </a:ext>
                        </a:extLst>
                      </p:cNvPr>
                      <p:cNvSpPr/>
                      <p:nvPr/>
                    </p:nvSpPr>
                    <p:spPr bwMode="auto">
                      <a:xfrm>
                        <a:off x="5581769" y="281039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60" name="Group 159">
                      <a:extLst>
                        <a:ext uri="{FF2B5EF4-FFF2-40B4-BE49-F238E27FC236}">
                          <a16:creationId xmlns:a16="http://schemas.microsoft.com/office/drawing/2014/main" id="{8C3123FC-6B24-6BC0-D855-0A20E14B30B6}"/>
                        </a:ext>
                      </a:extLst>
                    </p:cNvPr>
                    <p:cNvGrpSpPr/>
                    <p:nvPr/>
                  </p:nvGrpSpPr>
                  <p:grpSpPr>
                    <a:xfrm>
                      <a:off x="5721040" y="2874462"/>
                      <a:ext cx="1848256" cy="195847"/>
                      <a:chOff x="5721040" y="2874462"/>
                      <a:chExt cx="1848256" cy="195847"/>
                    </a:xfrm>
                  </p:grpSpPr>
                  <p:grpSp>
                    <p:nvGrpSpPr>
                      <p:cNvPr id="159" name="Group 158">
                        <a:extLst>
                          <a:ext uri="{FF2B5EF4-FFF2-40B4-BE49-F238E27FC236}">
                            <a16:creationId xmlns:a16="http://schemas.microsoft.com/office/drawing/2014/main" id="{074EE054-A356-CE71-DDCC-AD741EB9F9F6}"/>
                          </a:ext>
                        </a:extLst>
                      </p:cNvPr>
                      <p:cNvGrpSpPr/>
                      <p:nvPr/>
                    </p:nvGrpSpPr>
                    <p:grpSpPr>
                      <a:xfrm>
                        <a:off x="5721040" y="2874462"/>
                        <a:ext cx="596401" cy="82296"/>
                        <a:chOff x="5721040" y="2874462"/>
                        <a:chExt cx="596401" cy="82296"/>
                      </a:xfrm>
                    </p:grpSpPr>
                    <p:sp>
                      <p:nvSpPr>
                        <p:cNvPr id="148" name="Oval 147">
                          <a:extLst>
                            <a:ext uri="{FF2B5EF4-FFF2-40B4-BE49-F238E27FC236}">
                              <a16:creationId xmlns:a16="http://schemas.microsoft.com/office/drawing/2014/main" id="{B48F5096-1410-8CE7-9BAA-B1D3E8BCF150}"/>
                            </a:ext>
                          </a:extLst>
                        </p:cNvPr>
                        <p:cNvSpPr/>
                        <p:nvPr/>
                      </p:nvSpPr>
                      <p:spPr bwMode="auto">
                        <a:xfrm>
                          <a:off x="5843892" y="287446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9" name="Oval 148">
                          <a:extLst>
                            <a:ext uri="{FF2B5EF4-FFF2-40B4-BE49-F238E27FC236}">
                              <a16:creationId xmlns:a16="http://schemas.microsoft.com/office/drawing/2014/main" id="{F9E80E05-C2D0-728C-B86F-1F7489536586}"/>
                            </a:ext>
                          </a:extLst>
                        </p:cNvPr>
                        <p:cNvSpPr/>
                        <p:nvPr/>
                      </p:nvSpPr>
                      <p:spPr bwMode="auto">
                        <a:xfrm>
                          <a:off x="6032704" y="287446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Oval 149">
                          <a:extLst>
                            <a:ext uri="{FF2B5EF4-FFF2-40B4-BE49-F238E27FC236}">
                              <a16:creationId xmlns:a16="http://schemas.microsoft.com/office/drawing/2014/main" id="{481FBF4B-0ECC-6C52-7DEC-0B02EA99A2D3}"/>
                            </a:ext>
                          </a:extLst>
                        </p:cNvPr>
                        <p:cNvSpPr/>
                        <p:nvPr/>
                      </p:nvSpPr>
                      <p:spPr bwMode="auto">
                        <a:xfrm>
                          <a:off x="6150968" y="287446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Oval 150">
                          <a:extLst>
                            <a:ext uri="{FF2B5EF4-FFF2-40B4-BE49-F238E27FC236}">
                              <a16:creationId xmlns:a16="http://schemas.microsoft.com/office/drawing/2014/main" id="{C918418B-DF3E-9E94-6E13-0A41821A9ECE}"/>
                            </a:ext>
                          </a:extLst>
                        </p:cNvPr>
                        <p:cNvSpPr/>
                        <p:nvPr/>
                      </p:nvSpPr>
                      <p:spPr bwMode="auto">
                        <a:xfrm>
                          <a:off x="6235145" y="287446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Oval 151">
                          <a:extLst>
                            <a:ext uri="{FF2B5EF4-FFF2-40B4-BE49-F238E27FC236}">
                              <a16:creationId xmlns:a16="http://schemas.microsoft.com/office/drawing/2014/main" id="{20DE40E8-8721-99AB-9180-33986B48FADE}"/>
                            </a:ext>
                          </a:extLst>
                        </p:cNvPr>
                        <p:cNvSpPr/>
                        <p:nvPr/>
                      </p:nvSpPr>
                      <p:spPr bwMode="auto">
                        <a:xfrm>
                          <a:off x="5721040" y="2874462"/>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8" name="Group 157">
                        <a:extLst>
                          <a:ext uri="{FF2B5EF4-FFF2-40B4-BE49-F238E27FC236}">
                            <a16:creationId xmlns:a16="http://schemas.microsoft.com/office/drawing/2014/main" id="{6D562B21-FFFC-C80A-C10E-7F7CC7389FDE}"/>
                          </a:ext>
                        </a:extLst>
                      </p:cNvPr>
                      <p:cNvGrpSpPr/>
                      <p:nvPr/>
                    </p:nvGrpSpPr>
                    <p:grpSpPr>
                      <a:xfrm>
                        <a:off x="6391526" y="2935981"/>
                        <a:ext cx="1177770" cy="134328"/>
                        <a:chOff x="6391526" y="2935981"/>
                        <a:chExt cx="1177770" cy="134328"/>
                      </a:xfrm>
                    </p:grpSpPr>
                    <p:grpSp>
                      <p:nvGrpSpPr>
                        <p:cNvPr id="156" name="Group 155">
                          <a:extLst>
                            <a:ext uri="{FF2B5EF4-FFF2-40B4-BE49-F238E27FC236}">
                              <a16:creationId xmlns:a16="http://schemas.microsoft.com/office/drawing/2014/main" id="{0D1B2669-4F78-2AC0-34B3-EAAE32F756AE}"/>
                            </a:ext>
                          </a:extLst>
                        </p:cNvPr>
                        <p:cNvGrpSpPr/>
                        <p:nvPr/>
                      </p:nvGrpSpPr>
                      <p:grpSpPr>
                        <a:xfrm>
                          <a:off x="6800977" y="2988013"/>
                          <a:ext cx="768319" cy="82296"/>
                          <a:chOff x="6800977" y="2988013"/>
                          <a:chExt cx="768319" cy="82296"/>
                        </a:xfrm>
                      </p:grpSpPr>
                      <p:sp>
                        <p:nvSpPr>
                          <p:cNvPr id="140" name="Oval 139">
                            <a:extLst>
                              <a:ext uri="{FF2B5EF4-FFF2-40B4-BE49-F238E27FC236}">
                                <a16:creationId xmlns:a16="http://schemas.microsoft.com/office/drawing/2014/main" id="{F16D91E9-6294-F112-F922-A612CFA459E5}"/>
                              </a:ext>
                            </a:extLst>
                          </p:cNvPr>
                          <p:cNvSpPr/>
                          <p:nvPr/>
                        </p:nvSpPr>
                        <p:spPr bwMode="auto">
                          <a:xfrm>
                            <a:off x="7060270"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Oval 140">
                            <a:extLst>
                              <a:ext uri="{FF2B5EF4-FFF2-40B4-BE49-F238E27FC236}">
                                <a16:creationId xmlns:a16="http://schemas.microsoft.com/office/drawing/2014/main" id="{834F698C-3079-08F1-5E28-A9E6A90D5FC2}"/>
                              </a:ext>
                            </a:extLst>
                          </p:cNvPr>
                          <p:cNvSpPr/>
                          <p:nvPr/>
                        </p:nvSpPr>
                        <p:spPr bwMode="auto">
                          <a:xfrm>
                            <a:off x="7112604"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Oval 141">
                            <a:extLst>
                              <a:ext uri="{FF2B5EF4-FFF2-40B4-BE49-F238E27FC236}">
                                <a16:creationId xmlns:a16="http://schemas.microsoft.com/office/drawing/2014/main" id="{FED91CEC-ABED-0854-76FC-D7C340BC1CFD}"/>
                              </a:ext>
                            </a:extLst>
                          </p:cNvPr>
                          <p:cNvSpPr/>
                          <p:nvPr/>
                        </p:nvSpPr>
                        <p:spPr bwMode="auto">
                          <a:xfrm>
                            <a:off x="7176277"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Oval 142">
                            <a:extLst>
                              <a:ext uri="{FF2B5EF4-FFF2-40B4-BE49-F238E27FC236}">
                                <a16:creationId xmlns:a16="http://schemas.microsoft.com/office/drawing/2014/main" id="{596864EA-72FE-2E6F-DB9A-5D6E334CB820}"/>
                              </a:ext>
                            </a:extLst>
                          </p:cNvPr>
                          <p:cNvSpPr/>
                          <p:nvPr/>
                        </p:nvSpPr>
                        <p:spPr bwMode="auto">
                          <a:xfrm>
                            <a:off x="7228611"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Oval 144">
                            <a:extLst>
                              <a:ext uri="{FF2B5EF4-FFF2-40B4-BE49-F238E27FC236}">
                                <a16:creationId xmlns:a16="http://schemas.microsoft.com/office/drawing/2014/main" id="{FD3B0C07-70C5-51F6-567A-2696387D3322}"/>
                              </a:ext>
                            </a:extLst>
                          </p:cNvPr>
                          <p:cNvSpPr/>
                          <p:nvPr/>
                        </p:nvSpPr>
                        <p:spPr bwMode="auto">
                          <a:xfrm>
                            <a:off x="6800977"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Oval 145">
                            <a:extLst>
                              <a:ext uri="{FF2B5EF4-FFF2-40B4-BE49-F238E27FC236}">
                                <a16:creationId xmlns:a16="http://schemas.microsoft.com/office/drawing/2014/main" id="{B17C4727-141B-74AF-9298-4FD938A65AAE}"/>
                              </a:ext>
                            </a:extLst>
                          </p:cNvPr>
                          <p:cNvSpPr/>
                          <p:nvPr/>
                        </p:nvSpPr>
                        <p:spPr bwMode="auto">
                          <a:xfrm>
                            <a:off x="7487000"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Oval 146">
                            <a:extLst>
                              <a:ext uri="{FF2B5EF4-FFF2-40B4-BE49-F238E27FC236}">
                                <a16:creationId xmlns:a16="http://schemas.microsoft.com/office/drawing/2014/main" id="{F51EA869-35F2-3ACA-2C75-C70CC06F6B9E}"/>
                              </a:ext>
                            </a:extLst>
                          </p:cNvPr>
                          <p:cNvSpPr/>
                          <p:nvPr/>
                        </p:nvSpPr>
                        <p:spPr bwMode="auto">
                          <a:xfrm>
                            <a:off x="7448570" y="2988013"/>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57" name="Group 156">
                          <a:extLst>
                            <a:ext uri="{FF2B5EF4-FFF2-40B4-BE49-F238E27FC236}">
                              <a16:creationId xmlns:a16="http://schemas.microsoft.com/office/drawing/2014/main" id="{E3D970CB-6AC4-C7E0-03F5-5D79A662BB17}"/>
                            </a:ext>
                          </a:extLst>
                        </p:cNvPr>
                        <p:cNvGrpSpPr/>
                        <p:nvPr/>
                      </p:nvGrpSpPr>
                      <p:grpSpPr>
                        <a:xfrm>
                          <a:off x="6391526" y="2935981"/>
                          <a:ext cx="439413" cy="82296"/>
                          <a:chOff x="6391526" y="2935981"/>
                          <a:chExt cx="439413" cy="82296"/>
                        </a:xfrm>
                      </p:grpSpPr>
                      <p:sp>
                        <p:nvSpPr>
                          <p:cNvPr id="144" name="Oval 143">
                            <a:extLst>
                              <a:ext uri="{FF2B5EF4-FFF2-40B4-BE49-F238E27FC236}">
                                <a16:creationId xmlns:a16="http://schemas.microsoft.com/office/drawing/2014/main" id="{1234ABE7-AFA9-34BF-6683-4BFB0C04613D}"/>
                              </a:ext>
                            </a:extLst>
                          </p:cNvPr>
                          <p:cNvSpPr/>
                          <p:nvPr/>
                        </p:nvSpPr>
                        <p:spPr bwMode="auto">
                          <a:xfrm>
                            <a:off x="6748643" y="2935981"/>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Oval 153">
                            <a:extLst>
                              <a:ext uri="{FF2B5EF4-FFF2-40B4-BE49-F238E27FC236}">
                                <a16:creationId xmlns:a16="http://schemas.microsoft.com/office/drawing/2014/main" id="{87D42B74-1C44-70E0-EEAC-EDE21EBE1B6C}"/>
                              </a:ext>
                            </a:extLst>
                          </p:cNvPr>
                          <p:cNvSpPr/>
                          <p:nvPr/>
                        </p:nvSpPr>
                        <p:spPr bwMode="auto">
                          <a:xfrm>
                            <a:off x="6391526" y="2935981"/>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Oval 154">
                            <a:extLst>
                              <a:ext uri="{FF2B5EF4-FFF2-40B4-BE49-F238E27FC236}">
                                <a16:creationId xmlns:a16="http://schemas.microsoft.com/office/drawing/2014/main" id="{53A8C370-2E42-EA5D-1908-564F852EFF2F}"/>
                              </a:ext>
                            </a:extLst>
                          </p:cNvPr>
                          <p:cNvSpPr/>
                          <p:nvPr/>
                        </p:nvSpPr>
                        <p:spPr bwMode="auto">
                          <a:xfrm>
                            <a:off x="6443860" y="2935981"/>
                            <a:ext cx="82296" cy="82296"/>
                          </a:xfrm>
                          <a:prstGeom prst="ellipse">
                            <a:avLst/>
                          </a:prstGeom>
                          <a:noFill/>
                          <a:ln w="19050">
                            <a:solidFill>
                              <a:srgbClr val="01587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grpSp>
            </p:grpSp>
          </p:grpSp>
        </p:grpSp>
      </p:grpSp>
    </p:spTree>
    <p:extLst>
      <p:ext uri="{BB962C8B-B14F-4D97-AF65-F5344CB8AC3E}">
        <p14:creationId xmlns:p14="http://schemas.microsoft.com/office/powerpoint/2010/main" val="4283377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37">
            <a:extLst>
              <a:ext uri="{FF2B5EF4-FFF2-40B4-BE49-F238E27FC236}">
                <a16:creationId xmlns:a16="http://schemas.microsoft.com/office/drawing/2014/main" id="{CD2229D8-6FDB-7E47-8EFE-7A2DCE40BE0E}"/>
              </a:ext>
            </a:extLst>
          </p:cNvPr>
          <p:cNvSpPr txBox="1">
            <a:spLocks/>
          </p:cNvSpPr>
          <p:nvPr/>
        </p:nvSpPr>
        <p:spPr bwMode="auto">
          <a:xfrm>
            <a:off x="604675" y="1435927"/>
            <a:ext cx="11172356" cy="485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Randomized, open-label phase III trial</a:t>
            </a:r>
            <a:br>
              <a:rPr lang="en-US" sz="2000" kern="0" dirty="0"/>
            </a:br>
            <a:endParaRPr lang="en-US" sz="2000" kern="0" dirty="0"/>
          </a:p>
          <a:p>
            <a:endParaRPr lang="en-US" sz="2000" kern="0" dirty="0"/>
          </a:p>
          <a:p>
            <a:endParaRPr lang="en-US" sz="2000" kern="0" dirty="0"/>
          </a:p>
          <a:p>
            <a:endParaRPr lang="en-US" sz="2000" kern="0" dirty="0"/>
          </a:p>
          <a:p>
            <a:endParaRPr lang="en-US" sz="2000" kern="0" dirty="0"/>
          </a:p>
          <a:p>
            <a:endParaRPr lang="en-US" sz="2000" kern="0" dirty="0"/>
          </a:p>
          <a:p>
            <a:endParaRPr lang="en-US" sz="2000" kern="0" dirty="0"/>
          </a:p>
          <a:p>
            <a:r>
              <a:rPr lang="en-US" sz="2000" b="1" kern="0" dirty="0"/>
              <a:t>Primary endpoint:</a:t>
            </a:r>
            <a:r>
              <a:rPr lang="en-US" sz="2000" kern="0" dirty="0"/>
              <a:t> PSA PFS in ITT population</a:t>
            </a:r>
          </a:p>
          <a:p>
            <a:r>
              <a:rPr lang="en-US" sz="2000" b="1" kern="0" dirty="0"/>
              <a:t>Secondary endpoint:</a:t>
            </a:r>
            <a:r>
              <a:rPr lang="en-US" sz="2000" kern="0" dirty="0"/>
              <a:t> PSA PFS in testosterone-evaluable patients, PSA PFS comparison between ITT and testosterone evaluable, time to castration resistance, serum testosterone, MFS, OS, safety, QoL</a:t>
            </a:r>
          </a:p>
          <a:p>
            <a:pPr marL="0" indent="0">
              <a:buNone/>
            </a:pPr>
            <a:endParaRPr lang="en-US" sz="2000" kern="0" dirty="0"/>
          </a:p>
          <a:p>
            <a:endParaRPr lang="en-US" sz="2000" kern="0" dirty="0"/>
          </a:p>
          <a:p>
            <a:endParaRPr lang="en-US" sz="2000" kern="0" dirty="0"/>
          </a:p>
          <a:p>
            <a:endParaRPr lang="en-US" sz="2000" kern="0" dirty="0"/>
          </a:p>
        </p:txBody>
      </p:sp>
      <p:sp>
        <p:nvSpPr>
          <p:cNvPr id="2" name="Title 1">
            <a:extLst>
              <a:ext uri="{FF2B5EF4-FFF2-40B4-BE49-F238E27FC236}">
                <a16:creationId xmlns:a16="http://schemas.microsoft.com/office/drawing/2014/main" id="{EB817732-F4A5-A7F6-DA63-63E2A4DAB117}"/>
              </a:ext>
            </a:extLst>
          </p:cNvPr>
          <p:cNvSpPr>
            <a:spLocks noGrp="1"/>
          </p:cNvSpPr>
          <p:nvPr>
            <p:ph type="title"/>
          </p:nvPr>
        </p:nvSpPr>
        <p:spPr/>
        <p:txBody>
          <a:bodyPr/>
          <a:lstStyle/>
          <a:p>
            <a:r>
              <a:rPr lang="en-US" dirty="0"/>
              <a:t>PRESTO: Apalutamide ± Abiraterone + ADT vs </a:t>
            </a:r>
            <a:br>
              <a:rPr lang="en-US" dirty="0"/>
            </a:br>
            <a:r>
              <a:rPr lang="en-US" dirty="0"/>
              <a:t>ADT in Biochemically Recurrent Prostate Cancer</a:t>
            </a:r>
          </a:p>
        </p:txBody>
      </p:sp>
      <p:sp>
        <p:nvSpPr>
          <p:cNvPr id="6" name="Text Box 15">
            <a:extLst>
              <a:ext uri="{FF2B5EF4-FFF2-40B4-BE49-F238E27FC236}">
                <a16:creationId xmlns:a16="http://schemas.microsoft.com/office/drawing/2014/main" id="{1F8C3871-7171-89B4-2DFB-E5FBF9153A8C}"/>
              </a:ext>
            </a:extLst>
          </p:cNvPr>
          <p:cNvSpPr txBox="1">
            <a:spLocks noChangeArrowheads="1"/>
          </p:cNvSpPr>
          <p:nvPr/>
        </p:nvSpPr>
        <p:spPr bwMode="auto">
          <a:xfrm>
            <a:off x="412751" y="63876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Aggarwal. ESMO 2022. Abstr LBA63. Aggarwal. AUA 2023. Abstr </a:t>
            </a:r>
            <a:r>
              <a:rPr lang="en-US" sz="1200" b="0" spc="-10" dirty="0">
                <a:solidFill>
                  <a:schemeClr val="bg2"/>
                </a:solidFill>
                <a:latin typeface="Calibri" panose="020F0502020204030204" pitchFamily="34" charset="0"/>
              </a:rPr>
              <a:t>LBA02-11</a:t>
            </a:r>
            <a:r>
              <a:rPr lang="en-US" altLang="en-US" sz="1200" b="0" spc="-10" dirty="0">
                <a:solidFill>
                  <a:schemeClr val="bg2"/>
                </a:solidFill>
                <a:latin typeface="Calibri" panose="020F0502020204030204" pitchFamily="34" charset="0"/>
              </a:rPr>
              <a:t>.</a:t>
            </a:r>
          </a:p>
        </p:txBody>
      </p:sp>
      <p:sp>
        <p:nvSpPr>
          <p:cNvPr id="4" name="Text Box 45">
            <a:extLst>
              <a:ext uri="{FF2B5EF4-FFF2-40B4-BE49-F238E27FC236}">
                <a16:creationId xmlns:a16="http://schemas.microsoft.com/office/drawing/2014/main" id="{6A98C172-3A36-4436-35D7-ED2107B211B0}"/>
              </a:ext>
            </a:extLst>
          </p:cNvPr>
          <p:cNvSpPr txBox="1">
            <a:spLocks noChangeArrowheads="1"/>
          </p:cNvSpPr>
          <p:nvPr/>
        </p:nvSpPr>
        <p:spPr bwMode="auto">
          <a:xfrm>
            <a:off x="518458" y="2512965"/>
            <a:ext cx="254833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PC post RP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and PSA ≥0.5 ng/mL;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PSADT ≤9 mo; no mets by conventional imaging;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last ADT dose &gt;9 mo before entering study; prior adjuvant/salvage RT unless not a candidate for 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504)</a:t>
            </a:r>
          </a:p>
        </p:txBody>
      </p:sp>
      <p:sp>
        <p:nvSpPr>
          <p:cNvPr id="7" name="Rectangle 49">
            <a:extLst>
              <a:ext uri="{FF2B5EF4-FFF2-40B4-BE49-F238E27FC236}">
                <a16:creationId xmlns:a16="http://schemas.microsoft.com/office/drawing/2014/main" id="{69A780AE-B336-D421-58B5-CE8B8B166A35}"/>
              </a:ext>
            </a:extLst>
          </p:cNvPr>
          <p:cNvSpPr>
            <a:spLocks noChangeArrowheads="1"/>
          </p:cNvSpPr>
          <p:nvPr/>
        </p:nvSpPr>
        <p:spPr bwMode="auto">
          <a:xfrm>
            <a:off x="3890883" y="2332548"/>
            <a:ext cx="3291840"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LHRH Analogue*</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8" name="Rectangle 49">
            <a:extLst>
              <a:ext uri="{FF2B5EF4-FFF2-40B4-BE49-F238E27FC236}">
                <a16:creationId xmlns:a16="http://schemas.microsoft.com/office/drawing/2014/main" id="{728BB8F5-9D72-95A5-25DF-F73E1B02E6DD}"/>
              </a:ext>
            </a:extLst>
          </p:cNvPr>
          <p:cNvSpPr>
            <a:spLocks noChangeArrowheads="1"/>
          </p:cNvSpPr>
          <p:nvPr/>
        </p:nvSpPr>
        <p:spPr bwMode="auto">
          <a:xfrm>
            <a:off x="3890882" y="3190206"/>
            <a:ext cx="3291840" cy="73152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LHRH Analogue + Apalutamide</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9" name="Rectangle 49">
            <a:extLst>
              <a:ext uri="{FF2B5EF4-FFF2-40B4-BE49-F238E27FC236}">
                <a16:creationId xmlns:a16="http://schemas.microsoft.com/office/drawing/2014/main" id="{F8ECC5FD-8735-6C8B-C376-A015BA072C3B}"/>
              </a:ext>
            </a:extLst>
          </p:cNvPr>
          <p:cNvSpPr>
            <a:spLocks noChangeArrowheads="1"/>
          </p:cNvSpPr>
          <p:nvPr/>
        </p:nvSpPr>
        <p:spPr bwMode="auto">
          <a:xfrm>
            <a:off x="3890882" y="4066914"/>
            <a:ext cx="329184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LHRH Analogue + Apalutamide + </a:t>
            </a:r>
            <a:b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 Acetate + Prednisone</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cxnSp>
        <p:nvCxnSpPr>
          <p:cNvPr id="10" name="Straight Arrow Connector 9">
            <a:extLst>
              <a:ext uri="{FF2B5EF4-FFF2-40B4-BE49-F238E27FC236}">
                <a16:creationId xmlns:a16="http://schemas.microsoft.com/office/drawing/2014/main" id="{F24D9C2B-29C0-4D92-FD06-9B1D41D3B0A1}"/>
              </a:ext>
            </a:extLst>
          </p:cNvPr>
          <p:cNvCxnSpPr>
            <a:cxnSpLocks/>
          </p:cNvCxnSpPr>
          <p:nvPr/>
        </p:nvCxnSpPr>
        <p:spPr bwMode="auto">
          <a:xfrm flipV="1">
            <a:off x="3036135" y="2749000"/>
            <a:ext cx="484001" cy="406178"/>
          </a:xfrm>
          <a:prstGeom prst="straightConnector1">
            <a:avLst/>
          </a:prstGeom>
          <a:noFill/>
          <a:ln w="28575" cap="flat" cmpd="sng" algn="ctr">
            <a:solidFill>
              <a:schemeClr val="bg1"/>
            </a:solidFill>
            <a:prstDash val="solid"/>
            <a:round/>
            <a:headEnd type="none" w="med" len="med"/>
            <a:tailEnd type="triangle"/>
          </a:ln>
          <a:effectLst/>
        </p:spPr>
      </p:cxnSp>
      <p:cxnSp>
        <p:nvCxnSpPr>
          <p:cNvPr id="11" name="Straight Arrow Connector 10">
            <a:extLst>
              <a:ext uri="{FF2B5EF4-FFF2-40B4-BE49-F238E27FC236}">
                <a16:creationId xmlns:a16="http://schemas.microsoft.com/office/drawing/2014/main" id="{AC22C9D8-37C4-9E7E-3952-838B52367600}"/>
              </a:ext>
            </a:extLst>
          </p:cNvPr>
          <p:cNvCxnSpPr>
            <a:cxnSpLocks/>
          </p:cNvCxnSpPr>
          <p:nvPr/>
        </p:nvCxnSpPr>
        <p:spPr bwMode="auto">
          <a:xfrm>
            <a:off x="3036134" y="3976677"/>
            <a:ext cx="483756" cy="435185"/>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2FA1E5D6-4E2F-FA4B-184A-2CD319A894AF}"/>
              </a:ext>
            </a:extLst>
          </p:cNvPr>
          <p:cNvCxnSpPr/>
          <p:nvPr/>
        </p:nvCxnSpPr>
        <p:spPr bwMode="auto">
          <a:xfrm>
            <a:off x="3036134" y="3594494"/>
            <a:ext cx="633492" cy="0"/>
          </a:xfrm>
          <a:prstGeom prst="straightConnector1">
            <a:avLst/>
          </a:prstGeom>
          <a:noFill/>
          <a:ln w="28575" cap="flat" cmpd="sng" algn="ctr">
            <a:solidFill>
              <a:schemeClr val="bg1"/>
            </a:solidFill>
            <a:prstDash val="solid"/>
            <a:round/>
            <a:headEnd type="none" w="med" len="med"/>
            <a:tailEnd type="triangle"/>
          </a:ln>
          <a:effectLst/>
        </p:spPr>
      </p:cxnSp>
      <p:sp>
        <p:nvSpPr>
          <p:cNvPr id="13" name="Rectangle 12">
            <a:extLst>
              <a:ext uri="{FF2B5EF4-FFF2-40B4-BE49-F238E27FC236}">
                <a16:creationId xmlns:a16="http://schemas.microsoft.com/office/drawing/2014/main" id="{D772D016-D1F9-3D7C-9F8C-00514EB0DA22}"/>
              </a:ext>
            </a:extLst>
          </p:cNvPr>
          <p:cNvSpPr/>
          <p:nvPr/>
        </p:nvSpPr>
        <p:spPr bwMode="auto">
          <a:xfrm>
            <a:off x="7757029" y="3049952"/>
            <a:ext cx="1269077" cy="1016962"/>
          </a:xfrm>
          <a:prstGeom prst="rect">
            <a:avLst/>
          </a:prstGeom>
          <a:solidFill>
            <a:schemeClr val="tx1"/>
          </a:solidFill>
          <a:ln w="2857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F/u for PSA progression</a:t>
            </a:r>
          </a:p>
        </p:txBody>
      </p:sp>
      <p:sp>
        <p:nvSpPr>
          <p:cNvPr id="18" name="TextBox 17">
            <a:extLst>
              <a:ext uri="{FF2B5EF4-FFF2-40B4-BE49-F238E27FC236}">
                <a16:creationId xmlns:a16="http://schemas.microsoft.com/office/drawing/2014/main" id="{F5F53028-2124-50EF-DB15-7D3A3D877825}"/>
              </a:ext>
            </a:extLst>
          </p:cNvPr>
          <p:cNvSpPr txBox="1"/>
          <p:nvPr/>
        </p:nvSpPr>
        <p:spPr bwMode="auto">
          <a:xfrm>
            <a:off x="1776492" y="1918195"/>
            <a:ext cx="3152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PSADT (&lt;3 mo vs 3-9 mo)</a:t>
            </a:r>
          </a:p>
        </p:txBody>
      </p:sp>
      <p:cxnSp>
        <p:nvCxnSpPr>
          <p:cNvPr id="21" name="Straight Arrow Connector 20">
            <a:extLst>
              <a:ext uri="{FF2B5EF4-FFF2-40B4-BE49-F238E27FC236}">
                <a16:creationId xmlns:a16="http://schemas.microsoft.com/office/drawing/2014/main" id="{394B0CD8-E127-41B8-B42E-185C28EA4B1F}"/>
              </a:ext>
            </a:extLst>
          </p:cNvPr>
          <p:cNvCxnSpPr/>
          <p:nvPr/>
        </p:nvCxnSpPr>
        <p:spPr bwMode="auto">
          <a:xfrm>
            <a:off x="3195320" y="2291996"/>
            <a:ext cx="0" cy="457004"/>
          </a:xfrm>
          <a:prstGeom prst="straightConnector1">
            <a:avLst/>
          </a:prstGeom>
          <a:noFill/>
          <a:ln w="28575" cap="flat" cmpd="sng" algn="ctr">
            <a:solidFill>
              <a:schemeClr val="bg1"/>
            </a:solidFill>
            <a:prstDash val="sysDash"/>
            <a:round/>
            <a:headEnd type="none" w="med" len="med"/>
            <a:tailEnd type="triangle"/>
          </a:ln>
          <a:effectLst/>
        </p:spPr>
      </p:cxnSp>
      <p:sp>
        <p:nvSpPr>
          <p:cNvPr id="24" name="TextBox 23">
            <a:extLst>
              <a:ext uri="{FF2B5EF4-FFF2-40B4-BE49-F238E27FC236}">
                <a16:creationId xmlns:a16="http://schemas.microsoft.com/office/drawing/2014/main" id="{04926398-24F8-941B-F7C3-6EF882726D97}"/>
              </a:ext>
            </a:extLst>
          </p:cNvPr>
          <p:cNvSpPr txBox="1"/>
          <p:nvPr/>
        </p:nvSpPr>
        <p:spPr bwMode="auto">
          <a:xfrm>
            <a:off x="6816965" y="1715810"/>
            <a:ext cx="740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52 wk</a:t>
            </a:r>
          </a:p>
        </p:txBody>
      </p:sp>
      <p:sp>
        <p:nvSpPr>
          <p:cNvPr id="25" name="Rectangle 24">
            <a:extLst>
              <a:ext uri="{FF2B5EF4-FFF2-40B4-BE49-F238E27FC236}">
                <a16:creationId xmlns:a16="http://schemas.microsoft.com/office/drawing/2014/main" id="{6BF00107-0AD0-CFD8-4C21-514A8915C57C}"/>
              </a:ext>
            </a:extLst>
          </p:cNvPr>
          <p:cNvSpPr/>
          <p:nvPr/>
        </p:nvSpPr>
        <p:spPr bwMode="auto">
          <a:xfrm>
            <a:off x="9517691" y="3101233"/>
            <a:ext cx="1964512" cy="914400"/>
          </a:xfrm>
          <a:prstGeom prst="rect">
            <a:avLst/>
          </a:prstGeom>
          <a:solidFill>
            <a:schemeClr val="accent4"/>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Investigator’s choice of therapy</a:t>
            </a:r>
            <a:br>
              <a:rPr lang="en-US" b="1" dirty="0">
                <a:latin typeface="Calibri" panose="020F0502020204030204" pitchFamily="34" charset="0"/>
              </a:rPr>
            </a:br>
            <a:r>
              <a:rPr lang="en-US" b="1" dirty="0">
                <a:latin typeface="Calibri" panose="020F0502020204030204" pitchFamily="34" charset="0"/>
              </a:rPr>
              <a:t>and long-term f/u</a:t>
            </a:r>
            <a:endParaRPr lang="en-US" sz="1800" b="1" dirty="0">
              <a:solidFill>
                <a:schemeClr val="tx1"/>
              </a:solidFill>
              <a:latin typeface="Calibri" panose="020F0502020204030204" pitchFamily="34" charset="0"/>
            </a:endParaRPr>
          </a:p>
        </p:txBody>
      </p:sp>
      <p:cxnSp>
        <p:nvCxnSpPr>
          <p:cNvPr id="15" name="Straight Arrow Connector 14">
            <a:extLst>
              <a:ext uri="{FF2B5EF4-FFF2-40B4-BE49-F238E27FC236}">
                <a16:creationId xmlns:a16="http://schemas.microsoft.com/office/drawing/2014/main" id="{9593E2C8-007D-0CB6-1AB4-21B02E9077D2}"/>
              </a:ext>
            </a:extLst>
          </p:cNvPr>
          <p:cNvCxnSpPr/>
          <p:nvPr/>
        </p:nvCxnSpPr>
        <p:spPr bwMode="auto">
          <a:xfrm>
            <a:off x="7182722" y="2072083"/>
            <a:ext cx="0" cy="260465"/>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48D3562E-10BC-1049-CF45-88150AAC3A27}"/>
              </a:ext>
            </a:extLst>
          </p:cNvPr>
          <p:cNvSpPr txBox="1"/>
          <p:nvPr/>
        </p:nvSpPr>
        <p:spPr bwMode="auto">
          <a:xfrm>
            <a:off x="3835797" y="4776139"/>
            <a:ext cx="3331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dirty="0">
                <a:solidFill>
                  <a:schemeClr val="bg1"/>
                </a:solidFill>
                <a:latin typeface="Calibri" panose="020F0502020204030204" pitchFamily="34" charset="0"/>
              </a:rPr>
              <a:t>D</a:t>
            </a:r>
            <a:r>
              <a:rPr lang="en-US" sz="1400" b="0" dirty="0">
                <a:solidFill>
                  <a:schemeClr val="bg1"/>
                </a:solidFill>
                <a:latin typeface="Calibri" panose="020F0502020204030204" pitchFamily="34" charset="0"/>
              </a:rPr>
              <a:t>egarelix or leuprolide with bicalutamide.</a:t>
            </a:r>
          </a:p>
        </p:txBody>
      </p:sp>
      <p:sp>
        <p:nvSpPr>
          <p:cNvPr id="17" name="Right Brace 16">
            <a:extLst>
              <a:ext uri="{FF2B5EF4-FFF2-40B4-BE49-F238E27FC236}">
                <a16:creationId xmlns:a16="http://schemas.microsoft.com/office/drawing/2014/main" id="{28FEAF82-F42C-8371-C65C-345F5A6C794E}"/>
              </a:ext>
            </a:extLst>
          </p:cNvPr>
          <p:cNvSpPr/>
          <p:nvPr/>
        </p:nvSpPr>
        <p:spPr bwMode="auto">
          <a:xfrm>
            <a:off x="7222820" y="2332548"/>
            <a:ext cx="434199" cy="2399523"/>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cxnSp>
        <p:nvCxnSpPr>
          <p:cNvPr id="20" name="Straight Arrow Connector 19">
            <a:extLst>
              <a:ext uri="{FF2B5EF4-FFF2-40B4-BE49-F238E27FC236}">
                <a16:creationId xmlns:a16="http://schemas.microsoft.com/office/drawing/2014/main" id="{F1FBD25A-08BB-8C06-93E6-0D6ADA8B97BD}"/>
              </a:ext>
            </a:extLst>
          </p:cNvPr>
          <p:cNvCxnSpPr>
            <a:cxnSpLocks/>
          </p:cNvCxnSpPr>
          <p:nvPr/>
        </p:nvCxnSpPr>
        <p:spPr bwMode="auto">
          <a:xfrm>
            <a:off x="9155865" y="3558433"/>
            <a:ext cx="36182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341625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AC63CC-6D68-450C-7EE2-B39201287B32}"/>
              </a:ext>
            </a:extLst>
          </p:cNvPr>
          <p:cNvSpPr>
            <a:spLocks noGrp="1"/>
          </p:cNvSpPr>
          <p:nvPr>
            <p:ph sz="half" idx="1"/>
          </p:nvPr>
        </p:nvSpPr>
        <p:spPr>
          <a:xfrm>
            <a:off x="601820" y="2777184"/>
            <a:ext cx="5309278" cy="3552137"/>
          </a:xfrm>
        </p:spPr>
        <p:txBody>
          <a:bodyPr/>
          <a:lstStyle/>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r>
              <a:rPr lang="en-US" sz="1600" dirty="0"/>
              <a:t>Median f/u: 26.5 mo</a:t>
            </a:r>
          </a:p>
          <a:p>
            <a:pPr>
              <a:spcBef>
                <a:spcPts val="0"/>
              </a:spcBef>
            </a:pPr>
            <a:r>
              <a:rPr lang="en-US" sz="1600" dirty="0"/>
              <a:t>Median PSA PFS: 24.5 mo vs 21.0 mo (HR: 0.59; </a:t>
            </a:r>
            <a:br>
              <a:rPr lang="en-US" sz="1600" dirty="0"/>
            </a:br>
            <a:r>
              <a:rPr lang="en-US" sz="1600" dirty="0"/>
              <a:t>95% CI: 0.42-0.81; </a:t>
            </a:r>
            <a:r>
              <a:rPr lang="en-US" sz="1600" i="1" dirty="0"/>
              <a:t>P</a:t>
            </a:r>
            <a:r>
              <a:rPr lang="en-US" sz="1600" dirty="0"/>
              <a:t> = .0006) for ADT/APA vs ADT</a:t>
            </a:r>
          </a:p>
        </p:txBody>
      </p:sp>
      <p:sp>
        <p:nvSpPr>
          <p:cNvPr id="6" name="Content Placeholder 5">
            <a:extLst>
              <a:ext uri="{FF2B5EF4-FFF2-40B4-BE49-F238E27FC236}">
                <a16:creationId xmlns:a16="http://schemas.microsoft.com/office/drawing/2014/main" id="{853A633A-AC2D-B058-C44D-8168C451CE68}"/>
              </a:ext>
            </a:extLst>
          </p:cNvPr>
          <p:cNvSpPr>
            <a:spLocks noGrp="1"/>
          </p:cNvSpPr>
          <p:nvPr>
            <p:ph sz="half" idx="2"/>
          </p:nvPr>
        </p:nvSpPr>
        <p:spPr>
          <a:xfrm>
            <a:off x="6252634" y="2777358"/>
            <a:ext cx="5229570" cy="3552687"/>
          </a:xfrm>
        </p:spPr>
        <p:txBody>
          <a:bodyPr/>
          <a:lstStyle/>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endParaRPr lang="en-US" sz="1600" dirty="0"/>
          </a:p>
          <a:p>
            <a:pPr>
              <a:spcBef>
                <a:spcPts val="0"/>
              </a:spcBef>
            </a:pPr>
            <a:r>
              <a:rPr lang="en-US" sz="1600" dirty="0"/>
              <a:t>Median f/u: 26.7 mo</a:t>
            </a:r>
          </a:p>
          <a:p>
            <a:pPr>
              <a:spcBef>
                <a:spcPts val="0"/>
              </a:spcBef>
            </a:pPr>
            <a:r>
              <a:rPr lang="en-US" sz="1600" dirty="0"/>
              <a:t>Median PSA PFS: 27.6 mo vs 21.0 mo (HR: 0.53; 95% CI: 0.38-0.74; </a:t>
            </a:r>
            <a:r>
              <a:rPr lang="en-US" sz="1600" i="1" dirty="0"/>
              <a:t>P</a:t>
            </a:r>
            <a:r>
              <a:rPr lang="en-US" sz="1600" dirty="0"/>
              <a:t> = .00006) for triple vs ADT alone</a:t>
            </a:r>
          </a:p>
        </p:txBody>
      </p:sp>
      <p:sp>
        <p:nvSpPr>
          <p:cNvPr id="2" name="Title 1">
            <a:extLst>
              <a:ext uri="{FF2B5EF4-FFF2-40B4-BE49-F238E27FC236}">
                <a16:creationId xmlns:a16="http://schemas.microsoft.com/office/drawing/2014/main" id="{DBC765AB-E39B-52DA-795F-A7A4D3FE3A42}"/>
              </a:ext>
            </a:extLst>
          </p:cNvPr>
          <p:cNvSpPr>
            <a:spLocks noGrp="1"/>
          </p:cNvSpPr>
          <p:nvPr>
            <p:ph type="title"/>
          </p:nvPr>
        </p:nvSpPr>
        <p:spPr/>
        <p:txBody>
          <a:bodyPr/>
          <a:lstStyle/>
          <a:p>
            <a:r>
              <a:rPr lang="en-US" dirty="0"/>
              <a:t>PRESTO: PSA Progression-Free Survival </a:t>
            </a:r>
          </a:p>
        </p:txBody>
      </p:sp>
      <p:sp>
        <p:nvSpPr>
          <p:cNvPr id="5" name="Text Box 15">
            <a:extLst>
              <a:ext uri="{FF2B5EF4-FFF2-40B4-BE49-F238E27FC236}">
                <a16:creationId xmlns:a16="http://schemas.microsoft.com/office/drawing/2014/main" id="{F53A035E-486B-1D3A-1359-8CF3EA65D8AE}"/>
              </a:ext>
            </a:extLst>
          </p:cNvPr>
          <p:cNvSpPr txBox="1">
            <a:spLocks noChangeArrowheads="1"/>
          </p:cNvSpPr>
          <p:nvPr/>
        </p:nvSpPr>
        <p:spPr bwMode="auto">
          <a:xfrm>
            <a:off x="412751" y="63876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Aggarwal. AUA 2023. Abstr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LBA02-11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t>
            </a:r>
          </a:p>
        </p:txBody>
      </p:sp>
      <p:sp>
        <p:nvSpPr>
          <p:cNvPr id="11" name="TextBox 10">
            <a:extLst>
              <a:ext uri="{FF2B5EF4-FFF2-40B4-BE49-F238E27FC236}">
                <a16:creationId xmlns:a16="http://schemas.microsoft.com/office/drawing/2014/main" id="{55B33CF3-9115-B485-7618-A9E79BA56518}"/>
              </a:ext>
            </a:extLst>
          </p:cNvPr>
          <p:cNvSpPr txBox="1"/>
          <p:nvPr/>
        </p:nvSpPr>
        <p:spPr bwMode="auto">
          <a:xfrm>
            <a:off x="1330606" y="1200183"/>
            <a:ext cx="4580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Apalutamide vs ADT</a:t>
            </a:r>
          </a:p>
        </p:txBody>
      </p:sp>
      <p:sp>
        <p:nvSpPr>
          <p:cNvPr id="12" name="TextBox 11">
            <a:extLst>
              <a:ext uri="{FF2B5EF4-FFF2-40B4-BE49-F238E27FC236}">
                <a16:creationId xmlns:a16="http://schemas.microsoft.com/office/drawing/2014/main" id="{B38DC73E-CCED-390D-DEF8-000C62423D73}"/>
              </a:ext>
            </a:extLst>
          </p:cNvPr>
          <p:cNvSpPr txBox="1"/>
          <p:nvPr/>
        </p:nvSpPr>
        <p:spPr bwMode="auto">
          <a:xfrm>
            <a:off x="6454588" y="1187116"/>
            <a:ext cx="5314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ADT + Apalutamide + Abiraterone/Prednisone vs ADT</a:t>
            </a:r>
          </a:p>
        </p:txBody>
      </p:sp>
      <p:grpSp>
        <p:nvGrpSpPr>
          <p:cNvPr id="19" name="Group 18">
            <a:extLst>
              <a:ext uri="{FF2B5EF4-FFF2-40B4-BE49-F238E27FC236}">
                <a16:creationId xmlns:a16="http://schemas.microsoft.com/office/drawing/2014/main" id="{4ECF10B6-6C13-815C-02CE-EC0EA10375C6}"/>
              </a:ext>
            </a:extLst>
          </p:cNvPr>
          <p:cNvGrpSpPr/>
          <p:nvPr/>
        </p:nvGrpSpPr>
        <p:grpSpPr>
          <a:xfrm>
            <a:off x="3585873" y="1732720"/>
            <a:ext cx="2379745" cy="954107"/>
            <a:chOff x="3559622" y="2324505"/>
            <a:chExt cx="2379745" cy="954107"/>
          </a:xfrm>
        </p:grpSpPr>
        <p:sp>
          <p:nvSpPr>
            <p:cNvPr id="14" name="TextBox 13">
              <a:extLst>
                <a:ext uri="{FF2B5EF4-FFF2-40B4-BE49-F238E27FC236}">
                  <a16:creationId xmlns:a16="http://schemas.microsoft.com/office/drawing/2014/main" id="{7F143118-6883-CB17-F8B3-DB910E20D63E}"/>
                </a:ext>
              </a:extLst>
            </p:cNvPr>
            <p:cNvSpPr txBox="1"/>
            <p:nvPr/>
          </p:nvSpPr>
          <p:spPr bwMode="auto">
            <a:xfrm>
              <a:off x="3869185" y="2324505"/>
              <a:ext cx="104028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LHRH</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LHRH + APA</a:t>
              </a:r>
            </a:p>
          </p:txBody>
        </p:sp>
        <p:sp>
          <p:nvSpPr>
            <p:cNvPr id="15" name="TextBox 14">
              <a:extLst>
                <a:ext uri="{FF2B5EF4-FFF2-40B4-BE49-F238E27FC236}">
                  <a16:creationId xmlns:a16="http://schemas.microsoft.com/office/drawing/2014/main" id="{FC99063A-E0C4-C6FA-175B-47076F59E517}"/>
                </a:ext>
              </a:extLst>
            </p:cNvPr>
            <p:cNvSpPr txBox="1"/>
            <p:nvPr/>
          </p:nvSpPr>
          <p:spPr bwMode="auto">
            <a:xfrm>
              <a:off x="4829320" y="2324505"/>
              <a:ext cx="111004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Events/Total</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75/166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71/168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a:t>
              </a:r>
            </a:p>
          </p:txBody>
        </p:sp>
        <p:cxnSp>
          <p:nvCxnSpPr>
            <p:cNvPr id="17" name="Straight Connector 16">
              <a:extLst>
                <a:ext uri="{FF2B5EF4-FFF2-40B4-BE49-F238E27FC236}">
                  <a16:creationId xmlns:a16="http://schemas.microsoft.com/office/drawing/2014/main" id="{9CE36A86-B5CC-6F72-B1E8-CC2CD0D68935}"/>
                </a:ext>
              </a:extLst>
            </p:cNvPr>
            <p:cNvCxnSpPr/>
            <p:nvPr/>
          </p:nvCxnSpPr>
          <p:spPr bwMode="auto">
            <a:xfrm>
              <a:off x="3559622" y="2695665"/>
              <a:ext cx="309563" cy="0"/>
            </a:xfrm>
            <a:prstGeom prst="line">
              <a:avLst/>
            </a:prstGeom>
            <a:noFill/>
            <a:ln w="28575" cap="flat" cmpd="sng" algn="ctr">
              <a:solidFill>
                <a:schemeClr val="accent3"/>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7AF2C47-76D4-A6FB-3D86-B7FC68955672}"/>
                </a:ext>
              </a:extLst>
            </p:cNvPr>
            <p:cNvCxnSpPr/>
            <p:nvPr/>
          </p:nvCxnSpPr>
          <p:spPr bwMode="auto">
            <a:xfrm>
              <a:off x="3559622" y="2914740"/>
              <a:ext cx="309563" cy="0"/>
            </a:xfrm>
            <a:prstGeom prst="line">
              <a:avLst/>
            </a:prstGeom>
            <a:noFill/>
            <a:ln w="28575" cap="flat" cmpd="sng" algn="ctr">
              <a:solidFill>
                <a:schemeClr val="accent2"/>
              </a:solidFill>
              <a:prstDash val="solid"/>
              <a:round/>
              <a:headEnd type="none" w="med" len="med"/>
              <a:tailEnd type="none" w="med" len="med"/>
            </a:ln>
            <a:effectLst/>
          </p:spPr>
        </p:cxnSp>
      </p:grpSp>
      <p:sp>
        <p:nvSpPr>
          <p:cNvPr id="22" name="TextBox 21">
            <a:extLst>
              <a:ext uri="{FF2B5EF4-FFF2-40B4-BE49-F238E27FC236}">
                <a16:creationId xmlns:a16="http://schemas.microsoft.com/office/drawing/2014/main" id="{CE5DD49D-D1D2-5045-8C41-3A1D2BF5C4AB}"/>
              </a:ext>
            </a:extLst>
          </p:cNvPr>
          <p:cNvSpPr txBox="1"/>
          <p:nvPr/>
        </p:nvSpPr>
        <p:spPr bwMode="auto">
          <a:xfrm>
            <a:off x="-72850" y="4757783"/>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LHRH</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LHRH + APA</a:t>
            </a:r>
          </a:p>
        </p:txBody>
      </p:sp>
      <p:grpSp>
        <p:nvGrpSpPr>
          <p:cNvPr id="35" name="Group 34">
            <a:extLst>
              <a:ext uri="{FF2B5EF4-FFF2-40B4-BE49-F238E27FC236}">
                <a16:creationId xmlns:a16="http://schemas.microsoft.com/office/drawing/2014/main" id="{D3EFFAFD-1C44-9352-D297-A770748FD80A}"/>
              </a:ext>
            </a:extLst>
          </p:cNvPr>
          <p:cNvGrpSpPr/>
          <p:nvPr/>
        </p:nvGrpSpPr>
        <p:grpSpPr>
          <a:xfrm>
            <a:off x="1330606" y="4976368"/>
            <a:ext cx="4085516" cy="307777"/>
            <a:chOff x="1330606" y="4643119"/>
            <a:chExt cx="4085516" cy="307777"/>
          </a:xfrm>
        </p:grpSpPr>
        <p:sp>
          <p:nvSpPr>
            <p:cNvPr id="36" name="TextBox 35">
              <a:extLst>
                <a:ext uri="{FF2B5EF4-FFF2-40B4-BE49-F238E27FC236}">
                  <a16:creationId xmlns:a16="http://schemas.microsoft.com/office/drawing/2014/main" id="{4ECCF368-F15B-4FA3-E9DE-40A38C242F52}"/>
                </a:ext>
              </a:extLst>
            </p:cNvPr>
            <p:cNvSpPr txBox="1"/>
            <p:nvPr/>
          </p:nvSpPr>
          <p:spPr bwMode="auto">
            <a:xfrm>
              <a:off x="1330606"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166</a:t>
              </a:r>
            </a:p>
          </p:txBody>
        </p:sp>
        <p:sp>
          <p:nvSpPr>
            <p:cNvPr id="38" name="TextBox 37">
              <a:extLst>
                <a:ext uri="{FF2B5EF4-FFF2-40B4-BE49-F238E27FC236}">
                  <a16:creationId xmlns:a16="http://schemas.microsoft.com/office/drawing/2014/main" id="{8C895AED-1B67-E34F-09EF-F636B3BF9FDD}"/>
                </a:ext>
              </a:extLst>
            </p:cNvPr>
            <p:cNvSpPr txBox="1"/>
            <p:nvPr/>
          </p:nvSpPr>
          <p:spPr bwMode="auto">
            <a:xfrm>
              <a:off x="2276330"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121</a:t>
              </a:r>
            </a:p>
          </p:txBody>
        </p:sp>
        <p:sp>
          <p:nvSpPr>
            <p:cNvPr id="40" name="TextBox 39">
              <a:extLst>
                <a:ext uri="{FF2B5EF4-FFF2-40B4-BE49-F238E27FC236}">
                  <a16:creationId xmlns:a16="http://schemas.microsoft.com/office/drawing/2014/main" id="{69EA2B10-E9BE-9470-70A0-33914C30830D}"/>
                </a:ext>
              </a:extLst>
            </p:cNvPr>
            <p:cNvSpPr txBox="1"/>
            <p:nvPr/>
          </p:nvSpPr>
          <p:spPr bwMode="auto">
            <a:xfrm>
              <a:off x="3241180"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p>
          </p:txBody>
        </p:sp>
        <p:sp>
          <p:nvSpPr>
            <p:cNvPr id="42" name="TextBox 41">
              <a:extLst>
                <a:ext uri="{FF2B5EF4-FFF2-40B4-BE49-F238E27FC236}">
                  <a16:creationId xmlns:a16="http://schemas.microsoft.com/office/drawing/2014/main" id="{9D5BE1E7-5D69-E7C5-6BF5-EEAD5E3906C5}"/>
                </a:ext>
              </a:extLst>
            </p:cNvPr>
            <p:cNvSpPr txBox="1"/>
            <p:nvPr/>
          </p:nvSpPr>
          <p:spPr bwMode="auto">
            <a:xfrm>
              <a:off x="4232589"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a:t>
              </a:r>
            </a:p>
          </p:txBody>
        </p:sp>
        <p:sp>
          <p:nvSpPr>
            <p:cNvPr id="44" name="TextBox 43">
              <a:extLst>
                <a:ext uri="{FF2B5EF4-FFF2-40B4-BE49-F238E27FC236}">
                  <a16:creationId xmlns:a16="http://schemas.microsoft.com/office/drawing/2014/main" id="{5A8EA4F4-1FE1-1271-FC01-1ABAF13405E6}"/>
                </a:ext>
              </a:extLst>
            </p:cNvPr>
            <p:cNvSpPr txBox="1"/>
            <p:nvPr/>
          </p:nvSpPr>
          <p:spPr bwMode="auto">
            <a:xfrm>
              <a:off x="5140085"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grpSp>
      <p:grpSp>
        <p:nvGrpSpPr>
          <p:cNvPr id="45" name="Group 44">
            <a:extLst>
              <a:ext uri="{FF2B5EF4-FFF2-40B4-BE49-F238E27FC236}">
                <a16:creationId xmlns:a16="http://schemas.microsoft.com/office/drawing/2014/main" id="{DB196569-C87F-4A28-3562-8F79FDD0AFE2}"/>
              </a:ext>
            </a:extLst>
          </p:cNvPr>
          <p:cNvGrpSpPr/>
          <p:nvPr/>
        </p:nvGrpSpPr>
        <p:grpSpPr>
          <a:xfrm>
            <a:off x="1330606" y="5182823"/>
            <a:ext cx="4085516" cy="307777"/>
            <a:chOff x="1330606" y="4643119"/>
            <a:chExt cx="4085516" cy="307777"/>
          </a:xfrm>
        </p:grpSpPr>
        <p:sp>
          <p:nvSpPr>
            <p:cNvPr id="46" name="TextBox 45">
              <a:extLst>
                <a:ext uri="{FF2B5EF4-FFF2-40B4-BE49-F238E27FC236}">
                  <a16:creationId xmlns:a16="http://schemas.microsoft.com/office/drawing/2014/main" id="{82E74B9A-E182-B70C-96C7-177C7D9FE3B1}"/>
                </a:ext>
              </a:extLst>
            </p:cNvPr>
            <p:cNvSpPr txBox="1"/>
            <p:nvPr/>
          </p:nvSpPr>
          <p:spPr bwMode="auto">
            <a:xfrm>
              <a:off x="1330606"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168</a:t>
              </a:r>
            </a:p>
          </p:txBody>
        </p:sp>
        <p:sp>
          <p:nvSpPr>
            <p:cNvPr id="47" name="TextBox 46">
              <a:extLst>
                <a:ext uri="{FF2B5EF4-FFF2-40B4-BE49-F238E27FC236}">
                  <a16:creationId xmlns:a16="http://schemas.microsoft.com/office/drawing/2014/main" id="{DC5E0910-4912-827C-AE3B-85709D28278F}"/>
                </a:ext>
              </a:extLst>
            </p:cNvPr>
            <p:cNvSpPr txBox="1"/>
            <p:nvPr/>
          </p:nvSpPr>
          <p:spPr bwMode="auto">
            <a:xfrm>
              <a:off x="2276330"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137</a:t>
              </a:r>
            </a:p>
          </p:txBody>
        </p:sp>
        <p:sp>
          <p:nvSpPr>
            <p:cNvPr id="48" name="TextBox 47">
              <a:extLst>
                <a:ext uri="{FF2B5EF4-FFF2-40B4-BE49-F238E27FC236}">
                  <a16:creationId xmlns:a16="http://schemas.microsoft.com/office/drawing/2014/main" id="{49648E9D-C67B-0152-B8B2-3FC3C857B5FA}"/>
                </a:ext>
              </a:extLst>
            </p:cNvPr>
            <p:cNvSpPr txBox="1"/>
            <p:nvPr/>
          </p:nvSpPr>
          <p:spPr bwMode="auto">
            <a:xfrm>
              <a:off x="3241180"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52</a:t>
              </a:r>
            </a:p>
          </p:txBody>
        </p:sp>
        <p:sp>
          <p:nvSpPr>
            <p:cNvPr id="49" name="TextBox 48">
              <a:extLst>
                <a:ext uri="{FF2B5EF4-FFF2-40B4-BE49-F238E27FC236}">
                  <a16:creationId xmlns:a16="http://schemas.microsoft.com/office/drawing/2014/main" id="{45E415EE-195A-879A-177A-ACC1614F26A8}"/>
                </a:ext>
              </a:extLst>
            </p:cNvPr>
            <p:cNvSpPr txBox="1"/>
            <p:nvPr/>
          </p:nvSpPr>
          <p:spPr bwMode="auto">
            <a:xfrm>
              <a:off x="4186904"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17</a:t>
              </a:r>
            </a:p>
          </p:txBody>
        </p:sp>
        <p:sp>
          <p:nvSpPr>
            <p:cNvPr id="50" name="TextBox 49">
              <a:extLst>
                <a:ext uri="{FF2B5EF4-FFF2-40B4-BE49-F238E27FC236}">
                  <a16:creationId xmlns:a16="http://schemas.microsoft.com/office/drawing/2014/main" id="{378C106E-1E78-5D8D-987E-D0ACC26A7656}"/>
                </a:ext>
              </a:extLst>
            </p:cNvPr>
            <p:cNvSpPr txBox="1"/>
            <p:nvPr/>
          </p:nvSpPr>
          <p:spPr bwMode="auto">
            <a:xfrm>
              <a:off x="5140085"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3</a:t>
              </a:r>
            </a:p>
          </p:txBody>
        </p:sp>
      </p:grpSp>
      <p:grpSp>
        <p:nvGrpSpPr>
          <p:cNvPr id="75" name="Group 74">
            <a:extLst>
              <a:ext uri="{FF2B5EF4-FFF2-40B4-BE49-F238E27FC236}">
                <a16:creationId xmlns:a16="http://schemas.microsoft.com/office/drawing/2014/main" id="{D45C8F7C-6908-3E3A-C92B-B3038D907F77}"/>
              </a:ext>
            </a:extLst>
          </p:cNvPr>
          <p:cNvGrpSpPr/>
          <p:nvPr/>
        </p:nvGrpSpPr>
        <p:grpSpPr>
          <a:xfrm>
            <a:off x="863237" y="1652852"/>
            <a:ext cx="4624219" cy="3455019"/>
            <a:chOff x="863237" y="1711237"/>
            <a:chExt cx="4624219" cy="3455019"/>
          </a:xfrm>
        </p:grpSpPr>
        <p:grpSp>
          <p:nvGrpSpPr>
            <p:cNvPr id="34" name="Group 33">
              <a:extLst>
                <a:ext uri="{FF2B5EF4-FFF2-40B4-BE49-F238E27FC236}">
                  <a16:creationId xmlns:a16="http://schemas.microsoft.com/office/drawing/2014/main" id="{37966D4E-AEE3-B2FD-6A0E-7234F3197011}"/>
                </a:ext>
              </a:extLst>
            </p:cNvPr>
            <p:cNvGrpSpPr/>
            <p:nvPr/>
          </p:nvGrpSpPr>
          <p:grpSpPr>
            <a:xfrm>
              <a:off x="1409153" y="4632398"/>
              <a:ext cx="4078303" cy="369332"/>
              <a:chOff x="1409153" y="4643119"/>
              <a:chExt cx="4078303" cy="369332"/>
            </a:xfrm>
          </p:grpSpPr>
          <p:sp>
            <p:nvSpPr>
              <p:cNvPr id="25" name="TextBox 24">
                <a:extLst>
                  <a:ext uri="{FF2B5EF4-FFF2-40B4-BE49-F238E27FC236}">
                    <a16:creationId xmlns:a16="http://schemas.microsoft.com/office/drawing/2014/main" id="{90FC0A04-702B-A054-CB2A-9DF688F4BEC9}"/>
                  </a:ext>
                </a:extLst>
              </p:cNvPr>
              <p:cNvSpPr txBox="1"/>
              <p:nvPr/>
            </p:nvSpPr>
            <p:spPr bwMode="auto">
              <a:xfrm>
                <a:off x="1409153" y="46431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 name="TextBox 25">
                <a:extLst>
                  <a:ext uri="{FF2B5EF4-FFF2-40B4-BE49-F238E27FC236}">
                    <a16:creationId xmlns:a16="http://schemas.microsoft.com/office/drawing/2014/main" id="{7F8DA2D5-25E6-3196-5F00-D2F9DE1EE12E}"/>
                  </a:ext>
                </a:extLst>
              </p:cNvPr>
              <p:cNvSpPr txBox="1"/>
              <p:nvPr/>
            </p:nvSpPr>
            <p:spPr bwMode="auto">
              <a:xfrm>
                <a:off x="1875254" y="46431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7" name="TextBox 26">
                <a:extLst>
                  <a:ext uri="{FF2B5EF4-FFF2-40B4-BE49-F238E27FC236}">
                    <a16:creationId xmlns:a16="http://schemas.microsoft.com/office/drawing/2014/main" id="{245BEF33-63C3-A28E-D075-7F31C6450F10}"/>
                  </a:ext>
                </a:extLst>
              </p:cNvPr>
              <p:cNvSpPr txBox="1"/>
              <p:nvPr/>
            </p:nvSpPr>
            <p:spPr bwMode="auto">
              <a:xfrm>
                <a:off x="2296368"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E52E54BE-93CC-1210-C909-E5D5C2786304}"/>
                  </a:ext>
                </a:extLst>
              </p:cNvPr>
              <p:cNvSpPr txBox="1"/>
              <p:nvPr/>
            </p:nvSpPr>
            <p:spPr bwMode="auto">
              <a:xfrm>
                <a:off x="2762469"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9" name="TextBox 28">
                <a:extLst>
                  <a:ext uri="{FF2B5EF4-FFF2-40B4-BE49-F238E27FC236}">
                    <a16:creationId xmlns:a16="http://schemas.microsoft.com/office/drawing/2014/main" id="{38C50F42-47D2-C390-C7B6-E147B0D3E39A}"/>
                  </a:ext>
                </a:extLst>
              </p:cNvPr>
              <p:cNvSpPr txBox="1"/>
              <p:nvPr/>
            </p:nvSpPr>
            <p:spPr bwMode="auto">
              <a:xfrm>
                <a:off x="3215532"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0" name="TextBox 29">
                <a:extLst>
                  <a:ext uri="{FF2B5EF4-FFF2-40B4-BE49-F238E27FC236}">
                    <a16:creationId xmlns:a16="http://schemas.microsoft.com/office/drawing/2014/main" id="{A42C1170-9F81-9280-495A-415B0699F516}"/>
                  </a:ext>
                </a:extLst>
              </p:cNvPr>
              <p:cNvSpPr txBox="1"/>
              <p:nvPr/>
            </p:nvSpPr>
            <p:spPr bwMode="auto">
              <a:xfrm>
                <a:off x="3695155"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1" name="TextBox 30">
                <a:extLst>
                  <a:ext uri="{FF2B5EF4-FFF2-40B4-BE49-F238E27FC236}">
                    <a16:creationId xmlns:a16="http://schemas.microsoft.com/office/drawing/2014/main" id="{EEAA1207-956D-6C8A-93ED-00B9A58803F6}"/>
                  </a:ext>
                </a:extLst>
              </p:cNvPr>
              <p:cNvSpPr txBox="1"/>
              <p:nvPr/>
            </p:nvSpPr>
            <p:spPr bwMode="auto">
              <a:xfrm>
                <a:off x="4161256"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2" name="TextBox 31">
                <a:extLst>
                  <a:ext uri="{FF2B5EF4-FFF2-40B4-BE49-F238E27FC236}">
                    <a16:creationId xmlns:a16="http://schemas.microsoft.com/office/drawing/2014/main" id="{42A8351C-F962-AF6F-9819-245E9966FDE8}"/>
                  </a:ext>
                </a:extLst>
              </p:cNvPr>
              <p:cNvSpPr txBox="1"/>
              <p:nvPr/>
            </p:nvSpPr>
            <p:spPr bwMode="auto">
              <a:xfrm>
                <a:off x="4608954"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3" name="TextBox 32">
                <a:extLst>
                  <a:ext uri="{FF2B5EF4-FFF2-40B4-BE49-F238E27FC236}">
                    <a16:creationId xmlns:a16="http://schemas.microsoft.com/office/drawing/2014/main" id="{C258E2DC-C1C7-896C-EAF9-65FE458A76CC}"/>
                  </a:ext>
                </a:extLst>
              </p:cNvPr>
              <p:cNvSpPr txBox="1"/>
              <p:nvPr/>
            </p:nvSpPr>
            <p:spPr bwMode="auto">
              <a:xfrm>
                <a:off x="5068752"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sp>
          <p:nvSpPr>
            <p:cNvPr id="20" name="TextBox 19">
              <a:extLst>
                <a:ext uri="{FF2B5EF4-FFF2-40B4-BE49-F238E27FC236}">
                  <a16:creationId xmlns:a16="http://schemas.microsoft.com/office/drawing/2014/main" id="{942607F9-D241-251B-F393-2FF1465333E2}"/>
                </a:ext>
              </a:extLst>
            </p:cNvPr>
            <p:cNvSpPr txBox="1"/>
            <p:nvPr/>
          </p:nvSpPr>
          <p:spPr bwMode="auto">
            <a:xfrm rot="16200000">
              <a:off x="155158" y="3081339"/>
              <a:ext cx="1785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Without Event</a:t>
              </a:r>
            </a:p>
          </p:txBody>
        </p:sp>
        <p:sp>
          <p:nvSpPr>
            <p:cNvPr id="21" name="TextBox 20">
              <a:extLst>
                <a:ext uri="{FF2B5EF4-FFF2-40B4-BE49-F238E27FC236}">
                  <a16:creationId xmlns:a16="http://schemas.microsoft.com/office/drawing/2014/main" id="{5B26D2E8-E8DD-9028-51DC-F36747A9EB03}"/>
                </a:ext>
              </a:extLst>
            </p:cNvPr>
            <p:cNvSpPr txBox="1"/>
            <p:nvPr/>
          </p:nvSpPr>
          <p:spPr bwMode="auto">
            <a:xfrm>
              <a:off x="3166939" y="479692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24" name="Group 23">
              <a:extLst>
                <a:ext uri="{FF2B5EF4-FFF2-40B4-BE49-F238E27FC236}">
                  <a16:creationId xmlns:a16="http://schemas.microsoft.com/office/drawing/2014/main" id="{2C9A76E6-13D6-4EF9-40BE-074503C8AFF3}"/>
                </a:ext>
              </a:extLst>
            </p:cNvPr>
            <p:cNvGrpSpPr/>
            <p:nvPr/>
          </p:nvGrpSpPr>
          <p:grpSpPr>
            <a:xfrm>
              <a:off x="1047751" y="1711237"/>
              <a:ext cx="535724" cy="3153141"/>
              <a:chOff x="1047751" y="1711237"/>
              <a:chExt cx="535724" cy="3153141"/>
            </a:xfrm>
          </p:grpSpPr>
          <p:sp>
            <p:nvSpPr>
              <p:cNvPr id="23" name="TextBox 22">
                <a:extLst>
                  <a:ext uri="{FF2B5EF4-FFF2-40B4-BE49-F238E27FC236}">
                    <a16:creationId xmlns:a16="http://schemas.microsoft.com/office/drawing/2014/main" id="{974838DE-C77D-2884-0F6C-B4D9B34AC55B}"/>
                  </a:ext>
                </a:extLst>
              </p:cNvPr>
              <p:cNvSpPr txBox="1"/>
              <p:nvPr/>
            </p:nvSpPr>
            <p:spPr bwMode="auto">
              <a:xfrm>
                <a:off x="1047751" y="17112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 name="TextBox 2">
                <a:extLst>
                  <a:ext uri="{FF2B5EF4-FFF2-40B4-BE49-F238E27FC236}">
                    <a16:creationId xmlns:a16="http://schemas.microsoft.com/office/drawing/2014/main" id="{A426BFBC-E042-100B-1E54-31C33F5CA6C2}"/>
                  </a:ext>
                </a:extLst>
              </p:cNvPr>
              <p:cNvSpPr txBox="1"/>
              <p:nvPr/>
            </p:nvSpPr>
            <p:spPr bwMode="auto">
              <a:xfrm>
                <a:off x="1164771" y="22679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8" name="TextBox 7">
                <a:extLst>
                  <a:ext uri="{FF2B5EF4-FFF2-40B4-BE49-F238E27FC236}">
                    <a16:creationId xmlns:a16="http://schemas.microsoft.com/office/drawing/2014/main" id="{04514B4E-6E8B-BF09-A8F1-D4E1938C0178}"/>
                  </a:ext>
                </a:extLst>
              </p:cNvPr>
              <p:cNvSpPr txBox="1"/>
              <p:nvPr/>
            </p:nvSpPr>
            <p:spPr bwMode="auto">
              <a:xfrm>
                <a:off x="1164771" y="28247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 name="TextBox 8">
                <a:extLst>
                  <a:ext uri="{FF2B5EF4-FFF2-40B4-BE49-F238E27FC236}">
                    <a16:creationId xmlns:a16="http://schemas.microsoft.com/office/drawing/2014/main" id="{6C12839B-9BAA-244A-F2FB-7A83B2878C79}"/>
                  </a:ext>
                </a:extLst>
              </p:cNvPr>
              <p:cNvSpPr txBox="1"/>
              <p:nvPr/>
            </p:nvSpPr>
            <p:spPr bwMode="auto">
              <a:xfrm>
                <a:off x="1164771" y="33815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 name="TextBox 9">
                <a:extLst>
                  <a:ext uri="{FF2B5EF4-FFF2-40B4-BE49-F238E27FC236}">
                    <a16:creationId xmlns:a16="http://schemas.microsoft.com/office/drawing/2014/main" id="{AEC82CB8-22F0-2475-B4E0-4BE2B5910254}"/>
                  </a:ext>
                </a:extLst>
              </p:cNvPr>
              <p:cNvSpPr txBox="1"/>
              <p:nvPr/>
            </p:nvSpPr>
            <p:spPr bwMode="auto">
              <a:xfrm>
                <a:off x="1164771" y="39382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 name="TextBox 15">
                <a:extLst>
                  <a:ext uri="{FF2B5EF4-FFF2-40B4-BE49-F238E27FC236}">
                    <a16:creationId xmlns:a16="http://schemas.microsoft.com/office/drawing/2014/main" id="{190E21D2-3165-D2F0-DD06-13A3A615C17F}"/>
                  </a:ext>
                </a:extLst>
              </p:cNvPr>
              <p:cNvSpPr txBox="1"/>
              <p:nvPr/>
            </p:nvSpPr>
            <p:spPr bwMode="auto">
              <a:xfrm>
                <a:off x="1281790" y="44950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1" name="Freeform: Shape 50">
              <a:extLst>
                <a:ext uri="{FF2B5EF4-FFF2-40B4-BE49-F238E27FC236}">
                  <a16:creationId xmlns:a16="http://schemas.microsoft.com/office/drawing/2014/main" id="{2A7A387A-089C-CB6B-33DE-A15158D943F3}"/>
                </a:ext>
              </a:extLst>
            </p:cNvPr>
            <p:cNvSpPr/>
            <p:nvPr/>
          </p:nvSpPr>
          <p:spPr bwMode="auto">
            <a:xfrm>
              <a:off x="1566863" y="1900238"/>
              <a:ext cx="3857625" cy="2771775"/>
            </a:xfrm>
            <a:custGeom>
              <a:avLst/>
              <a:gdLst>
                <a:gd name="connsiteX0" fmla="*/ 0 w 3857625"/>
                <a:gd name="connsiteY0" fmla="*/ 0 h 2781300"/>
                <a:gd name="connsiteX1" fmla="*/ 0 w 3857625"/>
                <a:gd name="connsiteY1" fmla="*/ 2781300 h 2781300"/>
                <a:gd name="connsiteX2" fmla="*/ 3857625 w 3857625"/>
                <a:gd name="connsiteY2" fmla="*/ 2781300 h 2781300"/>
              </a:gdLst>
              <a:ahLst/>
              <a:cxnLst>
                <a:cxn ang="0">
                  <a:pos x="connsiteX0" y="connsiteY0"/>
                </a:cxn>
                <a:cxn ang="0">
                  <a:pos x="connsiteX1" y="connsiteY1"/>
                </a:cxn>
                <a:cxn ang="0">
                  <a:pos x="connsiteX2" y="connsiteY2"/>
                </a:cxn>
              </a:cxnLst>
              <a:rect l="l" t="t" r="r" b="b"/>
              <a:pathLst>
                <a:path w="3857625" h="2781300">
                  <a:moveTo>
                    <a:pt x="0" y="0"/>
                  </a:moveTo>
                  <a:lnTo>
                    <a:pt x="0" y="2781300"/>
                  </a:lnTo>
                  <a:lnTo>
                    <a:pt x="3857625" y="27813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59" name="Group 58">
              <a:extLst>
                <a:ext uri="{FF2B5EF4-FFF2-40B4-BE49-F238E27FC236}">
                  <a16:creationId xmlns:a16="http://schemas.microsoft.com/office/drawing/2014/main" id="{A9DE5BDE-9B37-DA05-547F-E3DF5BFBC609}"/>
                </a:ext>
              </a:extLst>
            </p:cNvPr>
            <p:cNvGrpSpPr/>
            <p:nvPr/>
          </p:nvGrpSpPr>
          <p:grpSpPr>
            <a:xfrm>
              <a:off x="1489878" y="1900238"/>
              <a:ext cx="93597" cy="2771775"/>
              <a:chOff x="1260102" y="1900238"/>
              <a:chExt cx="656748" cy="2771775"/>
            </a:xfrm>
          </p:grpSpPr>
          <p:cxnSp>
            <p:nvCxnSpPr>
              <p:cNvPr id="53" name="Straight Connector 52">
                <a:extLst>
                  <a:ext uri="{FF2B5EF4-FFF2-40B4-BE49-F238E27FC236}">
                    <a16:creationId xmlns:a16="http://schemas.microsoft.com/office/drawing/2014/main" id="{ADBE5326-DE01-C858-23F5-40ABB669803C}"/>
                  </a:ext>
                </a:extLst>
              </p:cNvPr>
              <p:cNvCxnSpPr>
                <a:cxnSpLocks/>
              </p:cNvCxnSpPr>
              <p:nvPr/>
            </p:nvCxnSpPr>
            <p:spPr bwMode="auto">
              <a:xfrm>
                <a:off x="1260102" y="1900238"/>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CFD73D2-F294-2F7A-DAF4-4C748590299A}"/>
                  </a:ext>
                </a:extLst>
              </p:cNvPr>
              <p:cNvCxnSpPr>
                <a:cxnSpLocks/>
              </p:cNvCxnSpPr>
              <p:nvPr/>
            </p:nvCxnSpPr>
            <p:spPr bwMode="auto">
              <a:xfrm>
                <a:off x="1260102" y="24622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0EA26F7-6CB6-FD89-261F-3D10A0938CB8}"/>
                  </a:ext>
                </a:extLst>
              </p:cNvPr>
              <p:cNvCxnSpPr>
                <a:cxnSpLocks/>
              </p:cNvCxnSpPr>
              <p:nvPr/>
            </p:nvCxnSpPr>
            <p:spPr bwMode="auto">
              <a:xfrm>
                <a:off x="1260102" y="3019426"/>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973E7C6-BC51-E7E5-6F1E-DE510762117D}"/>
                  </a:ext>
                </a:extLst>
              </p:cNvPr>
              <p:cNvCxnSpPr>
                <a:cxnSpLocks/>
              </p:cNvCxnSpPr>
              <p:nvPr/>
            </p:nvCxnSpPr>
            <p:spPr bwMode="auto">
              <a:xfrm>
                <a:off x="1260102" y="3567114"/>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19911FD-2F15-A74A-87B8-0D87CB155AE5}"/>
                  </a:ext>
                </a:extLst>
              </p:cNvPr>
              <p:cNvCxnSpPr>
                <a:cxnSpLocks/>
              </p:cNvCxnSpPr>
              <p:nvPr/>
            </p:nvCxnSpPr>
            <p:spPr bwMode="auto">
              <a:xfrm>
                <a:off x="1260102" y="4124327"/>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C2DE45E-7BC4-683B-0070-092DE593430F}"/>
                  </a:ext>
                </a:extLst>
              </p:cNvPr>
              <p:cNvCxnSpPr>
                <a:cxnSpLocks/>
              </p:cNvCxnSpPr>
              <p:nvPr/>
            </p:nvCxnSpPr>
            <p:spPr bwMode="auto">
              <a:xfrm>
                <a:off x="1260102" y="4672013"/>
                <a:ext cx="6567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DE4CC588-AE9B-7371-5EC4-B4D70F54C5C8}"/>
                </a:ext>
              </a:extLst>
            </p:cNvPr>
            <p:cNvGrpSpPr/>
            <p:nvPr/>
          </p:nvGrpSpPr>
          <p:grpSpPr>
            <a:xfrm rot="5400000">
              <a:off x="3392686" y="2840236"/>
              <a:ext cx="71435" cy="3725470"/>
              <a:chOff x="1260102" y="249330"/>
              <a:chExt cx="656749" cy="4422683"/>
            </a:xfrm>
          </p:grpSpPr>
          <p:cxnSp>
            <p:nvCxnSpPr>
              <p:cNvPr id="61" name="Straight Connector 60">
                <a:extLst>
                  <a:ext uri="{FF2B5EF4-FFF2-40B4-BE49-F238E27FC236}">
                    <a16:creationId xmlns:a16="http://schemas.microsoft.com/office/drawing/2014/main" id="{98BAD21D-46AA-C52D-4352-189714C8A07D}"/>
                  </a:ext>
                </a:extLst>
              </p:cNvPr>
              <p:cNvCxnSpPr>
                <a:cxnSpLocks/>
              </p:cNvCxnSpPr>
              <p:nvPr/>
            </p:nvCxnSpPr>
            <p:spPr bwMode="auto">
              <a:xfrm>
                <a:off x="1260102" y="1900238"/>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96FC4A9-66DF-A513-2509-D9AF90654D11}"/>
                  </a:ext>
                </a:extLst>
              </p:cNvPr>
              <p:cNvCxnSpPr>
                <a:cxnSpLocks/>
              </p:cNvCxnSpPr>
              <p:nvPr/>
            </p:nvCxnSpPr>
            <p:spPr bwMode="auto">
              <a:xfrm>
                <a:off x="1260102" y="24622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3B006F7-FBD0-9730-85F4-F36803EC74C1}"/>
                  </a:ext>
                </a:extLst>
              </p:cNvPr>
              <p:cNvCxnSpPr>
                <a:cxnSpLocks/>
              </p:cNvCxnSpPr>
              <p:nvPr/>
            </p:nvCxnSpPr>
            <p:spPr bwMode="auto">
              <a:xfrm>
                <a:off x="1260102" y="3019426"/>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487A52E-9579-0574-0A6B-1CB356B8AB59}"/>
                  </a:ext>
                </a:extLst>
              </p:cNvPr>
              <p:cNvCxnSpPr>
                <a:cxnSpLocks/>
              </p:cNvCxnSpPr>
              <p:nvPr/>
            </p:nvCxnSpPr>
            <p:spPr bwMode="auto">
              <a:xfrm>
                <a:off x="1260102" y="3567114"/>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5D27000-5857-ACE4-82EA-6CB788F7FE94}"/>
                  </a:ext>
                </a:extLst>
              </p:cNvPr>
              <p:cNvCxnSpPr>
                <a:cxnSpLocks/>
              </p:cNvCxnSpPr>
              <p:nvPr/>
            </p:nvCxnSpPr>
            <p:spPr bwMode="auto">
              <a:xfrm>
                <a:off x="1260102" y="4124327"/>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82D10A5-63FD-2083-24BC-E4344C595509}"/>
                  </a:ext>
                </a:extLst>
              </p:cNvPr>
              <p:cNvCxnSpPr>
                <a:cxnSpLocks/>
              </p:cNvCxnSpPr>
              <p:nvPr/>
            </p:nvCxnSpPr>
            <p:spPr bwMode="auto">
              <a:xfrm>
                <a:off x="1260102" y="46720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574E74F-5B0C-EB31-46E0-5FEA296F5648}"/>
                  </a:ext>
                </a:extLst>
              </p:cNvPr>
              <p:cNvCxnSpPr>
                <a:cxnSpLocks/>
              </p:cNvCxnSpPr>
              <p:nvPr/>
            </p:nvCxnSpPr>
            <p:spPr bwMode="auto">
              <a:xfrm>
                <a:off x="1260103" y="249330"/>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BD520F2-D24B-A837-38B6-27822EA5C33D}"/>
                  </a:ext>
                </a:extLst>
              </p:cNvPr>
              <p:cNvCxnSpPr>
                <a:cxnSpLocks/>
              </p:cNvCxnSpPr>
              <p:nvPr/>
            </p:nvCxnSpPr>
            <p:spPr bwMode="auto">
              <a:xfrm>
                <a:off x="1260103" y="811306"/>
                <a:ext cx="656747"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4F86199-510F-39E4-1BEB-83A750DFEF51}"/>
                  </a:ext>
                </a:extLst>
              </p:cNvPr>
              <p:cNvCxnSpPr>
                <a:cxnSpLocks/>
              </p:cNvCxnSpPr>
              <p:nvPr/>
            </p:nvCxnSpPr>
            <p:spPr bwMode="auto">
              <a:xfrm>
                <a:off x="1260103" y="1368519"/>
                <a:ext cx="6567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0" name="Group 69">
            <a:extLst>
              <a:ext uri="{FF2B5EF4-FFF2-40B4-BE49-F238E27FC236}">
                <a16:creationId xmlns:a16="http://schemas.microsoft.com/office/drawing/2014/main" id="{8C4B58A7-9209-B032-99BE-753DE5C3BDBD}"/>
              </a:ext>
            </a:extLst>
          </p:cNvPr>
          <p:cNvGrpSpPr/>
          <p:nvPr/>
        </p:nvGrpSpPr>
        <p:grpSpPr>
          <a:xfrm>
            <a:off x="9090854" y="1732720"/>
            <a:ext cx="2538512" cy="954107"/>
            <a:chOff x="3559622" y="2324505"/>
            <a:chExt cx="2538512" cy="954107"/>
          </a:xfrm>
        </p:grpSpPr>
        <p:sp>
          <p:nvSpPr>
            <p:cNvPr id="71" name="TextBox 70">
              <a:extLst>
                <a:ext uri="{FF2B5EF4-FFF2-40B4-BE49-F238E27FC236}">
                  <a16:creationId xmlns:a16="http://schemas.microsoft.com/office/drawing/2014/main" id="{3CFCD8A6-B567-A28B-4BF1-B4DF82C93D98}"/>
                </a:ext>
              </a:extLst>
            </p:cNvPr>
            <p:cNvSpPr txBox="1"/>
            <p:nvPr/>
          </p:nvSpPr>
          <p:spPr bwMode="auto">
            <a:xfrm>
              <a:off x="3869185" y="2324505"/>
              <a:ext cx="12796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ARM</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LHRH</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LHRH +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APA + AAP</a:t>
              </a:r>
            </a:p>
          </p:txBody>
        </p:sp>
        <p:sp>
          <p:nvSpPr>
            <p:cNvPr id="72" name="TextBox 71">
              <a:extLst>
                <a:ext uri="{FF2B5EF4-FFF2-40B4-BE49-F238E27FC236}">
                  <a16:creationId xmlns:a16="http://schemas.microsoft.com/office/drawing/2014/main" id="{45BB84B0-0293-7972-ECC3-E352282ECFFF}"/>
                </a:ext>
              </a:extLst>
            </p:cNvPr>
            <p:cNvSpPr txBox="1"/>
            <p:nvPr/>
          </p:nvSpPr>
          <p:spPr bwMode="auto">
            <a:xfrm>
              <a:off x="4988087" y="2324505"/>
              <a:ext cx="111004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Events/Total</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75/165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67/169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a:t>
              </a:r>
            </a:p>
          </p:txBody>
        </p:sp>
        <p:cxnSp>
          <p:nvCxnSpPr>
            <p:cNvPr id="73" name="Straight Connector 72">
              <a:extLst>
                <a:ext uri="{FF2B5EF4-FFF2-40B4-BE49-F238E27FC236}">
                  <a16:creationId xmlns:a16="http://schemas.microsoft.com/office/drawing/2014/main" id="{A628DCE0-CB70-2ADF-D9ED-81369F7E1930}"/>
                </a:ext>
              </a:extLst>
            </p:cNvPr>
            <p:cNvCxnSpPr/>
            <p:nvPr/>
          </p:nvCxnSpPr>
          <p:spPr bwMode="auto">
            <a:xfrm>
              <a:off x="3559622" y="2695665"/>
              <a:ext cx="309563" cy="0"/>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388C16F-6563-E218-A421-9F2D4845DE9C}"/>
                </a:ext>
              </a:extLst>
            </p:cNvPr>
            <p:cNvCxnSpPr/>
            <p:nvPr/>
          </p:nvCxnSpPr>
          <p:spPr bwMode="auto">
            <a:xfrm>
              <a:off x="3559622" y="2914740"/>
              <a:ext cx="309563" cy="0"/>
            </a:xfrm>
            <a:prstGeom prst="line">
              <a:avLst/>
            </a:prstGeom>
            <a:noFill/>
            <a:ln w="28575" cap="flat" cmpd="sng" algn="ctr">
              <a:solidFill>
                <a:schemeClr val="accent1"/>
              </a:solidFill>
              <a:prstDash val="solid"/>
              <a:round/>
              <a:headEnd type="none" w="med" len="med"/>
              <a:tailEnd type="none" w="med" len="med"/>
            </a:ln>
            <a:effectLst/>
          </p:spPr>
        </p:cxnSp>
      </p:grpSp>
      <p:sp>
        <p:nvSpPr>
          <p:cNvPr id="76" name="TextBox 75">
            <a:extLst>
              <a:ext uri="{FF2B5EF4-FFF2-40B4-BE49-F238E27FC236}">
                <a16:creationId xmlns:a16="http://schemas.microsoft.com/office/drawing/2014/main" id="{DB2889E5-121E-A35F-43E2-8696B84BA575}"/>
              </a:ext>
            </a:extLst>
          </p:cNvPr>
          <p:cNvSpPr txBox="1"/>
          <p:nvPr/>
        </p:nvSpPr>
        <p:spPr bwMode="auto">
          <a:xfrm>
            <a:off x="5597672" y="4757783"/>
            <a:ext cx="15446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LHRH</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LHRH + APA + AAP</a:t>
            </a:r>
          </a:p>
        </p:txBody>
      </p:sp>
      <p:grpSp>
        <p:nvGrpSpPr>
          <p:cNvPr id="77" name="Group 76">
            <a:extLst>
              <a:ext uri="{FF2B5EF4-FFF2-40B4-BE49-F238E27FC236}">
                <a16:creationId xmlns:a16="http://schemas.microsoft.com/office/drawing/2014/main" id="{D6CA8BD8-1A22-FE56-56E6-63EE2D285FD7}"/>
              </a:ext>
            </a:extLst>
          </p:cNvPr>
          <p:cNvGrpSpPr/>
          <p:nvPr/>
        </p:nvGrpSpPr>
        <p:grpSpPr>
          <a:xfrm>
            <a:off x="7039151" y="4976368"/>
            <a:ext cx="4085516" cy="307777"/>
            <a:chOff x="1330606" y="4643119"/>
            <a:chExt cx="4085516" cy="307777"/>
          </a:xfrm>
        </p:grpSpPr>
        <p:sp>
          <p:nvSpPr>
            <p:cNvPr id="78" name="TextBox 77">
              <a:extLst>
                <a:ext uri="{FF2B5EF4-FFF2-40B4-BE49-F238E27FC236}">
                  <a16:creationId xmlns:a16="http://schemas.microsoft.com/office/drawing/2014/main" id="{C4D2DCAD-B64A-FF11-859E-0935296475FC}"/>
                </a:ext>
              </a:extLst>
            </p:cNvPr>
            <p:cNvSpPr txBox="1"/>
            <p:nvPr/>
          </p:nvSpPr>
          <p:spPr bwMode="auto">
            <a:xfrm>
              <a:off x="1330606"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166</a:t>
              </a:r>
            </a:p>
          </p:txBody>
        </p:sp>
        <p:sp>
          <p:nvSpPr>
            <p:cNvPr id="79" name="TextBox 78">
              <a:extLst>
                <a:ext uri="{FF2B5EF4-FFF2-40B4-BE49-F238E27FC236}">
                  <a16:creationId xmlns:a16="http://schemas.microsoft.com/office/drawing/2014/main" id="{286B413B-CCB9-F398-A37A-99B06F559423}"/>
                </a:ext>
              </a:extLst>
            </p:cNvPr>
            <p:cNvSpPr txBox="1"/>
            <p:nvPr/>
          </p:nvSpPr>
          <p:spPr bwMode="auto">
            <a:xfrm>
              <a:off x="2276330"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121</a:t>
              </a:r>
            </a:p>
          </p:txBody>
        </p:sp>
        <p:sp>
          <p:nvSpPr>
            <p:cNvPr id="80" name="TextBox 79">
              <a:extLst>
                <a:ext uri="{FF2B5EF4-FFF2-40B4-BE49-F238E27FC236}">
                  <a16:creationId xmlns:a16="http://schemas.microsoft.com/office/drawing/2014/main" id="{1763D2F2-0768-0CA5-3219-26C186F055B7}"/>
                </a:ext>
              </a:extLst>
            </p:cNvPr>
            <p:cNvSpPr txBox="1"/>
            <p:nvPr/>
          </p:nvSpPr>
          <p:spPr bwMode="auto">
            <a:xfrm>
              <a:off x="3241180"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a:t>
              </a:r>
            </a:p>
          </p:txBody>
        </p:sp>
        <p:sp>
          <p:nvSpPr>
            <p:cNvPr id="81" name="TextBox 80">
              <a:extLst>
                <a:ext uri="{FF2B5EF4-FFF2-40B4-BE49-F238E27FC236}">
                  <a16:creationId xmlns:a16="http://schemas.microsoft.com/office/drawing/2014/main" id="{AAEE21FB-DB36-CDDB-81CD-DBDA3F953932}"/>
                </a:ext>
              </a:extLst>
            </p:cNvPr>
            <p:cNvSpPr txBox="1"/>
            <p:nvPr/>
          </p:nvSpPr>
          <p:spPr bwMode="auto">
            <a:xfrm>
              <a:off x="4232589"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a:t>
              </a:r>
            </a:p>
          </p:txBody>
        </p:sp>
        <p:sp>
          <p:nvSpPr>
            <p:cNvPr id="82" name="TextBox 81">
              <a:extLst>
                <a:ext uri="{FF2B5EF4-FFF2-40B4-BE49-F238E27FC236}">
                  <a16:creationId xmlns:a16="http://schemas.microsoft.com/office/drawing/2014/main" id="{08A5B785-02E1-498A-387C-21D50B79CC8A}"/>
                </a:ext>
              </a:extLst>
            </p:cNvPr>
            <p:cNvSpPr txBox="1"/>
            <p:nvPr/>
          </p:nvSpPr>
          <p:spPr bwMode="auto">
            <a:xfrm>
              <a:off x="5140085"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a:t>
              </a:r>
            </a:p>
          </p:txBody>
        </p:sp>
      </p:grpSp>
      <p:grpSp>
        <p:nvGrpSpPr>
          <p:cNvPr id="83" name="Group 82">
            <a:extLst>
              <a:ext uri="{FF2B5EF4-FFF2-40B4-BE49-F238E27FC236}">
                <a16:creationId xmlns:a16="http://schemas.microsoft.com/office/drawing/2014/main" id="{1C086C83-3CAB-0B7A-1DDE-B91A31FF7340}"/>
              </a:ext>
            </a:extLst>
          </p:cNvPr>
          <p:cNvGrpSpPr/>
          <p:nvPr/>
        </p:nvGrpSpPr>
        <p:grpSpPr>
          <a:xfrm>
            <a:off x="7039151" y="5182823"/>
            <a:ext cx="4085516" cy="307777"/>
            <a:chOff x="1330606" y="4643119"/>
            <a:chExt cx="4085516" cy="307777"/>
          </a:xfrm>
        </p:grpSpPr>
        <p:sp>
          <p:nvSpPr>
            <p:cNvPr id="84" name="TextBox 83">
              <a:extLst>
                <a:ext uri="{FF2B5EF4-FFF2-40B4-BE49-F238E27FC236}">
                  <a16:creationId xmlns:a16="http://schemas.microsoft.com/office/drawing/2014/main" id="{1F6EFA25-FC27-DCDA-73B6-6970DBE1D074}"/>
                </a:ext>
              </a:extLst>
            </p:cNvPr>
            <p:cNvSpPr txBox="1"/>
            <p:nvPr/>
          </p:nvSpPr>
          <p:spPr bwMode="auto">
            <a:xfrm>
              <a:off x="1330606"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169</a:t>
              </a:r>
            </a:p>
          </p:txBody>
        </p:sp>
        <p:sp>
          <p:nvSpPr>
            <p:cNvPr id="85" name="TextBox 84">
              <a:extLst>
                <a:ext uri="{FF2B5EF4-FFF2-40B4-BE49-F238E27FC236}">
                  <a16:creationId xmlns:a16="http://schemas.microsoft.com/office/drawing/2014/main" id="{A5E97931-4589-3F61-A80D-7D605D634EC6}"/>
                </a:ext>
              </a:extLst>
            </p:cNvPr>
            <p:cNvSpPr txBox="1"/>
            <p:nvPr/>
          </p:nvSpPr>
          <p:spPr bwMode="auto">
            <a:xfrm>
              <a:off x="2276330" y="4643119"/>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133</a:t>
              </a:r>
            </a:p>
          </p:txBody>
        </p:sp>
        <p:sp>
          <p:nvSpPr>
            <p:cNvPr id="86" name="TextBox 85">
              <a:extLst>
                <a:ext uri="{FF2B5EF4-FFF2-40B4-BE49-F238E27FC236}">
                  <a16:creationId xmlns:a16="http://schemas.microsoft.com/office/drawing/2014/main" id="{C166F036-64B1-2569-D84A-AC1DBDA95BBA}"/>
                </a:ext>
              </a:extLst>
            </p:cNvPr>
            <p:cNvSpPr txBox="1"/>
            <p:nvPr/>
          </p:nvSpPr>
          <p:spPr bwMode="auto">
            <a:xfrm>
              <a:off x="3241180"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60</a:t>
              </a:r>
            </a:p>
          </p:txBody>
        </p:sp>
        <p:sp>
          <p:nvSpPr>
            <p:cNvPr id="87" name="TextBox 86">
              <a:extLst>
                <a:ext uri="{FF2B5EF4-FFF2-40B4-BE49-F238E27FC236}">
                  <a16:creationId xmlns:a16="http://schemas.microsoft.com/office/drawing/2014/main" id="{4E87081A-FD81-03E4-DA35-79D952B5DCD2}"/>
                </a:ext>
              </a:extLst>
            </p:cNvPr>
            <p:cNvSpPr txBox="1"/>
            <p:nvPr/>
          </p:nvSpPr>
          <p:spPr bwMode="auto">
            <a:xfrm>
              <a:off x="4186904" y="46431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20</a:t>
              </a:r>
            </a:p>
          </p:txBody>
        </p:sp>
        <p:sp>
          <p:nvSpPr>
            <p:cNvPr id="88" name="TextBox 87">
              <a:extLst>
                <a:ext uri="{FF2B5EF4-FFF2-40B4-BE49-F238E27FC236}">
                  <a16:creationId xmlns:a16="http://schemas.microsoft.com/office/drawing/2014/main" id="{375BCCC8-2D5F-EB3A-FE82-9A08C0FC18F1}"/>
                </a:ext>
              </a:extLst>
            </p:cNvPr>
            <p:cNvSpPr txBox="1"/>
            <p:nvPr/>
          </p:nvSpPr>
          <p:spPr bwMode="auto">
            <a:xfrm>
              <a:off x="5140085" y="464311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a:t>
              </a:r>
            </a:p>
          </p:txBody>
        </p:sp>
      </p:grpSp>
      <p:grpSp>
        <p:nvGrpSpPr>
          <p:cNvPr id="89" name="Group 88">
            <a:extLst>
              <a:ext uri="{FF2B5EF4-FFF2-40B4-BE49-F238E27FC236}">
                <a16:creationId xmlns:a16="http://schemas.microsoft.com/office/drawing/2014/main" id="{773EE573-DE4B-3FA8-90D6-8D4CD9449A69}"/>
              </a:ext>
            </a:extLst>
          </p:cNvPr>
          <p:cNvGrpSpPr/>
          <p:nvPr/>
        </p:nvGrpSpPr>
        <p:grpSpPr>
          <a:xfrm>
            <a:off x="6571782" y="1652852"/>
            <a:ext cx="4624219" cy="3455019"/>
            <a:chOff x="863237" y="1711237"/>
            <a:chExt cx="4624219" cy="3455019"/>
          </a:xfrm>
        </p:grpSpPr>
        <p:grpSp>
          <p:nvGrpSpPr>
            <p:cNvPr id="90" name="Group 89">
              <a:extLst>
                <a:ext uri="{FF2B5EF4-FFF2-40B4-BE49-F238E27FC236}">
                  <a16:creationId xmlns:a16="http://schemas.microsoft.com/office/drawing/2014/main" id="{E07DCEA7-225E-0AE7-752E-B88083585650}"/>
                </a:ext>
              </a:extLst>
            </p:cNvPr>
            <p:cNvGrpSpPr/>
            <p:nvPr/>
          </p:nvGrpSpPr>
          <p:grpSpPr>
            <a:xfrm>
              <a:off x="1409153" y="4632398"/>
              <a:ext cx="4078303" cy="369332"/>
              <a:chOff x="1409153" y="4643119"/>
              <a:chExt cx="4078303" cy="369332"/>
            </a:xfrm>
          </p:grpSpPr>
          <p:sp>
            <p:nvSpPr>
              <p:cNvPr id="118" name="TextBox 117">
                <a:extLst>
                  <a:ext uri="{FF2B5EF4-FFF2-40B4-BE49-F238E27FC236}">
                    <a16:creationId xmlns:a16="http://schemas.microsoft.com/office/drawing/2014/main" id="{37D68A69-AE6F-3FDE-AD32-B1AA526F310A}"/>
                  </a:ext>
                </a:extLst>
              </p:cNvPr>
              <p:cNvSpPr txBox="1"/>
              <p:nvPr/>
            </p:nvSpPr>
            <p:spPr bwMode="auto">
              <a:xfrm>
                <a:off x="1409153" y="46431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9" name="TextBox 118">
                <a:extLst>
                  <a:ext uri="{FF2B5EF4-FFF2-40B4-BE49-F238E27FC236}">
                    <a16:creationId xmlns:a16="http://schemas.microsoft.com/office/drawing/2014/main" id="{074DFD62-38F9-35A9-430B-8200F811217E}"/>
                  </a:ext>
                </a:extLst>
              </p:cNvPr>
              <p:cNvSpPr txBox="1"/>
              <p:nvPr/>
            </p:nvSpPr>
            <p:spPr bwMode="auto">
              <a:xfrm>
                <a:off x="1875254" y="464311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0" name="TextBox 119">
                <a:extLst>
                  <a:ext uri="{FF2B5EF4-FFF2-40B4-BE49-F238E27FC236}">
                    <a16:creationId xmlns:a16="http://schemas.microsoft.com/office/drawing/2014/main" id="{C3AF7E4F-A442-C073-51CA-5FC3D70AFA88}"/>
                  </a:ext>
                </a:extLst>
              </p:cNvPr>
              <p:cNvSpPr txBox="1"/>
              <p:nvPr/>
            </p:nvSpPr>
            <p:spPr bwMode="auto">
              <a:xfrm>
                <a:off x="2296368"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21" name="TextBox 120">
                <a:extLst>
                  <a:ext uri="{FF2B5EF4-FFF2-40B4-BE49-F238E27FC236}">
                    <a16:creationId xmlns:a16="http://schemas.microsoft.com/office/drawing/2014/main" id="{23BAC37F-C8A0-9A99-898C-8607AD283584}"/>
                  </a:ext>
                </a:extLst>
              </p:cNvPr>
              <p:cNvSpPr txBox="1"/>
              <p:nvPr/>
            </p:nvSpPr>
            <p:spPr bwMode="auto">
              <a:xfrm>
                <a:off x="2762469"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22" name="TextBox 121">
                <a:extLst>
                  <a:ext uri="{FF2B5EF4-FFF2-40B4-BE49-F238E27FC236}">
                    <a16:creationId xmlns:a16="http://schemas.microsoft.com/office/drawing/2014/main" id="{15742430-3DD9-E35A-A284-614AFEE282D8}"/>
                  </a:ext>
                </a:extLst>
              </p:cNvPr>
              <p:cNvSpPr txBox="1"/>
              <p:nvPr/>
            </p:nvSpPr>
            <p:spPr bwMode="auto">
              <a:xfrm>
                <a:off x="3215532"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23" name="TextBox 122">
                <a:extLst>
                  <a:ext uri="{FF2B5EF4-FFF2-40B4-BE49-F238E27FC236}">
                    <a16:creationId xmlns:a16="http://schemas.microsoft.com/office/drawing/2014/main" id="{75F6BBFD-908E-57D4-67BD-BE53208284FA}"/>
                  </a:ext>
                </a:extLst>
              </p:cNvPr>
              <p:cNvSpPr txBox="1"/>
              <p:nvPr/>
            </p:nvSpPr>
            <p:spPr bwMode="auto">
              <a:xfrm>
                <a:off x="3695155"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24" name="TextBox 123">
                <a:extLst>
                  <a:ext uri="{FF2B5EF4-FFF2-40B4-BE49-F238E27FC236}">
                    <a16:creationId xmlns:a16="http://schemas.microsoft.com/office/drawing/2014/main" id="{7F64B2D3-60D5-8F10-8116-E1020A6FC025}"/>
                  </a:ext>
                </a:extLst>
              </p:cNvPr>
              <p:cNvSpPr txBox="1"/>
              <p:nvPr/>
            </p:nvSpPr>
            <p:spPr bwMode="auto">
              <a:xfrm>
                <a:off x="4161256"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25" name="TextBox 124">
                <a:extLst>
                  <a:ext uri="{FF2B5EF4-FFF2-40B4-BE49-F238E27FC236}">
                    <a16:creationId xmlns:a16="http://schemas.microsoft.com/office/drawing/2014/main" id="{D75DD780-A6D4-4A55-E56A-E3C51B08A02C}"/>
                  </a:ext>
                </a:extLst>
              </p:cNvPr>
              <p:cNvSpPr txBox="1"/>
              <p:nvPr/>
            </p:nvSpPr>
            <p:spPr bwMode="auto">
              <a:xfrm>
                <a:off x="4608954"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26" name="TextBox 125">
                <a:extLst>
                  <a:ext uri="{FF2B5EF4-FFF2-40B4-BE49-F238E27FC236}">
                    <a16:creationId xmlns:a16="http://schemas.microsoft.com/office/drawing/2014/main" id="{05E3023C-723F-7947-D08F-044861E3C2E8}"/>
                  </a:ext>
                </a:extLst>
              </p:cNvPr>
              <p:cNvSpPr txBox="1"/>
              <p:nvPr/>
            </p:nvSpPr>
            <p:spPr bwMode="auto">
              <a:xfrm>
                <a:off x="5068752" y="464311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sp>
          <p:nvSpPr>
            <p:cNvPr id="91" name="TextBox 90">
              <a:extLst>
                <a:ext uri="{FF2B5EF4-FFF2-40B4-BE49-F238E27FC236}">
                  <a16:creationId xmlns:a16="http://schemas.microsoft.com/office/drawing/2014/main" id="{CB0F67D3-4AB6-B95A-DCD2-B3C028FCD69C}"/>
                </a:ext>
              </a:extLst>
            </p:cNvPr>
            <p:cNvSpPr txBox="1"/>
            <p:nvPr/>
          </p:nvSpPr>
          <p:spPr bwMode="auto">
            <a:xfrm rot="16200000">
              <a:off x="155158" y="3081339"/>
              <a:ext cx="178548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Without Event</a:t>
              </a:r>
            </a:p>
          </p:txBody>
        </p:sp>
        <p:sp>
          <p:nvSpPr>
            <p:cNvPr id="92" name="TextBox 91">
              <a:extLst>
                <a:ext uri="{FF2B5EF4-FFF2-40B4-BE49-F238E27FC236}">
                  <a16:creationId xmlns:a16="http://schemas.microsoft.com/office/drawing/2014/main" id="{A9FBC8C6-AFDA-B163-BBF1-76F6BA8294EE}"/>
                </a:ext>
              </a:extLst>
            </p:cNvPr>
            <p:cNvSpPr txBox="1"/>
            <p:nvPr/>
          </p:nvSpPr>
          <p:spPr bwMode="auto">
            <a:xfrm>
              <a:off x="3166939" y="479692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93" name="Group 92">
              <a:extLst>
                <a:ext uri="{FF2B5EF4-FFF2-40B4-BE49-F238E27FC236}">
                  <a16:creationId xmlns:a16="http://schemas.microsoft.com/office/drawing/2014/main" id="{199FCEFA-212A-225E-0BFA-666991786537}"/>
                </a:ext>
              </a:extLst>
            </p:cNvPr>
            <p:cNvGrpSpPr/>
            <p:nvPr/>
          </p:nvGrpSpPr>
          <p:grpSpPr>
            <a:xfrm>
              <a:off x="1047751" y="1711237"/>
              <a:ext cx="535724" cy="3153141"/>
              <a:chOff x="1047751" y="1711237"/>
              <a:chExt cx="535724" cy="3153141"/>
            </a:xfrm>
          </p:grpSpPr>
          <p:sp>
            <p:nvSpPr>
              <p:cNvPr id="112" name="TextBox 111">
                <a:extLst>
                  <a:ext uri="{FF2B5EF4-FFF2-40B4-BE49-F238E27FC236}">
                    <a16:creationId xmlns:a16="http://schemas.microsoft.com/office/drawing/2014/main" id="{12F8D63E-E924-55CB-C173-F1726F9A8678}"/>
                  </a:ext>
                </a:extLst>
              </p:cNvPr>
              <p:cNvSpPr txBox="1"/>
              <p:nvPr/>
            </p:nvSpPr>
            <p:spPr bwMode="auto">
              <a:xfrm>
                <a:off x="1047751" y="17112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13" name="TextBox 112">
                <a:extLst>
                  <a:ext uri="{FF2B5EF4-FFF2-40B4-BE49-F238E27FC236}">
                    <a16:creationId xmlns:a16="http://schemas.microsoft.com/office/drawing/2014/main" id="{E5E4D2EA-ED33-6273-373F-3F4D43EECA76}"/>
                  </a:ext>
                </a:extLst>
              </p:cNvPr>
              <p:cNvSpPr txBox="1"/>
              <p:nvPr/>
            </p:nvSpPr>
            <p:spPr bwMode="auto">
              <a:xfrm>
                <a:off x="1164771" y="226799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14" name="TextBox 113">
                <a:extLst>
                  <a:ext uri="{FF2B5EF4-FFF2-40B4-BE49-F238E27FC236}">
                    <a16:creationId xmlns:a16="http://schemas.microsoft.com/office/drawing/2014/main" id="{40383017-E97A-EFEB-6C31-675A3E37F70C}"/>
                  </a:ext>
                </a:extLst>
              </p:cNvPr>
              <p:cNvSpPr txBox="1"/>
              <p:nvPr/>
            </p:nvSpPr>
            <p:spPr bwMode="auto">
              <a:xfrm>
                <a:off x="1164771" y="28247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5" name="TextBox 114">
                <a:extLst>
                  <a:ext uri="{FF2B5EF4-FFF2-40B4-BE49-F238E27FC236}">
                    <a16:creationId xmlns:a16="http://schemas.microsoft.com/office/drawing/2014/main" id="{E839B0F1-0AD5-74B8-1218-6655F4DDC408}"/>
                  </a:ext>
                </a:extLst>
              </p:cNvPr>
              <p:cNvSpPr txBox="1"/>
              <p:nvPr/>
            </p:nvSpPr>
            <p:spPr bwMode="auto">
              <a:xfrm>
                <a:off x="1164771" y="338152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6" name="TextBox 115">
                <a:extLst>
                  <a:ext uri="{FF2B5EF4-FFF2-40B4-BE49-F238E27FC236}">
                    <a16:creationId xmlns:a16="http://schemas.microsoft.com/office/drawing/2014/main" id="{F67FAB07-4E0F-6739-C4C4-CE6806A2599D}"/>
                  </a:ext>
                </a:extLst>
              </p:cNvPr>
              <p:cNvSpPr txBox="1"/>
              <p:nvPr/>
            </p:nvSpPr>
            <p:spPr bwMode="auto">
              <a:xfrm>
                <a:off x="1164771" y="393828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7" name="TextBox 116">
                <a:extLst>
                  <a:ext uri="{FF2B5EF4-FFF2-40B4-BE49-F238E27FC236}">
                    <a16:creationId xmlns:a16="http://schemas.microsoft.com/office/drawing/2014/main" id="{3D63D6F0-D5D6-7330-FCDA-ED09AABEE537}"/>
                  </a:ext>
                </a:extLst>
              </p:cNvPr>
              <p:cNvSpPr txBox="1"/>
              <p:nvPr/>
            </p:nvSpPr>
            <p:spPr bwMode="auto">
              <a:xfrm>
                <a:off x="1281790" y="449504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94" name="Freeform: Shape 93">
              <a:extLst>
                <a:ext uri="{FF2B5EF4-FFF2-40B4-BE49-F238E27FC236}">
                  <a16:creationId xmlns:a16="http://schemas.microsoft.com/office/drawing/2014/main" id="{BEAD5998-CD49-AC6D-01B7-5FC3B1932BE7}"/>
                </a:ext>
              </a:extLst>
            </p:cNvPr>
            <p:cNvSpPr/>
            <p:nvPr/>
          </p:nvSpPr>
          <p:spPr bwMode="auto">
            <a:xfrm>
              <a:off x="1566863" y="1900238"/>
              <a:ext cx="3857625" cy="2771775"/>
            </a:xfrm>
            <a:custGeom>
              <a:avLst/>
              <a:gdLst>
                <a:gd name="connsiteX0" fmla="*/ 0 w 3857625"/>
                <a:gd name="connsiteY0" fmla="*/ 0 h 2781300"/>
                <a:gd name="connsiteX1" fmla="*/ 0 w 3857625"/>
                <a:gd name="connsiteY1" fmla="*/ 2781300 h 2781300"/>
                <a:gd name="connsiteX2" fmla="*/ 3857625 w 3857625"/>
                <a:gd name="connsiteY2" fmla="*/ 2781300 h 2781300"/>
              </a:gdLst>
              <a:ahLst/>
              <a:cxnLst>
                <a:cxn ang="0">
                  <a:pos x="connsiteX0" y="connsiteY0"/>
                </a:cxn>
                <a:cxn ang="0">
                  <a:pos x="connsiteX1" y="connsiteY1"/>
                </a:cxn>
                <a:cxn ang="0">
                  <a:pos x="connsiteX2" y="connsiteY2"/>
                </a:cxn>
              </a:cxnLst>
              <a:rect l="l" t="t" r="r" b="b"/>
              <a:pathLst>
                <a:path w="3857625" h="2781300">
                  <a:moveTo>
                    <a:pt x="0" y="0"/>
                  </a:moveTo>
                  <a:lnTo>
                    <a:pt x="0" y="2781300"/>
                  </a:lnTo>
                  <a:lnTo>
                    <a:pt x="3857625" y="27813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5" name="Group 94">
              <a:extLst>
                <a:ext uri="{FF2B5EF4-FFF2-40B4-BE49-F238E27FC236}">
                  <a16:creationId xmlns:a16="http://schemas.microsoft.com/office/drawing/2014/main" id="{0DC96677-A908-EF8C-393B-8812AC9D670F}"/>
                </a:ext>
              </a:extLst>
            </p:cNvPr>
            <p:cNvGrpSpPr/>
            <p:nvPr/>
          </p:nvGrpSpPr>
          <p:grpSpPr>
            <a:xfrm>
              <a:off x="1489878" y="1900238"/>
              <a:ext cx="93597" cy="2771775"/>
              <a:chOff x="1260102" y="1900238"/>
              <a:chExt cx="656748" cy="2771775"/>
            </a:xfrm>
          </p:grpSpPr>
          <p:cxnSp>
            <p:nvCxnSpPr>
              <p:cNvPr id="106" name="Straight Connector 105">
                <a:extLst>
                  <a:ext uri="{FF2B5EF4-FFF2-40B4-BE49-F238E27FC236}">
                    <a16:creationId xmlns:a16="http://schemas.microsoft.com/office/drawing/2014/main" id="{1B60F8F4-EF33-9EC0-DBCB-E7F3A5E52A6D}"/>
                  </a:ext>
                </a:extLst>
              </p:cNvPr>
              <p:cNvCxnSpPr>
                <a:cxnSpLocks/>
              </p:cNvCxnSpPr>
              <p:nvPr/>
            </p:nvCxnSpPr>
            <p:spPr bwMode="auto">
              <a:xfrm>
                <a:off x="1260102" y="1900238"/>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9542224-C4CE-1454-3CFF-70CB6D997545}"/>
                  </a:ext>
                </a:extLst>
              </p:cNvPr>
              <p:cNvCxnSpPr>
                <a:cxnSpLocks/>
              </p:cNvCxnSpPr>
              <p:nvPr/>
            </p:nvCxnSpPr>
            <p:spPr bwMode="auto">
              <a:xfrm>
                <a:off x="1260102" y="24622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9AE4F49-23D1-6305-A61E-4389492FB570}"/>
                  </a:ext>
                </a:extLst>
              </p:cNvPr>
              <p:cNvCxnSpPr>
                <a:cxnSpLocks/>
              </p:cNvCxnSpPr>
              <p:nvPr/>
            </p:nvCxnSpPr>
            <p:spPr bwMode="auto">
              <a:xfrm>
                <a:off x="1260102" y="3019426"/>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EDBB0A4-3BCD-B194-FEDA-8FED50F059FD}"/>
                  </a:ext>
                </a:extLst>
              </p:cNvPr>
              <p:cNvCxnSpPr>
                <a:cxnSpLocks/>
              </p:cNvCxnSpPr>
              <p:nvPr/>
            </p:nvCxnSpPr>
            <p:spPr bwMode="auto">
              <a:xfrm>
                <a:off x="1260102" y="3567114"/>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48CEC1F-08F9-2F67-14C6-663488AE3E95}"/>
                  </a:ext>
                </a:extLst>
              </p:cNvPr>
              <p:cNvCxnSpPr>
                <a:cxnSpLocks/>
              </p:cNvCxnSpPr>
              <p:nvPr/>
            </p:nvCxnSpPr>
            <p:spPr bwMode="auto">
              <a:xfrm>
                <a:off x="1260102" y="4124327"/>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DC1D32B-1964-08AD-880E-3F7BD3C118FC}"/>
                  </a:ext>
                </a:extLst>
              </p:cNvPr>
              <p:cNvCxnSpPr>
                <a:cxnSpLocks/>
              </p:cNvCxnSpPr>
              <p:nvPr/>
            </p:nvCxnSpPr>
            <p:spPr bwMode="auto">
              <a:xfrm>
                <a:off x="1260102" y="4672013"/>
                <a:ext cx="6567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F88A2975-03C7-821C-135A-7180DBF1035D}"/>
                </a:ext>
              </a:extLst>
            </p:cNvPr>
            <p:cNvGrpSpPr/>
            <p:nvPr/>
          </p:nvGrpSpPr>
          <p:grpSpPr>
            <a:xfrm rot="5400000">
              <a:off x="3392686" y="2840236"/>
              <a:ext cx="71435" cy="3725470"/>
              <a:chOff x="1260102" y="249330"/>
              <a:chExt cx="656749" cy="4422683"/>
            </a:xfrm>
          </p:grpSpPr>
          <p:cxnSp>
            <p:nvCxnSpPr>
              <p:cNvPr id="97" name="Straight Connector 96">
                <a:extLst>
                  <a:ext uri="{FF2B5EF4-FFF2-40B4-BE49-F238E27FC236}">
                    <a16:creationId xmlns:a16="http://schemas.microsoft.com/office/drawing/2014/main" id="{55005332-331D-3266-1F80-9013496C8837}"/>
                  </a:ext>
                </a:extLst>
              </p:cNvPr>
              <p:cNvCxnSpPr>
                <a:cxnSpLocks/>
              </p:cNvCxnSpPr>
              <p:nvPr/>
            </p:nvCxnSpPr>
            <p:spPr bwMode="auto">
              <a:xfrm>
                <a:off x="1260102" y="1900238"/>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5BF6393-4330-BF9B-EEE7-9688E6D818A6}"/>
                  </a:ext>
                </a:extLst>
              </p:cNvPr>
              <p:cNvCxnSpPr>
                <a:cxnSpLocks/>
              </p:cNvCxnSpPr>
              <p:nvPr/>
            </p:nvCxnSpPr>
            <p:spPr bwMode="auto">
              <a:xfrm>
                <a:off x="1260102" y="24622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CA490D1-C649-0E58-9AC6-EAD55132D46E}"/>
                  </a:ext>
                </a:extLst>
              </p:cNvPr>
              <p:cNvCxnSpPr>
                <a:cxnSpLocks/>
              </p:cNvCxnSpPr>
              <p:nvPr/>
            </p:nvCxnSpPr>
            <p:spPr bwMode="auto">
              <a:xfrm>
                <a:off x="1260102" y="3019426"/>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0121D50-BF77-4346-5494-B9D3F90A52A4}"/>
                  </a:ext>
                </a:extLst>
              </p:cNvPr>
              <p:cNvCxnSpPr>
                <a:cxnSpLocks/>
              </p:cNvCxnSpPr>
              <p:nvPr/>
            </p:nvCxnSpPr>
            <p:spPr bwMode="auto">
              <a:xfrm>
                <a:off x="1260102" y="3567114"/>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7971835-BDC4-10F1-DF1D-3D3A333C99AA}"/>
                  </a:ext>
                </a:extLst>
              </p:cNvPr>
              <p:cNvCxnSpPr>
                <a:cxnSpLocks/>
              </p:cNvCxnSpPr>
              <p:nvPr/>
            </p:nvCxnSpPr>
            <p:spPr bwMode="auto">
              <a:xfrm>
                <a:off x="1260102" y="4124327"/>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9E8BFFE-0321-0FC6-67F9-0C68C8262274}"/>
                  </a:ext>
                </a:extLst>
              </p:cNvPr>
              <p:cNvCxnSpPr>
                <a:cxnSpLocks/>
              </p:cNvCxnSpPr>
              <p:nvPr/>
            </p:nvCxnSpPr>
            <p:spPr bwMode="auto">
              <a:xfrm>
                <a:off x="1260102" y="4672013"/>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4000B74-78BC-3A70-46CC-A2D75DF2F277}"/>
                  </a:ext>
                </a:extLst>
              </p:cNvPr>
              <p:cNvCxnSpPr>
                <a:cxnSpLocks/>
              </p:cNvCxnSpPr>
              <p:nvPr/>
            </p:nvCxnSpPr>
            <p:spPr bwMode="auto">
              <a:xfrm>
                <a:off x="1260103" y="249330"/>
                <a:ext cx="656748"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F6606D4-09AA-D6FE-A862-A31B468948EA}"/>
                  </a:ext>
                </a:extLst>
              </p:cNvPr>
              <p:cNvCxnSpPr>
                <a:cxnSpLocks/>
              </p:cNvCxnSpPr>
              <p:nvPr/>
            </p:nvCxnSpPr>
            <p:spPr bwMode="auto">
              <a:xfrm>
                <a:off x="1260103" y="811306"/>
                <a:ext cx="656747"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DED7B00-E7FF-E039-A57B-0FF2D284119C}"/>
                  </a:ext>
                </a:extLst>
              </p:cNvPr>
              <p:cNvCxnSpPr>
                <a:cxnSpLocks/>
              </p:cNvCxnSpPr>
              <p:nvPr/>
            </p:nvCxnSpPr>
            <p:spPr bwMode="auto">
              <a:xfrm>
                <a:off x="1260103" y="1368519"/>
                <a:ext cx="65674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31" name="Group 230">
            <a:extLst>
              <a:ext uri="{FF2B5EF4-FFF2-40B4-BE49-F238E27FC236}">
                <a16:creationId xmlns:a16="http://schemas.microsoft.com/office/drawing/2014/main" id="{1118783C-8BF1-2ECA-0C72-E4AD44E590BD}"/>
              </a:ext>
            </a:extLst>
          </p:cNvPr>
          <p:cNvGrpSpPr/>
          <p:nvPr/>
        </p:nvGrpSpPr>
        <p:grpSpPr>
          <a:xfrm>
            <a:off x="1744571" y="1806338"/>
            <a:ext cx="3535910" cy="2525205"/>
            <a:chOff x="1744571" y="1864723"/>
            <a:chExt cx="3535910" cy="2525205"/>
          </a:xfrm>
        </p:grpSpPr>
        <p:grpSp>
          <p:nvGrpSpPr>
            <p:cNvPr id="138" name="Group 137">
              <a:extLst>
                <a:ext uri="{FF2B5EF4-FFF2-40B4-BE49-F238E27FC236}">
                  <a16:creationId xmlns:a16="http://schemas.microsoft.com/office/drawing/2014/main" id="{173EA2EE-C606-690D-ADFE-7721AD386DB7}"/>
                </a:ext>
              </a:extLst>
            </p:cNvPr>
            <p:cNvGrpSpPr/>
            <p:nvPr/>
          </p:nvGrpSpPr>
          <p:grpSpPr>
            <a:xfrm>
              <a:off x="5186884" y="4296331"/>
              <a:ext cx="93597" cy="93597"/>
              <a:chOff x="4702732" y="2997994"/>
              <a:chExt cx="161925" cy="161925"/>
            </a:xfrm>
          </p:grpSpPr>
          <p:cxnSp>
            <p:nvCxnSpPr>
              <p:cNvPr id="139" name="Straight Connector 138">
                <a:extLst>
                  <a:ext uri="{FF2B5EF4-FFF2-40B4-BE49-F238E27FC236}">
                    <a16:creationId xmlns:a16="http://schemas.microsoft.com/office/drawing/2014/main" id="{767A21EE-56E8-7970-E3B4-178974A4C214}"/>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426893E-8FA5-23B3-0962-C7B0D3F3644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C47D1167-B23F-9FCE-BB99-24480D75ED3F}"/>
                </a:ext>
              </a:extLst>
            </p:cNvPr>
            <p:cNvGrpSpPr/>
            <p:nvPr/>
          </p:nvGrpSpPr>
          <p:grpSpPr>
            <a:xfrm>
              <a:off x="5018739" y="4296331"/>
              <a:ext cx="93597" cy="93597"/>
              <a:chOff x="4702732" y="2997994"/>
              <a:chExt cx="161925" cy="161925"/>
            </a:xfrm>
          </p:grpSpPr>
          <p:cxnSp>
            <p:nvCxnSpPr>
              <p:cNvPr id="142" name="Straight Connector 141">
                <a:extLst>
                  <a:ext uri="{FF2B5EF4-FFF2-40B4-BE49-F238E27FC236}">
                    <a16:creationId xmlns:a16="http://schemas.microsoft.com/office/drawing/2014/main" id="{54859F30-9287-908F-2957-8668F1744065}"/>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4438336-750F-F17B-448F-6E0B0BF7EA3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EDB45E5F-7339-9223-5665-FD0C1052C154}"/>
                </a:ext>
              </a:extLst>
            </p:cNvPr>
            <p:cNvGrpSpPr/>
            <p:nvPr/>
          </p:nvGrpSpPr>
          <p:grpSpPr>
            <a:xfrm>
              <a:off x="4929575" y="4296331"/>
              <a:ext cx="93597" cy="93597"/>
              <a:chOff x="4702732" y="2997994"/>
              <a:chExt cx="161925" cy="161925"/>
            </a:xfrm>
          </p:grpSpPr>
          <p:cxnSp>
            <p:nvCxnSpPr>
              <p:cNvPr id="145" name="Straight Connector 144">
                <a:extLst>
                  <a:ext uri="{FF2B5EF4-FFF2-40B4-BE49-F238E27FC236}">
                    <a16:creationId xmlns:a16="http://schemas.microsoft.com/office/drawing/2014/main" id="{2CD09444-40F4-E666-9E09-7EF2AE8BD68B}"/>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4487EC6-E0A8-FD3E-0CC0-544E11E07C6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362BAB23-40C6-3891-5CCB-F35B6991767B}"/>
                </a:ext>
              </a:extLst>
            </p:cNvPr>
            <p:cNvGrpSpPr/>
            <p:nvPr/>
          </p:nvGrpSpPr>
          <p:grpSpPr>
            <a:xfrm>
              <a:off x="4478447" y="4296331"/>
              <a:ext cx="93597" cy="93597"/>
              <a:chOff x="4702732" y="2997994"/>
              <a:chExt cx="161925" cy="161925"/>
            </a:xfrm>
          </p:grpSpPr>
          <p:cxnSp>
            <p:nvCxnSpPr>
              <p:cNvPr id="148" name="Straight Connector 147">
                <a:extLst>
                  <a:ext uri="{FF2B5EF4-FFF2-40B4-BE49-F238E27FC236}">
                    <a16:creationId xmlns:a16="http://schemas.microsoft.com/office/drawing/2014/main" id="{0D39220F-A95A-8F95-79B8-5F9DED5BC25A}"/>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F975430-3956-AE35-6499-FD5D54C7490D}"/>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6FAAD14F-BCAB-E4B8-E143-147309DA935F}"/>
                </a:ext>
              </a:extLst>
            </p:cNvPr>
            <p:cNvGrpSpPr/>
            <p:nvPr/>
          </p:nvGrpSpPr>
          <p:grpSpPr>
            <a:xfrm>
              <a:off x="4392814" y="4062896"/>
              <a:ext cx="93597" cy="93597"/>
              <a:chOff x="4702732" y="2997994"/>
              <a:chExt cx="161925" cy="161925"/>
            </a:xfrm>
          </p:grpSpPr>
          <p:cxnSp>
            <p:nvCxnSpPr>
              <p:cNvPr id="151" name="Straight Connector 150">
                <a:extLst>
                  <a:ext uri="{FF2B5EF4-FFF2-40B4-BE49-F238E27FC236}">
                    <a16:creationId xmlns:a16="http://schemas.microsoft.com/office/drawing/2014/main" id="{3F455292-242D-EA99-D0C4-D4550E107679}"/>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987EDE8-E293-0DA7-743F-FFBBA4A88DD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77C75A62-FFCA-60EA-4C56-BB391E7EDE5D}"/>
                </a:ext>
              </a:extLst>
            </p:cNvPr>
            <p:cNvGrpSpPr/>
            <p:nvPr/>
          </p:nvGrpSpPr>
          <p:grpSpPr>
            <a:xfrm>
              <a:off x="4114457" y="3993046"/>
              <a:ext cx="93597" cy="93597"/>
              <a:chOff x="4702732" y="2997994"/>
              <a:chExt cx="161925" cy="161925"/>
            </a:xfrm>
          </p:grpSpPr>
          <p:cxnSp>
            <p:nvCxnSpPr>
              <p:cNvPr id="154" name="Straight Connector 153">
                <a:extLst>
                  <a:ext uri="{FF2B5EF4-FFF2-40B4-BE49-F238E27FC236}">
                    <a16:creationId xmlns:a16="http://schemas.microsoft.com/office/drawing/2014/main" id="{DD9C9544-423D-1E87-1EBD-FFCDCC4A3C07}"/>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E4F5FBD-95D2-BBDC-646C-66745708537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411C5E0B-DA83-B52F-A89D-BBA856DF9471}"/>
                </a:ext>
              </a:extLst>
            </p:cNvPr>
            <p:cNvGrpSpPr/>
            <p:nvPr/>
          </p:nvGrpSpPr>
          <p:grpSpPr>
            <a:xfrm>
              <a:off x="4020262" y="3993046"/>
              <a:ext cx="93597" cy="93597"/>
              <a:chOff x="4702732" y="2997994"/>
              <a:chExt cx="161925" cy="161925"/>
            </a:xfrm>
          </p:grpSpPr>
          <p:cxnSp>
            <p:nvCxnSpPr>
              <p:cNvPr id="157" name="Straight Connector 156">
                <a:extLst>
                  <a:ext uri="{FF2B5EF4-FFF2-40B4-BE49-F238E27FC236}">
                    <a16:creationId xmlns:a16="http://schemas.microsoft.com/office/drawing/2014/main" id="{6840CD6C-F6A3-8696-0552-CC6FE75F304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C82B283-2DA8-5FD0-2BD5-CCFC4B58A547}"/>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C0D764F6-1A21-489E-A567-01729D4AE684}"/>
                </a:ext>
              </a:extLst>
            </p:cNvPr>
            <p:cNvGrpSpPr/>
            <p:nvPr/>
          </p:nvGrpSpPr>
          <p:grpSpPr>
            <a:xfrm>
              <a:off x="3801839" y="3817378"/>
              <a:ext cx="93597" cy="93597"/>
              <a:chOff x="4702732" y="2997994"/>
              <a:chExt cx="161925" cy="161925"/>
            </a:xfrm>
          </p:grpSpPr>
          <p:cxnSp>
            <p:nvCxnSpPr>
              <p:cNvPr id="160" name="Straight Connector 159">
                <a:extLst>
                  <a:ext uri="{FF2B5EF4-FFF2-40B4-BE49-F238E27FC236}">
                    <a16:creationId xmlns:a16="http://schemas.microsoft.com/office/drawing/2014/main" id="{274A1B53-D2CF-D115-8187-EEA3CC28CEF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4CE8028-C764-CAC0-19CD-0491B599797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FE168622-4169-56A1-05E2-814C0E8AF76B}"/>
                </a:ext>
              </a:extLst>
            </p:cNvPr>
            <p:cNvGrpSpPr/>
            <p:nvPr/>
          </p:nvGrpSpPr>
          <p:grpSpPr>
            <a:xfrm>
              <a:off x="3762879" y="3773080"/>
              <a:ext cx="93597" cy="93597"/>
              <a:chOff x="4702732" y="2997994"/>
              <a:chExt cx="161925" cy="161925"/>
            </a:xfrm>
          </p:grpSpPr>
          <p:cxnSp>
            <p:nvCxnSpPr>
              <p:cNvPr id="163" name="Straight Connector 162">
                <a:extLst>
                  <a:ext uri="{FF2B5EF4-FFF2-40B4-BE49-F238E27FC236}">
                    <a16:creationId xmlns:a16="http://schemas.microsoft.com/office/drawing/2014/main" id="{9A697AC7-98B8-CB73-9828-C90B2D46725B}"/>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36CCAB4-EE2B-420E-DF52-D31E7B951CF3}"/>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1359FE10-A5C9-0BE1-B83C-E2883EA3D474}"/>
                </a:ext>
              </a:extLst>
            </p:cNvPr>
            <p:cNvGrpSpPr/>
            <p:nvPr/>
          </p:nvGrpSpPr>
          <p:grpSpPr>
            <a:xfrm>
              <a:off x="3569363" y="3723781"/>
              <a:ext cx="93597" cy="93597"/>
              <a:chOff x="4702732" y="2997994"/>
              <a:chExt cx="161925" cy="161925"/>
            </a:xfrm>
          </p:grpSpPr>
          <p:cxnSp>
            <p:nvCxnSpPr>
              <p:cNvPr id="166" name="Straight Connector 165">
                <a:extLst>
                  <a:ext uri="{FF2B5EF4-FFF2-40B4-BE49-F238E27FC236}">
                    <a16:creationId xmlns:a16="http://schemas.microsoft.com/office/drawing/2014/main" id="{C8633300-6E2B-6234-EADB-F18AD306B4B5}"/>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A550DBF-29CA-E803-27B5-9787D0AD5DB5}"/>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540F4BFF-799D-2034-93F7-91BBF4EF57C7}"/>
                </a:ext>
              </a:extLst>
            </p:cNvPr>
            <p:cNvGrpSpPr/>
            <p:nvPr/>
          </p:nvGrpSpPr>
          <p:grpSpPr>
            <a:xfrm>
              <a:off x="3479576" y="3586071"/>
              <a:ext cx="93597" cy="93597"/>
              <a:chOff x="4702732" y="2997994"/>
              <a:chExt cx="161925" cy="161925"/>
            </a:xfrm>
          </p:grpSpPr>
          <p:cxnSp>
            <p:nvCxnSpPr>
              <p:cNvPr id="169" name="Straight Connector 168">
                <a:extLst>
                  <a:ext uri="{FF2B5EF4-FFF2-40B4-BE49-F238E27FC236}">
                    <a16:creationId xmlns:a16="http://schemas.microsoft.com/office/drawing/2014/main" id="{AEC2B7E0-374C-DDFB-7F76-80CD85669ACE}"/>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7007157-7489-6A28-C4E5-3DFA26D34F66}"/>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65127698-6795-2DE6-3F3B-91D9CA495CD0}"/>
                </a:ext>
              </a:extLst>
            </p:cNvPr>
            <p:cNvGrpSpPr/>
            <p:nvPr/>
          </p:nvGrpSpPr>
          <p:grpSpPr>
            <a:xfrm>
              <a:off x="3357410" y="3519390"/>
              <a:ext cx="93597" cy="93597"/>
              <a:chOff x="4702732" y="2997994"/>
              <a:chExt cx="161925" cy="161925"/>
            </a:xfrm>
          </p:grpSpPr>
          <p:cxnSp>
            <p:nvCxnSpPr>
              <p:cNvPr id="172" name="Straight Connector 171">
                <a:extLst>
                  <a:ext uri="{FF2B5EF4-FFF2-40B4-BE49-F238E27FC236}">
                    <a16:creationId xmlns:a16="http://schemas.microsoft.com/office/drawing/2014/main" id="{B349516E-E109-27F9-6D81-8CB0B827B9ED}"/>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506DEB2-68F1-FAFC-7F15-CE059EAD14C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6B4D85F1-9F0F-0BF0-40D6-A2A83AF417EE}"/>
                </a:ext>
              </a:extLst>
            </p:cNvPr>
            <p:cNvGrpSpPr/>
            <p:nvPr/>
          </p:nvGrpSpPr>
          <p:grpSpPr>
            <a:xfrm>
              <a:off x="3424884" y="3549471"/>
              <a:ext cx="93597" cy="93597"/>
              <a:chOff x="4702732" y="2997994"/>
              <a:chExt cx="161925" cy="161925"/>
            </a:xfrm>
          </p:grpSpPr>
          <p:cxnSp>
            <p:nvCxnSpPr>
              <p:cNvPr id="175" name="Straight Connector 174">
                <a:extLst>
                  <a:ext uri="{FF2B5EF4-FFF2-40B4-BE49-F238E27FC236}">
                    <a16:creationId xmlns:a16="http://schemas.microsoft.com/office/drawing/2014/main" id="{3DCAE116-4A1A-D5A5-57AC-BF30C6EC372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2A7651C-1B2E-2C39-7E0D-16C14932E052}"/>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1BB7A5AC-5D03-4307-380F-581EBE8A6667}"/>
                </a:ext>
              </a:extLst>
            </p:cNvPr>
            <p:cNvGrpSpPr/>
            <p:nvPr/>
          </p:nvGrpSpPr>
          <p:grpSpPr>
            <a:xfrm>
              <a:off x="3209659" y="3308759"/>
              <a:ext cx="93597" cy="93597"/>
              <a:chOff x="4702732" y="2997994"/>
              <a:chExt cx="161925" cy="161925"/>
            </a:xfrm>
          </p:grpSpPr>
          <p:cxnSp>
            <p:nvCxnSpPr>
              <p:cNvPr id="178" name="Straight Connector 177">
                <a:extLst>
                  <a:ext uri="{FF2B5EF4-FFF2-40B4-BE49-F238E27FC236}">
                    <a16:creationId xmlns:a16="http://schemas.microsoft.com/office/drawing/2014/main" id="{72B3600B-D832-4DC8-C3BF-ACD22518EB8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F48EA664-F24B-74CC-3E59-A211407FB781}"/>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677E2449-C4EB-6061-3B29-C4F629134E37}"/>
                </a:ext>
              </a:extLst>
            </p:cNvPr>
            <p:cNvGrpSpPr/>
            <p:nvPr/>
          </p:nvGrpSpPr>
          <p:grpSpPr>
            <a:xfrm>
              <a:off x="3151559" y="3194093"/>
              <a:ext cx="93597" cy="93597"/>
              <a:chOff x="4702732" y="2997994"/>
              <a:chExt cx="161925" cy="161925"/>
            </a:xfrm>
          </p:grpSpPr>
          <p:cxnSp>
            <p:nvCxnSpPr>
              <p:cNvPr id="181" name="Straight Connector 180">
                <a:extLst>
                  <a:ext uri="{FF2B5EF4-FFF2-40B4-BE49-F238E27FC236}">
                    <a16:creationId xmlns:a16="http://schemas.microsoft.com/office/drawing/2014/main" id="{DC7BA781-FAE7-CF26-3113-0BE71390BDC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C69DC68-F832-98F5-9A31-C92386956852}"/>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14C876AC-EA52-678E-AB9B-333DE1578AC6}"/>
                </a:ext>
              </a:extLst>
            </p:cNvPr>
            <p:cNvGrpSpPr/>
            <p:nvPr/>
          </p:nvGrpSpPr>
          <p:grpSpPr>
            <a:xfrm>
              <a:off x="3068313" y="2962628"/>
              <a:ext cx="93597" cy="93597"/>
              <a:chOff x="4702732" y="2997994"/>
              <a:chExt cx="161925" cy="161925"/>
            </a:xfrm>
          </p:grpSpPr>
          <p:cxnSp>
            <p:nvCxnSpPr>
              <p:cNvPr id="184" name="Straight Connector 183">
                <a:extLst>
                  <a:ext uri="{FF2B5EF4-FFF2-40B4-BE49-F238E27FC236}">
                    <a16:creationId xmlns:a16="http://schemas.microsoft.com/office/drawing/2014/main" id="{C91F2637-F449-623A-625D-17E5B6E8A97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A1A5445B-9AD3-69DA-99BD-FB4433C32926}"/>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FD8D3E3D-472E-6202-6312-33A87E2D0EEB}"/>
                </a:ext>
              </a:extLst>
            </p:cNvPr>
            <p:cNvGrpSpPr/>
            <p:nvPr/>
          </p:nvGrpSpPr>
          <p:grpSpPr>
            <a:xfrm>
              <a:off x="2997709" y="2867599"/>
              <a:ext cx="93597" cy="93597"/>
              <a:chOff x="4702732" y="2997994"/>
              <a:chExt cx="161925" cy="161925"/>
            </a:xfrm>
          </p:grpSpPr>
          <p:cxnSp>
            <p:nvCxnSpPr>
              <p:cNvPr id="187" name="Straight Connector 186">
                <a:extLst>
                  <a:ext uri="{FF2B5EF4-FFF2-40B4-BE49-F238E27FC236}">
                    <a16:creationId xmlns:a16="http://schemas.microsoft.com/office/drawing/2014/main" id="{ED2DF3D8-E3FF-4986-0FF0-19FB2DC5D80B}"/>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3458D95-6250-8603-1C0D-CDC502ADC49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249C474-8D6E-8B91-B22D-70B2793AA7F3}"/>
                </a:ext>
              </a:extLst>
            </p:cNvPr>
            <p:cNvGrpSpPr/>
            <p:nvPr/>
          </p:nvGrpSpPr>
          <p:grpSpPr>
            <a:xfrm>
              <a:off x="3020397" y="2911434"/>
              <a:ext cx="93597" cy="93597"/>
              <a:chOff x="4702732" y="2997994"/>
              <a:chExt cx="161925" cy="161925"/>
            </a:xfrm>
          </p:grpSpPr>
          <p:cxnSp>
            <p:nvCxnSpPr>
              <p:cNvPr id="190" name="Straight Connector 189">
                <a:extLst>
                  <a:ext uri="{FF2B5EF4-FFF2-40B4-BE49-F238E27FC236}">
                    <a16:creationId xmlns:a16="http://schemas.microsoft.com/office/drawing/2014/main" id="{6BA74890-C5DB-5673-FEC7-3714AE2D9AC7}"/>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7049B5CC-E3B3-ABB8-729B-B38F5DBEF175}"/>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45978F2F-1B48-0843-D754-F63B705292BB}"/>
                </a:ext>
              </a:extLst>
            </p:cNvPr>
            <p:cNvGrpSpPr/>
            <p:nvPr/>
          </p:nvGrpSpPr>
          <p:grpSpPr>
            <a:xfrm>
              <a:off x="2957733" y="2867598"/>
              <a:ext cx="93597" cy="93597"/>
              <a:chOff x="4702732" y="2997994"/>
              <a:chExt cx="161925" cy="161925"/>
            </a:xfrm>
          </p:grpSpPr>
          <p:cxnSp>
            <p:nvCxnSpPr>
              <p:cNvPr id="193" name="Straight Connector 192">
                <a:extLst>
                  <a:ext uri="{FF2B5EF4-FFF2-40B4-BE49-F238E27FC236}">
                    <a16:creationId xmlns:a16="http://schemas.microsoft.com/office/drawing/2014/main" id="{6F1736BD-B18B-31F9-9A69-C6862DF68AEF}"/>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18883C8-A3BB-77F3-9C99-2431C1FF057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C3C26330-739A-FBC1-3309-D7431DF5697C}"/>
                </a:ext>
              </a:extLst>
            </p:cNvPr>
            <p:cNvGrpSpPr/>
            <p:nvPr/>
          </p:nvGrpSpPr>
          <p:grpSpPr>
            <a:xfrm>
              <a:off x="2842231" y="2482970"/>
              <a:ext cx="93597" cy="93597"/>
              <a:chOff x="4702732" y="2997994"/>
              <a:chExt cx="161925" cy="161925"/>
            </a:xfrm>
          </p:grpSpPr>
          <p:cxnSp>
            <p:nvCxnSpPr>
              <p:cNvPr id="196" name="Straight Connector 195">
                <a:extLst>
                  <a:ext uri="{FF2B5EF4-FFF2-40B4-BE49-F238E27FC236}">
                    <a16:creationId xmlns:a16="http://schemas.microsoft.com/office/drawing/2014/main" id="{C2CCD301-84F5-3A08-B36A-DBCCB2C71CAF}"/>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A84F2A00-2C4B-BC60-7474-CE481A5157A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B3FBB1F2-5810-7B00-5E8A-6797FF2F5751}"/>
                </a:ext>
              </a:extLst>
            </p:cNvPr>
            <p:cNvGrpSpPr/>
            <p:nvPr/>
          </p:nvGrpSpPr>
          <p:grpSpPr>
            <a:xfrm>
              <a:off x="2762469" y="2419481"/>
              <a:ext cx="93597" cy="93597"/>
              <a:chOff x="4702732" y="2997994"/>
              <a:chExt cx="161925" cy="161925"/>
            </a:xfrm>
          </p:grpSpPr>
          <p:cxnSp>
            <p:nvCxnSpPr>
              <p:cNvPr id="199" name="Straight Connector 198">
                <a:extLst>
                  <a:ext uri="{FF2B5EF4-FFF2-40B4-BE49-F238E27FC236}">
                    <a16:creationId xmlns:a16="http://schemas.microsoft.com/office/drawing/2014/main" id="{C8C0E974-DF59-01A9-1646-203F9BE6D12F}"/>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F1AA3A5B-6A36-C003-9054-D3CBF3B57FA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8C58E553-B667-D3C2-6C27-279E8A026373}"/>
                </a:ext>
              </a:extLst>
            </p:cNvPr>
            <p:cNvGrpSpPr/>
            <p:nvPr/>
          </p:nvGrpSpPr>
          <p:grpSpPr>
            <a:xfrm>
              <a:off x="2688311" y="2247758"/>
              <a:ext cx="93597" cy="93597"/>
              <a:chOff x="4702732" y="2997994"/>
              <a:chExt cx="161925" cy="161925"/>
            </a:xfrm>
          </p:grpSpPr>
          <p:cxnSp>
            <p:nvCxnSpPr>
              <p:cNvPr id="202" name="Straight Connector 201">
                <a:extLst>
                  <a:ext uri="{FF2B5EF4-FFF2-40B4-BE49-F238E27FC236}">
                    <a16:creationId xmlns:a16="http://schemas.microsoft.com/office/drawing/2014/main" id="{03ABC30D-5BE7-E260-3E3E-C7554CA94E3F}"/>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9DBA8E6E-7A26-EA25-66D8-3F4A688C1D1D}"/>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A1D3970C-E3DF-1F08-390A-2B9693481D49}"/>
                </a:ext>
              </a:extLst>
            </p:cNvPr>
            <p:cNvGrpSpPr/>
            <p:nvPr/>
          </p:nvGrpSpPr>
          <p:grpSpPr>
            <a:xfrm>
              <a:off x="2547056" y="2029569"/>
              <a:ext cx="93597" cy="93597"/>
              <a:chOff x="4702732" y="2997994"/>
              <a:chExt cx="161925" cy="161925"/>
            </a:xfrm>
          </p:grpSpPr>
          <p:cxnSp>
            <p:nvCxnSpPr>
              <p:cNvPr id="205" name="Straight Connector 204">
                <a:extLst>
                  <a:ext uri="{FF2B5EF4-FFF2-40B4-BE49-F238E27FC236}">
                    <a16:creationId xmlns:a16="http://schemas.microsoft.com/office/drawing/2014/main" id="{6D85584E-829C-05B7-1F4D-103D58E9D0E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D6D2675-37DC-599F-4E76-09993DA165C5}"/>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B5D68D2B-DE91-72A2-7302-BAB22415F8F7}"/>
                </a:ext>
              </a:extLst>
            </p:cNvPr>
            <p:cNvGrpSpPr/>
            <p:nvPr/>
          </p:nvGrpSpPr>
          <p:grpSpPr>
            <a:xfrm>
              <a:off x="2544622" y="2020450"/>
              <a:ext cx="93597" cy="93597"/>
              <a:chOff x="4702732" y="2997994"/>
              <a:chExt cx="161925" cy="161925"/>
            </a:xfrm>
          </p:grpSpPr>
          <p:cxnSp>
            <p:nvCxnSpPr>
              <p:cNvPr id="208" name="Straight Connector 207">
                <a:extLst>
                  <a:ext uri="{FF2B5EF4-FFF2-40B4-BE49-F238E27FC236}">
                    <a16:creationId xmlns:a16="http://schemas.microsoft.com/office/drawing/2014/main" id="{D8DBF828-39B8-460F-1960-D86A5C1527BE}"/>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35099F4-1786-F377-81EE-8CBCFC7445F1}"/>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3D743241-033F-B69F-AD7F-1EDAA0DA6712}"/>
                </a:ext>
              </a:extLst>
            </p:cNvPr>
            <p:cNvGrpSpPr/>
            <p:nvPr/>
          </p:nvGrpSpPr>
          <p:grpSpPr>
            <a:xfrm>
              <a:off x="2404520" y="1935972"/>
              <a:ext cx="93597" cy="93597"/>
              <a:chOff x="4702732" y="2997994"/>
              <a:chExt cx="161925" cy="161925"/>
            </a:xfrm>
          </p:grpSpPr>
          <p:cxnSp>
            <p:nvCxnSpPr>
              <p:cNvPr id="211" name="Straight Connector 210">
                <a:extLst>
                  <a:ext uri="{FF2B5EF4-FFF2-40B4-BE49-F238E27FC236}">
                    <a16:creationId xmlns:a16="http://schemas.microsoft.com/office/drawing/2014/main" id="{A6CE8061-148A-092B-DC4E-FF92363BA644}"/>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D5E6A41-830F-796A-6DEC-1CA7A23C4CF5}"/>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D7FEB5C4-64CA-D8CB-F4EE-818227AD34C0}"/>
                </a:ext>
              </a:extLst>
            </p:cNvPr>
            <p:cNvGrpSpPr/>
            <p:nvPr/>
          </p:nvGrpSpPr>
          <p:grpSpPr>
            <a:xfrm>
              <a:off x="2334715" y="1913699"/>
              <a:ext cx="93597" cy="93597"/>
              <a:chOff x="4702732" y="2997994"/>
              <a:chExt cx="161925" cy="161925"/>
            </a:xfrm>
          </p:grpSpPr>
          <p:cxnSp>
            <p:nvCxnSpPr>
              <p:cNvPr id="214" name="Straight Connector 213">
                <a:extLst>
                  <a:ext uri="{FF2B5EF4-FFF2-40B4-BE49-F238E27FC236}">
                    <a16:creationId xmlns:a16="http://schemas.microsoft.com/office/drawing/2014/main" id="{C0527309-E8B4-7D0A-2F76-CD17FD916AD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708A93C3-C00F-3A20-1591-CA1EBE459EFA}"/>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1816774C-9EC6-3A75-B277-EA6BA1AF3640}"/>
                </a:ext>
              </a:extLst>
            </p:cNvPr>
            <p:cNvGrpSpPr/>
            <p:nvPr/>
          </p:nvGrpSpPr>
          <p:grpSpPr>
            <a:xfrm>
              <a:off x="2202940" y="1910964"/>
              <a:ext cx="93597" cy="93597"/>
              <a:chOff x="4702732" y="2997994"/>
              <a:chExt cx="161925" cy="161925"/>
            </a:xfrm>
          </p:grpSpPr>
          <p:cxnSp>
            <p:nvCxnSpPr>
              <p:cNvPr id="217" name="Straight Connector 216">
                <a:extLst>
                  <a:ext uri="{FF2B5EF4-FFF2-40B4-BE49-F238E27FC236}">
                    <a16:creationId xmlns:a16="http://schemas.microsoft.com/office/drawing/2014/main" id="{8B8E4DF7-35CC-0C28-EF46-D3A0490C09B9}"/>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E80DC468-B360-603C-0D7E-B6478C03E40C}"/>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2516493E-1A5A-669C-9FDB-F5CF30791B1F}"/>
                </a:ext>
              </a:extLst>
            </p:cNvPr>
            <p:cNvGrpSpPr/>
            <p:nvPr/>
          </p:nvGrpSpPr>
          <p:grpSpPr>
            <a:xfrm>
              <a:off x="1893122" y="1877877"/>
              <a:ext cx="93597" cy="93597"/>
              <a:chOff x="4702732" y="2997994"/>
              <a:chExt cx="161925" cy="161925"/>
            </a:xfrm>
          </p:grpSpPr>
          <p:cxnSp>
            <p:nvCxnSpPr>
              <p:cNvPr id="220" name="Straight Connector 219">
                <a:extLst>
                  <a:ext uri="{FF2B5EF4-FFF2-40B4-BE49-F238E27FC236}">
                    <a16:creationId xmlns:a16="http://schemas.microsoft.com/office/drawing/2014/main" id="{9ADAD331-4387-7168-F018-48E1E41D3DC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4EC7A5B-E240-BFBF-F7B2-5378C083F17C}"/>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5BABBB38-DD03-2C1E-8BE3-729F023BC56B}"/>
                </a:ext>
              </a:extLst>
            </p:cNvPr>
            <p:cNvGrpSpPr/>
            <p:nvPr/>
          </p:nvGrpSpPr>
          <p:grpSpPr>
            <a:xfrm>
              <a:off x="1744571" y="1864723"/>
              <a:ext cx="93597" cy="93597"/>
              <a:chOff x="4702732" y="2997994"/>
              <a:chExt cx="161925" cy="161925"/>
            </a:xfrm>
          </p:grpSpPr>
          <p:cxnSp>
            <p:nvCxnSpPr>
              <p:cNvPr id="223" name="Straight Connector 222">
                <a:extLst>
                  <a:ext uri="{FF2B5EF4-FFF2-40B4-BE49-F238E27FC236}">
                    <a16:creationId xmlns:a16="http://schemas.microsoft.com/office/drawing/2014/main" id="{242CFDAC-64A7-081B-427A-1929D1E3CEA8}"/>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D24F1AA0-3BEB-FB54-C7A5-EB70A309C721}"/>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7B56A171-329E-AB4C-ECA2-ABFA78CC340A}"/>
                </a:ext>
              </a:extLst>
            </p:cNvPr>
            <p:cNvGrpSpPr/>
            <p:nvPr/>
          </p:nvGrpSpPr>
          <p:grpSpPr>
            <a:xfrm>
              <a:off x="1792336" y="1864723"/>
              <a:ext cx="93597" cy="93597"/>
              <a:chOff x="4702732" y="2997994"/>
              <a:chExt cx="161925" cy="161925"/>
            </a:xfrm>
          </p:grpSpPr>
          <p:cxnSp>
            <p:nvCxnSpPr>
              <p:cNvPr id="226" name="Straight Connector 225">
                <a:extLst>
                  <a:ext uri="{FF2B5EF4-FFF2-40B4-BE49-F238E27FC236}">
                    <a16:creationId xmlns:a16="http://schemas.microsoft.com/office/drawing/2014/main" id="{8E20F802-05D5-A9C7-D4DD-1A1C68D51D5A}"/>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BA5377C-6EAB-5D49-9818-16E6733511D6}"/>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34296AC3-6973-A105-18FA-1F5D88E6E498}"/>
                </a:ext>
              </a:extLst>
            </p:cNvPr>
            <p:cNvGrpSpPr/>
            <p:nvPr/>
          </p:nvGrpSpPr>
          <p:grpSpPr>
            <a:xfrm>
              <a:off x="2027173" y="1889173"/>
              <a:ext cx="93597" cy="93597"/>
              <a:chOff x="4702732" y="2997994"/>
              <a:chExt cx="161925" cy="161925"/>
            </a:xfrm>
          </p:grpSpPr>
          <p:cxnSp>
            <p:nvCxnSpPr>
              <p:cNvPr id="229" name="Straight Connector 228">
                <a:extLst>
                  <a:ext uri="{FF2B5EF4-FFF2-40B4-BE49-F238E27FC236}">
                    <a16:creationId xmlns:a16="http://schemas.microsoft.com/office/drawing/2014/main" id="{6E16B7C8-8964-CE13-9DCF-C1B3903FA873}"/>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21E1951-6BB7-22DE-2FCA-AE020DBAA627}"/>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32" name="Freeform: Shape 231">
            <a:extLst>
              <a:ext uri="{FF2B5EF4-FFF2-40B4-BE49-F238E27FC236}">
                <a16:creationId xmlns:a16="http://schemas.microsoft.com/office/drawing/2014/main" id="{68FAC775-F1D1-D246-CBEC-7AA52613B025}"/>
              </a:ext>
            </a:extLst>
          </p:cNvPr>
          <p:cNvSpPr/>
          <p:nvPr/>
        </p:nvSpPr>
        <p:spPr bwMode="auto">
          <a:xfrm>
            <a:off x="2498725" y="1916465"/>
            <a:ext cx="2755900" cy="2368550"/>
          </a:xfrm>
          <a:custGeom>
            <a:avLst/>
            <a:gdLst>
              <a:gd name="connsiteX0" fmla="*/ 2755900 w 2755900"/>
              <a:gd name="connsiteY0" fmla="*/ 2368550 h 2368550"/>
              <a:gd name="connsiteX1" fmla="*/ 2016125 w 2755900"/>
              <a:gd name="connsiteY1" fmla="*/ 2368550 h 2368550"/>
              <a:gd name="connsiteX2" fmla="*/ 2016125 w 2755900"/>
              <a:gd name="connsiteY2" fmla="*/ 2273300 h 2368550"/>
              <a:gd name="connsiteX3" fmla="*/ 1997075 w 2755900"/>
              <a:gd name="connsiteY3" fmla="*/ 2273300 h 2368550"/>
              <a:gd name="connsiteX4" fmla="*/ 1997075 w 2755900"/>
              <a:gd name="connsiteY4" fmla="*/ 2206625 h 2368550"/>
              <a:gd name="connsiteX5" fmla="*/ 1952625 w 2755900"/>
              <a:gd name="connsiteY5" fmla="*/ 2206625 h 2368550"/>
              <a:gd name="connsiteX6" fmla="*/ 1952625 w 2755900"/>
              <a:gd name="connsiteY6" fmla="*/ 2136775 h 2368550"/>
              <a:gd name="connsiteX7" fmla="*/ 1676400 w 2755900"/>
              <a:gd name="connsiteY7" fmla="*/ 2136775 h 2368550"/>
              <a:gd name="connsiteX8" fmla="*/ 1676400 w 2755900"/>
              <a:gd name="connsiteY8" fmla="*/ 2063750 h 2368550"/>
              <a:gd name="connsiteX9" fmla="*/ 1524000 w 2755900"/>
              <a:gd name="connsiteY9" fmla="*/ 2063750 h 2368550"/>
              <a:gd name="connsiteX10" fmla="*/ 1524000 w 2755900"/>
              <a:gd name="connsiteY10" fmla="*/ 2003425 h 2368550"/>
              <a:gd name="connsiteX11" fmla="*/ 1479550 w 2755900"/>
              <a:gd name="connsiteY11" fmla="*/ 2003425 h 2368550"/>
              <a:gd name="connsiteX12" fmla="*/ 1479550 w 2755900"/>
              <a:gd name="connsiteY12" fmla="*/ 1949450 h 2368550"/>
              <a:gd name="connsiteX13" fmla="*/ 1422400 w 2755900"/>
              <a:gd name="connsiteY13" fmla="*/ 1949450 h 2368550"/>
              <a:gd name="connsiteX14" fmla="*/ 1422400 w 2755900"/>
              <a:gd name="connsiteY14" fmla="*/ 1892300 h 2368550"/>
              <a:gd name="connsiteX15" fmla="*/ 1311275 w 2755900"/>
              <a:gd name="connsiteY15" fmla="*/ 1892300 h 2368550"/>
              <a:gd name="connsiteX16" fmla="*/ 1311275 w 2755900"/>
              <a:gd name="connsiteY16" fmla="*/ 1841500 h 2368550"/>
              <a:gd name="connsiteX17" fmla="*/ 1190625 w 2755900"/>
              <a:gd name="connsiteY17" fmla="*/ 1841500 h 2368550"/>
              <a:gd name="connsiteX18" fmla="*/ 1190625 w 2755900"/>
              <a:gd name="connsiteY18" fmla="*/ 1790700 h 2368550"/>
              <a:gd name="connsiteX19" fmla="*/ 1114425 w 2755900"/>
              <a:gd name="connsiteY19" fmla="*/ 1790700 h 2368550"/>
              <a:gd name="connsiteX20" fmla="*/ 1114425 w 2755900"/>
              <a:gd name="connsiteY20" fmla="*/ 1749425 h 2368550"/>
              <a:gd name="connsiteX21" fmla="*/ 1089025 w 2755900"/>
              <a:gd name="connsiteY21" fmla="*/ 1749425 h 2368550"/>
              <a:gd name="connsiteX22" fmla="*/ 1089025 w 2755900"/>
              <a:gd name="connsiteY22" fmla="*/ 1714500 h 2368550"/>
              <a:gd name="connsiteX23" fmla="*/ 1066800 w 2755900"/>
              <a:gd name="connsiteY23" fmla="*/ 1714500 h 2368550"/>
              <a:gd name="connsiteX24" fmla="*/ 1066800 w 2755900"/>
              <a:gd name="connsiteY24" fmla="*/ 1651000 h 2368550"/>
              <a:gd name="connsiteX25" fmla="*/ 977900 w 2755900"/>
              <a:gd name="connsiteY25" fmla="*/ 1651000 h 2368550"/>
              <a:gd name="connsiteX26" fmla="*/ 977900 w 2755900"/>
              <a:gd name="connsiteY26" fmla="*/ 1606550 h 2368550"/>
              <a:gd name="connsiteX27" fmla="*/ 904875 w 2755900"/>
              <a:gd name="connsiteY27" fmla="*/ 1606550 h 2368550"/>
              <a:gd name="connsiteX28" fmla="*/ 904875 w 2755900"/>
              <a:gd name="connsiteY28" fmla="*/ 1562100 h 2368550"/>
              <a:gd name="connsiteX29" fmla="*/ 873125 w 2755900"/>
              <a:gd name="connsiteY29" fmla="*/ 1562100 h 2368550"/>
              <a:gd name="connsiteX30" fmla="*/ 873125 w 2755900"/>
              <a:gd name="connsiteY30" fmla="*/ 1517650 h 2368550"/>
              <a:gd name="connsiteX31" fmla="*/ 844550 w 2755900"/>
              <a:gd name="connsiteY31" fmla="*/ 1517650 h 2368550"/>
              <a:gd name="connsiteX32" fmla="*/ 844550 w 2755900"/>
              <a:gd name="connsiteY32" fmla="*/ 1485900 h 2368550"/>
              <a:gd name="connsiteX33" fmla="*/ 819150 w 2755900"/>
              <a:gd name="connsiteY33" fmla="*/ 1485900 h 2368550"/>
              <a:gd name="connsiteX34" fmla="*/ 819150 w 2755900"/>
              <a:gd name="connsiteY34" fmla="*/ 1416050 h 2368550"/>
              <a:gd name="connsiteX35" fmla="*/ 790575 w 2755900"/>
              <a:gd name="connsiteY35" fmla="*/ 1416050 h 2368550"/>
              <a:gd name="connsiteX36" fmla="*/ 790575 w 2755900"/>
              <a:gd name="connsiteY36" fmla="*/ 1387475 h 2368550"/>
              <a:gd name="connsiteX37" fmla="*/ 720725 w 2755900"/>
              <a:gd name="connsiteY37" fmla="*/ 1387475 h 2368550"/>
              <a:gd name="connsiteX38" fmla="*/ 720725 w 2755900"/>
              <a:gd name="connsiteY38" fmla="*/ 1317625 h 2368550"/>
              <a:gd name="connsiteX39" fmla="*/ 698500 w 2755900"/>
              <a:gd name="connsiteY39" fmla="*/ 1317625 h 2368550"/>
              <a:gd name="connsiteX40" fmla="*/ 698500 w 2755900"/>
              <a:gd name="connsiteY40" fmla="*/ 1244600 h 2368550"/>
              <a:gd name="connsiteX41" fmla="*/ 698500 w 2755900"/>
              <a:gd name="connsiteY41" fmla="*/ 1244600 h 2368550"/>
              <a:gd name="connsiteX42" fmla="*/ 682625 w 2755900"/>
              <a:gd name="connsiteY42" fmla="*/ 1228725 h 2368550"/>
              <a:gd name="connsiteX43" fmla="*/ 657225 w 2755900"/>
              <a:gd name="connsiteY43" fmla="*/ 1228725 h 2368550"/>
              <a:gd name="connsiteX44" fmla="*/ 657225 w 2755900"/>
              <a:gd name="connsiteY44" fmla="*/ 1171575 h 2368550"/>
              <a:gd name="connsiteX45" fmla="*/ 657225 w 2755900"/>
              <a:gd name="connsiteY45" fmla="*/ 1108075 h 2368550"/>
              <a:gd name="connsiteX46" fmla="*/ 631825 w 2755900"/>
              <a:gd name="connsiteY46" fmla="*/ 1108075 h 2368550"/>
              <a:gd name="connsiteX47" fmla="*/ 631825 w 2755900"/>
              <a:gd name="connsiteY47" fmla="*/ 1028700 h 2368550"/>
              <a:gd name="connsiteX48" fmla="*/ 590550 w 2755900"/>
              <a:gd name="connsiteY48" fmla="*/ 1028700 h 2368550"/>
              <a:gd name="connsiteX49" fmla="*/ 590550 w 2755900"/>
              <a:gd name="connsiteY49" fmla="*/ 977900 h 2368550"/>
              <a:gd name="connsiteX50" fmla="*/ 555625 w 2755900"/>
              <a:gd name="connsiteY50" fmla="*/ 977900 h 2368550"/>
              <a:gd name="connsiteX51" fmla="*/ 555625 w 2755900"/>
              <a:gd name="connsiteY51" fmla="*/ 936625 h 2368550"/>
              <a:gd name="connsiteX52" fmla="*/ 495300 w 2755900"/>
              <a:gd name="connsiteY52" fmla="*/ 936625 h 2368550"/>
              <a:gd name="connsiteX53" fmla="*/ 495300 w 2755900"/>
              <a:gd name="connsiteY53" fmla="*/ 876300 h 2368550"/>
              <a:gd name="connsiteX54" fmla="*/ 463550 w 2755900"/>
              <a:gd name="connsiteY54" fmla="*/ 876300 h 2368550"/>
              <a:gd name="connsiteX55" fmla="*/ 463550 w 2755900"/>
              <a:gd name="connsiteY55" fmla="*/ 831850 h 2368550"/>
              <a:gd name="connsiteX56" fmla="*/ 444500 w 2755900"/>
              <a:gd name="connsiteY56" fmla="*/ 831850 h 2368550"/>
              <a:gd name="connsiteX57" fmla="*/ 444500 w 2755900"/>
              <a:gd name="connsiteY57" fmla="*/ 669925 h 2368550"/>
              <a:gd name="connsiteX58" fmla="*/ 422275 w 2755900"/>
              <a:gd name="connsiteY58" fmla="*/ 669925 h 2368550"/>
              <a:gd name="connsiteX59" fmla="*/ 422275 w 2755900"/>
              <a:gd name="connsiteY59" fmla="*/ 609600 h 2368550"/>
              <a:gd name="connsiteX60" fmla="*/ 400050 w 2755900"/>
              <a:gd name="connsiteY60" fmla="*/ 609600 h 2368550"/>
              <a:gd name="connsiteX61" fmla="*/ 400050 w 2755900"/>
              <a:gd name="connsiteY61" fmla="*/ 552450 h 2368550"/>
              <a:gd name="connsiteX62" fmla="*/ 374650 w 2755900"/>
              <a:gd name="connsiteY62" fmla="*/ 552450 h 2368550"/>
              <a:gd name="connsiteX63" fmla="*/ 374650 w 2755900"/>
              <a:gd name="connsiteY63" fmla="*/ 523875 h 2368550"/>
              <a:gd name="connsiteX64" fmla="*/ 352425 w 2755900"/>
              <a:gd name="connsiteY64" fmla="*/ 523875 h 2368550"/>
              <a:gd name="connsiteX65" fmla="*/ 352425 w 2755900"/>
              <a:gd name="connsiteY65" fmla="*/ 508000 h 2368550"/>
              <a:gd name="connsiteX66" fmla="*/ 314325 w 2755900"/>
              <a:gd name="connsiteY66" fmla="*/ 508000 h 2368550"/>
              <a:gd name="connsiteX67" fmla="*/ 314325 w 2755900"/>
              <a:gd name="connsiteY67" fmla="*/ 431800 h 2368550"/>
              <a:gd name="connsiteX68" fmla="*/ 292100 w 2755900"/>
              <a:gd name="connsiteY68" fmla="*/ 431800 h 2368550"/>
              <a:gd name="connsiteX69" fmla="*/ 292100 w 2755900"/>
              <a:gd name="connsiteY69" fmla="*/ 406400 h 2368550"/>
              <a:gd name="connsiteX70" fmla="*/ 263525 w 2755900"/>
              <a:gd name="connsiteY70" fmla="*/ 406400 h 2368550"/>
              <a:gd name="connsiteX71" fmla="*/ 263525 w 2755900"/>
              <a:gd name="connsiteY71" fmla="*/ 320675 h 2368550"/>
              <a:gd name="connsiteX72" fmla="*/ 228600 w 2755900"/>
              <a:gd name="connsiteY72" fmla="*/ 320675 h 2368550"/>
              <a:gd name="connsiteX73" fmla="*/ 228600 w 2755900"/>
              <a:gd name="connsiteY73" fmla="*/ 279400 h 2368550"/>
              <a:gd name="connsiteX74" fmla="*/ 200025 w 2755900"/>
              <a:gd name="connsiteY74" fmla="*/ 279400 h 2368550"/>
              <a:gd name="connsiteX75" fmla="*/ 200025 w 2755900"/>
              <a:gd name="connsiteY75" fmla="*/ 250825 h 2368550"/>
              <a:gd name="connsiteX76" fmla="*/ 165100 w 2755900"/>
              <a:gd name="connsiteY76" fmla="*/ 250825 h 2368550"/>
              <a:gd name="connsiteX77" fmla="*/ 165100 w 2755900"/>
              <a:gd name="connsiteY77" fmla="*/ 225425 h 2368550"/>
              <a:gd name="connsiteX78" fmla="*/ 146050 w 2755900"/>
              <a:gd name="connsiteY78" fmla="*/ 225425 h 2368550"/>
              <a:gd name="connsiteX79" fmla="*/ 146050 w 2755900"/>
              <a:gd name="connsiteY79" fmla="*/ 152400 h 2368550"/>
              <a:gd name="connsiteX80" fmla="*/ 123825 w 2755900"/>
              <a:gd name="connsiteY80" fmla="*/ 152400 h 2368550"/>
              <a:gd name="connsiteX81" fmla="*/ 123825 w 2755900"/>
              <a:gd name="connsiteY81" fmla="*/ 101600 h 2368550"/>
              <a:gd name="connsiteX82" fmla="*/ 101600 w 2755900"/>
              <a:gd name="connsiteY82" fmla="*/ 101600 h 2368550"/>
              <a:gd name="connsiteX83" fmla="*/ 101600 w 2755900"/>
              <a:gd name="connsiteY83" fmla="*/ 0 h 2368550"/>
              <a:gd name="connsiteX84" fmla="*/ 0 w 2755900"/>
              <a:gd name="connsiteY84" fmla="*/ 0 h 236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755900" h="2368550">
                <a:moveTo>
                  <a:pt x="2755900" y="2368550"/>
                </a:moveTo>
                <a:lnTo>
                  <a:pt x="2016125" y="2368550"/>
                </a:lnTo>
                <a:lnTo>
                  <a:pt x="2016125" y="2273300"/>
                </a:lnTo>
                <a:lnTo>
                  <a:pt x="1997075" y="2273300"/>
                </a:lnTo>
                <a:lnTo>
                  <a:pt x="1997075" y="2206625"/>
                </a:lnTo>
                <a:lnTo>
                  <a:pt x="1952625" y="2206625"/>
                </a:lnTo>
                <a:lnTo>
                  <a:pt x="1952625" y="2136775"/>
                </a:lnTo>
                <a:lnTo>
                  <a:pt x="1676400" y="2136775"/>
                </a:lnTo>
                <a:lnTo>
                  <a:pt x="1676400" y="2063750"/>
                </a:lnTo>
                <a:lnTo>
                  <a:pt x="1524000" y="2063750"/>
                </a:lnTo>
                <a:lnTo>
                  <a:pt x="1524000" y="2003425"/>
                </a:lnTo>
                <a:lnTo>
                  <a:pt x="1479550" y="2003425"/>
                </a:lnTo>
                <a:lnTo>
                  <a:pt x="1479550" y="1949450"/>
                </a:lnTo>
                <a:lnTo>
                  <a:pt x="1422400" y="1949450"/>
                </a:lnTo>
                <a:lnTo>
                  <a:pt x="1422400" y="1892300"/>
                </a:lnTo>
                <a:lnTo>
                  <a:pt x="1311275" y="1892300"/>
                </a:lnTo>
                <a:lnTo>
                  <a:pt x="1311275" y="1841500"/>
                </a:lnTo>
                <a:lnTo>
                  <a:pt x="1190625" y="1841500"/>
                </a:lnTo>
                <a:lnTo>
                  <a:pt x="1190625" y="1790700"/>
                </a:lnTo>
                <a:lnTo>
                  <a:pt x="1114425" y="1790700"/>
                </a:lnTo>
                <a:lnTo>
                  <a:pt x="1114425" y="1749425"/>
                </a:lnTo>
                <a:lnTo>
                  <a:pt x="1089025" y="1749425"/>
                </a:lnTo>
                <a:lnTo>
                  <a:pt x="1089025" y="1714500"/>
                </a:lnTo>
                <a:lnTo>
                  <a:pt x="1066800" y="1714500"/>
                </a:lnTo>
                <a:lnTo>
                  <a:pt x="1066800" y="1651000"/>
                </a:lnTo>
                <a:lnTo>
                  <a:pt x="977900" y="1651000"/>
                </a:lnTo>
                <a:lnTo>
                  <a:pt x="977900" y="1606550"/>
                </a:lnTo>
                <a:lnTo>
                  <a:pt x="904875" y="1606550"/>
                </a:lnTo>
                <a:lnTo>
                  <a:pt x="904875" y="1562100"/>
                </a:lnTo>
                <a:lnTo>
                  <a:pt x="873125" y="1562100"/>
                </a:lnTo>
                <a:lnTo>
                  <a:pt x="873125" y="1517650"/>
                </a:lnTo>
                <a:lnTo>
                  <a:pt x="844550" y="1517650"/>
                </a:lnTo>
                <a:lnTo>
                  <a:pt x="844550" y="1485900"/>
                </a:lnTo>
                <a:lnTo>
                  <a:pt x="819150" y="1485900"/>
                </a:lnTo>
                <a:lnTo>
                  <a:pt x="819150" y="1416050"/>
                </a:lnTo>
                <a:lnTo>
                  <a:pt x="790575" y="1416050"/>
                </a:lnTo>
                <a:lnTo>
                  <a:pt x="790575" y="1387475"/>
                </a:lnTo>
                <a:lnTo>
                  <a:pt x="720725" y="1387475"/>
                </a:lnTo>
                <a:lnTo>
                  <a:pt x="720725" y="1317625"/>
                </a:lnTo>
                <a:lnTo>
                  <a:pt x="698500" y="1317625"/>
                </a:lnTo>
                <a:lnTo>
                  <a:pt x="698500" y="1244600"/>
                </a:lnTo>
                <a:lnTo>
                  <a:pt x="698500" y="1244600"/>
                </a:lnTo>
                <a:lnTo>
                  <a:pt x="682625" y="1228725"/>
                </a:lnTo>
                <a:lnTo>
                  <a:pt x="657225" y="1228725"/>
                </a:lnTo>
                <a:lnTo>
                  <a:pt x="657225" y="1171575"/>
                </a:lnTo>
                <a:lnTo>
                  <a:pt x="657225" y="1108075"/>
                </a:lnTo>
                <a:lnTo>
                  <a:pt x="631825" y="1108075"/>
                </a:lnTo>
                <a:lnTo>
                  <a:pt x="631825" y="1028700"/>
                </a:lnTo>
                <a:lnTo>
                  <a:pt x="590550" y="1028700"/>
                </a:lnTo>
                <a:lnTo>
                  <a:pt x="590550" y="977900"/>
                </a:lnTo>
                <a:lnTo>
                  <a:pt x="555625" y="977900"/>
                </a:lnTo>
                <a:lnTo>
                  <a:pt x="555625" y="936625"/>
                </a:lnTo>
                <a:lnTo>
                  <a:pt x="495300" y="936625"/>
                </a:lnTo>
                <a:lnTo>
                  <a:pt x="495300" y="876300"/>
                </a:lnTo>
                <a:lnTo>
                  <a:pt x="463550" y="876300"/>
                </a:lnTo>
                <a:lnTo>
                  <a:pt x="463550" y="831850"/>
                </a:lnTo>
                <a:lnTo>
                  <a:pt x="444500" y="831850"/>
                </a:lnTo>
                <a:lnTo>
                  <a:pt x="444500" y="669925"/>
                </a:lnTo>
                <a:lnTo>
                  <a:pt x="422275" y="669925"/>
                </a:lnTo>
                <a:lnTo>
                  <a:pt x="422275" y="609600"/>
                </a:lnTo>
                <a:lnTo>
                  <a:pt x="400050" y="609600"/>
                </a:lnTo>
                <a:lnTo>
                  <a:pt x="400050" y="552450"/>
                </a:lnTo>
                <a:lnTo>
                  <a:pt x="374650" y="552450"/>
                </a:lnTo>
                <a:lnTo>
                  <a:pt x="374650" y="523875"/>
                </a:lnTo>
                <a:lnTo>
                  <a:pt x="352425" y="523875"/>
                </a:lnTo>
                <a:lnTo>
                  <a:pt x="352425" y="508000"/>
                </a:lnTo>
                <a:lnTo>
                  <a:pt x="314325" y="508000"/>
                </a:lnTo>
                <a:lnTo>
                  <a:pt x="314325" y="431800"/>
                </a:lnTo>
                <a:lnTo>
                  <a:pt x="292100" y="431800"/>
                </a:lnTo>
                <a:lnTo>
                  <a:pt x="292100" y="406400"/>
                </a:lnTo>
                <a:lnTo>
                  <a:pt x="263525" y="406400"/>
                </a:lnTo>
                <a:lnTo>
                  <a:pt x="263525" y="320675"/>
                </a:lnTo>
                <a:lnTo>
                  <a:pt x="228600" y="320675"/>
                </a:lnTo>
                <a:lnTo>
                  <a:pt x="228600" y="279400"/>
                </a:lnTo>
                <a:lnTo>
                  <a:pt x="200025" y="279400"/>
                </a:lnTo>
                <a:lnTo>
                  <a:pt x="200025" y="250825"/>
                </a:lnTo>
                <a:lnTo>
                  <a:pt x="165100" y="250825"/>
                </a:lnTo>
                <a:lnTo>
                  <a:pt x="165100" y="225425"/>
                </a:lnTo>
                <a:lnTo>
                  <a:pt x="146050" y="225425"/>
                </a:lnTo>
                <a:lnTo>
                  <a:pt x="146050" y="152400"/>
                </a:lnTo>
                <a:lnTo>
                  <a:pt x="123825" y="152400"/>
                </a:lnTo>
                <a:lnTo>
                  <a:pt x="123825" y="101600"/>
                </a:lnTo>
                <a:lnTo>
                  <a:pt x="101600" y="101600"/>
                </a:lnTo>
                <a:lnTo>
                  <a:pt x="10160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71" name="Group 370">
            <a:extLst>
              <a:ext uri="{FF2B5EF4-FFF2-40B4-BE49-F238E27FC236}">
                <a16:creationId xmlns:a16="http://schemas.microsoft.com/office/drawing/2014/main" id="{AC0A9EE6-AC0E-523E-37E6-72E15ADAC9D8}"/>
              </a:ext>
            </a:extLst>
          </p:cNvPr>
          <p:cNvGrpSpPr/>
          <p:nvPr/>
        </p:nvGrpSpPr>
        <p:grpSpPr>
          <a:xfrm>
            <a:off x="1607088" y="1798007"/>
            <a:ext cx="3708049" cy="2060213"/>
            <a:chOff x="1607088" y="1856392"/>
            <a:chExt cx="3708049" cy="2060213"/>
          </a:xfrm>
        </p:grpSpPr>
        <p:grpSp>
          <p:nvGrpSpPr>
            <p:cNvPr id="233" name="Group 232">
              <a:extLst>
                <a:ext uri="{FF2B5EF4-FFF2-40B4-BE49-F238E27FC236}">
                  <a16:creationId xmlns:a16="http://schemas.microsoft.com/office/drawing/2014/main" id="{B7274303-07E9-3545-8F48-2128765A4554}"/>
                </a:ext>
              </a:extLst>
            </p:cNvPr>
            <p:cNvGrpSpPr/>
            <p:nvPr/>
          </p:nvGrpSpPr>
          <p:grpSpPr>
            <a:xfrm>
              <a:off x="5221540" y="3823008"/>
              <a:ext cx="93597" cy="93597"/>
              <a:chOff x="4702732" y="2997994"/>
              <a:chExt cx="161925" cy="161925"/>
            </a:xfrm>
          </p:grpSpPr>
          <p:cxnSp>
            <p:nvCxnSpPr>
              <p:cNvPr id="234" name="Straight Connector 233">
                <a:extLst>
                  <a:ext uri="{FF2B5EF4-FFF2-40B4-BE49-F238E27FC236}">
                    <a16:creationId xmlns:a16="http://schemas.microsoft.com/office/drawing/2014/main" id="{F82E64E6-58D2-9727-EEC6-FE774F966C9A}"/>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AB78F6E-5789-C1EE-AD87-5120B0D1A88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44F7DD60-A7CC-403D-1F67-5959E619F388}"/>
                </a:ext>
              </a:extLst>
            </p:cNvPr>
            <p:cNvGrpSpPr/>
            <p:nvPr/>
          </p:nvGrpSpPr>
          <p:grpSpPr>
            <a:xfrm>
              <a:off x="5168867" y="3823008"/>
              <a:ext cx="93597" cy="93597"/>
              <a:chOff x="4702732" y="2997994"/>
              <a:chExt cx="161925" cy="161925"/>
            </a:xfrm>
          </p:grpSpPr>
          <p:cxnSp>
            <p:nvCxnSpPr>
              <p:cNvPr id="237" name="Straight Connector 236">
                <a:extLst>
                  <a:ext uri="{FF2B5EF4-FFF2-40B4-BE49-F238E27FC236}">
                    <a16:creationId xmlns:a16="http://schemas.microsoft.com/office/drawing/2014/main" id="{8D69D0E1-A4D9-9BF4-EFB6-796A49C7D5F7}"/>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4C55A44-091A-9821-220A-870940F27DD8}"/>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9D4B244E-03BC-EE10-65F0-F8617D277FC5}"/>
                </a:ext>
              </a:extLst>
            </p:cNvPr>
            <p:cNvGrpSpPr/>
            <p:nvPr/>
          </p:nvGrpSpPr>
          <p:grpSpPr>
            <a:xfrm>
              <a:off x="5121686" y="3823008"/>
              <a:ext cx="93597" cy="93597"/>
              <a:chOff x="4702732" y="2997994"/>
              <a:chExt cx="161925" cy="161925"/>
            </a:xfrm>
          </p:grpSpPr>
          <p:cxnSp>
            <p:nvCxnSpPr>
              <p:cNvPr id="240" name="Straight Connector 239">
                <a:extLst>
                  <a:ext uri="{FF2B5EF4-FFF2-40B4-BE49-F238E27FC236}">
                    <a16:creationId xmlns:a16="http://schemas.microsoft.com/office/drawing/2014/main" id="{3A753108-3F4F-D47A-17FD-F1B71A89E708}"/>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60B3E945-7391-0CE0-44F6-D87205832EB1}"/>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3D187D89-1221-483B-2253-EE51FECD9D86}"/>
                </a:ext>
              </a:extLst>
            </p:cNvPr>
            <p:cNvGrpSpPr/>
            <p:nvPr/>
          </p:nvGrpSpPr>
          <p:grpSpPr>
            <a:xfrm>
              <a:off x="4939803" y="3823008"/>
              <a:ext cx="93597" cy="93597"/>
              <a:chOff x="4702732" y="2997994"/>
              <a:chExt cx="161925" cy="161925"/>
            </a:xfrm>
          </p:grpSpPr>
          <p:cxnSp>
            <p:nvCxnSpPr>
              <p:cNvPr id="243" name="Straight Connector 242">
                <a:extLst>
                  <a:ext uri="{FF2B5EF4-FFF2-40B4-BE49-F238E27FC236}">
                    <a16:creationId xmlns:a16="http://schemas.microsoft.com/office/drawing/2014/main" id="{6ABC33FB-09F6-A8AD-1E7F-EC3552A5AB5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C918282-62F7-D8B9-8239-2A1CBFF0DDAC}"/>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2367335C-CBE4-F638-71ED-A5DFD2810137}"/>
                </a:ext>
              </a:extLst>
            </p:cNvPr>
            <p:cNvGrpSpPr/>
            <p:nvPr/>
          </p:nvGrpSpPr>
          <p:grpSpPr>
            <a:xfrm>
              <a:off x="4817755" y="3823008"/>
              <a:ext cx="93597" cy="93597"/>
              <a:chOff x="4702732" y="2997994"/>
              <a:chExt cx="161925" cy="161925"/>
            </a:xfrm>
          </p:grpSpPr>
          <p:cxnSp>
            <p:nvCxnSpPr>
              <p:cNvPr id="246" name="Straight Connector 245">
                <a:extLst>
                  <a:ext uri="{FF2B5EF4-FFF2-40B4-BE49-F238E27FC236}">
                    <a16:creationId xmlns:a16="http://schemas.microsoft.com/office/drawing/2014/main" id="{DA8EA754-0FB7-4AC9-575D-EC1329F66A78}"/>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CC3D6133-5CC8-3096-D70D-A2B857E1D2C0}"/>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0B7D7812-1315-9D3D-FC25-38EA275E9471}"/>
                </a:ext>
              </a:extLst>
            </p:cNvPr>
            <p:cNvGrpSpPr/>
            <p:nvPr/>
          </p:nvGrpSpPr>
          <p:grpSpPr>
            <a:xfrm>
              <a:off x="4702699" y="3823008"/>
              <a:ext cx="93597" cy="93597"/>
              <a:chOff x="4702732" y="2997994"/>
              <a:chExt cx="161925" cy="161925"/>
            </a:xfrm>
          </p:grpSpPr>
          <p:cxnSp>
            <p:nvCxnSpPr>
              <p:cNvPr id="249" name="Straight Connector 248">
                <a:extLst>
                  <a:ext uri="{FF2B5EF4-FFF2-40B4-BE49-F238E27FC236}">
                    <a16:creationId xmlns:a16="http://schemas.microsoft.com/office/drawing/2014/main" id="{948E2EFE-8A53-FFA9-E0AA-6C5917C38ED1}"/>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8FA6BEFB-B075-4BFA-68BC-B68BE655330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F9524918-403C-F44F-72FE-5EF6ADE54943}"/>
                </a:ext>
              </a:extLst>
            </p:cNvPr>
            <p:cNvGrpSpPr/>
            <p:nvPr/>
          </p:nvGrpSpPr>
          <p:grpSpPr>
            <a:xfrm>
              <a:off x="4646354" y="3741531"/>
              <a:ext cx="93597" cy="93597"/>
              <a:chOff x="4702732" y="2997994"/>
              <a:chExt cx="161925" cy="161925"/>
            </a:xfrm>
          </p:grpSpPr>
          <p:cxnSp>
            <p:nvCxnSpPr>
              <p:cNvPr id="252" name="Straight Connector 251">
                <a:extLst>
                  <a:ext uri="{FF2B5EF4-FFF2-40B4-BE49-F238E27FC236}">
                    <a16:creationId xmlns:a16="http://schemas.microsoft.com/office/drawing/2014/main" id="{5EA9F5A5-CBE6-826A-2357-D2A4C20FF8D4}"/>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6210A76-B727-55F3-030E-C29435BAC3DB}"/>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8CD41314-3609-9D3C-9306-AE2C680EBBC9}"/>
                </a:ext>
              </a:extLst>
            </p:cNvPr>
            <p:cNvGrpSpPr/>
            <p:nvPr/>
          </p:nvGrpSpPr>
          <p:grpSpPr>
            <a:xfrm>
              <a:off x="4462385" y="3741531"/>
              <a:ext cx="93597" cy="93597"/>
              <a:chOff x="4702732" y="2997994"/>
              <a:chExt cx="161925" cy="161925"/>
            </a:xfrm>
          </p:grpSpPr>
          <p:cxnSp>
            <p:nvCxnSpPr>
              <p:cNvPr id="255" name="Straight Connector 254">
                <a:extLst>
                  <a:ext uri="{FF2B5EF4-FFF2-40B4-BE49-F238E27FC236}">
                    <a16:creationId xmlns:a16="http://schemas.microsoft.com/office/drawing/2014/main" id="{90D1565A-85E3-6534-4702-0817D9B083F4}"/>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B84FF18F-436C-2411-5F64-BFE6D1DED851}"/>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104DF00F-6ACE-203B-5F1D-FA8FF0FBACE7}"/>
                </a:ext>
              </a:extLst>
            </p:cNvPr>
            <p:cNvGrpSpPr/>
            <p:nvPr/>
          </p:nvGrpSpPr>
          <p:grpSpPr>
            <a:xfrm>
              <a:off x="4419750" y="3741531"/>
              <a:ext cx="93597" cy="93597"/>
              <a:chOff x="4702732" y="2997994"/>
              <a:chExt cx="161925" cy="161925"/>
            </a:xfrm>
          </p:grpSpPr>
          <p:cxnSp>
            <p:nvCxnSpPr>
              <p:cNvPr id="258" name="Straight Connector 257">
                <a:extLst>
                  <a:ext uri="{FF2B5EF4-FFF2-40B4-BE49-F238E27FC236}">
                    <a16:creationId xmlns:a16="http://schemas.microsoft.com/office/drawing/2014/main" id="{9F32CF19-6CFA-1A70-1F17-436DAD57923E}"/>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D9D6D4E-ED72-2616-0FF5-2D37F2AA12BE}"/>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3929B400-FF3C-6369-BBB7-0E5210934722}"/>
                </a:ext>
              </a:extLst>
            </p:cNvPr>
            <p:cNvGrpSpPr/>
            <p:nvPr/>
          </p:nvGrpSpPr>
          <p:grpSpPr>
            <a:xfrm>
              <a:off x="4372710" y="3741531"/>
              <a:ext cx="93597" cy="93597"/>
              <a:chOff x="4702732" y="2997994"/>
              <a:chExt cx="161925" cy="161925"/>
            </a:xfrm>
          </p:grpSpPr>
          <p:cxnSp>
            <p:nvCxnSpPr>
              <p:cNvPr id="261" name="Straight Connector 260">
                <a:extLst>
                  <a:ext uri="{FF2B5EF4-FFF2-40B4-BE49-F238E27FC236}">
                    <a16:creationId xmlns:a16="http://schemas.microsoft.com/office/drawing/2014/main" id="{FA081E55-E982-895E-A91C-23CA2C76456D}"/>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AD9D7C88-CB2E-834E-09B6-3C7CCC896DD7}"/>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08E9FEDA-2DD2-2AFE-CACF-684D5ED14B5A}"/>
                </a:ext>
              </a:extLst>
            </p:cNvPr>
            <p:cNvGrpSpPr/>
            <p:nvPr/>
          </p:nvGrpSpPr>
          <p:grpSpPr>
            <a:xfrm>
              <a:off x="4318878" y="3741531"/>
              <a:ext cx="93597" cy="93597"/>
              <a:chOff x="4702732" y="2997994"/>
              <a:chExt cx="161925" cy="161925"/>
            </a:xfrm>
          </p:grpSpPr>
          <p:cxnSp>
            <p:nvCxnSpPr>
              <p:cNvPr id="264" name="Straight Connector 263">
                <a:extLst>
                  <a:ext uri="{FF2B5EF4-FFF2-40B4-BE49-F238E27FC236}">
                    <a16:creationId xmlns:a16="http://schemas.microsoft.com/office/drawing/2014/main" id="{56681A43-ECE8-0DEE-2487-B15A6B9B0F11}"/>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A4A9CEF-A2A6-CA7A-B1CC-CB940583995D}"/>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E7C0C999-CD0C-3E3E-1857-989511ADFCDC}"/>
                </a:ext>
              </a:extLst>
            </p:cNvPr>
            <p:cNvGrpSpPr/>
            <p:nvPr/>
          </p:nvGrpSpPr>
          <p:grpSpPr>
            <a:xfrm>
              <a:off x="4218020" y="3741531"/>
              <a:ext cx="93597" cy="93597"/>
              <a:chOff x="4702732" y="2997994"/>
              <a:chExt cx="161925" cy="161925"/>
            </a:xfrm>
          </p:grpSpPr>
          <p:cxnSp>
            <p:nvCxnSpPr>
              <p:cNvPr id="267" name="Straight Connector 266">
                <a:extLst>
                  <a:ext uri="{FF2B5EF4-FFF2-40B4-BE49-F238E27FC236}">
                    <a16:creationId xmlns:a16="http://schemas.microsoft.com/office/drawing/2014/main" id="{66E2B098-BFF9-551E-448E-D11E6366FAE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EDE8E0F-3E60-1492-5546-3E5A3E1E905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27CB9314-5BC6-E3AF-7384-B44A16D98D7A}"/>
                </a:ext>
              </a:extLst>
            </p:cNvPr>
            <p:cNvGrpSpPr/>
            <p:nvPr/>
          </p:nvGrpSpPr>
          <p:grpSpPr>
            <a:xfrm>
              <a:off x="4140684" y="3608318"/>
              <a:ext cx="93597" cy="93597"/>
              <a:chOff x="4702732" y="2997994"/>
              <a:chExt cx="161925" cy="161925"/>
            </a:xfrm>
          </p:grpSpPr>
          <p:cxnSp>
            <p:nvCxnSpPr>
              <p:cNvPr id="270" name="Straight Connector 269">
                <a:extLst>
                  <a:ext uri="{FF2B5EF4-FFF2-40B4-BE49-F238E27FC236}">
                    <a16:creationId xmlns:a16="http://schemas.microsoft.com/office/drawing/2014/main" id="{31E94E8F-1FAE-3946-4737-4911609174BC}"/>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18EF2F82-BA44-DDE1-B345-372F2C7B4DB3}"/>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B8999C15-0EEF-F93A-B77D-FFCA388E939D}"/>
                </a:ext>
              </a:extLst>
            </p:cNvPr>
            <p:cNvGrpSpPr/>
            <p:nvPr/>
          </p:nvGrpSpPr>
          <p:grpSpPr>
            <a:xfrm>
              <a:off x="4093307" y="3608318"/>
              <a:ext cx="93597" cy="93597"/>
              <a:chOff x="4702732" y="2997994"/>
              <a:chExt cx="161925" cy="161925"/>
            </a:xfrm>
          </p:grpSpPr>
          <p:cxnSp>
            <p:nvCxnSpPr>
              <p:cNvPr id="273" name="Straight Connector 272">
                <a:extLst>
                  <a:ext uri="{FF2B5EF4-FFF2-40B4-BE49-F238E27FC236}">
                    <a16:creationId xmlns:a16="http://schemas.microsoft.com/office/drawing/2014/main" id="{058C8435-F36B-136B-9C5E-01F6BE41601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62E6EE9B-B61E-B2C1-B088-88E6E141271B}"/>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072BFE6A-BED8-3B5F-3CA7-E55188209A4A}"/>
                </a:ext>
              </a:extLst>
            </p:cNvPr>
            <p:cNvGrpSpPr/>
            <p:nvPr/>
          </p:nvGrpSpPr>
          <p:grpSpPr>
            <a:xfrm>
              <a:off x="4004917" y="3574270"/>
              <a:ext cx="93597" cy="93597"/>
              <a:chOff x="4702732" y="2997994"/>
              <a:chExt cx="161925" cy="161925"/>
            </a:xfrm>
          </p:grpSpPr>
          <p:cxnSp>
            <p:nvCxnSpPr>
              <p:cNvPr id="276" name="Straight Connector 275">
                <a:extLst>
                  <a:ext uri="{FF2B5EF4-FFF2-40B4-BE49-F238E27FC236}">
                    <a16:creationId xmlns:a16="http://schemas.microsoft.com/office/drawing/2014/main" id="{5320A4B8-DC2D-6FA8-93F5-F2D80EBA8243}"/>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B2C83DEC-8108-B8CF-AD4D-8B9772E8AE6F}"/>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4043E5A0-30CF-450C-7ED6-2EE47A271615}"/>
                </a:ext>
              </a:extLst>
            </p:cNvPr>
            <p:cNvGrpSpPr/>
            <p:nvPr/>
          </p:nvGrpSpPr>
          <p:grpSpPr>
            <a:xfrm>
              <a:off x="3967082" y="3523134"/>
              <a:ext cx="93597" cy="93597"/>
              <a:chOff x="4702732" y="2997994"/>
              <a:chExt cx="161925" cy="161925"/>
            </a:xfrm>
          </p:grpSpPr>
          <p:cxnSp>
            <p:nvCxnSpPr>
              <p:cNvPr id="279" name="Straight Connector 278">
                <a:extLst>
                  <a:ext uri="{FF2B5EF4-FFF2-40B4-BE49-F238E27FC236}">
                    <a16:creationId xmlns:a16="http://schemas.microsoft.com/office/drawing/2014/main" id="{902E9AC1-0663-9F27-204F-DDF08B14422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BFA5BEF-BF7A-8965-0A73-750A2B13F8D3}"/>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7DA66BE4-0AE3-1FFC-C569-AF0CE4BEB8A5}"/>
                </a:ext>
              </a:extLst>
            </p:cNvPr>
            <p:cNvGrpSpPr/>
            <p:nvPr/>
          </p:nvGrpSpPr>
          <p:grpSpPr>
            <a:xfrm>
              <a:off x="3926665" y="3523134"/>
              <a:ext cx="93597" cy="93597"/>
              <a:chOff x="4702732" y="2997994"/>
              <a:chExt cx="161925" cy="161925"/>
            </a:xfrm>
          </p:grpSpPr>
          <p:cxnSp>
            <p:nvCxnSpPr>
              <p:cNvPr id="282" name="Straight Connector 281">
                <a:extLst>
                  <a:ext uri="{FF2B5EF4-FFF2-40B4-BE49-F238E27FC236}">
                    <a16:creationId xmlns:a16="http://schemas.microsoft.com/office/drawing/2014/main" id="{0A5CAF8A-F124-DABC-96C0-C0A2C5933918}"/>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17546F3-12EE-3AA4-37B5-AB34F956585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ADB6541B-D952-9126-018F-1F996A11CB96}"/>
                </a:ext>
              </a:extLst>
            </p:cNvPr>
            <p:cNvGrpSpPr/>
            <p:nvPr/>
          </p:nvGrpSpPr>
          <p:grpSpPr>
            <a:xfrm>
              <a:off x="3866296" y="3523134"/>
              <a:ext cx="93597" cy="93597"/>
              <a:chOff x="4702732" y="2997994"/>
              <a:chExt cx="161925" cy="161925"/>
            </a:xfrm>
          </p:grpSpPr>
          <p:cxnSp>
            <p:nvCxnSpPr>
              <p:cNvPr id="285" name="Straight Connector 284">
                <a:extLst>
                  <a:ext uri="{FF2B5EF4-FFF2-40B4-BE49-F238E27FC236}">
                    <a16:creationId xmlns:a16="http://schemas.microsoft.com/office/drawing/2014/main" id="{78F67B3C-450D-ABAB-5E24-C7EAE6132D56}"/>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BC40A7B-9C0B-93C9-1FE9-2B89635454D4}"/>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844E7AC3-6510-FE19-5142-69C828E4E809}"/>
                </a:ext>
              </a:extLst>
            </p:cNvPr>
            <p:cNvGrpSpPr/>
            <p:nvPr/>
          </p:nvGrpSpPr>
          <p:grpSpPr>
            <a:xfrm>
              <a:off x="3600592" y="3429537"/>
              <a:ext cx="93597" cy="93597"/>
              <a:chOff x="4702732" y="2997994"/>
              <a:chExt cx="161925" cy="161925"/>
            </a:xfrm>
          </p:grpSpPr>
          <p:cxnSp>
            <p:nvCxnSpPr>
              <p:cNvPr id="288" name="Straight Connector 287">
                <a:extLst>
                  <a:ext uri="{FF2B5EF4-FFF2-40B4-BE49-F238E27FC236}">
                    <a16:creationId xmlns:a16="http://schemas.microsoft.com/office/drawing/2014/main" id="{778F9045-66F6-6889-76C1-E2F8F34687E6}"/>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22E85447-B51D-8C0B-E95E-A2452DC32DDF}"/>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D72B0394-6C72-061F-ED9E-BA41104A7075}"/>
                </a:ext>
              </a:extLst>
            </p:cNvPr>
            <p:cNvGrpSpPr/>
            <p:nvPr/>
          </p:nvGrpSpPr>
          <p:grpSpPr>
            <a:xfrm>
              <a:off x="3500812" y="3394774"/>
              <a:ext cx="93597" cy="93597"/>
              <a:chOff x="4702732" y="2997994"/>
              <a:chExt cx="161925" cy="161925"/>
            </a:xfrm>
          </p:grpSpPr>
          <p:cxnSp>
            <p:nvCxnSpPr>
              <p:cNvPr id="291" name="Straight Connector 290">
                <a:extLst>
                  <a:ext uri="{FF2B5EF4-FFF2-40B4-BE49-F238E27FC236}">
                    <a16:creationId xmlns:a16="http://schemas.microsoft.com/office/drawing/2014/main" id="{28CB5DEB-09D9-5C4A-5205-D6B9735FA247}"/>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AA12A8FA-05CA-1814-1A97-B5BE653C0D3A}"/>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F2238E50-A40A-09CE-9A65-046F678EB691}"/>
                </a:ext>
              </a:extLst>
            </p:cNvPr>
            <p:cNvGrpSpPr/>
            <p:nvPr/>
          </p:nvGrpSpPr>
          <p:grpSpPr>
            <a:xfrm>
              <a:off x="3468640" y="3338997"/>
              <a:ext cx="93597" cy="93597"/>
              <a:chOff x="4702732" y="2997994"/>
              <a:chExt cx="161925" cy="161925"/>
            </a:xfrm>
          </p:grpSpPr>
          <p:cxnSp>
            <p:nvCxnSpPr>
              <p:cNvPr id="294" name="Straight Connector 293">
                <a:extLst>
                  <a:ext uri="{FF2B5EF4-FFF2-40B4-BE49-F238E27FC236}">
                    <a16:creationId xmlns:a16="http://schemas.microsoft.com/office/drawing/2014/main" id="{70E51C34-7B52-5662-6820-46F6D184C25C}"/>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F21E72E-76F5-B257-6A8B-305C31808C0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15A49B33-D716-8E01-BF21-982925D83DD8}"/>
                </a:ext>
              </a:extLst>
            </p:cNvPr>
            <p:cNvGrpSpPr/>
            <p:nvPr/>
          </p:nvGrpSpPr>
          <p:grpSpPr>
            <a:xfrm>
              <a:off x="3458615" y="3280330"/>
              <a:ext cx="93597" cy="93597"/>
              <a:chOff x="4702732" y="2997994"/>
              <a:chExt cx="161925" cy="161925"/>
            </a:xfrm>
          </p:grpSpPr>
          <p:cxnSp>
            <p:nvCxnSpPr>
              <p:cNvPr id="297" name="Straight Connector 296">
                <a:extLst>
                  <a:ext uri="{FF2B5EF4-FFF2-40B4-BE49-F238E27FC236}">
                    <a16:creationId xmlns:a16="http://schemas.microsoft.com/office/drawing/2014/main" id="{407F1F5A-AC94-376A-B682-8A9EF0EA718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A64771E9-440E-42D8-7385-77A1FD86F708}"/>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BE49BBCF-E091-69FD-9537-D073CC6752B0}"/>
                </a:ext>
              </a:extLst>
            </p:cNvPr>
            <p:cNvGrpSpPr/>
            <p:nvPr/>
          </p:nvGrpSpPr>
          <p:grpSpPr>
            <a:xfrm>
              <a:off x="3421842" y="3222696"/>
              <a:ext cx="93597" cy="93597"/>
              <a:chOff x="4702732" y="2997994"/>
              <a:chExt cx="161925" cy="161925"/>
            </a:xfrm>
          </p:grpSpPr>
          <p:cxnSp>
            <p:nvCxnSpPr>
              <p:cNvPr id="300" name="Straight Connector 299">
                <a:extLst>
                  <a:ext uri="{FF2B5EF4-FFF2-40B4-BE49-F238E27FC236}">
                    <a16:creationId xmlns:a16="http://schemas.microsoft.com/office/drawing/2014/main" id="{A9C0E315-22B7-2482-C35B-008720CCB7AF}"/>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3BC23FF6-4D67-989A-1789-19EE1638D3E8}"/>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A7FD58FD-18D2-0AF6-B2EA-CA52E51806A4}"/>
                </a:ext>
              </a:extLst>
            </p:cNvPr>
            <p:cNvGrpSpPr/>
            <p:nvPr/>
          </p:nvGrpSpPr>
          <p:grpSpPr>
            <a:xfrm>
              <a:off x="3335038" y="3014303"/>
              <a:ext cx="93597" cy="93597"/>
              <a:chOff x="4702732" y="2997994"/>
              <a:chExt cx="161925" cy="161925"/>
            </a:xfrm>
          </p:grpSpPr>
          <p:cxnSp>
            <p:nvCxnSpPr>
              <p:cNvPr id="303" name="Straight Connector 302">
                <a:extLst>
                  <a:ext uri="{FF2B5EF4-FFF2-40B4-BE49-F238E27FC236}">
                    <a16:creationId xmlns:a16="http://schemas.microsoft.com/office/drawing/2014/main" id="{344DD3C7-467D-F0BD-62A6-D8B324AD8F27}"/>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491E840F-A837-9562-C58E-0088D4A9B9CE}"/>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89D19855-F10E-CCE8-99A3-14456669A6F6}"/>
                </a:ext>
              </a:extLst>
            </p:cNvPr>
            <p:cNvGrpSpPr/>
            <p:nvPr/>
          </p:nvGrpSpPr>
          <p:grpSpPr>
            <a:xfrm>
              <a:off x="3222446" y="2794388"/>
              <a:ext cx="93597" cy="93597"/>
              <a:chOff x="4702732" y="2997994"/>
              <a:chExt cx="161925" cy="161925"/>
            </a:xfrm>
          </p:grpSpPr>
          <p:cxnSp>
            <p:nvCxnSpPr>
              <p:cNvPr id="306" name="Straight Connector 305">
                <a:extLst>
                  <a:ext uri="{FF2B5EF4-FFF2-40B4-BE49-F238E27FC236}">
                    <a16:creationId xmlns:a16="http://schemas.microsoft.com/office/drawing/2014/main" id="{0618F857-6CE1-4CB4-1EFF-6FCDD8AEEBC7}"/>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B7A653D4-F6F5-2660-7312-94C86933C57E}"/>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86318F8A-376F-C8C7-A2B9-D1E7245D93C6}"/>
                </a:ext>
              </a:extLst>
            </p:cNvPr>
            <p:cNvGrpSpPr/>
            <p:nvPr/>
          </p:nvGrpSpPr>
          <p:grpSpPr>
            <a:xfrm>
              <a:off x="3162861" y="2670564"/>
              <a:ext cx="93597" cy="93597"/>
              <a:chOff x="4702732" y="2997994"/>
              <a:chExt cx="161925" cy="161925"/>
            </a:xfrm>
          </p:grpSpPr>
          <p:cxnSp>
            <p:nvCxnSpPr>
              <p:cNvPr id="309" name="Straight Connector 308">
                <a:extLst>
                  <a:ext uri="{FF2B5EF4-FFF2-40B4-BE49-F238E27FC236}">
                    <a16:creationId xmlns:a16="http://schemas.microsoft.com/office/drawing/2014/main" id="{31818EC5-E171-034C-990A-8B06DB93100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D424246-272A-7719-C2E0-6E22BB9024D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E1400AFA-4989-D980-731C-CB2F7EE7AF7E}"/>
                </a:ext>
              </a:extLst>
            </p:cNvPr>
            <p:cNvGrpSpPr/>
            <p:nvPr/>
          </p:nvGrpSpPr>
          <p:grpSpPr>
            <a:xfrm>
              <a:off x="3288876" y="2911281"/>
              <a:ext cx="93597" cy="93597"/>
              <a:chOff x="4702732" y="2997994"/>
              <a:chExt cx="161925" cy="161925"/>
            </a:xfrm>
          </p:grpSpPr>
          <p:cxnSp>
            <p:nvCxnSpPr>
              <p:cNvPr id="312" name="Straight Connector 311">
                <a:extLst>
                  <a:ext uri="{FF2B5EF4-FFF2-40B4-BE49-F238E27FC236}">
                    <a16:creationId xmlns:a16="http://schemas.microsoft.com/office/drawing/2014/main" id="{F9B8ACC7-8531-E8FF-ED49-15177BE9DC64}"/>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D8A08201-AE00-F2F5-63B9-283001C3F668}"/>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CC29CD65-D0EF-561E-9E37-3DEFB5AEF18D}"/>
                </a:ext>
              </a:extLst>
            </p:cNvPr>
            <p:cNvGrpSpPr/>
            <p:nvPr/>
          </p:nvGrpSpPr>
          <p:grpSpPr>
            <a:xfrm>
              <a:off x="3091307" y="2562611"/>
              <a:ext cx="93597" cy="93597"/>
              <a:chOff x="4702732" y="2997994"/>
              <a:chExt cx="161925" cy="161925"/>
            </a:xfrm>
          </p:grpSpPr>
          <p:cxnSp>
            <p:nvCxnSpPr>
              <p:cNvPr id="315" name="Straight Connector 314">
                <a:extLst>
                  <a:ext uri="{FF2B5EF4-FFF2-40B4-BE49-F238E27FC236}">
                    <a16:creationId xmlns:a16="http://schemas.microsoft.com/office/drawing/2014/main" id="{70EFAEA0-93FF-8D11-A7E7-0F8C57FDA8A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58A25C0-467C-6225-60C6-BDEFB8AB8AC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F6C39218-5A8C-698A-EDE8-2256102A480A}"/>
                </a:ext>
              </a:extLst>
            </p:cNvPr>
            <p:cNvGrpSpPr/>
            <p:nvPr/>
          </p:nvGrpSpPr>
          <p:grpSpPr>
            <a:xfrm>
              <a:off x="3067098" y="2532135"/>
              <a:ext cx="93597" cy="93597"/>
              <a:chOff x="4702732" y="2997994"/>
              <a:chExt cx="161925" cy="161925"/>
            </a:xfrm>
          </p:grpSpPr>
          <p:cxnSp>
            <p:nvCxnSpPr>
              <p:cNvPr id="318" name="Straight Connector 317">
                <a:extLst>
                  <a:ext uri="{FF2B5EF4-FFF2-40B4-BE49-F238E27FC236}">
                    <a16:creationId xmlns:a16="http://schemas.microsoft.com/office/drawing/2014/main" id="{92857DB6-8C44-F43E-EE86-0B599634DA49}"/>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C8B05A4A-FF08-328C-042E-4C8323FB70B5}"/>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BFBDC111-1D3E-CA56-3596-812D3615C657}"/>
                </a:ext>
              </a:extLst>
            </p:cNvPr>
            <p:cNvGrpSpPr/>
            <p:nvPr/>
          </p:nvGrpSpPr>
          <p:grpSpPr>
            <a:xfrm>
              <a:off x="3035872" y="2339178"/>
              <a:ext cx="93597" cy="93597"/>
              <a:chOff x="4702732" y="2997994"/>
              <a:chExt cx="161925" cy="161925"/>
            </a:xfrm>
          </p:grpSpPr>
          <p:cxnSp>
            <p:nvCxnSpPr>
              <p:cNvPr id="321" name="Straight Connector 320">
                <a:extLst>
                  <a:ext uri="{FF2B5EF4-FFF2-40B4-BE49-F238E27FC236}">
                    <a16:creationId xmlns:a16="http://schemas.microsoft.com/office/drawing/2014/main" id="{9DC4AA2A-6D21-9538-77E4-BEE9973C07D6}"/>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2717572-54E9-5855-736F-E92AFB66B047}"/>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D06C94FC-331D-6E39-0E76-E1EAD2AD9452}"/>
                </a:ext>
              </a:extLst>
            </p:cNvPr>
            <p:cNvGrpSpPr/>
            <p:nvPr/>
          </p:nvGrpSpPr>
          <p:grpSpPr>
            <a:xfrm>
              <a:off x="3013305" y="2253754"/>
              <a:ext cx="93597" cy="93597"/>
              <a:chOff x="4702732" y="2997994"/>
              <a:chExt cx="161925" cy="161925"/>
            </a:xfrm>
          </p:grpSpPr>
          <p:cxnSp>
            <p:nvCxnSpPr>
              <p:cNvPr id="324" name="Straight Connector 323">
                <a:extLst>
                  <a:ext uri="{FF2B5EF4-FFF2-40B4-BE49-F238E27FC236}">
                    <a16:creationId xmlns:a16="http://schemas.microsoft.com/office/drawing/2014/main" id="{776A48FA-5FFB-37E3-9454-E5D7C4F8BB8C}"/>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2B61127-BD93-567D-7BEE-F25DE4DA88F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F628F5B3-F38F-0682-3D58-C82C4B88D6FE}"/>
                </a:ext>
              </a:extLst>
            </p:cNvPr>
            <p:cNvGrpSpPr/>
            <p:nvPr/>
          </p:nvGrpSpPr>
          <p:grpSpPr>
            <a:xfrm>
              <a:off x="2984899" y="2210266"/>
              <a:ext cx="93597" cy="93597"/>
              <a:chOff x="4702732" y="2997994"/>
              <a:chExt cx="161925" cy="161925"/>
            </a:xfrm>
          </p:grpSpPr>
          <p:cxnSp>
            <p:nvCxnSpPr>
              <p:cNvPr id="327" name="Straight Connector 326">
                <a:extLst>
                  <a:ext uri="{FF2B5EF4-FFF2-40B4-BE49-F238E27FC236}">
                    <a16:creationId xmlns:a16="http://schemas.microsoft.com/office/drawing/2014/main" id="{A713C636-6A8C-3E16-BD55-882FD3D1F45F}"/>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F78BB556-DE90-A9A8-EA48-610C8E9960E4}"/>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3FA83ACF-96AC-8770-681E-C6E3D61B0987}"/>
                </a:ext>
              </a:extLst>
            </p:cNvPr>
            <p:cNvGrpSpPr/>
            <p:nvPr/>
          </p:nvGrpSpPr>
          <p:grpSpPr>
            <a:xfrm>
              <a:off x="2919708" y="2110992"/>
              <a:ext cx="93597" cy="93597"/>
              <a:chOff x="4702732" y="2997994"/>
              <a:chExt cx="161925" cy="161925"/>
            </a:xfrm>
          </p:grpSpPr>
          <p:cxnSp>
            <p:nvCxnSpPr>
              <p:cNvPr id="330" name="Straight Connector 329">
                <a:extLst>
                  <a:ext uri="{FF2B5EF4-FFF2-40B4-BE49-F238E27FC236}">
                    <a16:creationId xmlns:a16="http://schemas.microsoft.com/office/drawing/2014/main" id="{1D133B5D-94D8-9914-BD04-77E13D1C7A01}"/>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1C8E538-5BA9-DFFC-D986-F8B1C99C9EE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A0C79810-FB45-26DC-E01F-0E4995ABD13A}"/>
                </a:ext>
              </a:extLst>
            </p:cNvPr>
            <p:cNvGrpSpPr/>
            <p:nvPr/>
          </p:nvGrpSpPr>
          <p:grpSpPr>
            <a:xfrm>
              <a:off x="2856067" y="2061398"/>
              <a:ext cx="93597" cy="93597"/>
              <a:chOff x="4702732" y="2997994"/>
              <a:chExt cx="161925" cy="161925"/>
            </a:xfrm>
          </p:grpSpPr>
          <p:cxnSp>
            <p:nvCxnSpPr>
              <p:cNvPr id="333" name="Straight Connector 332">
                <a:extLst>
                  <a:ext uri="{FF2B5EF4-FFF2-40B4-BE49-F238E27FC236}">
                    <a16:creationId xmlns:a16="http://schemas.microsoft.com/office/drawing/2014/main" id="{BA489A1B-2090-0A23-8D27-F1AB9D8D091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2BF1BD26-FF46-2322-9D2E-0F04923FE041}"/>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75E4BE6C-5491-65B8-F8D0-36402B74362B}"/>
                </a:ext>
              </a:extLst>
            </p:cNvPr>
            <p:cNvGrpSpPr/>
            <p:nvPr/>
          </p:nvGrpSpPr>
          <p:grpSpPr>
            <a:xfrm>
              <a:off x="2814268" y="2009779"/>
              <a:ext cx="93597" cy="93597"/>
              <a:chOff x="4702732" y="2997994"/>
              <a:chExt cx="161925" cy="161925"/>
            </a:xfrm>
          </p:grpSpPr>
          <p:cxnSp>
            <p:nvCxnSpPr>
              <p:cNvPr id="336" name="Straight Connector 335">
                <a:extLst>
                  <a:ext uri="{FF2B5EF4-FFF2-40B4-BE49-F238E27FC236}">
                    <a16:creationId xmlns:a16="http://schemas.microsoft.com/office/drawing/2014/main" id="{90513C95-F36E-2E51-588F-48797A2B1779}"/>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E65FD9CF-1A35-AE6E-43AE-E33C46AB95DC}"/>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A7CE52EA-FA46-440A-C719-1FF433C82220}"/>
                </a:ext>
              </a:extLst>
            </p:cNvPr>
            <p:cNvGrpSpPr/>
            <p:nvPr/>
          </p:nvGrpSpPr>
          <p:grpSpPr>
            <a:xfrm>
              <a:off x="2752871" y="1991177"/>
              <a:ext cx="93597" cy="93597"/>
              <a:chOff x="4702732" y="2997994"/>
              <a:chExt cx="161925" cy="161925"/>
            </a:xfrm>
          </p:grpSpPr>
          <p:cxnSp>
            <p:nvCxnSpPr>
              <p:cNvPr id="339" name="Straight Connector 338">
                <a:extLst>
                  <a:ext uri="{FF2B5EF4-FFF2-40B4-BE49-F238E27FC236}">
                    <a16:creationId xmlns:a16="http://schemas.microsoft.com/office/drawing/2014/main" id="{7EF4720D-B503-7875-D5F8-F956690FC1D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8F0F752-742E-4A72-FD7D-134556100D7C}"/>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436DE37B-EBC7-72B8-1E7F-50694CA56EF4}"/>
                </a:ext>
              </a:extLst>
            </p:cNvPr>
            <p:cNvGrpSpPr/>
            <p:nvPr/>
          </p:nvGrpSpPr>
          <p:grpSpPr>
            <a:xfrm>
              <a:off x="2696865" y="1996695"/>
              <a:ext cx="93597" cy="93597"/>
              <a:chOff x="4702732" y="2997994"/>
              <a:chExt cx="161925" cy="161925"/>
            </a:xfrm>
          </p:grpSpPr>
          <p:cxnSp>
            <p:nvCxnSpPr>
              <p:cNvPr id="342" name="Straight Connector 341">
                <a:extLst>
                  <a:ext uri="{FF2B5EF4-FFF2-40B4-BE49-F238E27FC236}">
                    <a16:creationId xmlns:a16="http://schemas.microsoft.com/office/drawing/2014/main" id="{B8BA04C2-AE73-A0F2-89CA-80D22C743004}"/>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4EE118D0-0029-F9A3-9CCD-B34B879221FC}"/>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14FBE498-37E5-E96E-D447-CFC7BFA51DF6}"/>
                </a:ext>
              </a:extLst>
            </p:cNvPr>
            <p:cNvGrpSpPr/>
            <p:nvPr/>
          </p:nvGrpSpPr>
          <p:grpSpPr>
            <a:xfrm>
              <a:off x="2659274" y="1995999"/>
              <a:ext cx="93597" cy="93597"/>
              <a:chOff x="4702732" y="2997994"/>
              <a:chExt cx="161925" cy="161925"/>
            </a:xfrm>
          </p:grpSpPr>
          <p:cxnSp>
            <p:nvCxnSpPr>
              <p:cNvPr id="345" name="Straight Connector 344">
                <a:extLst>
                  <a:ext uri="{FF2B5EF4-FFF2-40B4-BE49-F238E27FC236}">
                    <a16:creationId xmlns:a16="http://schemas.microsoft.com/office/drawing/2014/main" id="{A4C18149-B61C-C03E-A00C-CCFB1834A642}"/>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A4B306E5-4CDA-A924-5805-6E8BDC7AA88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05541DB3-60E8-A58E-524A-6D25D3D1635F}"/>
                </a:ext>
              </a:extLst>
            </p:cNvPr>
            <p:cNvGrpSpPr/>
            <p:nvPr/>
          </p:nvGrpSpPr>
          <p:grpSpPr>
            <a:xfrm>
              <a:off x="2258946" y="1902402"/>
              <a:ext cx="93597" cy="93597"/>
              <a:chOff x="4702732" y="2997994"/>
              <a:chExt cx="161925" cy="161925"/>
            </a:xfrm>
          </p:grpSpPr>
          <p:cxnSp>
            <p:nvCxnSpPr>
              <p:cNvPr id="348" name="Straight Connector 347">
                <a:extLst>
                  <a:ext uri="{FF2B5EF4-FFF2-40B4-BE49-F238E27FC236}">
                    <a16:creationId xmlns:a16="http://schemas.microsoft.com/office/drawing/2014/main" id="{3D51B111-9D82-005E-AF42-B99E39134C56}"/>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DAC83DE1-96DF-5207-B386-784E381C9FA1}"/>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11E00B2E-1CB5-3709-4E91-FA5C3E44A145}"/>
                </a:ext>
              </a:extLst>
            </p:cNvPr>
            <p:cNvGrpSpPr/>
            <p:nvPr/>
          </p:nvGrpSpPr>
          <p:grpSpPr>
            <a:xfrm>
              <a:off x="2567273" y="1923919"/>
              <a:ext cx="93597" cy="93597"/>
              <a:chOff x="4702732" y="2997994"/>
              <a:chExt cx="161925" cy="161925"/>
            </a:xfrm>
          </p:grpSpPr>
          <p:cxnSp>
            <p:nvCxnSpPr>
              <p:cNvPr id="351" name="Straight Connector 350">
                <a:extLst>
                  <a:ext uri="{FF2B5EF4-FFF2-40B4-BE49-F238E27FC236}">
                    <a16:creationId xmlns:a16="http://schemas.microsoft.com/office/drawing/2014/main" id="{84020F16-D093-CCF0-BDD7-E5F1BBBBC74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EF971EE-0484-CA59-C511-37D9400182C5}"/>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55ED992A-98B6-4826-659E-F5CA4A4EFBA0}"/>
                </a:ext>
              </a:extLst>
            </p:cNvPr>
            <p:cNvGrpSpPr/>
            <p:nvPr/>
          </p:nvGrpSpPr>
          <p:grpSpPr>
            <a:xfrm>
              <a:off x="2386333" y="1920681"/>
              <a:ext cx="93597" cy="93597"/>
              <a:chOff x="4702732" y="2997994"/>
              <a:chExt cx="161925" cy="161925"/>
            </a:xfrm>
          </p:grpSpPr>
          <p:cxnSp>
            <p:nvCxnSpPr>
              <p:cNvPr id="354" name="Straight Connector 353">
                <a:extLst>
                  <a:ext uri="{FF2B5EF4-FFF2-40B4-BE49-F238E27FC236}">
                    <a16:creationId xmlns:a16="http://schemas.microsoft.com/office/drawing/2014/main" id="{41E35AF1-7FD9-EC1D-66EE-69DECC3CADE2}"/>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478353E0-A337-5054-B35D-B1A60761E1C1}"/>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37325DA1-3C1E-CB6A-B4BE-FF6FBFF09968}"/>
                </a:ext>
              </a:extLst>
            </p:cNvPr>
            <p:cNvGrpSpPr/>
            <p:nvPr/>
          </p:nvGrpSpPr>
          <p:grpSpPr>
            <a:xfrm>
              <a:off x="2163894" y="1891858"/>
              <a:ext cx="93597" cy="93597"/>
              <a:chOff x="4702732" y="2997994"/>
              <a:chExt cx="161925" cy="161925"/>
            </a:xfrm>
          </p:grpSpPr>
          <p:cxnSp>
            <p:nvCxnSpPr>
              <p:cNvPr id="357" name="Straight Connector 356">
                <a:extLst>
                  <a:ext uri="{FF2B5EF4-FFF2-40B4-BE49-F238E27FC236}">
                    <a16:creationId xmlns:a16="http://schemas.microsoft.com/office/drawing/2014/main" id="{07F065E1-28FC-2FAB-689D-5341C46EE6C0}"/>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9D0035B3-67F6-F134-EE9F-37512FDD01E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8CF44DFB-DDE8-DCC3-4163-5966A9AF85CB}"/>
                </a:ext>
              </a:extLst>
            </p:cNvPr>
            <p:cNvGrpSpPr/>
            <p:nvPr/>
          </p:nvGrpSpPr>
          <p:grpSpPr>
            <a:xfrm>
              <a:off x="1681298" y="1856392"/>
              <a:ext cx="93597" cy="93597"/>
              <a:chOff x="4702732" y="2997994"/>
              <a:chExt cx="161925" cy="161925"/>
            </a:xfrm>
          </p:grpSpPr>
          <p:cxnSp>
            <p:nvCxnSpPr>
              <p:cNvPr id="360" name="Straight Connector 359">
                <a:extLst>
                  <a:ext uri="{FF2B5EF4-FFF2-40B4-BE49-F238E27FC236}">
                    <a16:creationId xmlns:a16="http://schemas.microsoft.com/office/drawing/2014/main" id="{67544738-BCBC-B769-0B4E-6A2F2120ED36}"/>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72EBC2F9-CC18-5706-483E-29F55421807A}"/>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3DC5F8F8-15C8-0BD3-CFFF-0EE9A7E8939F}"/>
                </a:ext>
              </a:extLst>
            </p:cNvPr>
            <p:cNvGrpSpPr/>
            <p:nvPr/>
          </p:nvGrpSpPr>
          <p:grpSpPr>
            <a:xfrm>
              <a:off x="1607088" y="1856392"/>
              <a:ext cx="93597" cy="93597"/>
              <a:chOff x="4702732" y="2997994"/>
              <a:chExt cx="161925" cy="161925"/>
            </a:xfrm>
          </p:grpSpPr>
          <p:cxnSp>
            <p:nvCxnSpPr>
              <p:cNvPr id="363" name="Straight Connector 362">
                <a:extLst>
                  <a:ext uri="{FF2B5EF4-FFF2-40B4-BE49-F238E27FC236}">
                    <a16:creationId xmlns:a16="http://schemas.microsoft.com/office/drawing/2014/main" id="{7333CCAA-48F5-06BC-E82A-C335BA3933EB}"/>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AE24CACB-BB98-31D1-9E2B-9B1CF0544126}"/>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6380C2A7-9AC8-2EB0-367B-3149915BCF02}"/>
                </a:ext>
              </a:extLst>
            </p:cNvPr>
            <p:cNvGrpSpPr/>
            <p:nvPr/>
          </p:nvGrpSpPr>
          <p:grpSpPr>
            <a:xfrm>
              <a:off x="1936794" y="1877877"/>
              <a:ext cx="93597" cy="93597"/>
              <a:chOff x="4702732" y="2997994"/>
              <a:chExt cx="161925" cy="161925"/>
            </a:xfrm>
          </p:grpSpPr>
          <p:cxnSp>
            <p:nvCxnSpPr>
              <p:cNvPr id="366" name="Straight Connector 365">
                <a:extLst>
                  <a:ext uri="{FF2B5EF4-FFF2-40B4-BE49-F238E27FC236}">
                    <a16:creationId xmlns:a16="http://schemas.microsoft.com/office/drawing/2014/main" id="{0239AE6D-96DC-7D13-8FDB-A7EC1C26BC51}"/>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B936931A-E074-CC38-8257-77911B5E57A9}"/>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CC585655-D1BF-90E8-3298-3617B59945D4}"/>
                </a:ext>
              </a:extLst>
            </p:cNvPr>
            <p:cNvGrpSpPr/>
            <p:nvPr/>
          </p:nvGrpSpPr>
          <p:grpSpPr>
            <a:xfrm>
              <a:off x="2098642" y="1897580"/>
              <a:ext cx="93597" cy="93597"/>
              <a:chOff x="4702732" y="2997994"/>
              <a:chExt cx="161925" cy="161925"/>
            </a:xfrm>
          </p:grpSpPr>
          <p:cxnSp>
            <p:nvCxnSpPr>
              <p:cNvPr id="369" name="Straight Connector 368">
                <a:extLst>
                  <a:ext uri="{FF2B5EF4-FFF2-40B4-BE49-F238E27FC236}">
                    <a16:creationId xmlns:a16="http://schemas.microsoft.com/office/drawing/2014/main" id="{4EC8CBDA-5CB4-63A3-5623-54D43F286B39}"/>
                  </a:ext>
                </a:extLst>
              </p:cNvPr>
              <p:cNvCxnSpPr>
                <a:cxnSpLocks/>
              </p:cNvCxnSpPr>
              <p:nvPr/>
            </p:nvCxnSpPr>
            <p:spPr bwMode="auto">
              <a:xfrm>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4303100E-CBA0-C745-FA6E-EDD514D65DDE}"/>
                  </a:ext>
                </a:extLst>
              </p:cNvPr>
              <p:cNvCxnSpPr>
                <a:cxnSpLocks/>
              </p:cNvCxnSpPr>
              <p:nvPr/>
            </p:nvCxnSpPr>
            <p:spPr bwMode="auto">
              <a:xfrm rot="16200000">
                <a:off x="4783695" y="2997994"/>
                <a:ext cx="0" cy="161925"/>
              </a:xfrm>
              <a:prstGeom prst="line">
                <a:avLst/>
              </a:prstGeom>
              <a:noFill/>
              <a:ln w="28575" cap="flat" cmpd="sng" algn="ctr">
                <a:solidFill>
                  <a:schemeClr val="accent2"/>
                </a:solidFill>
                <a:prstDash val="solid"/>
                <a:round/>
                <a:headEnd type="none" w="med" len="med"/>
                <a:tailEnd type="none" w="med" len="med"/>
              </a:ln>
              <a:effectLst/>
            </p:spPr>
          </p:cxnSp>
        </p:grpSp>
      </p:grpSp>
      <p:sp>
        <p:nvSpPr>
          <p:cNvPr id="372" name="Freeform: Shape 371">
            <a:extLst>
              <a:ext uri="{FF2B5EF4-FFF2-40B4-BE49-F238E27FC236}">
                <a16:creationId xmlns:a16="http://schemas.microsoft.com/office/drawing/2014/main" id="{895657A0-3E15-6606-025C-2361DCF50416}"/>
              </a:ext>
            </a:extLst>
          </p:cNvPr>
          <p:cNvSpPr/>
          <p:nvPr/>
        </p:nvSpPr>
        <p:spPr bwMode="auto">
          <a:xfrm>
            <a:off x="1590675" y="1840265"/>
            <a:ext cx="3683000" cy="1981200"/>
          </a:xfrm>
          <a:custGeom>
            <a:avLst/>
            <a:gdLst>
              <a:gd name="connsiteX0" fmla="*/ 3683000 w 3683000"/>
              <a:gd name="connsiteY0" fmla="*/ 1981200 h 1981200"/>
              <a:gd name="connsiteX1" fmla="*/ 3155950 w 3683000"/>
              <a:gd name="connsiteY1" fmla="*/ 1981200 h 1981200"/>
              <a:gd name="connsiteX2" fmla="*/ 3155950 w 3683000"/>
              <a:gd name="connsiteY2" fmla="*/ 1895475 h 1981200"/>
              <a:gd name="connsiteX3" fmla="*/ 2676525 w 3683000"/>
              <a:gd name="connsiteY3" fmla="*/ 1895475 h 1981200"/>
              <a:gd name="connsiteX4" fmla="*/ 2676525 w 3683000"/>
              <a:gd name="connsiteY4" fmla="*/ 1851025 h 1981200"/>
              <a:gd name="connsiteX5" fmla="*/ 2616200 w 3683000"/>
              <a:gd name="connsiteY5" fmla="*/ 1851025 h 1981200"/>
              <a:gd name="connsiteX6" fmla="*/ 2616200 w 3683000"/>
              <a:gd name="connsiteY6" fmla="*/ 1790700 h 1981200"/>
              <a:gd name="connsiteX7" fmla="*/ 2600325 w 3683000"/>
              <a:gd name="connsiteY7" fmla="*/ 1790700 h 1981200"/>
              <a:gd name="connsiteX8" fmla="*/ 2600325 w 3683000"/>
              <a:gd name="connsiteY8" fmla="*/ 1752600 h 1981200"/>
              <a:gd name="connsiteX9" fmla="*/ 2463800 w 3683000"/>
              <a:gd name="connsiteY9" fmla="*/ 1752600 h 1981200"/>
              <a:gd name="connsiteX10" fmla="*/ 2463800 w 3683000"/>
              <a:gd name="connsiteY10" fmla="*/ 1673225 h 1981200"/>
              <a:gd name="connsiteX11" fmla="*/ 2320925 w 3683000"/>
              <a:gd name="connsiteY11" fmla="*/ 1673225 h 1981200"/>
              <a:gd name="connsiteX12" fmla="*/ 2320925 w 3683000"/>
              <a:gd name="connsiteY12" fmla="*/ 1641475 h 1981200"/>
              <a:gd name="connsiteX13" fmla="*/ 2286000 w 3683000"/>
              <a:gd name="connsiteY13" fmla="*/ 1641475 h 1981200"/>
              <a:gd name="connsiteX14" fmla="*/ 2286000 w 3683000"/>
              <a:gd name="connsiteY14" fmla="*/ 1600200 h 1981200"/>
              <a:gd name="connsiteX15" fmla="*/ 2108200 w 3683000"/>
              <a:gd name="connsiteY15" fmla="*/ 1600200 h 1981200"/>
              <a:gd name="connsiteX16" fmla="*/ 2108200 w 3683000"/>
              <a:gd name="connsiteY16" fmla="*/ 1581150 h 1981200"/>
              <a:gd name="connsiteX17" fmla="*/ 1993900 w 3683000"/>
              <a:gd name="connsiteY17" fmla="*/ 1581150 h 1981200"/>
              <a:gd name="connsiteX18" fmla="*/ 1993900 w 3683000"/>
              <a:gd name="connsiteY18" fmla="*/ 1549400 h 1981200"/>
              <a:gd name="connsiteX19" fmla="*/ 1946275 w 3683000"/>
              <a:gd name="connsiteY19" fmla="*/ 1549400 h 1981200"/>
              <a:gd name="connsiteX20" fmla="*/ 1946275 w 3683000"/>
              <a:gd name="connsiteY20" fmla="*/ 1485900 h 1981200"/>
              <a:gd name="connsiteX21" fmla="*/ 1920875 w 3683000"/>
              <a:gd name="connsiteY21" fmla="*/ 1485900 h 1981200"/>
              <a:gd name="connsiteX22" fmla="*/ 1920875 w 3683000"/>
              <a:gd name="connsiteY22" fmla="*/ 1406525 h 1981200"/>
              <a:gd name="connsiteX23" fmla="*/ 1879600 w 3683000"/>
              <a:gd name="connsiteY23" fmla="*/ 1406525 h 1981200"/>
              <a:gd name="connsiteX24" fmla="*/ 1879600 w 3683000"/>
              <a:gd name="connsiteY24" fmla="*/ 1358900 h 1981200"/>
              <a:gd name="connsiteX25" fmla="*/ 1863725 w 3683000"/>
              <a:gd name="connsiteY25" fmla="*/ 1358900 h 1981200"/>
              <a:gd name="connsiteX26" fmla="*/ 1863725 w 3683000"/>
              <a:gd name="connsiteY26" fmla="*/ 1292225 h 1981200"/>
              <a:gd name="connsiteX27" fmla="*/ 1854200 w 3683000"/>
              <a:gd name="connsiteY27" fmla="*/ 1292225 h 1981200"/>
              <a:gd name="connsiteX28" fmla="*/ 1854200 w 3683000"/>
              <a:gd name="connsiteY28" fmla="*/ 1263650 h 1981200"/>
              <a:gd name="connsiteX29" fmla="*/ 1841500 w 3683000"/>
              <a:gd name="connsiteY29" fmla="*/ 1276350 h 1981200"/>
              <a:gd name="connsiteX30" fmla="*/ 1841500 w 3683000"/>
              <a:gd name="connsiteY30" fmla="*/ 1241425 h 1981200"/>
              <a:gd name="connsiteX31" fmla="*/ 1819275 w 3683000"/>
              <a:gd name="connsiteY31" fmla="*/ 1241425 h 1981200"/>
              <a:gd name="connsiteX32" fmla="*/ 1819275 w 3683000"/>
              <a:gd name="connsiteY32" fmla="*/ 1193800 h 1981200"/>
              <a:gd name="connsiteX33" fmla="*/ 1819275 w 3683000"/>
              <a:gd name="connsiteY33" fmla="*/ 1193800 h 1981200"/>
              <a:gd name="connsiteX34" fmla="*/ 1819275 w 3683000"/>
              <a:gd name="connsiteY34" fmla="*/ 1158875 h 1981200"/>
              <a:gd name="connsiteX35" fmla="*/ 1803400 w 3683000"/>
              <a:gd name="connsiteY35" fmla="*/ 1174750 h 1981200"/>
              <a:gd name="connsiteX36" fmla="*/ 1803400 w 3683000"/>
              <a:gd name="connsiteY36" fmla="*/ 1130300 h 1981200"/>
              <a:gd name="connsiteX37" fmla="*/ 1774825 w 3683000"/>
              <a:gd name="connsiteY37" fmla="*/ 1130300 h 1981200"/>
              <a:gd name="connsiteX38" fmla="*/ 1774825 w 3683000"/>
              <a:gd name="connsiteY38" fmla="*/ 1085850 h 1981200"/>
              <a:gd name="connsiteX39" fmla="*/ 1749425 w 3683000"/>
              <a:gd name="connsiteY39" fmla="*/ 1085850 h 1981200"/>
              <a:gd name="connsiteX40" fmla="*/ 1749425 w 3683000"/>
              <a:gd name="connsiteY40" fmla="*/ 1047750 h 1981200"/>
              <a:gd name="connsiteX41" fmla="*/ 1749425 w 3683000"/>
              <a:gd name="connsiteY41" fmla="*/ 1047750 h 1981200"/>
              <a:gd name="connsiteX42" fmla="*/ 1749425 w 3683000"/>
              <a:gd name="connsiteY42" fmla="*/ 1022350 h 1981200"/>
              <a:gd name="connsiteX43" fmla="*/ 1711325 w 3683000"/>
              <a:gd name="connsiteY43" fmla="*/ 1022350 h 1981200"/>
              <a:gd name="connsiteX44" fmla="*/ 1711325 w 3683000"/>
              <a:gd name="connsiteY44" fmla="*/ 1003300 h 1981200"/>
              <a:gd name="connsiteX45" fmla="*/ 1695450 w 3683000"/>
              <a:gd name="connsiteY45" fmla="*/ 1003300 h 1981200"/>
              <a:gd name="connsiteX46" fmla="*/ 1695450 w 3683000"/>
              <a:gd name="connsiteY46" fmla="*/ 952500 h 1981200"/>
              <a:gd name="connsiteX47" fmla="*/ 1670050 w 3683000"/>
              <a:gd name="connsiteY47" fmla="*/ 952500 h 1981200"/>
              <a:gd name="connsiteX48" fmla="*/ 1670050 w 3683000"/>
              <a:gd name="connsiteY48" fmla="*/ 901700 h 1981200"/>
              <a:gd name="connsiteX49" fmla="*/ 1663700 w 3683000"/>
              <a:gd name="connsiteY49" fmla="*/ 901700 h 1981200"/>
              <a:gd name="connsiteX50" fmla="*/ 1663700 w 3683000"/>
              <a:gd name="connsiteY50" fmla="*/ 850900 h 1981200"/>
              <a:gd name="connsiteX51" fmla="*/ 1663700 w 3683000"/>
              <a:gd name="connsiteY51" fmla="*/ 850900 h 1981200"/>
              <a:gd name="connsiteX52" fmla="*/ 1644650 w 3683000"/>
              <a:gd name="connsiteY52" fmla="*/ 831850 h 1981200"/>
              <a:gd name="connsiteX53" fmla="*/ 1581150 w 3683000"/>
              <a:gd name="connsiteY53" fmla="*/ 831850 h 1981200"/>
              <a:gd name="connsiteX54" fmla="*/ 1581150 w 3683000"/>
              <a:gd name="connsiteY54" fmla="*/ 762000 h 1981200"/>
              <a:gd name="connsiteX55" fmla="*/ 1543050 w 3683000"/>
              <a:gd name="connsiteY55" fmla="*/ 762000 h 1981200"/>
              <a:gd name="connsiteX56" fmla="*/ 1543050 w 3683000"/>
              <a:gd name="connsiteY56" fmla="*/ 682625 h 1981200"/>
              <a:gd name="connsiteX57" fmla="*/ 1520825 w 3683000"/>
              <a:gd name="connsiteY57" fmla="*/ 682625 h 1981200"/>
              <a:gd name="connsiteX58" fmla="*/ 1520825 w 3683000"/>
              <a:gd name="connsiteY58" fmla="*/ 590550 h 1981200"/>
              <a:gd name="connsiteX59" fmla="*/ 1504950 w 3683000"/>
              <a:gd name="connsiteY59" fmla="*/ 590550 h 1981200"/>
              <a:gd name="connsiteX60" fmla="*/ 1504950 w 3683000"/>
              <a:gd name="connsiteY60" fmla="*/ 501650 h 1981200"/>
              <a:gd name="connsiteX61" fmla="*/ 1482725 w 3683000"/>
              <a:gd name="connsiteY61" fmla="*/ 501650 h 1981200"/>
              <a:gd name="connsiteX62" fmla="*/ 1482725 w 3683000"/>
              <a:gd name="connsiteY62" fmla="*/ 425450 h 1981200"/>
              <a:gd name="connsiteX63" fmla="*/ 1466850 w 3683000"/>
              <a:gd name="connsiteY63" fmla="*/ 425450 h 1981200"/>
              <a:gd name="connsiteX64" fmla="*/ 1466850 w 3683000"/>
              <a:gd name="connsiteY64" fmla="*/ 358775 h 1981200"/>
              <a:gd name="connsiteX65" fmla="*/ 1419225 w 3683000"/>
              <a:gd name="connsiteY65" fmla="*/ 358775 h 1981200"/>
              <a:gd name="connsiteX66" fmla="*/ 1419225 w 3683000"/>
              <a:gd name="connsiteY66" fmla="*/ 307975 h 1981200"/>
              <a:gd name="connsiteX67" fmla="*/ 1397000 w 3683000"/>
              <a:gd name="connsiteY67" fmla="*/ 307975 h 1981200"/>
              <a:gd name="connsiteX68" fmla="*/ 1397000 w 3683000"/>
              <a:gd name="connsiteY68" fmla="*/ 260350 h 1981200"/>
              <a:gd name="connsiteX69" fmla="*/ 1368425 w 3683000"/>
              <a:gd name="connsiteY69" fmla="*/ 260350 h 1981200"/>
              <a:gd name="connsiteX70" fmla="*/ 1368425 w 3683000"/>
              <a:gd name="connsiteY70" fmla="*/ 203200 h 1981200"/>
              <a:gd name="connsiteX71" fmla="*/ 1308100 w 3683000"/>
              <a:gd name="connsiteY71" fmla="*/ 203200 h 1981200"/>
              <a:gd name="connsiteX72" fmla="*/ 1308100 w 3683000"/>
              <a:gd name="connsiteY72" fmla="*/ 168275 h 1981200"/>
              <a:gd name="connsiteX73" fmla="*/ 1244600 w 3683000"/>
              <a:gd name="connsiteY73" fmla="*/ 168275 h 1981200"/>
              <a:gd name="connsiteX74" fmla="*/ 1244600 w 3683000"/>
              <a:gd name="connsiteY74" fmla="*/ 146050 h 1981200"/>
              <a:gd name="connsiteX75" fmla="*/ 1082675 w 3683000"/>
              <a:gd name="connsiteY75" fmla="*/ 146050 h 1981200"/>
              <a:gd name="connsiteX76" fmla="*/ 1060450 w 3683000"/>
              <a:gd name="connsiteY76" fmla="*/ 76200 h 1981200"/>
              <a:gd name="connsiteX77" fmla="*/ 828675 w 3683000"/>
              <a:gd name="connsiteY77" fmla="*/ 76200 h 1981200"/>
              <a:gd name="connsiteX78" fmla="*/ 828675 w 3683000"/>
              <a:gd name="connsiteY78" fmla="*/ 76200 h 1981200"/>
              <a:gd name="connsiteX79" fmla="*/ 828675 w 3683000"/>
              <a:gd name="connsiteY79" fmla="*/ 50800 h 1981200"/>
              <a:gd name="connsiteX80" fmla="*/ 473075 w 3683000"/>
              <a:gd name="connsiteY80" fmla="*/ 50800 h 1981200"/>
              <a:gd name="connsiteX81" fmla="*/ 473075 w 3683000"/>
              <a:gd name="connsiteY81" fmla="*/ 31750 h 1981200"/>
              <a:gd name="connsiteX82" fmla="*/ 279400 w 3683000"/>
              <a:gd name="connsiteY82" fmla="*/ 31750 h 1981200"/>
              <a:gd name="connsiteX83" fmla="*/ 279400 w 3683000"/>
              <a:gd name="connsiteY83" fmla="*/ 0 h 1981200"/>
              <a:gd name="connsiteX84" fmla="*/ 0 w 3683000"/>
              <a:gd name="connsiteY84" fmla="*/ 0 h 1981200"/>
              <a:gd name="connsiteX0" fmla="*/ 3683000 w 3683000"/>
              <a:gd name="connsiteY0" fmla="*/ 1981200 h 1981200"/>
              <a:gd name="connsiteX1" fmla="*/ 3155950 w 3683000"/>
              <a:gd name="connsiteY1" fmla="*/ 1981200 h 1981200"/>
              <a:gd name="connsiteX2" fmla="*/ 3155950 w 3683000"/>
              <a:gd name="connsiteY2" fmla="*/ 1895475 h 1981200"/>
              <a:gd name="connsiteX3" fmla="*/ 2676525 w 3683000"/>
              <a:gd name="connsiteY3" fmla="*/ 1895475 h 1981200"/>
              <a:gd name="connsiteX4" fmla="*/ 2676525 w 3683000"/>
              <a:gd name="connsiteY4" fmla="*/ 1851025 h 1981200"/>
              <a:gd name="connsiteX5" fmla="*/ 2616200 w 3683000"/>
              <a:gd name="connsiteY5" fmla="*/ 1851025 h 1981200"/>
              <a:gd name="connsiteX6" fmla="*/ 2616200 w 3683000"/>
              <a:gd name="connsiteY6" fmla="*/ 1790700 h 1981200"/>
              <a:gd name="connsiteX7" fmla="*/ 2600325 w 3683000"/>
              <a:gd name="connsiteY7" fmla="*/ 1790700 h 1981200"/>
              <a:gd name="connsiteX8" fmla="*/ 2600325 w 3683000"/>
              <a:gd name="connsiteY8" fmla="*/ 1752600 h 1981200"/>
              <a:gd name="connsiteX9" fmla="*/ 2463800 w 3683000"/>
              <a:gd name="connsiteY9" fmla="*/ 1752600 h 1981200"/>
              <a:gd name="connsiteX10" fmla="*/ 2463800 w 3683000"/>
              <a:gd name="connsiteY10" fmla="*/ 1673225 h 1981200"/>
              <a:gd name="connsiteX11" fmla="*/ 2320925 w 3683000"/>
              <a:gd name="connsiteY11" fmla="*/ 1673225 h 1981200"/>
              <a:gd name="connsiteX12" fmla="*/ 2320925 w 3683000"/>
              <a:gd name="connsiteY12" fmla="*/ 1641475 h 1981200"/>
              <a:gd name="connsiteX13" fmla="*/ 2286000 w 3683000"/>
              <a:gd name="connsiteY13" fmla="*/ 1641475 h 1981200"/>
              <a:gd name="connsiteX14" fmla="*/ 2286000 w 3683000"/>
              <a:gd name="connsiteY14" fmla="*/ 1600200 h 1981200"/>
              <a:gd name="connsiteX15" fmla="*/ 2108200 w 3683000"/>
              <a:gd name="connsiteY15" fmla="*/ 1600200 h 1981200"/>
              <a:gd name="connsiteX16" fmla="*/ 2108200 w 3683000"/>
              <a:gd name="connsiteY16" fmla="*/ 1581150 h 1981200"/>
              <a:gd name="connsiteX17" fmla="*/ 1993900 w 3683000"/>
              <a:gd name="connsiteY17" fmla="*/ 1581150 h 1981200"/>
              <a:gd name="connsiteX18" fmla="*/ 1993900 w 3683000"/>
              <a:gd name="connsiteY18" fmla="*/ 1549400 h 1981200"/>
              <a:gd name="connsiteX19" fmla="*/ 1946275 w 3683000"/>
              <a:gd name="connsiteY19" fmla="*/ 1549400 h 1981200"/>
              <a:gd name="connsiteX20" fmla="*/ 1946275 w 3683000"/>
              <a:gd name="connsiteY20" fmla="*/ 1485900 h 1981200"/>
              <a:gd name="connsiteX21" fmla="*/ 1920875 w 3683000"/>
              <a:gd name="connsiteY21" fmla="*/ 1485900 h 1981200"/>
              <a:gd name="connsiteX22" fmla="*/ 1920875 w 3683000"/>
              <a:gd name="connsiteY22" fmla="*/ 1406525 h 1981200"/>
              <a:gd name="connsiteX23" fmla="*/ 1879600 w 3683000"/>
              <a:gd name="connsiteY23" fmla="*/ 1406525 h 1981200"/>
              <a:gd name="connsiteX24" fmla="*/ 1879600 w 3683000"/>
              <a:gd name="connsiteY24" fmla="*/ 1358900 h 1981200"/>
              <a:gd name="connsiteX25" fmla="*/ 1863725 w 3683000"/>
              <a:gd name="connsiteY25" fmla="*/ 1358900 h 1981200"/>
              <a:gd name="connsiteX26" fmla="*/ 1863725 w 3683000"/>
              <a:gd name="connsiteY26" fmla="*/ 1292225 h 1981200"/>
              <a:gd name="connsiteX27" fmla="*/ 1854200 w 3683000"/>
              <a:gd name="connsiteY27" fmla="*/ 1292225 h 1981200"/>
              <a:gd name="connsiteX28" fmla="*/ 1854200 w 3683000"/>
              <a:gd name="connsiteY28" fmla="*/ 1263650 h 1981200"/>
              <a:gd name="connsiteX29" fmla="*/ 1841500 w 3683000"/>
              <a:gd name="connsiteY29" fmla="*/ 1266825 h 1981200"/>
              <a:gd name="connsiteX30" fmla="*/ 1841500 w 3683000"/>
              <a:gd name="connsiteY30" fmla="*/ 1241425 h 1981200"/>
              <a:gd name="connsiteX31" fmla="*/ 1819275 w 3683000"/>
              <a:gd name="connsiteY31" fmla="*/ 1241425 h 1981200"/>
              <a:gd name="connsiteX32" fmla="*/ 1819275 w 3683000"/>
              <a:gd name="connsiteY32" fmla="*/ 1193800 h 1981200"/>
              <a:gd name="connsiteX33" fmla="*/ 1819275 w 3683000"/>
              <a:gd name="connsiteY33" fmla="*/ 1193800 h 1981200"/>
              <a:gd name="connsiteX34" fmla="*/ 1819275 w 3683000"/>
              <a:gd name="connsiteY34" fmla="*/ 1158875 h 1981200"/>
              <a:gd name="connsiteX35" fmla="*/ 1803400 w 3683000"/>
              <a:gd name="connsiteY35" fmla="*/ 1174750 h 1981200"/>
              <a:gd name="connsiteX36" fmla="*/ 1803400 w 3683000"/>
              <a:gd name="connsiteY36" fmla="*/ 1130300 h 1981200"/>
              <a:gd name="connsiteX37" fmla="*/ 1774825 w 3683000"/>
              <a:gd name="connsiteY37" fmla="*/ 1130300 h 1981200"/>
              <a:gd name="connsiteX38" fmla="*/ 1774825 w 3683000"/>
              <a:gd name="connsiteY38" fmla="*/ 1085850 h 1981200"/>
              <a:gd name="connsiteX39" fmla="*/ 1749425 w 3683000"/>
              <a:gd name="connsiteY39" fmla="*/ 1085850 h 1981200"/>
              <a:gd name="connsiteX40" fmla="*/ 1749425 w 3683000"/>
              <a:gd name="connsiteY40" fmla="*/ 1047750 h 1981200"/>
              <a:gd name="connsiteX41" fmla="*/ 1749425 w 3683000"/>
              <a:gd name="connsiteY41" fmla="*/ 1047750 h 1981200"/>
              <a:gd name="connsiteX42" fmla="*/ 1749425 w 3683000"/>
              <a:gd name="connsiteY42" fmla="*/ 1022350 h 1981200"/>
              <a:gd name="connsiteX43" fmla="*/ 1711325 w 3683000"/>
              <a:gd name="connsiteY43" fmla="*/ 1022350 h 1981200"/>
              <a:gd name="connsiteX44" fmla="*/ 1711325 w 3683000"/>
              <a:gd name="connsiteY44" fmla="*/ 1003300 h 1981200"/>
              <a:gd name="connsiteX45" fmla="*/ 1695450 w 3683000"/>
              <a:gd name="connsiteY45" fmla="*/ 1003300 h 1981200"/>
              <a:gd name="connsiteX46" fmla="*/ 1695450 w 3683000"/>
              <a:gd name="connsiteY46" fmla="*/ 952500 h 1981200"/>
              <a:gd name="connsiteX47" fmla="*/ 1670050 w 3683000"/>
              <a:gd name="connsiteY47" fmla="*/ 952500 h 1981200"/>
              <a:gd name="connsiteX48" fmla="*/ 1670050 w 3683000"/>
              <a:gd name="connsiteY48" fmla="*/ 901700 h 1981200"/>
              <a:gd name="connsiteX49" fmla="*/ 1663700 w 3683000"/>
              <a:gd name="connsiteY49" fmla="*/ 901700 h 1981200"/>
              <a:gd name="connsiteX50" fmla="*/ 1663700 w 3683000"/>
              <a:gd name="connsiteY50" fmla="*/ 850900 h 1981200"/>
              <a:gd name="connsiteX51" fmla="*/ 1663700 w 3683000"/>
              <a:gd name="connsiteY51" fmla="*/ 850900 h 1981200"/>
              <a:gd name="connsiteX52" fmla="*/ 1644650 w 3683000"/>
              <a:gd name="connsiteY52" fmla="*/ 831850 h 1981200"/>
              <a:gd name="connsiteX53" fmla="*/ 1581150 w 3683000"/>
              <a:gd name="connsiteY53" fmla="*/ 831850 h 1981200"/>
              <a:gd name="connsiteX54" fmla="*/ 1581150 w 3683000"/>
              <a:gd name="connsiteY54" fmla="*/ 762000 h 1981200"/>
              <a:gd name="connsiteX55" fmla="*/ 1543050 w 3683000"/>
              <a:gd name="connsiteY55" fmla="*/ 762000 h 1981200"/>
              <a:gd name="connsiteX56" fmla="*/ 1543050 w 3683000"/>
              <a:gd name="connsiteY56" fmla="*/ 682625 h 1981200"/>
              <a:gd name="connsiteX57" fmla="*/ 1520825 w 3683000"/>
              <a:gd name="connsiteY57" fmla="*/ 682625 h 1981200"/>
              <a:gd name="connsiteX58" fmla="*/ 1520825 w 3683000"/>
              <a:gd name="connsiteY58" fmla="*/ 590550 h 1981200"/>
              <a:gd name="connsiteX59" fmla="*/ 1504950 w 3683000"/>
              <a:gd name="connsiteY59" fmla="*/ 590550 h 1981200"/>
              <a:gd name="connsiteX60" fmla="*/ 1504950 w 3683000"/>
              <a:gd name="connsiteY60" fmla="*/ 501650 h 1981200"/>
              <a:gd name="connsiteX61" fmla="*/ 1482725 w 3683000"/>
              <a:gd name="connsiteY61" fmla="*/ 501650 h 1981200"/>
              <a:gd name="connsiteX62" fmla="*/ 1482725 w 3683000"/>
              <a:gd name="connsiteY62" fmla="*/ 425450 h 1981200"/>
              <a:gd name="connsiteX63" fmla="*/ 1466850 w 3683000"/>
              <a:gd name="connsiteY63" fmla="*/ 425450 h 1981200"/>
              <a:gd name="connsiteX64" fmla="*/ 1466850 w 3683000"/>
              <a:gd name="connsiteY64" fmla="*/ 358775 h 1981200"/>
              <a:gd name="connsiteX65" fmla="*/ 1419225 w 3683000"/>
              <a:gd name="connsiteY65" fmla="*/ 358775 h 1981200"/>
              <a:gd name="connsiteX66" fmla="*/ 1419225 w 3683000"/>
              <a:gd name="connsiteY66" fmla="*/ 307975 h 1981200"/>
              <a:gd name="connsiteX67" fmla="*/ 1397000 w 3683000"/>
              <a:gd name="connsiteY67" fmla="*/ 307975 h 1981200"/>
              <a:gd name="connsiteX68" fmla="*/ 1397000 w 3683000"/>
              <a:gd name="connsiteY68" fmla="*/ 260350 h 1981200"/>
              <a:gd name="connsiteX69" fmla="*/ 1368425 w 3683000"/>
              <a:gd name="connsiteY69" fmla="*/ 260350 h 1981200"/>
              <a:gd name="connsiteX70" fmla="*/ 1368425 w 3683000"/>
              <a:gd name="connsiteY70" fmla="*/ 203200 h 1981200"/>
              <a:gd name="connsiteX71" fmla="*/ 1308100 w 3683000"/>
              <a:gd name="connsiteY71" fmla="*/ 203200 h 1981200"/>
              <a:gd name="connsiteX72" fmla="*/ 1308100 w 3683000"/>
              <a:gd name="connsiteY72" fmla="*/ 168275 h 1981200"/>
              <a:gd name="connsiteX73" fmla="*/ 1244600 w 3683000"/>
              <a:gd name="connsiteY73" fmla="*/ 168275 h 1981200"/>
              <a:gd name="connsiteX74" fmla="*/ 1244600 w 3683000"/>
              <a:gd name="connsiteY74" fmla="*/ 146050 h 1981200"/>
              <a:gd name="connsiteX75" fmla="*/ 1082675 w 3683000"/>
              <a:gd name="connsiteY75" fmla="*/ 146050 h 1981200"/>
              <a:gd name="connsiteX76" fmla="*/ 1060450 w 3683000"/>
              <a:gd name="connsiteY76" fmla="*/ 76200 h 1981200"/>
              <a:gd name="connsiteX77" fmla="*/ 828675 w 3683000"/>
              <a:gd name="connsiteY77" fmla="*/ 76200 h 1981200"/>
              <a:gd name="connsiteX78" fmla="*/ 828675 w 3683000"/>
              <a:gd name="connsiteY78" fmla="*/ 76200 h 1981200"/>
              <a:gd name="connsiteX79" fmla="*/ 828675 w 3683000"/>
              <a:gd name="connsiteY79" fmla="*/ 50800 h 1981200"/>
              <a:gd name="connsiteX80" fmla="*/ 473075 w 3683000"/>
              <a:gd name="connsiteY80" fmla="*/ 50800 h 1981200"/>
              <a:gd name="connsiteX81" fmla="*/ 473075 w 3683000"/>
              <a:gd name="connsiteY81" fmla="*/ 31750 h 1981200"/>
              <a:gd name="connsiteX82" fmla="*/ 279400 w 3683000"/>
              <a:gd name="connsiteY82" fmla="*/ 31750 h 1981200"/>
              <a:gd name="connsiteX83" fmla="*/ 279400 w 3683000"/>
              <a:gd name="connsiteY83" fmla="*/ 0 h 1981200"/>
              <a:gd name="connsiteX84" fmla="*/ 0 w 3683000"/>
              <a:gd name="connsiteY84"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683000" h="1981200">
                <a:moveTo>
                  <a:pt x="3683000" y="1981200"/>
                </a:moveTo>
                <a:lnTo>
                  <a:pt x="3155950" y="1981200"/>
                </a:lnTo>
                <a:lnTo>
                  <a:pt x="3155950" y="1895475"/>
                </a:lnTo>
                <a:lnTo>
                  <a:pt x="2676525" y="1895475"/>
                </a:lnTo>
                <a:lnTo>
                  <a:pt x="2676525" y="1851025"/>
                </a:lnTo>
                <a:lnTo>
                  <a:pt x="2616200" y="1851025"/>
                </a:lnTo>
                <a:lnTo>
                  <a:pt x="2616200" y="1790700"/>
                </a:lnTo>
                <a:lnTo>
                  <a:pt x="2600325" y="1790700"/>
                </a:lnTo>
                <a:lnTo>
                  <a:pt x="2600325" y="1752600"/>
                </a:lnTo>
                <a:lnTo>
                  <a:pt x="2463800" y="1752600"/>
                </a:lnTo>
                <a:lnTo>
                  <a:pt x="2463800" y="1673225"/>
                </a:lnTo>
                <a:lnTo>
                  <a:pt x="2320925" y="1673225"/>
                </a:lnTo>
                <a:lnTo>
                  <a:pt x="2320925" y="1641475"/>
                </a:lnTo>
                <a:lnTo>
                  <a:pt x="2286000" y="1641475"/>
                </a:lnTo>
                <a:lnTo>
                  <a:pt x="2286000" y="1600200"/>
                </a:lnTo>
                <a:lnTo>
                  <a:pt x="2108200" y="1600200"/>
                </a:lnTo>
                <a:lnTo>
                  <a:pt x="2108200" y="1581150"/>
                </a:lnTo>
                <a:lnTo>
                  <a:pt x="1993900" y="1581150"/>
                </a:lnTo>
                <a:lnTo>
                  <a:pt x="1993900" y="1549400"/>
                </a:lnTo>
                <a:lnTo>
                  <a:pt x="1946275" y="1549400"/>
                </a:lnTo>
                <a:lnTo>
                  <a:pt x="1946275" y="1485900"/>
                </a:lnTo>
                <a:lnTo>
                  <a:pt x="1920875" y="1485900"/>
                </a:lnTo>
                <a:lnTo>
                  <a:pt x="1920875" y="1406525"/>
                </a:lnTo>
                <a:lnTo>
                  <a:pt x="1879600" y="1406525"/>
                </a:lnTo>
                <a:lnTo>
                  <a:pt x="1879600" y="1358900"/>
                </a:lnTo>
                <a:lnTo>
                  <a:pt x="1863725" y="1358900"/>
                </a:lnTo>
                <a:lnTo>
                  <a:pt x="1863725" y="1292225"/>
                </a:lnTo>
                <a:lnTo>
                  <a:pt x="1854200" y="1292225"/>
                </a:lnTo>
                <a:lnTo>
                  <a:pt x="1854200" y="1263650"/>
                </a:lnTo>
                <a:lnTo>
                  <a:pt x="1841500" y="1266825"/>
                </a:lnTo>
                <a:lnTo>
                  <a:pt x="1841500" y="1241425"/>
                </a:lnTo>
                <a:lnTo>
                  <a:pt x="1819275" y="1241425"/>
                </a:lnTo>
                <a:lnTo>
                  <a:pt x="1819275" y="1193800"/>
                </a:lnTo>
                <a:lnTo>
                  <a:pt x="1819275" y="1193800"/>
                </a:lnTo>
                <a:lnTo>
                  <a:pt x="1819275" y="1158875"/>
                </a:lnTo>
                <a:lnTo>
                  <a:pt x="1803400" y="1174750"/>
                </a:lnTo>
                <a:lnTo>
                  <a:pt x="1803400" y="1130300"/>
                </a:lnTo>
                <a:lnTo>
                  <a:pt x="1774825" y="1130300"/>
                </a:lnTo>
                <a:lnTo>
                  <a:pt x="1774825" y="1085850"/>
                </a:lnTo>
                <a:lnTo>
                  <a:pt x="1749425" y="1085850"/>
                </a:lnTo>
                <a:lnTo>
                  <a:pt x="1749425" y="1047750"/>
                </a:lnTo>
                <a:lnTo>
                  <a:pt x="1749425" y="1047750"/>
                </a:lnTo>
                <a:lnTo>
                  <a:pt x="1749425" y="1022350"/>
                </a:lnTo>
                <a:lnTo>
                  <a:pt x="1711325" y="1022350"/>
                </a:lnTo>
                <a:lnTo>
                  <a:pt x="1711325" y="1003300"/>
                </a:lnTo>
                <a:lnTo>
                  <a:pt x="1695450" y="1003300"/>
                </a:lnTo>
                <a:lnTo>
                  <a:pt x="1695450" y="952500"/>
                </a:lnTo>
                <a:lnTo>
                  <a:pt x="1670050" y="952500"/>
                </a:lnTo>
                <a:lnTo>
                  <a:pt x="1670050" y="901700"/>
                </a:lnTo>
                <a:lnTo>
                  <a:pt x="1663700" y="901700"/>
                </a:lnTo>
                <a:lnTo>
                  <a:pt x="1663700" y="850900"/>
                </a:lnTo>
                <a:lnTo>
                  <a:pt x="1663700" y="850900"/>
                </a:lnTo>
                <a:lnTo>
                  <a:pt x="1644650" y="831850"/>
                </a:lnTo>
                <a:lnTo>
                  <a:pt x="1581150" y="831850"/>
                </a:lnTo>
                <a:lnTo>
                  <a:pt x="1581150" y="762000"/>
                </a:lnTo>
                <a:lnTo>
                  <a:pt x="1543050" y="762000"/>
                </a:lnTo>
                <a:lnTo>
                  <a:pt x="1543050" y="682625"/>
                </a:lnTo>
                <a:lnTo>
                  <a:pt x="1520825" y="682625"/>
                </a:lnTo>
                <a:lnTo>
                  <a:pt x="1520825" y="590550"/>
                </a:lnTo>
                <a:lnTo>
                  <a:pt x="1504950" y="590550"/>
                </a:lnTo>
                <a:lnTo>
                  <a:pt x="1504950" y="501650"/>
                </a:lnTo>
                <a:lnTo>
                  <a:pt x="1482725" y="501650"/>
                </a:lnTo>
                <a:lnTo>
                  <a:pt x="1482725" y="425450"/>
                </a:lnTo>
                <a:lnTo>
                  <a:pt x="1466850" y="425450"/>
                </a:lnTo>
                <a:lnTo>
                  <a:pt x="1466850" y="358775"/>
                </a:lnTo>
                <a:lnTo>
                  <a:pt x="1419225" y="358775"/>
                </a:lnTo>
                <a:lnTo>
                  <a:pt x="1419225" y="307975"/>
                </a:lnTo>
                <a:lnTo>
                  <a:pt x="1397000" y="307975"/>
                </a:lnTo>
                <a:lnTo>
                  <a:pt x="1397000" y="260350"/>
                </a:lnTo>
                <a:lnTo>
                  <a:pt x="1368425" y="260350"/>
                </a:lnTo>
                <a:lnTo>
                  <a:pt x="1368425" y="203200"/>
                </a:lnTo>
                <a:lnTo>
                  <a:pt x="1308100" y="203200"/>
                </a:lnTo>
                <a:lnTo>
                  <a:pt x="1308100" y="168275"/>
                </a:lnTo>
                <a:lnTo>
                  <a:pt x="1244600" y="168275"/>
                </a:lnTo>
                <a:lnTo>
                  <a:pt x="1244600" y="146050"/>
                </a:lnTo>
                <a:lnTo>
                  <a:pt x="1082675" y="146050"/>
                </a:lnTo>
                <a:lnTo>
                  <a:pt x="1060450" y="76200"/>
                </a:lnTo>
                <a:lnTo>
                  <a:pt x="828675" y="76200"/>
                </a:lnTo>
                <a:lnTo>
                  <a:pt x="828675" y="76200"/>
                </a:lnTo>
                <a:lnTo>
                  <a:pt x="828675" y="50800"/>
                </a:lnTo>
                <a:lnTo>
                  <a:pt x="473075" y="50800"/>
                </a:lnTo>
                <a:lnTo>
                  <a:pt x="473075" y="31750"/>
                </a:lnTo>
                <a:lnTo>
                  <a:pt x="279400" y="31750"/>
                </a:lnTo>
                <a:lnTo>
                  <a:pt x="279400" y="0"/>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496" name="Group 495">
            <a:extLst>
              <a:ext uri="{FF2B5EF4-FFF2-40B4-BE49-F238E27FC236}">
                <a16:creationId xmlns:a16="http://schemas.microsoft.com/office/drawing/2014/main" id="{7364D7C3-C36F-11A2-0D9F-BE3F72171563}"/>
              </a:ext>
            </a:extLst>
          </p:cNvPr>
          <p:cNvGrpSpPr/>
          <p:nvPr/>
        </p:nvGrpSpPr>
        <p:grpSpPr>
          <a:xfrm>
            <a:off x="7329975" y="1819464"/>
            <a:ext cx="3642855" cy="2518429"/>
            <a:chOff x="7329975" y="1877849"/>
            <a:chExt cx="3642855" cy="2518429"/>
          </a:xfrm>
        </p:grpSpPr>
        <p:grpSp>
          <p:nvGrpSpPr>
            <p:cNvPr id="373" name="Group 372">
              <a:extLst>
                <a:ext uri="{FF2B5EF4-FFF2-40B4-BE49-F238E27FC236}">
                  <a16:creationId xmlns:a16="http://schemas.microsoft.com/office/drawing/2014/main" id="{5E831DB3-A8CA-4A52-8483-9C6F2642C63E}"/>
                </a:ext>
              </a:extLst>
            </p:cNvPr>
            <p:cNvGrpSpPr/>
            <p:nvPr/>
          </p:nvGrpSpPr>
          <p:grpSpPr>
            <a:xfrm>
              <a:off x="7329975" y="1877849"/>
              <a:ext cx="93597" cy="93597"/>
              <a:chOff x="4702732" y="2997994"/>
              <a:chExt cx="161925" cy="161925"/>
            </a:xfrm>
          </p:grpSpPr>
          <p:cxnSp>
            <p:nvCxnSpPr>
              <p:cNvPr id="374" name="Straight Connector 373">
                <a:extLst>
                  <a:ext uri="{FF2B5EF4-FFF2-40B4-BE49-F238E27FC236}">
                    <a16:creationId xmlns:a16="http://schemas.microsoft.com/office/drawing/2014/main" id="{0093EFE5-F52D-DA93-4E1B-0E018F839D3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EBCF690-0782-B1EA-2A4C-DED86A626EF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C6F33D7F-9494-39BD-1745-8C95562E3DC4}"/>
                </a:ext>
              </a:extLst>
            </p:cNvPr>
            <p:cNvGrpSpPr/>
            <p:nvPr/>
          </p:nvGrpSpPr>
          <p:grpSpPr>
            <a:xfrm>
              <a:off x="7468966" y="1879588"/>
              <a:ext cx="93597" cy="93597"/>
              <a:chOff x="4702732" y="2997994"/>
              <a:chExt cx="161925" cy="161925"/>
            </a:xfrm>
          </p:grpSpPr>
          <p:cxnSp>
            <p:nvCxnSpPr>
              <p:cNvPr id="377" name="Straight Connector 376">
                <a:extLst>
                  <a:ext uri="{FF2B5EF4-FFF2-40B4-BE49-F238E27FC236}">
                    <a16:creationId xmlns:a16="http://schemas.microsoft.com/office/drawing/2014/main" id="{839B189C-6813-7E37-B80F-4BAECFA060EA}"/>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24EBCD11-9714-FAF5-442D-8296FAA89F2B}"/>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BE1D3E00-5C49-38F5-CC3C-1496445335C6}"/>
                </a:ext>
              </a:extLst>
            </p:cNvPr>
            <p:cNvGrpSpPr/>
            <p:nvPr/>
          </p:nvGrpSpPr>
          <p:grpSpPr>
            <a:xfrm>
              <a:off x="7515654" y="1879588"/>
              <a:ext cx="93597" cy="93597"/>
              <a:chOff x="4702732" y="2997994"/>
              <a:chExt cx="161925" cy="161925"/>
            </a:xfrm>
          </p:grpSpPr>
          <p:cxnSp>
            <p:nvCxnSpPr>
              <p:cNvPr id="380" name="Straight Connector 379">
                <a:extLst>
                  <a:ext uri="{FF2B5EF4-FFF2-40B4-BE49-F238E27FC236}">
                    <a16:creationId xmlns:a16="http://schemas.microsoft.com/office/drawing/2014/main" id="{A1FE1216-0B0B-C42A-8910-BA92A838A2C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BF1A90BF-2E8E-B143-C6AB-9D1818FCAD42}"/>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2ABC4AE7-CCE7-6D26-F417-C43ACA047D1E}"/>
                </a:ext>
              </a:extLst>
            </p:cNvPr>
            <p:cNvGrpSpPr/>
            <p:nvPr/>
          </p:nvGrpSpPr>
          <p:grpSpPr>
            <a:xfrm>
              <a:off x="7660655" y="1879588"/>
              <a:ext cx="93597" cy="93597"/>
              <a:chOff x="4702732" y="2997994"/>
              <a:chExt cx="161925" cy="161925"/>
            </a:xfrm>
          </p:grpSpPr>
          <p:cxnSp>
            <p:nvCxnSpPr>
              <p:cNvPr id="383" name="Straight Connector 382">
                <a:extLst>
                  <a:ext uri="{FF2B5EF4-FFF2-40B4-BE49-F238E27FC236}">
                    <a16:creationId xmlns:a16="http://schemas.microsoft.com/office/drawing/2014/main" id="{2D002211-8F43-3CB4-8F57-C35575E2D823}"/>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BD74C8E-D97A-E176-12ED-E7990F28080C}"/>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D7327234-A756-21C3-D57F-8E5DAD69CAF2}"/>
                </a:ext>
              </a:extLst>
            </p:cNvPr>
            <p:cNvGrpSpPr/>
            <p:nvPr/>
          </p:nvGrpSpPr>
          <p:grpSpPr>
            <a:xfrm>
              <a:off x="7756463" y="1910963"/>
              <a:ext cx="93597" cy="93597"/>
              <a:chOff x="4702732" y="2997994"/>
              <a:chExt cx="161925" cy="161925"/>
            </a:xfrm>
          </p:grpSpPr>
          <p:cxnSp>
            <p:nvCxnSpPr>
              <p:cNvPr id="386" name="Straight Connector 385">
                <a:extLst>
                  <a:ext uri="{FF2B5EF4-FFF2-40B4-BE49-F238E27FC236}">
                    <a16:creationId xmlns:a16="http://schemas.microsoft.com/office/drawing/2014/main" id="{BAD9C7D1-5B12-1BD0-58F6-87EB0415573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27BF76E9-74B9-CF6D-72CA-9E0BF0EED0E8}"/>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7C1B3B45-1EF5-4143-F101-1B4E436072FD}"/>
                </a:ext>
              </a:extLst>
            </p:cNvPr>
            <p:cNvGrpSpPr/>
            <p:nvPr/>
          </p:nvGrpSpPr>
          <p:grpSpPr>
            <a:xfrm>
              <a:off x="7825329" y="1910963"/>
              <a:ext cx="93597" cy="93597"/>
              <a:chOff x="4702732" y="2997994"/>
              <a:chExt cx="161925" cy="161925"/>
            </a:xfrm>
          </p:grpSpPr>
          <p:cxnSp>
            <p:nvCxnSpPr>
              <p:cNvPr id="389" name="Straight Connector 388">
                <a:extLst>
                  <a:ext uri="{FF2B5EF4-FFF2-40B4-BE49-F238E27FC236}">
                    <a16:creationId xmlns:a16="http://schemas.microsoft.com/office/drawing/2014/main" id="{9C5D9EE6-080E-33EF-67B8-509C8BFBDC1F}"/>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0165D49-A0FC-7971-E499-AEF4684DF6D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8D2B2406-48A4-5D0D-93C5-7D9DF2FDC222}"/>
                </a:ext>
              </a:extLst>
            </p:cNvPr>
            <p:cNvGrpSpPr/>
            <p:nvPr/>
          </p:nvGrpSpPr>
          <p:grpSpPr>
            <a:xfrm>
              <a:off x="7907109" y="1935972"/>
              <a:ext cx="93597" cy="93597"/>
              <a:chOff x="4702732" y="2997994"/>
              <a:chExt cx="161925" cy="161925"/>
            </a:xfrm>
          </p:grpSpPr>
          <p:cxnSp>
            <p:nvCxnSpPr>
              <p:cNvPr id="392" name="Straight Connector 391">
                <a:extLst>
                  <a:ext uri="{FF2B5EF4-FFF2-40B4-BE49-F238E27FC236}">
                    <a16:creationId xmlns:a16="http://schemas.microsoft.com/office/drawing/2014/main" id="{131FB489-5B61-2A5B-9CCA-348EFB4AC278}"/>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9A7110C3-9193-E58E-73E0-C2A58AB41CA5}"/>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4C862E18-D8DC-9A76-B8E7-5D728DE4919A}"/>
                </a:ext>
              </a:extLst>
            </p:cNvPr>
            <p:cNvGrpSpPr/>
            <p:nvPr/>
          </p:nvGrpSpPr>
          <p:grpSpPr>
            <a:xfrm>
              <a:off x="7948152" y="1935972"/>
              <a:ext cx="93597" cy="93597"/>
              <a:chOff x="4702732" y="2997994"/>
              <a:chExt cx="161925" cy="161925"/>
            </a:xfrm>
          </p:grpSpPr>
          <p:cxnSp>
            <p:nvCxnSpPr>
              <p:cNvPr id="395" name="Straight Connector 394">
                <a:extLst>
                  <a:ext uri="{FF2B5EF4-FFF2-40B4-BE49-F238E27FC236}">
                    <a16:creationId xmlns:a16="http://schemas.microsoft.com/office/drawing/2014/main" id="{B89ED441-22D4-16B3-296C-EB0198607B9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107F31C-0C44-C723-23D1-262FAA7E0D62}"/>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655F3803-340C-A062-099E-BB303B614D5E}"/>
                </a:ext>
              </a:extLst>
            </p:cNvPr>
            <p:cNvGrpSpPr/>
            <p:nvPr/>
          </p:nvGrpSpPr>
          <p:grpSpPr>
            <a:xfrm>
              <a:off x="8043260" y="1942586"/>
              <a:ext cx="93597" cy="93597"/>
              <a:chOff x="4702732" y="2997994"/>
              <a:chExt cx="161925" cy="161925"/>
            </a:xfrm>
          </p:grpSpPr>
          <p:cxnSp>
            <p:nvCxnSpPr>
              <p:cNvPr id="398" name="Straight Connector 397">
                <a:extLst>
                  <a:ext uri="{FF2B5EF4-FFF2-40B4-BE49-F238E27FC236}">
                    <a16:creationId xmlns:a16="http://schemas.microsoft.com/office/drawing/2014/main" id="{AA402034-0C8F-7C65-CF75-C8F7F08018F4}"/>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ED02DD3-946A-001B-EC54-A064AAF1198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982027EC-6B47-89BB-D0BD-A5C2AA221B97}"/>
                </a:ext>
              </a:extLst>
            </p:cNvPr>
            <p:cNvGrpSpPr/>
            <p:nvPr/>
          </p:nvGrpSpPr>
          <p:grpSpPr>
            <a:xfrm>
              <a:off x="8098872" y="1942586"/>
              <a:ext cx="93597" cy="93597"/>
              <a:chOff x="4702732" y="2997994"/>
              <a:chExt cx="161925" cy="161925"/>
            </a:xfrm>
          </p:grpSpPr>
          <p:cxnSp>
            <p:nvCxnSpPr>
              <p:cNvPr id="401" name="Straight Connector 400">
                <a:extLst>
                  <a:ext uri="{FF2B5EF4-FFF2-40B4-BE49-F238E27FC236}">
                    <a16:creationId xmlns:a16="http://schemas.microsoft.com/office/drawing/2014/main" id="{544FDF4E-64EB-8E51-549F-7672C913621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877071D6-08D1-77F3-417D-B9673EA386CF}"/>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B3D54A64-5012-348B-AF78-622A6C31398A}"/>
                </a:ext>
              </a:extLst>
            </p:cNvPr>
            <p:cNvGrpSpPr/>
            <p:nvPr/>
          </p:nvGrpSpPr>
          <p:grpSpPr>
            <a:xfrm>
              <a:off x="8131117" y="1942586"/>
              <a:ext cx="93597" cy="93597"/>
              <a:chOff x="4702732" y="2997994"/>
              <a:chExt cx="161925" cy="161925"/>
            </a:xfrm>
          </p:grpSpPr>
          <p:cxnSp>
            <p:nvCxnSpPr>
              <p:cNvPr id="404" name="Straight Connector 403">
                <a:extLst>
                  <a:ext uri="{FF2B5EF4-FFF2-40B4-BE49-F238E27FC236}">
                    <a16:creationId xmlns:a16="http://schemas.microsoft.com/office/drawing/2014/main" id="{1ACA5AB6-D64A-30D2-3F29-19D1A3D3C33B}"/>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0DC507B-42D3-53B4-F2E6-A3B149B7F478}"/>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BC0E4E96-E34C-6483-BCAA-A76930716863}"/>
                </a:ext>
              </a:extLst>
            </p:cNvPr>
            <p:cNvGrpSpPr/>
            <p:nvPr/>
          </p:nvGrpSpPr>
          <p:grpSpPr>
            <a:xfrm>
              <a:off x="8169875" y="1942586"/>
              <a:ext cx="93597" cy="93597"/>
              <a:chOff x="4702732" y="2997994"/>
              <a:chExt cx="161925" cy="161925"/>
            </a:xfrm>
          </p:grpSpPr>
          <p:cxnSp>
            <p:nvCxnSpPr>
              <p:cNvPr id="407" name="Straight Connector 406">
                <a:extLst>
                  <a:ext uri="{FF2B5EF4-FFF2-40B4-BE49-F238E27FC236}">
                    <a16:creationId xmlns:a16="http://schemas.microsoft.com/office/drawing/2014/main" id="{7C38F288-58E1-02F1-C31D-9A8A9E2B158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43E2809C-9C77-01AD-EA11-D6B93A1CCCBF}"/>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85EA1383-D659-E3E9-FDA6-C95D25068B26}"/>
                </a:ext>
              </a:extLst>
            </p:cNvPr>
            <p:cNvGrpSpPr/>
            <p:nvPr/>
          </p:nvGrpSpPr>
          <p:grpSpPr>
            <a:xfrm>
              <a:off x="8242030" y="1967801"/>
              <a:ext cx="93597" cy="93597"/>
              <a:chOff x="4702732" y="2997994"/>
              <a:chExt cx="161925" cy="161925"/>
            </a:xfrm>
          </p:grpSpPr>
          <p:cxnSp>
            <p:nvCxnSpPr>
              <p:cNvPr id="410" name="Straight Connector 409">
                <a:extLst>
                  <a:ext uri="{FF2B5EF4-FFF2-40B4-BE49-F238E27FC236}">
                    <a16:creationId xmlns:a16="http://schemas.microsoft.com/office/drawing/2014/main" id="{8B196AFA-7C4D-805F-B489-FF3D08EE4A9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DED3764D-0A7E-56A2-91D9-62DDD4743E3A}"/>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A66D230D-C654-421F-E5EE-BD0EAFF64215}"/>
                </a:ext>
              </a:extLst>
            </p:cNvPr>
            <p:cNvGrpSpPr/>
            <p:nvPr/>
          </p:nvGrpSpPr>
          <p:grpSpPr>
            <a:xfrm>
              <a:off x="8242030" y="2021510"/>
              <a:ext cx="93597" cy="93597"/>
              <a:chOff x="4702732" y="2997994"/>
              <a:chExt cx="161925" cy="161925"/>
            </a:xfrm>
          </p:grpSpPr>
          <p:cxnSp>
            <p:nvCxnSpPr>
              <p:cNvPr id="413" name="Straight Connector 412">
                <a:extLst>
                  <a:ext uri="{FF2B5EF4-FFF2-40B4-BE49-F238E27FC236}">
                    <a16:creationId xmlns:a16="http://schemas.microsoft.com/office/drawing/2014/main" id="{AF08CBC2-9977-FBED-4109-476A0D8079B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AA13C723-60AD-317C-F218-C4DB0025C47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35E31FF7-5E2C-AAFA-E598-072CA3E1583B}"/>
                </a:ext>
              </a:extLst>
            </p:cNvPr>
            <p:cNvGrpSpPr/>
            <p:nvPr/>
          </p:nvGrpSpPr>
          <p:grpSpPr>
            <a:xfrm>
              <a:off x="8266617" y="2050321"/>
              <a:ext cx="93597" cy="93597"/>
              <a:chOff x="4702732" y="2997994"/>
              <a:chExt cx="161925" cy="161925"/>
            </a:xfrm>
          </p:grpSpPr>
          <p:cxnSp>
            <p:nvCxnSpPr>
              <p:cNvPr id="416" name="Straight Connector 415">
                <a:extLst>
                  <a:ext uri="{FF2B5EF4-FFF2-40B4-BE49-F238E27FC236}">
                    <a16:creationId xmlns:a16="http://schemas.microsoft.com/office/drawing/2014/main" id="{2FFD916A-DDC6-0FF6-9633-86B7B24974F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2DDAFFD-1B28-D6E4-03CF-0E336286FC5B}"/>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51DA0AEC-AAA6-8120-FB45-E2553BA7240A}"/>
                </a:ext>
              </a:extLst>
            </p:cNvPr>
            <p:cNvGrpSpPr/>
            <p:nvPr/>
          </p:nvGrpSpPr>
          <p:grpSpPr>
            <a:xfrm>
              <a:off x="8299780" y="2122017"/>
              <a:ext cx="93597" cy="93597"/>
              <a:chOff x="4702732" y="2997994"/>
              <a:chExt cx="161925" cy="161925"/>
            </a:xfrm>
          </p:grpSpPr>
          <p:cxnSp>
            <p:nvCxnSpPr>
              <p:cNvPr id="419" name="Straight Connector 418">
                <a:extLst>
                  <a:ext uri="{FF2B5EF4-FFF2-40B4-BE49-F238E27FC236}">
                    <a16:creationId xmlns:a16="http://schemas.microsoft.com/office/drawing/2014/main" id="{80ACEE58-2E24-045E-75F6-5867D50FB24A}"/>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E11CF4A7-DD1D-ACDA-50A8-34C98368EEEF}"/>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D2B3A5CC-1005-3AE6-CD76-1EE09F98D6BC}"/>
                </a:ext>
              </a:extLst>
            </p:cNvPr>
            <p:cNvGrpSpPr/>
            <p:nvPr/>
          </p:nvGrpSpPr>
          <p:grpSpPr>
            <a:xfrm>
              <a:off x="8336810" y="2201463"/>
              <a:ext cx="93597" cy="93597"/>
              <a:chOff x="4702732" y="2997994"/>
              <a:chExt cx="161925" cy="161925"/>
            </a:xfrm>
          </p:grpSpPr>
          <p:cxnSp>
            <p:nvCxnSpPr>
              <p:cNvPr id="422" name="Straight Connector 421">
                <a:extLst>
                  <a:ext uri="{FF2B5EF4-FFF2-40B4-BE49-F238E27FC236}">
                    <a16:creationId xmlns:a16="http://schemas.microsoft.com/office/drawing/2014/main" id="{CA67921E-1584-6C92-73E6-25783EC627D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F080E99-CE01-B65C-5051-E54D4A904C0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4" name="Group 423">
              <a:extLst>
                <a:ext uri="{FF2B5EF4-FFF2-40B4-BE49-F238E27FC236}">
                  <a16:creationId xmlns:a16="http://schemas.microsoft.com/office/drawing/2014/main" id="{AD0F6872-DFFB-494B-0C69-270B924C6074}"/>
                </a:ext>
              </a:extLst>
            </p:cNvPr>
            <p:cNvGrpSpPr/>
            <p:nvPr/>
          </p:nvGrpSpPr>
          <p:grpSpPr>
            <a:xfrm>
              <a:off x="8396856" y="2263903"/>
              <a:ext cx="93597" cy="93597"/>
              <a:chOff x="4702732" y="2997994"/>
              <a:chExt cx="161925" cy="161925"/>
            </a:xfrm>
          </p:grpSpPr>
          <p:cxnSp>
            <p:nvCxnSpPr>
              <p:cNvPr id="425" name="Straight Connector 424">
                <a:extLst>
                  <a:ext uri="{FF2B5EF4-FFF2-40B4-BE49-F238E27FC236}">
                    <a16:creationId xmlns:a16="http://schemas.microsoft.com/office/drawing/2014/main" id="{895BEEA1-36C5-A028-0AF8-72495E8BFF35}"/>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86F28219-9873-A5A7-560F-2BBCEFCF80FB}"/>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7" name="Group 426">
              <a:extLst>
                <a:ext uri="{FF2B5EF4-FFF2-40B4-BE49-F238E27FC236}">
                  <a16:creationId xmlns:a16="http://schemas.microsoft.com/office/drawing/2014/main" id="{7BFDBCBB-4423-C0B1-E81C-E9375AC27D21}"/>
                </a:ext>
              </a:extLst>
            </p:cNvPr>
            <p:cNvGrpSpPr/>
            <p:nvPr/>
          </p:nvGrpSpPr>
          <p:grpSpPr>
            <a:xfrm>
              <a:off x="8469402" y="2425582"/>
              <a:ext cx="93597" cy="93597"/>
              <a:chOff x="4702732" y="2997994"/>
              <a:chExt cx="161925" cy="161925"/>
            </a:xfrm>
          </p:grpSpPr>
          <p:cxnSp>
            <p:nvCxnSpPr>
              <p:cNvPr id="428" name="Straight Connector 427">
                <a:extLst>
                  <a:ext uri="{FF2B5EF4-FFF2-40B4-BE49-F238E27FC236}">
                    <a16:creationId xmlns:a16="http://schemas.microsoft.com/office/drawing/2014/main" id="{2AD31966-BE30-9FC9-17C0-BCC278388F1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D92F1E22-EDBC-FCE5-F4C7-9E9E8F2187BD}"/>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3CC35830-ADFC-441B-544D-8540EF7ED00D}"/>
                </a:ext>
              </a:extLst>
            </p:cNvPr>
            <p:cNvGrpSpPr/>
            <p:nvPr/>
          </p:nvGrpSpPr>
          <p:grpSpPr>
            <a:xfrm>
              <a:off x="8555042" y="2511385"/>
              <a:ext cx="93597" cy="93597"/>
              <a:chOff x="4702732" y="2997994"/>
              <a:chExt cx="161925" cy="161925"/>
            </a:xfrm>
          </p:grpSpPr>
          <p:cxnSp>
            <p:nvCxnSpPr>
              <p:cNvPr id="431" name="Straight Connector 430">
                <a:extLst>
                  <a:ext uri="{FF2B5EF4-FFF2-40B4-BE49-F238E27FC236}">
                    <a16:creationId xmlns:a16="http://schemas.microsoft.com/office/drawing/2014/main" id="{1F3609ED-E9BD-C1B7-C8DF-539A2BCCBD8E}"/>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E475BF93-AE0B-9E5C-55AE-01E380C516B3}"/>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3" name="Group 432">
              <a:extLst>
                <a:ext uri="{FF2B5EF4-FFF2-40B4-BE49-F238E27FC236}">
                  <a16:creationId xmlns:a16="http://schemas.microsoft.com/office/drawing/2014/main" id="{C0C64A92-52EA-6A96-EF0D-DF1EFC778498}"/>
                </a:ext>
              </a:extLst>
            </p:cNvPr>
            <p:cNvGrpSpPr/>
            <p:nvPr/>
          </p:nvGrpSpPr>
          <p:grpSpPr>
            <a:xfrm>
              <a:off x="8633567" y="2839543"/>
              <a:ext cx="93597" cy="93597"/>
              <a:chOff x="4702732" y="2997994"/>
              <a:chExt cx="161925" cy="161925"/>
            </a:xfrm>
          </p:grpSpPr>
          <p:cxnSp>
            <p:nvCxnSpPr>
              <p:cNvPr id="434" name="Straight Connector 433">
                <a:extLst>
                  <a:ext uri="{FF2B5EF4-FFF2-40B4-BE49-F238E27FC236}">
                    <a16:creationId xmlns:a16="http://schemas.microsoft.com/office/drawing/2014/main" id="{A1BCE474-6ED3-6744-712F-D60FBCBCCB8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3A946339-0CCC-1397-DE48-EDE9B208AF72}"/>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6" name="Group 435">
              <a:extLst>
                <a:ext uri="{FF2B5EF4-FFF2-40B4-BE49-F238E27FC236}">
                  <a16:creationId xmlns:a16="http://schemas.microsoft.com/office/drawing/2014/main" id="{CA7DE74B-23B5-BE26-4240-EDE55F8B0C63}"/>
                </a:ext>
              </a:extLst>
            </p:cNvPr>
            <p:cNvGrpSpPr/>
            <p:nvPr/>
          </p:nvGrpSpPr>
          <p:grpSpPr>
            <a:xfrm>
              <a:off x="8664058" y="2879946"/>
              <a:ext cx="93597" cy="93597"/>
              <a:chOff x="4702732" y="2997994"/>
              <a:chExt cx="161925" cy="161925"/>
            </a:xfrm>
          </p:grpSpPr>
          <p:cxnSp>
            <p:nvCxnSpPr>
              <p:cNvPr id="437" name="Straight Connector 436">
                <a:extLst>
                  <a:ext uri="{FF2B5EF4-FFF2-40B4-BE49-F238E27FC236}">
                    <a16:creationId xmlns:a16="http://schemas.microsoft.com/office/drawing/2014/main" id="{A6198711-A94C-D9EB-5AEA-6BCC7E1B0747}"/>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D16E7389-DF3C-56AA-8F8F-1F2DE3550927}"/>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9" name="Group 438">
              <a:extLst>
                <a:ext uri="{FF2B5EF4-FFF2-40B4-BE49-F238E27FC236}">
                  <a16:creationId xmlns:a16="http://schemas.microsoft.com/office/drawing/2014/main" id="{E2DF88F6-29D0-3DAE-9E61-68409D56CA5B}"/>
                </a:ext>
              </a:extLst>
            </p:cNvPr>
            <p:cNvGrpSpPr/>
            <p:nvPr/>
          </p:nvGrpSpPr>
          <p:grpSpPr>
            <a:xfrm>
              <a:off x="8768023" y="2967504"/>
              <a:ext cx="93597" cy="93597"/>
              <a:chOff x="4702732" y="2997994"/>
              <a:chExt cx="161925" cy="161925"/>
            </a:xfrm>
          </p:grpSpPr>
          <p:cxnSp>
            <p:nvCxnSpPr>
              <p:cNvPr id="440" name="Straight Connector 439">
                <a:extLst>
                  <a:ext uri="{FF2B5EF4-FFF2-40B4-BE49-F238E27FC236}">
                    <a16:creationId xmlns:a16="http://schemas.microsoft.com/office/drawing/2014/main" id="{D19F6591-DE0F-ED7C-25B5-4FA705AFAF61}"/>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34D1F53-5CB2-C21C-513B-409E7DD4A6F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2" name="Group 441">
              <a:extLst>
                <a:ext uri="{FF2B5EF4-FFF2-40B4-BE49-F238E27FC236}">
                  <a16:creationId xmlns:a16="http://schemas.microsoft.com/office/drawing/2014/main" id="{37ACFC83-E552-2FC0-5932-119089EB9D21}"/>
                </a:ext>
              </a:extLst>
            </p:cNvPr>
            <p:cNvGrpSpPr/>
            <p:nvPr/>
          </p:nvGrpSpPr>
          <p:grpSpPr>
            <a:xfrm>
              <a:off x="8794117" y="3065528"/>
              <a:ext cx="93597" cy="93597"/>
              <a:chOff x="4702732" y="2997994"/>
              <a:chExt cx="161925" cy="161925"/>
            </a:xfrm>
          </p:grpSpPr>
          <p:cxnSp>
            <p:nvCxnSpPr>
              <p:cNvPr id="443" name="Straight Connector 442">
                <a:extLst>
                  <a:ext uri="{FF2B5EF4-FFF2-40B4-BE49-F238E27FC236}">
                    <a16:creationId xmlns:a16="http://schemas.microsoft.com/office/drawing/2014/main" id="{45C13CAD-AB81-E848-D4B4-B6082AD386F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FBD0234F-03FE-29F8-F46F-1736E4F68F58}"/>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5" name="Group 444">
              <a:extLst>
                <a:ext uri="{FF2B5EF4-FFF2-40B4-BE49-F238E27FC236}">
                  <a16:creationId xmlns:a16="http://schemas.microsoft.com/office/drawing/2014/main" id="{5D60FC93-5490-D20E-35A2-803981D07383}"/>
                </a:ext>
              </a:extLst>
            </p:cNvPr>
            <p:cNvGrpSpPr/>
            <p:nvPr/>
          </p:nvGrpSpPr>
          <p:grpSpPr>
            <a:xfrm>
              <a:off x="8856128" y="3224774"/>
              <a:ext cx="93597" cy="93597"/>
              <a:chOff x="4702732" y="2997994"/>
              <a:chExt cx="161925" cy="161925"/>
            </a:xfrm>
          </p:grpSpPr>
          <p:cxnSp>
            <p:nvCxnSpPr>
              <p:cNvPr id="446" name="Straight Connector 445">
                <a:extLst>
                  <a:ext uri="{FF2B5EF4-FFF2-40B4-BE49-F238E27FC236}">
                    <a16:creationId xmlns:a16="http://schemas.microsoft.com/office/drawing/2014/main" id="{A9677DC2-3649-7384-E801-B4456251F38E}"/>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EEC6BCBB-659A-3F69-9DB8-CCD2514C80FA}"/>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8" name="Group 447">
              <a:extLst>
                <a:ext uri="{FF2B5EF4-FFF2-40B4-BE49-F238E27FC236}">
                  <a16:creationId xmlns:a16="http://schemas.microsoft.com/office/drawing/2014/main" id="{52E36E5B-D03B-5B8E-4EDC-19DBB2CA315F}"/>
                </a:ext>
              </a:extLst>
            </p:cNvPr>
            <p:cNvGrpSpPr/>
            <p:nvPr/>
          </p:nvGrpSpPr>
          <p:grpSpPr>
            <a:xfrm>
              <a:off x="8924077" y="3327128"/>
              <a:ext cx="93597" cy="93597"/>
              <a:chOff x="4702732" y="2997994"/>
              <a:chExt cx="161925" cy="161925"/>
            </a:xfrm>
          </p:grpSpPr>
          <p:cxnSp>
            <p:nvCxnSpPr>
              <p:cNvPr id="449" name="Straight Connector 448">
                <a:extLst>
                  <a:ext uri="{FF2B5EF4-FFF2-40B4-BE49-F238E27FC236}">
                    <a16:creationId xmlns:a16="http://schemas.microsoft.com/office/drawing/2014/main" id="{147EEF75-96E6-2C0A-6338-D7DEF08F0FBE}"/>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61952C20-AAEE-F6FE-469B-5056618AC8F1}"/>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1" name="Group 450">
              <a:extLst>
                <a:ext uri="{FF2B5EF4-FFF2-40B4-BE49-F238E27FC236}">
                  <a16:creationId xmlns:a16="http://schemas.microsoft.com/office/drawing/2014/main" id="{C1A07A5C-B983-A025-AA04-48927E087BB3}"/>
                </a:ext>
              </a:extLst>
            </p:cNvPr>
            <p:cNvGrpSpPr/>
            <p:nvPr/>
          </p:nvGrpSpPr>
          <p:grpSpPr>
            <a:xfrm>
              <a:off x="9058831" y="3538174"/>
              <a:ext cx="93597" cy="93597"/>
              <a:chOff x="4702732" y="2997994"/>
              <a:chExt cx="161925" cy="161925"/>
            </a:xfrm>
          </p:grpSpPr>
          <p:cxnSp>
            <p:nvCxnSpPr>
              <p:cNvPr id="452" name="Straight Connector 451">
                <a:extLst>
                  <a:ext uri="{FF2B5EF4-FFF2-40B4-BE49-F238E27FC236}">
                    <a16:creationId xmlns:a16="http://schemas.microsoft.com/office/drawing/2014/main" id="{FA590069-F866-A15F-14C8-35364EFB3BD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B58F35F5-7CFB-B03D-354E-6EB288EC935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4" name="Group 453">
              <a:extLst>
                <a:ext uri="{FF2B5EF4-FFF2-40B4-BE49-F238E27FC236}">
                  <a16:creationId xmlns:a16="http://schemas.microsoft.com/office/drawing/2014/main" id="{274AB357-65EF-3AE0-F0EF-9661F4CDA9E8}"/>
                </a:ext>
              </a:extLst>
            </p:cNvPr>
            <p:cNvGrpSpPr/>
            <p:nvPr/>
          </p:nvGrpSpPr>
          <p:grpSpPr>
            <a:xfrm>
              <a:off x="9098752" y="3561519"/>
              <a:ext cx="93597" cy="93597"/>
              <a:chOff x="4702732" y="2997994"/>
              <a:chExt cx="161925" cy="161925"/>
            </a:xfrm>
          </p:grpSpPr>
          <p:cxnSp>
            <p:nvCxnSpPr>
              <p:cNvPr id="455" name="Straight Connector 454">
                <a:extLst>
                  <a:ext uri="{FF2B5EF4-FFF2-40B4-BE49-F238E27FC236}">
                    <a16:creationId xmlns:a16="http://schemas.microsoft.com/office/drawing/2014/main" id="{BD24B35D-5D26-3E55-8C29-2B9327A4BF87}"/>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D0EDD62-6905-7290-2702-7A78CB3E765A}"/>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7" name="Group 456">
              <a:extLst>
                <a:ext uri="{FF2B5EF4-FFF2-40B4-BE49-F238E27FC236}">
                  <a16:creationId xmlns:a16="http://schemas.microsoft.com/office/drawing/2014/main" id="{CC41C75D-BF93-9E13-D1C2-2D080F17830F}"/>
                </a:ext>
              </a:extLst>
            </p:cNvPr>
            <p:cNvGrpSpPr/>
            <p:nvPr/>
          </p:nvGrpSpPr>
          <p:grpSpPr>
            <a:xfrm>
              <a:off x="9135817" y="3561519"/>
              <a:ext cx="93597" cy="93597"/>
              <a:chOff x="4702732" y="2997994"/>
              <a:chExt cx="161925" cy="161925"/>
            </a:xfrm>
          </p:grpSpPr>
          <p:cxnSp>
            <p:nvCxnSpPr>
              <p:cNvPr id="458" name="Straight Connector 457">
                <a:extLst>
                  <a:ext uri="{FF2B5EF4-FFF2-40B4-BE49-F238E27FC236}">
                    <a16:creationId xmlns:a16="http://schemas.microsoft.com/office/drawing/2014/main" id="{1283C69C-0632-62DA-BF2F-198451C7AD9C}"/>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C1632190-6356-44D2-4204-CAE797CF9B71}"/>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0" name="Group 459">
              <a:extLst>
                <a:ext uri="{FF2B5EF4-FFF2-40B4-BE49-F238E27FC236}">
                  <a16:creationId xmlns:a16="http://schemas.microsoft.com/office/drawing/2014/main" id="{F4FEF38B-6B93-2810-2256-0A55B31DF96F}"/>
                </a:ext>
              </a:extLst>
            </p:cNvPr>
            <p:cNvGrpSpPr/>
            <p:nvPr/>
          </p:nvGrpSpPr>
          <p:grpSpPr>
            <a:xfrm>
              <a:off x="9177036" y="3594531"/>
              <a:ext cx="93597" cy="93597"/>
              <a:chOff x="4702732" y="2997994"/>
              <a:chExt cx="161925" cy="161925"/>
            </a:xfrm>
          </p:grpSpPr>
          <p:cxnSp>
            <p:nvCxnSpPr>
              <p:cNvPr id="461" name="Straight Connector 460">
                <a:extLst>
                  <a:ext uri="{FF2B5EF4-FFF2-40B4-BE49-F238E27FC236}">
                    <a16:creationId xmlns:a16="http://schemas.microsoft.com/office/drawing/2014/main" id="{8A3C5FA4-617E-6176-D76E-4DE7A7C441B1}"/>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2F7DF9D8-3196-E659-A79F-1ED519D18D9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ABF0AEB3-525E-F7C3-E8A7-2C1F3F6C8612}"/>
                </a:ext>
              </a:extLst>
            </p:cNvPr>
            <p:cNvGrpSpPr/>
            <p:nvPr/>
          </p:nvGrpSpPr>
          <p:grpSpPr>
            <a:xfrm>
              <a:off x="9252049" y="3698801"/>
              <a:ext cx="93597" cy="93597"/>
              <a:chOff x="4702732" y="2997994"/>
              <a:chExt cx="161925" cy="161925"/>
            </a:xfrm>
          </p:grpSpPr>
          <p:cxnSp>
            <p:nvCxnSpPr>
              <p:cNvPr id="464" name="Straight Connector 463">
                <a:extLst>
                  <a:ext uri="{FF2B5EF4-FFF2-40B4-BE49-F238E27FC236}">
                    <a16:creationId xmlns:a16="http://schemas.microsoft.com/office/drawing/2014/main" id="{3AB2E867-B0AC-BD80-AFD1-51C3313102D6}"/>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1B5A0563-E4CD-5BEB-637C-DCE6D594435C}"/>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6" name="Group 465">
              <a:extLst>
                <a:ext uri="{FF2B5EF4-FFF2-40B4-BE49-F238E27FC236}">
                  <a16:creationId xmlns:a16="http://schemas.microsoft.com/office/drawing/2014/main" id="{59579E63-0274-FFDD-183F-42EDA67FC6FB}"/>
                </a:ext>
              </a:extLst>
            </p:cNvPr>
            <p:cNvGrpSpPr/>
            <p:nvPr/>
          </p:nvGrpSpPr>
          <p:grpSpPr>
            <a:xfrm>
              <a:off x="9273580" y="3721838"/>
              <a:ext cx="93597" cy="93597"/>
              <a:chOff x="4702732" y="2997994"/>
              <a:chExt cx="161925" cy="161925"/>
            </a:xfrm>
          </p:grpSpPr>
          <p:cxnSp>
            <p:nvCxnSpPr>
              <p:cNvPr id="467" name="Straight Connector 466">
                <a:extLst>
                  <a:ext uri="{FF2B5EF4-FFF2-40B4-BE49-F238E27FC236}">
                    <a16:creationId xmlns:a16="http://schemas.microsoft.com/office/drawing/2014/main" id="{09E09BCA-577E-B6A1-F23A-141EEB6A6EE8}"/>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F190864E-6BE0-C534-65AF-8C873EA1CD8D}"/>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9" name="Group 468">
              <a:extLst>
                <a:ext uri="{FF2B5EF4-FFF2-40B4-BE49-F238E27FC236}">
                  <a16:creationId xmlns:a16="http://schemas.microsoft.com/office/drawing/2014/main" id="{5B8D3EB3-CFBC-9F8A-3CA9-BEEE5EF301B9}"/>
                </a:ext>
              </a:extLst>
            </p:cNvPr>
            <p:cNvGrpSpPr/>
            <p:nvPr/>
          </p:nvGrpSpPr>
          <p:grpSpPr>
            <a:xfrm>
              <a:off x="9476786" y="3785854"/>
              <a:ext cx="93597" cy="93597"/>
              <a:chOff x="4702732" y="2997994"/>
              <a:chExt cx="161925" cy="161925"/>
            </a:xfrm>
          </p:grpSpPr>
          <p:cxnSp>
            <p:nvCxnSpPr>
              <p:cNvPr id="470" name="Straight Connector 469">
                <a:extLst>
                  <a:ext uri="{FF2B5EF4-FFF2-40B4-BE49-F238E27FC236}">
                    <a16:creationId xmlns:a16="http://schemas.microsoft.com/office/drawing/2014/main" id="{B0971AE6-035D-6E92-8788-B39EBE427E52}"/>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7925F24E-BD35-A084-2627-714E051B3AB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2" name="Group 471">
              <a:extLst>
                <a:ext uri="{FF2B5EF4-FFF2-40B4-BE49-F238E27FC236}">
                  <a16:creationId xmlns:a16="http://schemas.microsoft.com/office/drawing/2014/main" id="{D968119C-8D97-9A96-D6A1-20149E897A06}"/>
                </a:ext>
              </a:extLst>
            </p:cNvPr>
            <p:cNvGrpSpPr/>
            <p:nvPr/>
          </p:nvGrpSpPr>
          <p:grpSpPr>
            <a:xfrm>
              <a:off x="9493451" y="3833051"/>
              <a:ext cx="93597" cy="93597"/>
              <a:chOff x="4702732" y="2997994"/>
              <a:chExt cx="161925" cy="161925"/>
            </a:xfrm>
          </p:grpSpPr>
          <p:cxnSp>
            <p:nvCxnSpPr>
              <p:cNvPr id="473" name="Straight Connector 472">
                <a:extLst>
                  <a:ext uri="{FF2B5EF4-FFF2-40B4-BE49-F238E27FC236}">
                    <a16:creationId xmlns:a16="http://schemas.microsoft.com/office/drawing/2014/main" id="{C7B91773-E5AE-2323-10CC-85D32FEDDF9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649ABAB2-134D-C705-1E28-8A219D81522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5" name="Group 474">
              <a:extLst>
                <a:ext uri="{FF2B5EF4-FFF2-40B4-BE49-F238E27FC236}">
                  <a16:creationId xmlns:a16="http://schemas.microsoft.com/office/drawing/2014/main" id="{F51BFB4D-97CE-44F3-C28E-F0F0C785CAEC}"/>
                </a:ext>
              </a:extLst>
            </p:cNvPr>
            <p:cNvGrpSpPr/>
            <p:nvPr/>
          </p:nvGrpSpPr>
          <p:grpSpPr>
            <a:xfrm>
              <a:off x="9728807" y="3993046"/>
              <a:ext cx="93597" cy="93597"/>
              <a:chOff x="4702732" y="2997994"/>
              <a:chExt cx="161925" cy="161925"/>
            </a:xfrm>
          </p:grpSpPr>
          <p:cxnSp>
            <p:nvCxnSpPr>
              <p:cNvPr id="476" name="Straight Connector 475">
                <a:extLst>
                  <a:ext uri="{FF2B5EF4-FFF2-40B4-BE49-F238E27FC236}">
                    <a16:creationId xmlns:a16="http://schemas.microsoft.com/office/drawing/2014/main" id="{AE5FBFB1-19F1-AB01-0F74-FBEBA3F20680}"/>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C8941A19-7CC8-13E8-85E3-7113000EC8D0}"/>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4BA74770-E911-4E65-B330-959E6742B524}"/>
                </a:ext>
              </a:extLst>
            </p:cNvPr>
            <p:cNvGrpSpPr/>
            <p:nvPr/>
          </p:nvGrpSpPr>
          <p:grpSpPr>
            <a:xfrm>
              <a:off x="9822404" y="3993046"/>
              <a:ext cx="93597" cy="93597"/>
              <a:chOff x="4702732" y="2997994"/>
              <a:chExt cx="161925" cy="161925"/>
            </a:xfrm>
          </p:grpSpPr>
          <p:cxnSp>
            <p:nvCxnSpPr>
              <p:cNvPr id="479" name="Straight Connector 478">
                <a:extLst>
                  <a:ext uri="{FF2B5EF4-FFF2-40B4-BE49-F238E27FC236}">
                    <a16:creationId xmlns:a16="http://schemas.microsoft.com/office/drawing/2014/main" id="{002C8480-09AC-3972-A45F-8B75C412AB68}"/>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65E623E8-A497-1BBC-DA76-0D06C900178E}"/>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B619D83E-9231-89AA-F833-49D97B9D4E26}"/>
                </a:ext>
              </a:extLst>
            </p:cNvPr>
            <p:cNvGrpSpPr/>
            <p:nvPr/>
          </p:nvGrpSpPr>
          <p:grpSpPr>
            <a:xfrm>
              <a:off x="10099850" y="4075667"/>
              <a:ext cx="93597" cy="93597"/>
              <a:chOff x="4702732" y="2997994"/>
              <a:chExt cx="161925" cy="161925"/>
            </a:xfrm>
          </p:grpSpPr>
          <p:cxnSp>
            <p:nvCxnSpPr>
              <p:cNvPr id="482" name="Straight Connector 481">
                <a:extLst>
                  <a:ext uri="{FF2B5EF4-FFF2-40B4-BE49-F238E27FC236}">
                    <a16:creationId xmlns:a16="http://schemas.microsoft.com/office/drawing/2014/main" id="{86ECB523-31E6-1514-E5DE-8F078E80EDEA}"/>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486340A3-A150-8F25-6AA6-95135A5AB917}"/>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85D95648-BC24-5EDD-08A8-E6D734504560}"/>
                </a:ext>
              </a:extLst>
            </p:cNvPr>
            <p:cNvGrpSpPr/>
            <p:nvPr/>
          </p:nvGrpSpPr>
          <p:grpSpPr>
            <a:xfrm>
              <a:off x="10169260" y="4302681"/>
              <a:ext cx="93597" cy="93597"/>
              <a:chOff x="4702732" y="2997994"/>
              <a:chExt cx="161925" cy="161925"/>
            </a:xfrm>
          </p:grpSpPr>
          <p:cxnSp>
            <p:nvCxnSpPr>
              <p:cNvPr id="485" name="Straight Connector 484">
                <a:extLst>
                  <a:ext uri="{FF2B5EF4-FFF2-40B4-BE49-F238E27FC236}">
                    <a16:creationId xmlns:a16="http://schemas.microsoft.com/office/drawing/2014/main" id="{6D6D1E81-51A3-5704-6C53-292384067435}"/>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369B7959-BDF0-A041-E3F2-75A4740432D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97AA2484-977A-9C83-87DF-0217144C79BC}"/>
                </a:ext>
              </a:extLst>
            </p:cNvPr>
            <p:cNvGrpSpPr/>
            <p:nvPr/>
          </p:nvGrpSpPr>
          <p:grpSpPr>
            <a:xfrm>
              <a:off x="10642606" y="4302681"/>
              <a:ext cx="93597" cy="93597"/>
              <a:chOff x="4702732" y="2997994"/>
              <a:chExt cx="161925" cy="161925"/>
            </a:xfrm>
          </p:grpSpPr>
          <p:cxnSp>
            <p:nvCxnSpPr>
              <p:cNvPr id="488" name="Straight Connector 487">
                <a:extLst>
                  <a:ext uri="{FF2B5EF4-FFF2-40B4-BE49-F238E27FC236}">
                    <a16:creationId xmlns:a16="http://schemas.microsoft.com/office/drawing/2014/main" id="{E291F88F-C5D4-1D9E-1C1C-65AF16C6E349}"/>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EDCC4638-0F5D-DD6D-6648-6B760734FE24}"/>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0" name="Group 489">
              <a:extLst>
                <a:ext uri="{FF2B5EF4-FFF2-40B4-BE49-F238E27FC236}">
                  <a16:creationId xmlns:a16="http://schemas.microsoft.com/office/drawing/2014/main" id="{9AB6A056-46E4-9107-CC26-A048FFF9C947}"/>
                </a:ext>
              </a:extLst>
            </p:cNvPr>
            <p:cNvGrpSpPr/>
            <p:nvPr/>
          </p:nvGrpSpPr>
          <p:grpSpPr>
            <a:xfrm>
              <a:off x="10704885" y="4302681"/>
              <a:ext cx="93597" cy="93597"/>
              <a:chOff x="4702732" y="2997994"/>
              <a:chExt cx="161925" cy="161925"/>
            </a:xfrm>
          </p:grpSpPr>
          <p:cxnSp>
            <p:nvCxnSpPr>
              <p:cNvPr id="491" name="Straight Connector 490">
                <a:extLst>
                  <a:ext uri="{FF2B5EF4-FFF2-40B4-BE49-F238E27FC236}">
                    <a16:creationId xmlns:a16="http://schemas.microsoft.com/office/drawing/2014/main" id="{DD90387C-05AD-2BA1-09B7-F67CEA5CECF8}"/>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DC7B87FB-2307-90E7-1F3C-11075B2349DA}"/>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B7BFA429-EF6D-CE1F-8F5A-A336E9C33E13}"/>
                </a:ext>
              </a:extLst>
            </p:cNvPr>
            <p:cNvGrpSpPr/>
            <p:nvPr/>
          </p:nvGrpSpPr>
          <p:grpSpPr>
            <a:xfrm>
              <a:off x="10879233" y="4302681"/>
              <a:ext cx="93597" cy="93597"/>
              <a:chOff x="4702732" y="2997994"/>
              <a:chExt cx="161925" cy="161925"/>
            </a:xfrm>
          </p:grpSpPr>
          <p:cxnSp>
            <p:nvCxnSpPr>
              <p:cNvPr id="494" name="Straight Connector 493">
                <a:extLst>
                  <a:ext uri="{FF2B5EF4-FFF2-40B4-BE49-F238E27FC236}">
                    <a16:creationId xmlns:a16="http://schemas.microsoft.com/office/drawing/2014/main" id="{77157D91-25AB-014E-F92C-B0071EEB3895}"/>
                  </a:ext>
                </a:extLst>
              </p:cNvPr>
              <p:cNvCxnSpPr>
                <a:cxnSpLocks/>
              </p:cNvCxnSpPr>
              <p:nvPr/>
            </p:nvCxnSpPr>
            <p:spPr bwMode="auto">
              <a:xfrm>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58739344-F536-EA0F-6C8B-01C9B7A8E8C9}"/>
                  </a:ext>
                </a:extLst>
              </p:cNvPr>
              <p:cNvCxnSpPr>
                <a:cxnSpLocks/>
              </p:cNvCxnSpPr>
              <p:nvPr/>
            </p:nvCxnSpPr>
            <p:spPr bwMode="auto">
              <a:xfrm rot="16200000">
                <a:off x="4783695" y="2997994"/>
                <a:ext cx="0" cy="161925"/>
              </a:xfrm>
              <a:prstGeom prst="line">
                <a:avLst/>
              </a:prstGeom>
              <a:noFill/>
              <a:ln w="28575" cap="flat" cmpd="sng" algn="ctr">
                <a:solidFill>
                  <a:schemeClr val="accent3"/>
                </a:solidFill>
                <a:prstDash val="solid"/>
                <a:round/>
                <a:headEnd type="none" w="med" len="med"/>
                <a:tailEnd type="none" w="med" len="med"/>
              </a:ln>
              <a:effectLst/>
            </p:spPr>
          </p:cxnSp>
        </p:grpSp>
      </p:grpSp>
      <p:sp>
        <p:nvSpPr>
          <p:cNvPr id="497" name="Freeform: Shape 496">
            <a:extLst>
              <a:ext uri="{FF2B5EF4-FFF2-40B4-BE49-F238E27FC236}">
                <a16:creationId xmlns:a16="http://schemas.microsoft.com/office/drawing/2014/main" id="{C3F16B32-0C53-8297-FFC6-2303FEEE8535}"/>
              </a:ext>
            </a:extLst>
          </p:cNvPr>
          <p:cNvSpPr/>
          <p:nvPr/>
        </p:nvSpPr>
        <p:spPr bwMode="auto">
          <a:xfrm>
            <a:off x="7289800" y="1865665"/>
            <a:ext cx="3641725" cy="2422525"/>
          </a:xfrm>
          <a:custGeom>
            <a:avLst/>
            <a:gdLst>
              <a:gd name="connsiteX0" fmla="*/ 3641725 w 3641725"/>
              <a:gd name="connsiteY0" fmla="*/ 2422525 h 2422525"/>
              <a:gd name="connsiteX1" fmla="*/ 2933700 w 3641725"/>
              <a:gd name="connsiteY1" fmla="*/ 2422525 h 2422525"/>
              <a:gd name="connsiteX2" fmla="*/ 2933700 w 3641725"/>
              <a:gd name="connsiteY2" fmla="*/ 2349500 h 2422525"/>
              <a:gd name="connsiteX3" fmla="*/ 2908300 w 3641725"/>
              <a:gd name="connsiteY3" fmla="*/ 2349500 h 2422525"/>
              <a:gd name="connsiteX4" fmla="*/ 2908300 w 3641725"/>
              <a:gd name="connsiteY4" fmla="*/ 2263775 h 2422525"/>
              <a:gd name="connsiteX5" fmla="*/ 2863850 w 3641725"/>
              <a:gd name="connsiteY5" fmla="*/ 2263775 h 2422525"/>
              <a:gd name="connsiteX6" fmla="*/ 2863850 w 3641725"/>
              <a:gd name="connsiteY6" fmla="*/ 2190750 h 2422525"/>
              <a:gd name="connsiteX7" fmla="*/ 2590800 w 3641725"/>
              <a:gd name="connsiteY7" fmla="*/ 2190750 h 2422525"/>
              <a:gd name="connsiteX8" fmla="*/ 2590800 w 3641725"/>
              <a:gd name="connsiteY8" fmla="*/ 2120900 h 2422525"/>
              <a:gd name="connsiteX9" fmla="*/ 2438400 w 3641725"/>
              <a:gd name="connsiteY9" fmla="*/ 2120900 h 2422525"/>
              <a:gd name="connsiteX10" fmla="*/ 2438400 w 3641725"/>
              <a:gd name="connsiteY10" fmla="*/ 2073275 h 2422525"/>
              <a:gd name="connsiteX11" fmla="*/ 2400300 w 3641725"/>
              <a:gd name="connsiteY11" fmla="*/ 2073275 h 2422525"/>
              <a:gd name="connsiteX12" fmla="*/ 2400300 w 3641725"/>
              <a:gd name="connsiteY12" fmla="*/ 2009775 h 2422525"/>
              <a:gd name="connsiteX13" fmla="*/ 2336800 w 3641725"/>
              <a:gd name="connsiteY13" fmla="*/ 2009775 h 2422525"/>
              <a:gd name="connsiteX14" fmla="*/ 2336800 w 3641725"/>
              <a:gd name="connsiteY14" fmla="*/ 1962150 h 2422525"/>
              <a:gd name="connsiteX15" fmla="*/ 2247900 w 3641725"/>
              <a:gd name="connsiteY15" fmla="*/ 1962150 h 2422525"/>
              <a:gd name="connsiteX16" fmla="*/ 2247900 w 3641725"/>
              <a:gd name="connsiteY16" fmla="*/ 1908175 h 2422525"/>
              <a:gd name="connsiteX17" fmla="*/ 2105025 w 3641725"/>
              <a:gd name="connsiteY17" fmla="*/ 1908175 h 2422525"/>
              <a:gd name="connsiteX18" fmla="*/ 2105025 w 3641725"/>
              <a:gd name="connsiteY18" fmla="*/ 1847850 h 2422525"/>
              <a:gd name="connsiteX19" fmla="*/ 2019300 w 3641725"/>
              <a:gd name="connsiteY19" fmla="*/ 1847850 h 2422525"/>
              <a:gd name="connsiteX20" fmla="*/ 2019300 w 3641725"/>
              <a:gd name="connsiteY20" fmla="*/ 1771650 h 2422525"/>
              <a:gd name="connsiteX21" fmla="*/ 1987550 w 3641725"/>
              <a:gd name="connsiteY21" fmla="*/ 1771650 h 2422525"/>
              <a:gd name="connsiteX22" fmla="*/ 1987550 w 3641725"/>
              <a:gd name="connsiteY22" fmla="*/ 1714500 h 2422525"/>
              <a:gd name="connsiteX23" fmla="*/ 1882775 w 3641725"/>
              <a:gd name="connsiteY23" fmla="*/ 1714500 h 2422525"/>
              <a:gd name="connsiteX24" fmla="*/ 1882775 w 3641725"/>
              <a:gd name="connsiteY24" fmla="*/ 1685925 h 2422525"/>
              <a:gd name="connsiteX25" fmla="*/ 1816100 w 3641725"/>
              <a:gd name="connsiteY25" fmla="*/ 1685925 h 2422525"/>
              <a:gd name="connsiteX26" fmla="*/ 1816100 w 3641725"/>
              <a:gd name="connsiteY26" fmla="*/ 1619250 h 2422525"/>
              <a:gd name="connsiteX27" fmla="*/ 1797050 w 3641725"/>
              <a:gd name="connsiteY27" fmla="*/ 1619250 h 2422525"/>
              <a:gd name="connsiteX28" fmla="*/ 1797050 w 3641725"/>
              <a:gd name="connsiteY28" fmla="*/ 1577975 h 2422525"/>
              <a:gd name="connsiteX29" fmla="*/ 1755775 w 3641725"/>
              <a:gd name="connsiteY29" fmla="*/ 1577975 h 2422525"/>
              <a:gd name="connsiteX30" fmla="*/ 1755775 w 3641725"/>
              <a:gd name="connsiteY30" fmla="*/ 1549400 h 2422525"/>
              <a:gd name="connsiteX31" fmla="*/ 1724025 w 3641725"/>
              <a:gd name="connsiteY31" fmla="*/ 1549400 h 2422525"/>
              <a:gd name="connsiteX32" fmla="*/ 1724025 w 3641725"/>
              <a:gd name="connsiteY32" fmla="*/ 1482725 h 2422525"/>
              <a:gd name="connsiteX33" fmla="*/ 1701800 w 3641725"/>
              <a:gd name="connsiteY33" fmla="*/ 1482725 h 2422525"/>
              <a:gd name="connsiteX34" fmla="*/ 1701800 w 3641725"/>
              <a:gd name="connsiteY34" fmla="*/ 1454150 h 2422525"/>
              <a:gd name="connsiteX35" fmla="*/ 1644650 w 3641725"/>
              <a:gd name="connsiteY35" fmla="*/ 1454150 h 2422525"/>
              <a:gd name="connsiteX36" fmla="*/ 1644650 w 3641725"/>
              <a:gd name="connsiteY36" fmla="*/ 1387475 h 2422525"/>
              <a:gd name="connsiteX37" fmla="*/ 1625600 w 3641725"/>
              <a:gd name="connsiteY37" fmla="*/ 1387475 h 2422525"/>
              <a:gd name="connsiteX38" fmla="*/ 1625600 w 3641725"/>
              <a:gd name="connsiteY38" fmla="*/ 1336675 h 2422525"/>
              <a:gd name="connsiteX39" fmla="*/ 1603375 w 3641725"/>
              <a:gd name="connsiteY39" fmla="*/ 1336675 h 2422525"/>
              <a:gd name="connsiteX40" fmla="*/ 1603375 w 3641725"/>
              <a:gd name="connsiteY40" fmla="*/ 1304925 h 2422525"/>
              <a:gd name="connsiteX41" fmla="*/ 1587500 w 3641725"/>
              <a:gd name="connsiteY41" fmla="*/ 1304925 h 2422525"/>
              <a:gd name="connsiteX42" fmla="*/ 1587500 w 3641725"/>
              <a:gd name="connsiteY42" fmla="*/ 1263650 h 2422525"/>
              <a:gd name="connsiteX43" fmla="*/ 1574800 w 3641725"/>
              <a:gd name="connsiteY43" fmla="*/ 1263650 h 2422525"/>
              <a:gd name="connsiteX44" fmla="*/ 1574800 w 3641725"/>
              <a:gd name="connsiteY44" fmla="*/ 1190625 h 2422525"/>
              <a:gd name="connsiteX45" fmla="*/ 1555750 w 3641725"/>
              <a:gd name="connsiteY45" fmla="*/ 1190625 h 2422525"/>
              <a:gd name="connsiteX46" fmla="*/ 1555750 w 3641725"/>
              <a:gd name="connsiteY46" fmla="*/ 1130300 h 2422525"/>
              <a:gd name="connsiteX47" fmla="*/ 1517650 w 3641725"/>
              <a:gd name="connsiteY47" fmla="*/ 1130300 h 2422525"/>
              <a:gd name="connsiteX48" fmla="*/ 1517650 w 3641725"/>
              <a:gd name="connsiteY48" fmla="*/ 1076325 h 2422525"/>
              <a:gd name="connsiteX49" fmla="*/ 1489075 w 3641725"/>
              <a:gd name="connsiteY49" fmla="*/ 1076325 h 2422525"/>
              <a:gd name="connsiteX50" fmla="*/ 1489075 w 3641725"/>
              <a:gd name="connsiteY50" fmla="*/ 1038225 h 2422525"/>
              <a:gd name="connsiteX51" fmla="*/ 1463675 w 3641725"/>
              <a:gd name="connsiteY51" fmla="*/ 1038225 h 2422525"/>
              <a:gd name="connsiteX52" fmla="*/ 1463675 w 3641725"/>
              <a:gd name="connsiteY52" fmla="*/ 1000125 h 2422525"/>
              <a:gd name="connsiteX53" fmla="*/ 1409700 w 3641725"/>
              <a:gd name="connsiteY53" fmla="*/ 1000125 h 2422525"/>
              <a:gd name="connsiteX54" fmla="*/ 1409700 w 3641725"/>
              <a:gd name="connsiteY54" fmla="*/ 955675 h 2422525"/>
              <a:gd name="connsiteX55" fmla="*/ 1381125 w 3641725"/>
              <a:gd name="connsiteY55" fmla="*/ 955675 h 2422525"/>
              <a:gd name="connsiteX56" fmla="*/ 1381125 w 3641725"/>
              <a:gd name="connsiteY56" fmla="*/ 749300 h 2422525"/>
              <a:gd name="connsiteX57" fmla="*/ 1349375 w 3641725"/>
              <a:gd name="connsiteY57" fmla="*/ 749300 h 2422525"/>
              <a:gd name="connsiteX58" fmla="*/ 1349375 w 3641725"/>
              <a:gd name="connsiteY58" fmla="*/ 698500 h 2422525"/>
              <a:gd name="connsiteX59" fmla="*/ 1330325 w 3641725"/>
              <a:gd name="connsiteY59" fmla="*/ 698500 h 2422525"/>
              <a:gd name="connsiteX60" fmla="*/ 1330325 w 3641725"/>
              <a:gd name="connsiteY60" fmla="*/ 663575 h 2422525"/>
              <a:gd name="connsiteX61" fmla="*/ 1304925 w 3641725"/>
              <a:gd name="connsiteY61" fmla="*/ 663575 h 2422525"/>
              <a:gd name="connsiteX62" fmla="*/ 1304925 w 3641725"/>
              <a:gd name="connsiteY62" fmla="*/ 619125 h 2422525"/>
              <a:gd name="connsiteX63" fmla="*/ 1285875 w 3641725"/>
              <a:gd name="connsiteY63" fmla="*/ 619125 h 2422525"/>
              <a:gd name="connsiteX64" fmla="*/ 1285875 w 3641725"/>
              <a:gd name="connsiteY64" fmla="*/ 587375 h 2422525"/>
              <a:gd name="connsiteX65" fmla="*/ 1254125 w 3641725"/>
              <a:gd name="connsiteY65" fmla="*/ 587375 h 2422525"/>
              <a:gd name="connsiteX66" fmla="*/ 1254125 w 3641725"/>
              <a:gd name="connsiteY66" fmla="*/ 546100 h 2422525"/>
              <a:gd name="connsiteX67" fmla="*/ 1219200 w 3641725"/>
              <a:gd name="connsiteY67" fmla="*/ 546100 h 2422525"/>
              <a:gd name="connsiteX68" fmla="*/ 1219200 w 3641725"/>
              <a:gd name="connsiteY68" fmla="*/ 492125 h 2422525"/>
              <a:gd name="connsiteX69" fmla="*/ 1187450 w 3641725"/>
              <a:gd name="connsiteY69" fmla="*/ 492125 h 2422525"/>
              <a:gd name="connsiteX70" fmla="*/ 1187450 w 3641725"/>
              <a:gd name="connsiteY70" fmla="*/ 457200 h 2422525"/>
              <a:gd name="connsiteX71" fmla="*/ 1171575 w 3641725"/>
              <a:gd name="connsiteY71" fmla="*/ 457200 h 2422525"/>
              <a:gd name="connsiteX72" fmla="*/ 1171575 w 3641725"/>
              <a:gd name="connsiteY72" fmla="*/ 365125 h 2422525"/>
              <a:gd name="connsiteX73" fmla="*/ 1143000 w 3641725"/>
              <a:gd name="connsiteY73" fmla="*/ 365125 h 2422525"/>
              <a:gd name="connsiteX74" fmla="*/ 1114425 w 3641725"/>
              <a:gd name="connsiteY74" fmla="*/ 336550 h 2422525"/>
              <a:gd name="connsiteX75" fmla="*/ 1082675 w 3641725"/>
              <a:gd name="connsiteY75" fmla="*/ 336550 h 2422525"/>
              <a:gd name="connsiteX76" fmla="*/ 1082675 w 3641725"/>
              <a:gd name="connsiteY76" fmla="*/ 282575 h 2422525"/>
              <a:gd name="connsiteX77" fmla="*/ 1082675 w 3641725"/>
              <a:gd name="connsiteY77" fmla="*/ 241300 h 2422525"/>
              <a:gd name="connsiteX78" fmla="*/ 1044575 w 3641725"/>
              <a:gd name="connsiteY78" fmla="*/ 241300 h 2422525"/>
              <a:gd name="connsiteX79" fmla="*/ 1044575 w 3641725"/>
              <a:gd name="connsiteY79" fmla="*/ 180975 h 2422525"/>
              <a:gd name="connsiteX80" fmla="*/ 1000125 w 3641725"/>
              <a:gd name="connsiteY80" fmla="*/ 180975 h 2422525"/>
              <a:gd name="connsiteX81" fmla="*/ 1000125 w 3641725"/>
              <a:gd name="connsiteY81" fmla="*/ 88900 h 2422525"/>
              <a:gd name="connsiteX82" fmla="*/ 962025 w 3641725"/>
              <a:gd name="connsiteY82" fmla="*/ 88900 h 2422525"/>
              <a:gd name="connsiteX83" fmla="*/ 962025 w 3641725"/>
              <a:gd name="connsiteY83" fmla="*/ 66675 h 2422525"/>
              <a:gd name="connsiteX84" fmla="*/ 682625 w 3641725"/>
              <a:gd name="connsiteY84" fmla="*/ 66675 h 2422525"/>
              <a:gd name="connsiteX85" fmla="*/ 682625 w 3641725"/>
              <a:gd name="connsiteY85" fmla="*/ 50800 h 2422525"/>
              <a:gd name="connsiteX86" fmla="*/ 625475 w 3641725"/>
              <a:gd name="connsiteY86" fmla="*/ 50800 h 2422525"/>
              <a:gd name="connsiteX87" fmla="*/ 625475 w 3641725"/>
              <a:gd name="connsiteY87" fmla="*/ 22225 h 2422525"/>
              <a:gd name="connsiteX88" fmla="*/ 463550 w 3641725"/>
              <a:gd name="connsiteY88" fmla="*/ 22225 h 2422525"/>
              <a:gd name="connsiteX89" fmla="*/ 212725 w 3641725"/>
              <a:gd name="connsiteY89" fmla="*/ 22225 h 2422525"/>
              <a:gd name="connsiteX90" fmla="*/ 212725 w 3641725"/>
              <a:gd name="connsiteY90" fmla="*/ 0 h 2422525"/>
              <a:gd name="connsiteX91" fmla="*/ 0 w 3641725"/>
              <a:gd name="connsiteY91" fmla="*/ 0 h 242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641725" h="2422525">
                <a:moveTo>
                  <a:pt x="3641725" y="2422525"/>
                </a:moveTo>
                <a:lnTo>
                  <a:pt x="2933700" y="2422525"/>
                </a:lnTo>
                <a:lnTo>
                  <a:pt x="2933700" y="2349500"/>
                </a:lnTo>
                <a:lnTo>
                  <a:pt x="2908300" y="2349500"/>
                </a:lnTo>
                <a:lnTo>
                  <a:pt x="2908300" y="2263775"/>
                </a:lnTo>
                <a:lnTo>
                  <a:pt x="2863850" y="2263775"/>
                </a:lnTo>
                <a:lnTo>
                  <a:pt x="2863850" y="2190750"/>
                </a:lnTo>
                <a:lnTo>
                  <a:pt x="2590800" y="2190750"/>
                </a:lnTo>
                <a:lnTo>
                  <a:pt x="2590800" y="2120900"/>
                </a:lnTo>
                <a:lnTo>
                  <a:pt x="2438400" y="2120900"/>
                </a:lnTo>
                <a:lnTo>
                  <a:pt x="2438400" y="2073275"/>
                </a:lnTo>
                <a:lnTo>
                  <a:pt x="2400300" y="2073275"/>
                </a:lnTo>
                <a:lnTo>
                  <a:pt x="2400300" y="2009775"/>
                </a:lnTo>
                <a:lnTo>
                  <a:pt x="2336800" y="2009775"/>
                </a:lnTo>
                <a:lnTo>
                  <a:pt x="2336800" y="1962150"/>
                </a:lnTo>
                <a:lnTo>
                  <a:pt x="2247900" y="1962150"/>
                </a:lnTo>
                <a:lnTo>
                  <a:pt x="2247900" y="1908175"/>
                </a:lnTo>
                <a:lnTo>
                  <a:pt x="2105025" y="1908175"/>
                </a:lnTo>
                <a:lnTo>
                  <a:pt x="2105025" y="1847850"/>
                </a:lnTo>
                <a:lnTo>
                  <a:pt x="2019300" y="1847850"/>
                </a:lnTo>
                <a:lnTo>
                  <a:pt x="2019300" y="1771650"/>
                </a:lnTo>
                <a:lnTo>
                  <a:pt x="1987550" y="1771650"/>
                </a:lnTo>
                <a:lnTo>
                  <a:pt x="1987550" y="1714500"/>
                </a:lnTo>
                <a:lnTo>
                  <a:pt x="1882775" y="1714500"/>
                </a:lnTo>
                <a:lnTo>
                  <a:pt x="1882775" y="1685925"/>
                </a:lnTo>
                <a:lnTo>
                  <a:pt x="1816100" y="1685925"/>
                </a:lnTo>
                <a:lnTo>
                  <a:pt x="1816100" y="1619250"/>
                </a:lnTo>
                <a:lnTo>
                  <a:pt x="1797050" y="1619250"/>
                </a:lnTo>
                <a:lnTo>
                  <a:pt x="1797050" y="1577975"/>
                </a:lnTo>
                <a:lnTo>
                  <a:pt x="1755775" y="1577975"/>
                </a:lnTo>
                <a:lnTo>
                  <a:pt x="1755775" y="1549400"/>
                </a:lnTo>
                <a:lnTo>
                  <a:pt x="1724025" y="1549400"/>
                </a:lnTo>
                <a:lnTo>
                  <a:pt x="1724025" y="1482725"/>
                </a:lnTo>
                <a:lnTo>
                  <a:pt x="1701800" y="1482725"/>
                </a:lnTo>
                <a:lnTo>
                  <a:pt x="1701800" y="1454150"/>
                </a:lnTo>
                <a:lnTo>
                  <a:pt x="1644650" y="1454150"/>
                </a:lnTo>
                <a:lnTo>
                  <a:pt x="1644650" y="1387475"/>
                </a:lnTo>
                <a:lnTo>
                  <a:pt x="1625600" y="1387475"/>
                </a:lnTo>
                <a:lnTo>
                  <a:pt x="1625600" y="1336675"/>
                </a:lnTo>
                <a:lnTo>
                  <a:pt x="1603375" y="1336675"/>
                </a:lnTo>
                <a:lnTo>
                  <a:pt x="1603375" y="1304925"/>
                </a:lnTo>
                <a:lnTo>
                  <a:pt x="1587500" y="1304925"/>
                </a:lnTo>
                <a:lnTo>
                  <a:pt x="1587500" y="1263650"/>
                </a:lnTo>
                <a:lnTo>
                  <a:pt x="1574800" y="1263650"/>
                </a:lnTo>
                <a:lnTo>
                  <a:pt x="1574800" y="1190625"/>
                </a:lnTo>
                <a:lnTo>
                  <a:pt x="1555750" y="1190625"/>
                </a:lnTo>
                <a:lnTo>
                  <a:pt x="1555750" y="1130300"/>
                </a:lnTo>
                <a:lnTo>
                  <a:pt x="1517650" y="1130300"/>
                </a:lnTo>
                <a:lnTo>
                  <a:pt x="1517650" y="1076325"/>
                </a:lnTo>
                <a:lnTo>
                  <a:pt x="1489075" y="1076325"/>
                </a:lnTo>
                <a:lnTo>
                  <a:pt x="1489075" y="1038225"/>
                </a:lnTo>
                <a:lnTo>
                  <a:pt x="1463675" y="1038225"/>
                </a:lnTo>
                <a:lnTo>
                  <a:pt x="1463675" y="1000125"/>
                </a:lnTo>
                <a:lnTo>
                  <a:pt x="1409700" y="1000125"/>
                </a:lnTo>
                <a:lnTo>
                  <a:pt x="1409700" y="955675"/>
                </a:lnTo>
                <a:lnTo>
                  <a:pt x="1381125" y="955675"/>
                </a:lnTo>
                <a:lnTo>
                  <a:pt x="1381125" y="749300"/>
                </a:lnTo>
                <a:lnTo>
                  <a:pt x="1349375" y="749300"/>
                </a:lnTo>
                <a:lnTo>
                  <a:pt x="1349375" y="698500"/>
                </a:lnTo>
                <a:lnTo>
                  <a:pt x="1330325" y="698500"/>
                </a:lnTo>
                <a:lnTo>
                  <a:pt x="1330325" y="663575"/>
                </a:lnTo>
                <a:lnTo>
                  <a:pt x="1304925" y="663575"/>
                </a:lnTo>
                <a:lnTo>
                  <a:pt x="1304925" y="619125"/>
                </a:lnTo>
                <a:lnTo>
                  <a:pt x="1285875" y="619125"/>
                </a:lnTo>
                <a:lnTo>
                  <a:pt x="1285875" y="587375"/>
                </a:lnTo>
                <a:lnTo>
                  <a:pt x="1254125" y="587375"/>
                </a:lnTo>
                <a:lnTo>
                  <a:pt x="1254125" y="546100"/>
                </a:lnTo>
                <a:lnTo>
                  <a:pt x="1219200" y="546100"/>
                </a:lnTo>
                <a:lnTo>
                  <a:pt x="1219200" y="492125"/>
                </a:lnTo>
                <a:lnTo>
                  <a:pt x="1187450" y="492125"/>
                </a:lnTo>
                <a:lnTo>
                  <a:pt x="1187450" y="457200"/>
                </a:lnTo>
                <a:lnTo>
                  <a:pt x="1171575" y="457200"/>
                </a:lnTo>
                <a:lnTo>
                  <a:pt x="1171575" y="365125"/>
                </a:lnTo>
                <a:lnTo>
                  <a:pt x="1143000" y="365125"/>
                </a:lnTo>
                <a:lnTo>
                  <a:pt x="1114425" y="336550"/>
                </a:lnTo>
                <a:lnTo>
                  <a:pt x="1082675" y="336550"/>
                </a:lnTo>
                <a:lnTo>
                  <a:pt x="1082675" y="282575"/>
                </a:lnTo>
                <a:lnTo>
                  <a:pt x="1082675" y="241300"/>
                </a:lnTo>
                <a:lnTo>
                  <a:pt x="1044575" y="241300"/>
                </a:lnTo>
                <a:lnTo>
                  <a:pt x="1044575" y="180975"/>
                </a:lnTo>
                <a:lnTo>
                  <a:pt x="1000125" y="180975"/>
                </a:lnTo>
                <a:lnTo>
                  <a:pt x="1000125" y="88900"/>
                </a:lnTo>
                <a:lnTo>
                  <a:pt x="962025" y="88900"/>
                </a:lnTo>
                <a:lnTo>
                  <a:pt x="962025" y="66675"/>
                </a:lnTo>
                <a:lnTo>
                  <a:pt x="682625" y="66675"/>
                </a:lnTo>
                <a:lnTo>
                  <a:pt x="682625" y="50800"/>
                </a:lnTo>
                <a:lnTo>
                  <a:pt x="625475" y="50800"/>
                </a:lnTo>
                <a:lnTo>
                  <a:pt x="625475" y="22225"/>
                </a:lnTo>
                <a:lnTo>
                  <a:pt x="463550" y="22225"/>
                </a:lnTo>
                <a:lnTo>
                  <a:pt x="212725" y="22225"/>
                </a:lnTo>
                <a:lnTo>
                  <a:pt x="21272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39" name="Group 638">
            <a:extLst>
              <a:ext uri="{FF2B5EF4-FFF2-40B4-BE49-F238E27FC236}">
                <a16:creationId xmlns:a16="http://schemas.microsoft.com/office/drawing/2014/main" id="{29E29C92-9AFF-758F-5792-CA5E1F0CC29C}"/>
              </a:ext>
            </a:extLst>
          </p:cNvPr>
          <p:cNvGrpSpPr/>
          <p:nvPr/>
        </p:nvGrpSpPr>
        <p:grpSpPr>
          <a:xfrm>
            <a:off x="7275866" y="1818284"/>
            <a:ext cx="3763648" cy="2125032"/>
            <a:chOff x="7275866" y="1876669"/>
            <a:chExt cx="3763648" cy="2125032"/>
          </a:xfrm>
        </p:grpSpPr>
        <p:grpSp>
          <p:nvGrpSpPr>
            <p:cNvPr id="134" name="Group 133">
              <a:extLst>
                <a:ext uri="{FF2B5EF4-FFF2-40B4-BE49-F238E27FC236}">
                  <a16:creationId xmlns:a16="http://schemas.microsoft.com/office/drawing/2014/main" id="{A97AC79B-91B6-5CD4-6C76-0404B95B3FD1}"/>
                </a:ext>
              </a:extLst>
            </p:cNvPr>
            <p:cNvGrpSpPr/>
            <p:nvPr/>
          </p:nvGrpSpPr>
          <p:grpSpPr>
            <a:xfrm>
              <a:off x="10799906" y="3899449"/>
              <a:ext cx="93597" cy="93597"/>
              <a:chOff x="4702732" y="2997994"/>
              <a:chExt cx="161925" cy="161925"/>
            </a:xfrm>
          </p:grpSpPr>
          <p:cxnSp>
            <p:nvCxnSpPr>
              <p:cNvPr id="135" name="Straight Connector 134">
                <a:extLst>
                  <a:ext uri="{FF2B5EF4-FFF2-40B4-BE49-F238E27FC236}">
                    <a16:creationId xmlns:a16="http://schemas.microsoft.com/office/drawing/2014/main" id="{44C254A6-9D9E-4237-1230-4BFA18E496CA}"/>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4349479-9C98-D2B0-DB7E-A2D73EDEDECB}"/>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AE21E39E-0AA1-32F5-B7A7-0146EF8F46F4}"/>
                </a:ext>
              </a:extLst>
            </p:cNvPr>
            <p:cNvGrpSpPr/>
            <p:nvPr/>
          </p:nvGrpSpPr>
          <p:grpSpPr>
            <a:xfrm>
              <a:off x="10945917" y="3908104"/>
              <a:ext cx="93597" cy="93597"/>
              <a:chOff x="4702732" y="2997994"/>
              <a:chExt cx="161925" cy="161925"/>
            </a:xfrm>
          </p:grpSpPr>
          <p:cxnSp>
            <p:nvCxnSpPr>
              <p:cNvPr id="499" name="Straight Connector 498">
                <a:extLst>
                  <a:ext uri="{FF2B5EF4-FFF2-40B4-BE49-F238E27FC236}">
                    <a16:creationId xmlns:a16="http://schemas.microsoft.com/office/drawing/2014/main" id="{CB052A7E-8F94-5DA2-C5CC-850D600CCE95}"/>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0AF66E29-AFD0-A520-08FC-E44F4C62DD1F}"/>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B98E3FF9-E605-B730-0882-472261AF047F}"/>
                </a:ext>
              </a:extLst>
            </p:cNvPr>
            <p:cNvGrpSpPr/>
            <p:nvPr/>
          </p:nvGrpSpPr>
          <p:grpSpPr>
            <a:xfrm>
              <a:off x="10775150" y="3899449"/>
              <a:ext cx="93597" cy="93597"/>
              <a:chOff x="4702732" y="2997994"/>
              <a:chExt cx="161925" cy="161925"/>
            </a:xfrm>
          </p:grpSpPr>
          <p:cxnSp>
            <p:nvCxnSpPr>
              <p:cNvPr id="502" name="Straight Connector 501">
                <a:extLst>
                  <a:ext uri="{FF2B5EF4-FFF2-40B4-BE49-F238E27FC236}">
                    <a16:creationId xmlns:a16="http://schemas.microsoft.com/office/drawing/2014/main" id="{9F4D1B70-1FE9-C336-F8E6-A312B8E1A60D}"/>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FBACB5FE-D786-6005-9099-96F0CBFDE5C5}"/>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FEF42D50-76CB-057B-048B-B599B5D1F82B}"/>
                </a:ext>
              </a:extLst>
            </p:cNvPr>
            <p:cNvGrpSpPr/>
            <p:nvPr/>
          </p:nvGrpSpPr>
          <p:grpSpPr>
            <a:xfrm>
              <a:off x="10473832" y="3899449"/>
              <a:ext cx="93597" cy="93597"/>
              <a:chOff x="4702732" y="2997994"/>
              <a:chExt cx="161925" cy="161925"/>
            </a:xfrm>
          </p:grpSpPr>
          <p:cxnSp>
            <p:nvCxnSpPr>
              <p:cNvPr id="505" name="Straight Connector 504">
                <a:extLst>
                  <a:ext uri="{FF2B5EF4-FFF2-40B4-BE49-F238E27FC236}">
                    <a16:creationId xmlns:a16="http://schemas.microsoft.com/office/drawing/2014/main" id="{996483E2-3627-26C5-AB86-EFDAF9C596E6}"/>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FE33947D-6206-9ACA-7CF6-44D0DDA2589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F1520C8A-1826-6A1B-26E4-E81B50821759}"/>
                </a:ext>
              </a:extLst>
            </p:cNvPr>
            <p:cNvGrpSpPr/>
            <p:nvPr/>
          </p:nvGrpSpPr>
          <p:grpSpPr>
            <a:xfrm>
              <a:off x="10394537" y="3899449"/>
              <a:ext cx="93597" cy="93597"/>
              <a:chOff x="4702732" y="2997994"/>
              <a:chExt cx="161925" cy="161925"/>
            </a:xfrm>
          </p:grpSpPr>
          <p:cxnSp>
            <p:nvCxnSpPr>
              <p:cNvPr id="508" name="Straight Connector 507">
                <a:extLst>
                  <a:ext uri="{FF2B5EF4-FFF2-40B4-BE49-F238E27FC236}">
                    <a16:creationId xmlns:a16="http://schemas.microsoft.com/office/drawing/2014/main" id="{98B5E39D-6071-580B-88C7-677CA98B38B7}"/>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C5050487-5D19-D988-9170-C6F181EADE70}"/>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EDB33079-F255-7882-E96E-08B73C4E70E0}"/>
                </a:ext>
              </a:extLst>
            </p:cNvPr>
            <p:cNvGrpSpPr/>
            <p:nvPr/>
          </p:nvGrpSpPr>
          <p:grpSpPr>
            <a:xfrm>
              <a:off x="10317499" y="3721838"/>
              <a:ext cx="93597" cy="93597"/>
              <a:chOff x="4702732" y="2997994"/>
              <a:chExt cx="161925" cy="161925"/>
            </a:xfrm>
          </p:grpSpPr>
          <p:cxnSp>
            <p:nvCxnSpPr>
              <p:cNvPr id="511" name="Straight Connector 510">
                <a:extLst>
                  <a:ext uri="{FF2B5EF4-FFF2-40B4-BE49-F238E27FC236}">
                    <a16:creationId xmlns:a16="http://schemas.microsoft.com/office/drawing/2014/main" id="{981A06D5-369C-5CA8-E638-8C99F811A61A}"/>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38F8E6D6-435F-2545-A60F-D146306C75C1}"/>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6CCD618D-B3C1-3516-E7E5-FCA40B186940}"/>
                </a:ext>
              </a:extLst>
            </p:cNvPr>
            <p:cNvGrpSpPr/>
            <p:nvPr/>
          </p:nvGrpSpPr>
          <p:grpSpPr>
            <a:xfrm>
              <a:off x="10262857" y="3721838"/>
              <a:ext cx="93597" cy="93597"/>
              <a:chOff x="4702732" y="2997994"/>
              <a:chExt cx="161925" cy="161925"/>
            </a:xfrm>
          </p:grpSpPr>
          <p:cxnSp>
            <p:nvCxnSpPr>
              <p:cNvPr id="514" name="Straight Connector 513">
                <a:extLst>
                  <a:ext uri="{FF2B5EF4-FFF2-40B4-BE49-F238E27FC236}">
                    <a16:creationId xmlns:a16="http://schemas.microsoft.com/office/drawing/2014/main" id="{79323FC4-520C-42FD-5C5E-5933F87EEC26}"/>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CA8BF3A7-FF18-F023-9D8A-90EB70806B4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A8E9A07D-513C-EC7E-0BDD-AC1F094803C2}"/>
                </a:ext>
              </a:extLst>
            </p:cNvPr>
            <p:cNvGrpSpPr/>
            <p:nvPr/>
          </p:nvGrpSpPr>
          <p:grpSpPr>
            <a:xfrm>
              <a:off x="10225103" y="3721838"/>
              <a:ext cx="93597" cy="93597"/>
              <a:chOff x="4702732" y="2997994"/>
              <a:chExt cx="161925" cy="161925"/>
            </a:xfrm>
          </p:grpSpPr>
          <p:cxnSp>
            <p:nvCxnSpPr>
              <p:cNvPr id="517" name="Straight Connector 516">
                <a:extLst>
                  <a:ext uri="{FF2B5EF4-FFF2-40B4-BE49-F238E27FC236}">
                    <a16:creationId xmlns:a16="http://schemas.microsoft.com/office/drawing/2014/main" id="{574A38FA-926F-3246-7889-1E0875EA318E}"/>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CCC51155-88D0-D603-7B83-706F4806B8E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6E61B947-3AEA-019C-67A2-F8DDBFE1376A}"/>
                </a:ext>
              </a:extLst>
            </p:cNvPr>
            <p:cNvGrpSpPr/>
            <p:nvPr/>
          </p:nvGrpSpPr>
          <p:grpSpPr>
            <a:xfrm>
              <a:off x="10183767" y="3721838"/>
              <a:ext cx="93597" cy="93597"/>
              <a:chOff x="4702732" y="2997994"/>
              <a:chExt cx="161925" cy="161925"/>
            </a:xfrm>
          </p:grpSpPr>
          <p:cxnSp>
            <p:nvCxnSpPr>
              <p:cNvPr id="520" name="Straight Connector 519">
                <a:extLst>
                  <a:ext uri="{FF2B5EF4-FFF2-40B4-BE49-F238E27FC236}">
                    <a16:creationId xmlns:a16="http://schemas.microsoft.com/office/drawing/2014/main" id="{C1EA8DFD-ED85-2ED2-B331-AE664C64E2BD}"/>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F27E48E4-5954-B537-82CF-4FDDAB3E77E3}"/>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FC97D8EC-CFA9-6FEE-03FA-2BC66887731D}"/>
                </a:ext>
              </a:extLst>
            </p:cNvPr>
            <p:cNvGrpSpPr/>
            <p:nvPr/>
          </p:nvGrpSpPr>
          <p:grpSpPr>
            <a:xfrm>
              <a:off x="10142955" y="3721838"/>
              <a:ext cx="93597" cy="93597"/>
              <a:chOff x="4702732" y="2997994"/>
              <a:chExt cx="161925" cy="161925"/>
            </a:xfrm>
          </p:grpSpPr>
          <p:cxnSp>
            <p:nvCxnSpPr>
              <p:cNvPr id="523" name="Straight Connector 522">
                <a:extLst>
                  <a:ext uri="{FF2B5EF4-FFF2-40B4-BE49-F238E27FC236}">
                    <a16:creationId xmlns:a16="http://schemas.microsoft.com/office/drawing/2014/main" id="{AA2B386D-9737-DD2C-2C95-8B6E722E518C}"/>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34616176-8CA5-C6BF-13D0-DFA183F435C5}"/>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4B232FB0-401F-A13C-9F13-997F09A2380B}"/>
                </a:ext>
              </a:extLst>
            </p:cNvPr>
            <p:cNvGrpSpPr/>
            <p:nvPr/>
          </p:nvGrpSpPr>
          <p:grpSpPr>
            <a:xfrm>
              <a:off x="10095662" y="3721838"/>
              <a:ext cx="93597" cy="93597"/>
              <a:chOff x="4702732" y="2997994"/>
              <a:chExt cx="161925" cy="161925"/>
            </a:xfrm>
          </p:grpSpPr>
          <p:cxnSp>
            <p:nvCxnSpPr>
              <p:cNvPr id="526" name="Straight Connector 525">
                <a:extLst>
                  <a:ext uri="{FF2B5EF4-FFF2-40B4-BE49-F238E27FC236}">
                    <a16:creationId xmlns:a16="http://schemas.microsoft.com/office/drawing/2014/main" id="{6660BE7E-3728-6156-1219-D4E14F61212F}"/>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F9F634EF-C64F-560C-E2B8-3FCF82095464}"/>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5D55C32F-4C53-BF63-E6B0-425A11F0894E}"/>
                </a:ext>
              </a:extLst>
            </p:cNvPr>
            <p:cNvGrpSpPr/>
            <p:nvPr/>
          </p:nvGrpSpPr>
          <p:grpSpPr>
            <a:xfrm>
              <a:off x="10038224" y="3680848"/>
              <a:ext cx="93597" cy="93597"/>
              <a:chOff x="4702732" y="2997994"/>
              <a:chExt cx="161925" cy="161925"/>
            </a:xfrm>
          </p:grpSpPr>
          <p:cxnSp>
            <p:nvCxnSpPr>
              <p:cNvPr id="529" name="Straight Connector 528">
                <a:extLst>
                  <a:ext uri="{FF2B5EF4-FFF2-40B4-BE49-F238E27FC236}">
                    <a16:creationId xmlns:a16="http://schemas.microsoft.com/office/drawing/2014/main" id="{AB644555-91ED-627F-30CA-5C433D2A500F}"/>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4B9B6C18-7AB2-54B7-B4B7-78D347000C1F}"/>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70542FF1-62C6-6893-F3D2-5E161483C06E}"/>
                </a:ext>
              </a:extLst>
            </p:cNvPr>
            <p:cNvGrpSpPr/>
            <p:nvPr/>
          </p:nvGrpSpPr>
          <p:grpSpPr>
            <a:xfrm>
              <a:off x="9968138" y="3680848"/>
              <a:ext cx="93597" cy="93597"/>
              <a:chOff x="4702732" y="2997994"/>
              <a:chExt cx="161925" cy="161925"/>
            </a:xfrm>
          </p:grpSpPr>
          <p:cxnSp>
            <p:nvCxnSpPr>
              <p:cNvPr id="532" name="Straight Connector 531">
                <a:extLst>
                  <a:ext uri="{FF2B5EF4-FFF2-40B4-BE49-F238E27FC236}">
                    <a16:creationId xmlns:a16="http://schemas.microsoft.com/office/drawing/2014/main" id="{CA1C8256-5E3B-61FC-833C-8297350EED60}"/>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9867B692-F4FB-3DCC-C12F-235B44148D9A}"/>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315CA291-3B3D-C40E-15C0-D659AD06D07F}"/>
                </a:ext>
              </a:extLst>
            </p:cNvPr>
            <p:cNvGrpSpPr/>
            <p:nvPr/>
          </p:nvGrpSpPr>
          <p:grpSpPr>
            <a:xfrm>
              <a:off x="9838744" y="3680848"/>
              <a:ext cx="93597" cy="93597"/>
              <a:chOff x="4702732" y="2997994"/>
              <a:chExt cx="161925" cy="161925"/>
            </a:xfrm>
          </p:grpSpPr>
          <p:cxnSp>
            <p:nvCxnSpPr>
              <p:cNvPr id="535" name="Straight Connector 534">
                <a:extLst>
                  <a:ext uri="{FF2B5EF4-FFF2-40B4-BE49-F238E27FC236}">
                    <a16:creationId xmlns:a16="http://schemas.microsoft.com/office/drawing/2014/main" id="{1A34E81B-64C1-77B6-328B-17D803A0DE77}"/>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05609F1D-F17E-BDCC-D894-1D1EA8196ACD}"/>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6D84E538-240F-CD2D-4C41-E01660A83CAD}"/>
                </a:ext>
              </a:extLst>
            </p:cNvPr>
            <p:cNvGrpSpPr/>
            <p:nvPr/>
          </p:nvGrpSpPr>
          <p:grpSpPr>
            <a:xfrm>
              <a:off x="9624064" y="3498701"/>
              <a:ext cx="93597" cy="93597"/>
              <a:chOff x="4702732" y="2997994"/>
              <a:chExt cx="161925" cy="161925"/>
            </a:xfrm>
          </p:grpSpPr>
          <p:cxnSp>
            <p:nvCxnSpPr>
              <p:cNvPr id="538" name="Straight Connector 537">
                <a:extLst>
                  <a:ext uri="{FF2B5EF4-FFF2-40B4-BE49-F238E27FC236}">
                    <a16:creationId xmlns:a16="http://schemas.microsoft.com/office/drawing/2014/main" id="{5684CAAE-C808-F9E5-3F1F-194DCE486375}"/>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F5E78295-F427-E2C2-5066-A57228C20684}"/>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0" name="Group 539">
              <a:extLst>
                <a:ext uri="{FF2B5EF4-FFF2-40B4-BE49-F238E27FC236}">
                  <a16:creationId xmlns:a16="http://schemas.microsoft.com/office/drawing/2014/main" id="{4653A203-E859-4F11-2986-F23A79B56B66}"/>
                </a:ext>
              </a:extLst>
            </p:cNvPr>
            <p:cNvGrpSpPr/>
            <p:nvPr/>
          </p:nvGrpSpPr>
          <p:grpSpPr>
            <a:xfrm>
              <a:off x="9489988" y="3338997"/>
              <a:ext cx="93597" cy="93597"/>
              <a:chOff x="4702732" y="2997994"/>
              <a:chExt cx="161925" cy="161925"/>
            </a:xfrm>
          </p:grpSpPr>
          <p:cxnSp>
            <p:nvCxnSpPr>
              <p:cNvPr id="541" name="Straight Connector 540">
                <a:extLst>
                  <a:ext uri="{FF2B5EF4-FFF2-40B4-BE49-F238E27FC236}">
                    <a16:creationId xmlns:a16="http://schemas.microsoft.com/office/drawing/2014/main" id="{52ECD7BE-F444-9C22-5C97-3859BF4C0CFD}"/>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61B414F7-9480-88C5-1511-A19C34EE5458}"/>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848DE331-E0D1-5DB6-3A75-DF54623458B8}"/>
                </a:ext>
              </a:extLst>
            </p:cNvPr>
            <p:cNvGrpSpPr/>
            <p:nvPr/>
          </p:nvGrpSpPr>
          <p:grpSpPr>
            <a:xfrm>
              <a:off x="9556959" y="3418615"/>
              <a:ext cx="93597" cy="93597"/>
              <a:chOff x="4702732" y="2997994"/>
              <a:chExt cx="161925" cy="161925"/>
            </a:xfrm>
          </p:grpSpPr>
          <p:cxnSp>
            <p:nvCxnSpPr>
              <p:cNvPr id="544" name="Straight Connector 543">
                <a:extLst>
                  <a:ext uri="{FF2B5EF4-FFF2-40B4-BE49-F238E27FC236}">
                    <a16:creationId xmlns:a16="http://schemas.microsoft.com/office/drawing/2014/main" id="{0F60E4AF-AC72-D20A-C942-3B6EC9099D30}"/>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DFF14484-9ECF-0779-D288-53DB7D87D326}"/>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12C71402-8782-A78E-FAFD-46855CFCEE2E}"/>
                </a:ext>
              </a:extLst>
            </p:cNvPr>
            <p:cNvGrpSpPr/>
            <p:nvPr/>
          </p:nvGrpSpPr>
          <p:grpSpPr>
            <a:xfrm>
              <a:off x="9437984" y="3306775"/>
              <a:ext cx="93597" cy="93597"/>
              <a:chOff x="4702732" y="2997994"/>
              <a:chExt cx="161925" cy="161925"/>
            </a:xfrm>
          </p:grpSpPr>
          <p:cxnSp>
            <p:nvCxnSpPr>
              <p:cNvPr id="547" name="Straight Connector 546">
                <a:extLst>
                  <a:ext uri="{FF2B5EF4-FFF2-40B4-BE49-F238E27FC236}">
                    <a16:creationId xmlns:a16="http://schemas.microsoft.com/office/drawing/2014/main" id="{232280EF-F64E-B391-09A1-28A774912EDD}"/>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42920618-F72F-F420-C727-9DA409303268}"/>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DDFA43BF-427A-42D9-7965-B5467E34F8CB}"/>
                </a:ext>
              </a:extLst>
            </p:cNvPr>
            <p:cNvGrpSpPr/>
            <p:nvPr/>
          </p:nvGrpSpPr>
          <p:grpSpPr>
            <a:xfrm>
              <a:off x="9363319" y="3199441"/>
              <a:ext cx="93597" cy="93597"/>
              <a:chOff x="4702732" y="2997994"/>
              <a:chExt cx="161925" cy="161925"/>
            </a:xfrm>
          </p:grpSpPr>
          <p:cxnSp>
            <p:nvCxnSpPr>
              <p:cNvPr id="550" name="Straight Connector 549">
                <a:extLst>
                  <a:ext uri="{FF2B5EF4-FFF2-40B4-BE49-F238E27FC236}">
                    <a16:creationId xmlns:a16="http://schemas.microsoft.com/office/drawing/2014/main" id="{1695F8D0-4041-3F60-6DAD-EE09E5519163}"/>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DC5D39E2-D408-0738-F739-064D612ED463}"/>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F0A40B8E-9F22-E2D0-8AF5-7B84CFE5FA04}"/>
                </a:ext>
              </a:extLst>
            </p:cNvPr>
            <p:cNvGrpSpPr/>
            <p:nvPr/>
          </p:nvGrpSpPr>
          <p:grpSpPr>
            <a:xfrm>
              <a:off x="9318948" y="3131090"/>
              <a:ext cx="93597" cy="93597"/>
              <a:chOff x="4702732" y="2997994"/>
              <a:chExt cx="161925" cy="161925"/>
            </a:xfrm>
          </p:grpSpPr>
          <p:cxnSp>
            <p:nvCxnSpPr>
              <p:cNvPr id="553" name="Straight Connector 552">
                <a:extLst>
                  <a:ext uri="{FF2B5EF4-FFF2-40B4-BE49-F238E27FC236}">
                    <a16:creationId xmlns:a16="http://schemas.microsoft.com/office/drawing/2014/main" id="{9A1851DC-E2F8-9876-E403-746BC08BC36B}"/>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1C695F6E-E460-254E-1C52-403AFA7A6AC7}"/>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21FE08E0-3B01-6B74-0367-6B420931EEC3}"/>
                </a:ext>
              </a:extLst>
            </p:cNvPr>
            <p:cNvGrpSpPr/>
            <p:nvPr/>
          </p:nvGrpSpPr>
          <p:grpSpPr>
            <a:xfrm>
              <a:off x="9222009" y="3042565"/>
              <a:ext cx="93597" cy="93597"/>
              <a:chOff x="4702732" y="2997994"/>
              <a:chExt cx="161925" cy="161925"/>
            </a:xfrm>
          </p:grpSpPr>
          <p:cxnSp>
            <p:nvCxnSpPr>
              <p:cNvPr id="556" name="Straight Connector 555">
                <a:extLst>
                  <a:ext uri="{FF2B5EF4-FFF2-40B4-BE49-F238E27FC236}">
                    <a16:creationId xmlns:a16="http://schemas.microsoft.com/office/drawing/2014/main" id="{17DC7844-8D33-2A2C-C6F4-A9E5013A6F83}"/>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2BF06664-2977-AD65-2BEC-E1D92F034015}"/>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DF1C3590-CBC7-CDAF-3203-6828282D5C38}"/>
                </a:ext>
              </a:extLst>
            </p:cNvPr>
            <p:cNvGrpSpPr/>
            <p:nvPr/>
          </p:nvGrpSpPr>
          <p:grpSpPr>
            <a:xfrm>
              <a:off x="9182459" y="3011136"/>
              <a:ext cx="93597" cy="93597"/>
              <a:chOff x="4702732" y="2997994"/>
              <a:chExt cx="161925" cy="161925"/>
            </a:xfrm>
          </p:grpSpPr>
          <p:cxnSp>
            <p:nvCxnSpPr>
              <p:cNvPr id="559" name="Straight Connector 558">
                <a:extLst>
                  <a:ext uri="{FF2B5EF4-FFF2-40B4-BE49-F238E27FC236}">
                    <a16:creationId xmlns:a16="http://schemas.microsoft.com/office/drawing/2014/main" id="{0537608A-D029-67DA-80FB-2EA3722C907A}"/>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3518E19B-2C2A-8494-0268-F094C690B290}"/>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F82ED343-5DE9-B5EA-E166-D422762513EE}"/>
                </a:ext>
              </a:extLst>
            </p:cNvPr>
            <p:cNvGrpSpPr/>
            <p:nvPr/>
          </p:nvGrpSpPr>
          <p:grpSpPr>
            <a:xfrm>
              <a:off x="9125071" y="2985905"/>
              <a:ext cx="93597" cy="93597"/>
              <a:chOff x="4702732" y="2997994"/>
              <a:chExt cx="161925" cy="161925"/>
            </a:xfrm>
          </p:grpSpPr>
          <p:cxnSp>
            <p:nvCxnSpPr>
              <p:cNvPr id="562" name="Straight Connector 561">
                <a:extLst>
                  <a:ext uri="{FF2B5EF4-FFF2-40B4-BE49-F238E27FC236}">
                    <a16:creationId xmlns:a16="http://schemas.microsoft.com/office/drawing/2014/main" id="{AB00E774-5439-5007-DC61-55C6BC7FEF98}"/>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4FC348F1-9DBA-C12B-62BC-CE1EE020A131}"/>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F1F8FAA9-C181-0713-CF60-6E8840B85578}"/>
                </a:ext>
              </a:extLst>
            </p:cNvPr>
            <p:cNvGrpSpPr/>
            <p:nvPr/>
          </p:nvGrpSpPr>
          <p:grpSpPr>
            <a:xfrm>
              <a:off x="9044055" y="2903737"/>
              <a:ext cx="93597" cy="93597"/>
              <a:chOff x="4702732" y="2997994"/>
              <a:chExt cx="161925" cy="161925"/>
            </a:xfrm>
          </p:grpSpPr>
          <p:cxnSp>
            <p:nvCxnSpPr>
              <p:cNvPr id="565" name="Straight Connector 564">
                <a:extLst>
                  <a:ext uri="{FF2B5EF4-FFF2-40B4-BE49-F238E27FC236}">
                    <a16:creationId xmlns:a16="http://schemas.microsoft.com/office/drawing/2014/main" id="{6224034E-FE70-D9E6-80E4-CE58CB08C7D7}"/>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70942571-D606-02C4-7099-C95B6F10EB0B}"/>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F66B774C-2B33-5CB8-BB75-2D04330EC396}"/>
                </a:ext>
              </a:extLst>
            </p:cNvPr>
            <p:cNvGrpSpPr/>
            <p:nvPr/>
          </p:nvGrpSpPr>
          <p:grpSpPr>
            <a:xfrm>
              <a:off x="9021902" y="2847744"/>
              <a:ext cx="93597" cy="93597"/>
              <a:chOff x="4702732" y="2997994"/>
              <a:chExt cx="161925" cy="161925"/>
            </a:xfrm>
          </p:grpSpPr>
          <p:cxnSp>
            <p:nvCxnSpPr>
              <p:cNvPr id="568" name="Straight Connector 567">
                <a:extLst>
                  <a:ext uri="{FF2B5EF4-FFF2-40B4-BE49-F238E27FC236}">
                    <a16:creationId xmlns:a16="http://schemas.microsoft.com/office/drawing/2014/main" id="{230C7239-B9EB-DD9A-5549-AB1B8807821A}"/>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4F87389-A4C6-4521-1650-94E5FEB6EDEA}"/>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A6DF5933-0B11-5E9A-E24C-C1412BE61507}"/>
                </a:ext>
              </a:extLst>
            </p:cNvPr>
            <p:cNvGrpSpPr/>
            <p:nvPr/>
          </p:nvGrpSpPr>
          <p:grpSpPr>
            <a:xfrm>
              <a:off x="8970876" y="2823370"/>
              <a:ext cx="93597" cy="93597"/>
              <a:chOff x="4702732" y="2997994"/>
              <a:chExt cx="161925" cy="161925"/>
            </a:xfrm>
          </p:grpSpPr>
          <p:cxnSp>
            <p:nvCxnSpPr>
              <p:cNvPr id="571" name="Straight Connector 570">
                <a:extLst>
                  <a:ext uri="{FF2B5EF4-FFF2-40B4-BE49-F238E27FC236}">
                    <a16:creationId xmlns:a16="http://schemas.microsoft.com/office/drawing/2014/main" id="{A719DDF1-81A2-3CF0-402D-18F2528A2C13}"/>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D06B2D2D-61E6-A585-2546-6AAD25D0FE2D}"/>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4E65C8CE-B46A-A446-7A93-D6FF8CE61292}"/>
                </a:ext>
              </a:extLst>
            </p:cNvPr>
            <p:cNvGrpSpPr/>
            <p:nvPr/>
          </p:nvGrpSpPr>
          <p:grpSpPr>
            <a:xfrm>
              <a:off x="8951646" y="2740416"/>
              <a:ext cx="93597" cy="93597"/>
              <a:chOff x="4702732" y="2997994"/>
              <a:chExt cx="161925" cy="161925"/>
            </a:xfrm>
          </p:grpSpPr>
          <p:cxnSp>
            <p:nvCxnSpPr>
              <p:cNvPr id="574" name="Straight Connector 573">
                <a:extLst>
                  <a:ext uri="{FF2B5EF4-FFF2-40B4-BE49-F238E27FC236}">
                    <a16:creationId xmlns:a16="http://schemas.microsoft.com/office/drawing/2014/main" id="{5256FFF3-784C-5FF0-9F3A-81AEBD852059}"/>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BB3354AD-CB64-71AD-8644-936F70D642B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616A9DF2-8A05-724F-9F4F-A9CBED45F052}"/>
                </a:ext>
              </a:extLst>
            </p:cNvPr>
            <p:cNvGrpSpPr/>
            <p:nvPr/>
          </p:nvGrpSpPr>
          <p:grpSpPr>
            <a:xfrm>
              <a:off x="8924077" y="2658146"/>
              <a:ext cx="93597" cy="93597"/>
              <a:chOff x="4702732" y="2997994"/>
              <a:chExt cx="161925" cy="161925"/>
            </a:xfrm>
          </p:grpSpPr>
          <p:cxnSp>
            <p:nvCxnSpPr>
              <p:cNvPr id="577" name="Straight Connector 576">
                <a:extLst>
                  <a:ext uri="{FF2B5EF4-FFF2-40B4-BE49-F238E27FC236}">
                    <a16:creationId xmlns:a16="http://schemas.microsoft.com/office/drawing/2014/main" id="{E4B55EE8-C528-8185-7384-188594017448}"/>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58B403DC-0AFA-C6D7-FADB-113E52F1AE36}"/>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6642ED63-09E2-54C1-9B4D-C3E0C4C259BB}"/>
                </a:ext>
              </a:extLst>
            </p:cNvPr>
            <p:cNvGrpSpPr/>
            <p:nvPr/>
          </p:nvGrpSpPr>
          <p:grpSpPr>
            <a:xfrm>
              <a:off x="8641323" y="2163467"/>
              <a:ext cx="93597" cy="93597"/>
              <a:chOff x="4702732" y="2997994"/>
              <a:chExt cx="161925" cy="161925"/>
            </a:xfrm>
          </p:grpSpPr>
          <p:cxnSp>
            <p:nvCxnSpPr>
              <p:cNvPr id="580" name="Straight Connector 579">
                <a:extLst>
                  <a:ext uri="{FF2B5EF4-FFF2-40B4-BE49-F238E27FC236}">
                    <a16:creationId xmlns:a16="http://schemas.microsoft.com/office/drawing/2014/main" id="{7700A42D-BAFA-0C38-EEC8-4D0A8D2A6F29}"/>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C92B1938-4BD7-1D74-9C5C-3213739711C8}"/>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1BA2D66F-2908-21CB-850B-2D702CFCF142}"/>
                </a:ext>
              </a:extLst>
            </p:cNvPr>
            <p:cNvGrpSpPr/>
            <p:nvPr/>
          </p:nvGrpSpPr>
          <p:grpSpPr>
            <a:xfrm>
              <a:off x="8749848" y="2294435"/>
              <a:ext cx="93597" cy="93597"/>
              <a:chOff x="4702732" y="2997994"/>
              <a:chExt cx="161925" cy="161925"/>
            </a:xfrm>
          </p:grpSpPr>
          <p:cxnSp>
            <p:nvCxnSpPr>
              <p:cNvPr id="583" name="Straight Connector 582">
                <a:extLst>
                  <a:ext uri="{FF2B5EF4-FFF2-40B4-BE49-F238E27FC236}">
                    <a16:creationId xmlns:a16="http://schemas.microsoft.com/office/drawing/2014/main" id="{532FBC19-FE91-F1A9-F7DA-5B7AF74E98D4}"/>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38E504C4-2186-13A2-2338-9D43BE2870ED}"/>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39758C3B-52BB-7270-D365-2894C5048FFB}"/>
                </a:ext>
              </a:extLst>
            </p:cNvPr>
            <p:cNvGrpSpPr/>
            <p:nvPr/>
          </p:nvGrpSpPr>
          <p:grpSpPr>
            <a:xfrm>
              <a:off x="8768024" y="2322620"/>
              <a:ext cx="93597" cy="93597"/>
              <a:chOff x="4702732" y="2997994"/>
              <a:chExt cx="161925" cy="161925"/>
            </a:xfrm>
          </p:grpSpPr>
          <p:cxnSp>
            <p:nvCxnSpPr>
              <p:cNvPr id="586" name="Straight Connector 585">
                <a:extLst>
                  <a:ext uri="{FF2B5EF4-FFF2-40B4-BE49-F238E27FC236}">
                    <a16:creationId xmlns:a16="http://schemas.microsoft.com/office/drawing/2014/main" id="{0EAE856C-A0B7-680C-C194-39E864E5A719}"/>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28FB86BC-EB8D-AC6F-F1FD-C0D39B59E216}"/>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A4EA5656-9756-D97E-29F2-2609A829273E}"/>
                </a:ext>
              </a:extLst>
            </p:cNvPr>
            <p:cNvGrpSpPr/>
            <p:nvPr/>
          </p:nvGrpSpPr>
          <p:grpSpPr>
            <a:xfrm>
              <a:off x="8549183" y="2100143"/>
              <a:ext cx="93597" cy="93597"/>
              <a:chOff x="4702732" y="2997994"/>
              <a:chExt cx="161925" cy="161925"/>
            </a:xfrm>
          </p:grpSpPr>
          <p:cxnSp>
            <p:nvCxnSpPr>
              <p:cNvPr id="589" name="Straight Connector 588">
                <a:extLst>
                  <a:ext uri="{FF2B5EF4-FFF2-40B4-BE49-F238E27FC236}">
                    <a16:creationId xmlns:a16="http://schemas.microsoft.com/office/drawing/2014/main" id="{02E9438B-3842-8427-411B-17779E9033B1}"/>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850FAF31-8A91-071E-8FA3-069D0536334E}"/>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2175E279-79B5-01C0-DDDD-1EF5AE068405}"/>
                </a:ext>
              </a:extLst>
            </p:cNvPr>
            <p:cNvGrpSpPr/>
            <p:nvPr/>
          </p:nvGrpSpPr>
          <p:grpSpPr>
            <a:xfrm>
              <a:off x="8488601" y="1995998"/>
              <a:ext cx="93597" cy="93597"/>
              <a:chOff x="4702732" y="2997994"/>
              <a:chExt cx="161925" cy="161925"/>
            </a:xfrm>
          </p:grpSpPr>
          <p:cxnSp>
            <p:nvCxnSpPr>
              <p:cNvPr id="592" name="Straight Connector 591">
                <a:extLst>
                  <a:ext uri="{FF2B5EF4-FFF2-40B4-BE49-F238E27FC236}">
                    <a16:creationId xmlns:a16="http://schemas.microsoft.com/office/drawing/2014/main" id="{36538725-7F83-75B8-59C3-46416F7C9C57}"/>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A7B48DD9-CD4F-5B45-4DFD-2B778BE79FA0}"/>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4" name="Group 593">
              <a:extLst>
                <a:ext uri="{FF2B5EF4-FFF2-40B4-BE49-F238E27FC236}">
                  <a16:creationId xmlns:a16="http://schemas.microsoft.com/office/drawing/2014/main" id="{D6958FC9-EBA0-A983-35E8-B049702DB903}"/>
                </a:ext>
              </a:extLst>
            </p:cNvPr>
            <p:cNvGrpSpPr/>
            <p:nvPr/>
          </p:nvGrpSpPr>
          <p:grpSpPr>
            <a:xfrm>
              <a:off x="8462672" y="1983899"/>
              <a:ext cx="93597" cy="93597"/>
              <a:chOff x="4702732" y="2997994"/>
              <a:chExt cx="161925" cy="161925"/>
            </a:xfrm>
          </p:grpSpPr>
          <p:cxnSp>
            <p:nvCxnSpPr>
              <p:cNvPr id="595" name="Straight Connector 594">
                <a:extLst>
                  <a:ext uri="{FF2B5EF4-FFF2-40B4-BE49-F238E27FC236}">
                    <a16:creationId xmlns:a16="http://schemas.microsoft.com/office/drawing/2014/main" id="{E6329D25-FC75-14E4-4CF9-6555A2F94F06}"/>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D63B8E58-CF64-B4F8-6E97-3504CF006978}"/>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1916D4C3-7EC8-E6E4-8E5C-53F05D806F21}"/>
                </a:ext>
              </a:extLst>
            </p:cNvPr>
            <p:cNvGrpSpPr/>
            <p:nvPr/>
          </p:nvGrpSpPr>
          <p:grpSpPr>
            <a:xfrm>
              <a:off x="8393503" y="1949199"/>
              <a:ext cx="93597" cy="93597"/>
              <a:chOff x="4702732" y="2997994"/>
              <a:chExt cx="161925" cy="161925"/>
            </a:xfrm>
          </p:grpSpPr>
          <p:cxnSp>
            <p:nvCxnSpPr>
              <p:cNvPr id="598" name="Straight Connector 597">
                <a:extLst>
                  <a:ext uri="{FF2B5EF4-FFF2-40B4-BE49-F238E27FC236}">
                    <a16:creationId xmlns:a16="http://schemas.microsoft.com/office/drawing/2014/main" id="{1E428861-08D0-00DE-95B5-F0AC4EB78416}"/>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432ACED3-E1FA-4EA7-DB8E-2E323FDF3916}"/>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0" name="Group 599">
              <a:extLst>
                <a:ext uri="{FF2B5EF4-FFF2-40B4-BE49-F238E27FC236}">
                  <a16:creationId xmlns:a16="http://schemas.microsoft.com/office/drawing/2014/main" id="{3B7ACD8C-6EE5-9FEA-44C4-063C6844BD2A}"/>
                </a:ext>
              </a:extLst>
            </p:cNvPr>
            <p:cNvGrpSpPr/>
            <p:nvPr/>
          </p:nvGrpSpPr>
          <p:grpSpPr>
            <a:xfrm>
              <a:off x="8371480" y="1909107"/>
              <a:ext cx="93597" cy="93597"/>
              <a:chOff x="4702732" y="2997994"/>
              <a:chExt cx="161925" cy="161925"/>
            </a:xfrm>
          </p:grpSpPr>
          <p:cxnSp>
            <p:nvCxnSpPr>
              <p:cNvPr id="601" name="Straight Connector 600">
                <a:extLst>
                  <a:ext uri="{FF2B5EF4-FFF2-40B4-BE49-F238E27FC236}">
                    <a16:creationId xmlns:a16="http://schemas.microsoft.com/office/drawing/2014/main" id="{A104A99C-4935-D8AE-10B0-2112BCC3B590}"/>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50145728-B931-E2B4-81B4-5AB816287398}"/>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7E517C38-AB58-F399-4AD9-B90C7939EB63}"/>
                </a:ext>
              </a:extLst>
            </p:cNvPr>
            <p:cNvGrpSpPr/>
            <p:nvPr/>
          </p:nvGrpSpPr>
          <p:grpSpPr>
            <a:xfrm>
              <a:off x="8269885" y="1906598"/>
              <a:ext cx="93597" cy="93597"/>
              <a:chOff x="4702732" y="2997994"/>
              <a:chExt cx="161925" cy="161925"/>
            </a:xfrm>
          </p:grpSpPr>
          <p:cxnSp>
            <p:nvCxnSpPr>
              <p:cNvPr id="604" name="Straight Connector 603">
                <a:extLst>
                  <a:ext uri="{FF2B5EF4-FFF2-40B4-BE49-F238E27FC236}">
                    <a16:creationId xmlns:a16="http://schemas.microsoft.com/office/drawing/2014/main" id="{AFF63952-1F02-2F98-FBF2-1F3A4755EB21}"/>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919E3EEB-78D2-C688-39FE-761B21A7719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6" name="Group 605">
              <a:extLst>
                <a:ext uri="{FF2B5EF4-FFF2-40B4-BE49-F238E27FC236}">
                  <a16:creationId xmlns:a16="http://schemas.microsoft.com/office/drawing/2014/main" id="{309DB42F-7A07-1827-C1E3-ECBA7BA3F24F}"/>
                </a:ext>
              </a:extLst>
            </p:cNvPr>
            <p:cNvGrpSpPr/>
            <p:nvPr/>
          </p:nvGrpSpPr>
          <p:grpSpPr>
            <a:xfrm>
              <a:off x="8215593" y="1906598"/>
              <a:ext cx="93597" cy="93597"/>
              <a:chOff x="4702732" y="2997994"/>
              <a:chExt cx="161925" cy="161925"/>
            </a:xfrm>
          </p:grpSpPr>
          <p:cxnSp>
            <p:nvCxnSpPr>
              <p:cNvPr id="607" name="Straight Connector 606">
                <a:extLst>
                  <a:ext uri="{FF2B5EF4-FFF2-40B4-BE49-F238E27FC236}">
                    <a16:creationId xmlns:a16="http://schemas.microsoft.com/office/drawing/2014/main" id="{9CEE5E52-D6F9-2C0F-AF8C-7B2AE0236BF1}"/>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C3BBA673-BF12-55C6-E7AA-EBF28530D244}"/>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9" name="Group 608">
              <a:extLst>
                <a:ext uri="{FF2B5EF4-FFF2-40B4-BE49-F238E27FC236}">
                  <a16:creationId xmlns:a16="http://schemas.microsoft.com/office/drawing/2014/main" id="{85B0D403-3676-E731-5C8E-53D4FE90723D}"/>
                </a:ext>
              </a:extLst>
            </p:cNvPr>
            <p:cNvGrpSpPr/>
            <p:nvPr/>
          </p:nvGrpSpPr>
          <p:grpSpPr>
            <a:xfrm>
              <a:off x="8182964" y="1906598"/>
              <a:ext cx="93597" cy="93597"/>
              <a:chOff x="4702732" y="2997994"/>
              <a:chExt cx="161925" cy="161925"/>
            </a:xfrm>
          </p:grpSpPr>
          <p:cxnSp>
            <p:nvCxnSpPr>
              <p:cNvPr id="610" name="Straight Connector 609">
                <a:extLst>
                  <a:ext uri="{FF2B5EF4-FFF2-40B4-BE49-F238E27FC236}">
                    <a16:creationId xmlns:a16="http://schemas.microsoft.com/office/drawing/2014/main" id="{665C6F57-E9E5-AA61-B025-6160B63A797B}"/>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73EB0F3E-DDC9-1707-AFA5-BB8B02197E7E}"/>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2" name="Group 611">
              <a:extLst>
                <a:ext uri="{FF2B5EF4-FFF2-40B4-BE49-F238E27FC236}">
                  <a16:creationId xmlns:a16="http://schemas.microsoft.com/office/drawing/2014/main" id="{2CE48EBE-7B59-0F34-D662-B588B204ABED}"/>
                </a:ext>
              </a:extLst>
            </p:cNvPr>
            <p:cNvGrpSpPr/>
            <p:nvPr/>
          </p:nvGrpSpPr>
          <p:grpSpPr>
            <a:xfrm>
              <a:off x="8103440" y="1906598"/>
              <a:ext cx="93597" cy="93597"/>
              <a:chOff x="4702732" y="2997994"/>
              <a:chExt cx="161925" cy="161925"/>
            </a:xfrm>
          </p:grpSpPr>
          <p:cxnSp>
            <p:nvCxnSpPr>
              <p:cNvPr id="613" name="Straight Connector 612">
                <a:extLst>
                  <a:ext uri="{FF2B5EF4-FFF2-40B4-BE49-F238E27FC236}">
                    <a16:creationId xmlns:a16="http://schemas.microsoft.com/office/drawing/2014/main" id="{E056A91D-C0F3-A18E-5AA4-FC8C9DBBCA47}"/>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E9411010-B96A-CFE6-6F9E-F5F33FAE909F}"/>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76B6A1B2-7F85-7639-64DE-AA8961711BF4}"/>
                </a:ext>
              </a:extLst>
            </p:cNvPr>
            <p:cNvGrpSpPr/>
            <p:nvPr/>
          </p:nvGrpSpPr>
          <p:grpSpPr>
            <a:xfrm>
              <a:off x="8026767" y="1906598"/>
              <a:ext cx="93597" cy="93597"/>
              <a:chOff x="4702732" y="2997994"/>
              <a:chExt cx="161925" cy="161925"/>
            </a:xfrm>
          </p:grpSpPr>
          <p:cxnSp>
            <p:nvCxnSpPr>
              <p:cNvPr id="616" name="Straight Connector 615">
                <a:extLst>
                  <a:ext uri="{FF2B5EF4-FFF2-40B4-BE49-F238E27FC236}">
                    <a16:creationId xmlns:a16="http://schemas.microsoft.com/office/drawing/2014/main" id="{035894A0-BBBA-81F2-84FC-C8A199746B95}"/>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F57A75A4-A80E-F7E0-440B-6A0906695700}"/>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8" name="Group 617">
              <a:extLst>
                <a:ext uri="{FF2B5EF4-FFF2-40B4-BE49-F238E27FC236}">
                  <a16:creationId xmlns:a16="http://schemas.microsoft.com/office/drawing/2014/main" id="{BD5460F5-2D95-C47F-E3ED-3B6A93F7A015}"/>
                </a:ext>
              </a:extLst>
            </p:cNvPr>
            <p:cNvGrpSpPr/>
            <p:nvPr/>
          </p:nvGrpSpPr>
          <p:grpSpPr>
            <a:xfrm>
              <a:off x="7969140" y="1906598"/>
              <a:ext cx="93597" cy="93597"/>
              <a:chOff x="4702732" y="2997994"/>
              <a:chExt cx="161925" cy="161925"/>
            </a:xfrm>
          </p:grpSpPr>
          <p:cxnSp>
            <p:nvCxnSpPr>
              <p:cNvPr id="619" name="Straight Connector 618">
                <a:extLst>
                  <a:ext uri="{FF2B5EF4-FFF2-40B4-BE49-F238E27FC236}">
                    <a16:creationId xmlns:a16="http://schemas.microsoft.com/office/drawing/2014/main" id="{F01871B2-2542-5540-7DED-D894B9FBE990}"/>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2F9174F0-2EDE-82B4-16CF-494BB49D592E}"/>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1" name="Group 620">
              <a:extLst>
                <a:ext uri="{FF2B5EF4-FFF2-40B4-BE49-F238E27FC236}">
                  <a16:creationId xmlns:a16="http://schemas.microsoft.com/office/drawing/2014/main" id="{89B110F3-9958-DF41-3BBA-F4C726933CDF}"/>
                </a:ext>
              </a:extLst>
            </p:cNvPr>
            <p:cNvGrpSpPr/>
            <p:nvPr/>
          </p:nvGrpSpPr>
          <p:grpSpPr>
            <a:xfrm>
              <a:off x="7730801" y="1889172"/>
              <a:ext cx="93597" cy="93597"/>
              <a:chOff x="4702732" y="2997994"/>
              <a:chExt cx="161925" cy="161925"/>
            </a:xfrm>
          </p:grpSpPr>
          <p:cxnSp>
            <p:nvCxnSpPr>
              <p:cNvPr id="622" name="Straight Connector 621">
                <a:extLst>
                  <a:ext uri="{FF2B5EF4-FFF2-40B4-BE49-F238E27FC236}">
                    <a16:creationId xmlns:a16="http://schemas.microsoft.com/office/drawing/2014/main" id="{53B0F534-DD40-9A2F-00A1-B4CD9CD4E602}"/>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3F270F26-8DEA-5F6D-C151-B74CA7E2966C}"/>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4" name="Group 623">
              <a:extLst>
                <a:ext uri="{FF2B5EF4-FFF2-40B4-BE49-F238E27FC236}">
                  <a16:creationId xmlns:a16="http://schemas.microsoft.com/office/drawing/2014/main" id="{BCFB0F3A-D51F-CABC-3729-FAEEADA1D4A4}"/>
                </a:ext>
              </a:extLst>
            </p:cNvPr>
            <p:cNvGrpSpPr/>
            <p:nvPr/>
          </p:nvGrpSpPr>
          <p:grpSpPr>
            <a:xfrm>
              <a:off x="7597655" y="1876669"/>
              <a:ext cx="93597" cy="93597"/>
              <a:chOff x="4702732" y="2997994"/>
              <a:chExt cx="161925" cy="161925"/>
            </a:xfrm>
          </p:grpSpPr>
          <p:cxnSp>
            <p:nvCxnSpPr>
              <p:cNvPr id="625" name="Straight Connector 624">
                <a:extLst>
                  <a:ext uri="{FF2B5EF4-FFF2-40B4-BE49-F238E27FC236}">
                    <a16:creationId xmlns:a16="http://schemas.microsoft.com/office/drawing/2014/main" id="{FC995199-D6B7-35BA-8BB1-15829DF6CD95}"/>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67172BE0-0D6E-693A-86D1-1076390760C5}"/>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6E703F14-EC10-C35F-B790-E7E9C1C29AAE}"/>
                </a:ext>
              </a:extLst>
            </p:cNvPr>
            <p:cNvGrpSpPr/>
            <p:nvPr/>
          </p:nvGrpSpPr>
          <p:grpSpPr>
            <a:xfrm>
              <a:off x="7432582" y="1876669"/>
              <a:ext cx="93597" cy="93597"/>
              <a:chOff x="4702732" y="2997994"/>
              <a:chExt cx="161925" cy="161925"/>
            </a:xfrm>
          </p:grpSpPr>
          <p:cxnSp>
            <p:nvCxnSpPr>
              <p:cNvPr id="628" name="Straight Connector 627">
                <a:extLst>
                  <a:ext uri="{FF2B5EF4-FFF2-40B4-BE49-F238E27FC236}">
                    <a16:creationId xmlns:a16="http://schemas.microsoft.com/office/drawing/2014/main" id="{E568712C-2B05-80F3-A0CB-1566652C4A34}"/>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B74BA772-727C-FE9F-6A62-78E30129FAB5}"/>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0" name="Group 629">
              <a:extLst>
                <a:ext uri="{FF2B5EF4-FFF2-40B4-BE49-F238E27FC236}">
                  <a16:creationId xmlns:a16="http://schemas.microsoft.com/office/drawing/2014/main" id="{5E16870E-61CA-6A10-881D-3955224B0A85}"/>
                </a:ext>
              </a:extLst>
            </p:cNvPr>
            <p:cNvGrpSpPr/>
            <p:nvPr/>
          </p:nvGrpSpPr>
          <p:grpSpPr>
            <a:xfrm>
              <a:off x="7397393" y="1876669"/>
              <a:ext cx="93597" cy="93597"/>
              <a:chOff x="4702732" y="2997994"/>
              <a:chExt cx="161925" cy="161925"/>
            </a:xfrm>
          </p:grpSpPr>
          <p:cxnSp>
            <p:nvCxnSpPr>
              <p:cNvPr id="631" name="Straight Connector 630">
                <a:extLst>
                  <a:ext uri="{FF2B5EF4-FFF2-40B4-BE49-F238E27FC236}">
                    <a16:creationId xmlns:a16="http://schemas.microsoft.com/office/drawing/2014/main" id="{0B3C6344-8A34-23B5-CE67-BDC90DB183E8}"/>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C350FADD-7E4C-F3D1-1BA9-47C01AAA063B}"/>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3" name="Group 632">
              <a:extLst>
                <a:ext uri="{FF2B5EF4-FFF2-40B4-BE49-F238E27FC236}">
                  <a16:creationId xmlns:a16="http://schemas.microsoft.com/office/drawing/2014/main" id="{D9056136-17FC-9639-535A-F9A589826854}"/>
                </a:ext>
              </a:extLst>
            </p:cNvPr>
            <p:cNvGrpSpPr/>
            <p:nvPr/>
          </p:nvGrpSpPr>
          <p:grpSpPr>
            <a:xfrm>
              <a:off x="7275866" y="1876669"/>
              <a:ext cx="93597" cy="93597"/>
              <a:chOff x="4702732" y="2997994"/>
              <a:chExt cx="161925" cy="161925"/>
            </a:xfrm>
          </p:grpSpPr>
          <p:cxnSp>
            <p:nvCxnSpPr>
              <p:cNvPr id="634" name="Straight Connector 633">
                <a:extLst>
                  <a:ext uri="{FF2B5EF4-FFF2-40B4-BE49-F238E27FC236}">
                    <a16:creationId xmlns:a16="http://schemas.microsoft.com/office/drawing/2014/main" id="{C64E82C9-4D1A-9D35-B87E-99B478ECF83A}"/>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82962FC1-5C3C-94AD-45ED-62B026E20322}"/>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6" name="Group 635">
              <a:extLst>
                <a:ext uri="{FF2B5EF4-FFF2-40B4-BE49-F238E27FC236}">
                  <a16:creationId xmlns:a16="http://schemas.microsoft.com/office/drawing/2014/main" id="{1C95B681-1B3E-3CC0-274B-4D83D1761533}"/>
                </a:ext>
              </a:extLst>
            </p:cNvPr>
            <p:cNvGrpSpPr/>
            <p:nvPr/>
          </p:nvGrpSpPr>
          <p:grpSpPr>
            <a:xfrm>
              <a:off x="7897425" y="1889171"/>
              <a:ext cx="93597" cy="93597"/>
              <a:chOff x="4702732" y="2997994"/>
              <a:chExt cx="161925" cy="161925"/>
            </a:xfrm>
          </p:grpSpPr>
          <p:cxnSp>
            <p:nvCxnSpPr>
              <p:cNvPr id="637" name="Straight Connector 636">
                <a:extLst>
                  <a:ext uri="{FF2B5EF4-FFF2-40B4-BE49-F238E27FC236}">
                    <a16:creationId xmlns:a16="http://schemas.microsoft.com/office/drawing/2014/main" id="{3E8AB0BE-A912-98E1-89C1-21F9AE4C51AC}"/>
                  </a:ext>
                </a:extLst>
              </p:cNvPr>
              <p:cNvCxnSpPr>
                <a:cxnSpLocks/>
              </p:cNvCxnSpPr>
              <p:nvPr/>
            </p:nvCxnSpPr>
            <p:spPr bwMode="auto">
              <a:xfrm>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0F2FD17F-1B61-F9BB-4033-2DCD5860D006}"/>
                  </a:ext>
                </a:extLst>
              </p:cNvPr>
              <p:cNvCxnSpPr>
                <a:cxnSpLocks/>
              </p:cNvCxnSpPr>
              <p:nvPr/>
            </p:nvCxnSpPr>
            <p:spPr bwMode="auto">
              <a:xfrm rot="16200000">
                <a:off x="4783695" y="2997994"/>
                <a:ext cx="0" cy="161925"/>
              </a:xfrm>
              <a:prstGeom prst="line">
                <a:avLst/>
              </a:prstGeom>
              <a:noFill/>
              <a:ln w="28575" cap="flat" cmpd="sng" algn="ctr">
                <a:solidFill>
                  <a:schemeClr val="accent1"/>
                </a:solidFill>
                <a:prstDash val="solid"/>
                <a:round/>
                <a:headEnd type="none" w="med" len="med"/>
                <a:tailEnd type="none" w="med" len="med"/>
              </a:ln>
              <a:effectLst/>
            </p:spPr>
          </p:cxnSp>
        </p:grpSp>
      </p:grpSp>
      <p:sp>
        <p:nvSpPr>
          <p:cNvPr id="640" name="Freeform: Shape 639">
            <a:extLst>
              <a:ext uri="{FF2B5EF4-FFF2-40B4-BE49-F238E27FC236}">
                <a16:creationId xmlns:a16="http://schemas.microsoft.com/office/drawing/2014/main" id="{5ED49232-0176-AEC1-1620-C965D4498A23}"/>
              </a:ext>
            </a:extLst>
          </p:cNvPr>
          <p:cNvSpPr/>
          <p:nvPr/>
        </p:nvSpPr>
        <p:spPr bwMode="auto">
          <a:xfrm>
            <a:off x="7289800" y="1868840"/>
            <a:ext cx="3679825" cy="2016125"/>
          </a:xfrm>
          <a:custGeom>
            <a:avLst/>
            <a:gdLst>
              <a:gd name="connsiteX0" fmla="*/ 3679825 w 3679825"/>
              <a:gd name="connsiteY0" fmla="*/ 2016125 h 2016125"/>
              <a:gd name="connsiteX1" fmla="*/ 3124200 w 3679825"/>
              <a:gd name="connsiteY1" fmla="*/ 2016125 h 2016125"/>
              <a:gd name="connsiteX2" fmla="*/ 3124200 w 3679825"/>
              <a:gd name="connsiteY2" fmla="*/ 1920875 h 2016125"/>
              <a:gd name="connsiteX3" fmla="*/ 3111500 w 3679825"/>
              <a:gd name="connsiteY3" fmla="*/ 1933575 h 2016125"/>
              <a:gd name="connsiteX4" fmla="*/ 3111500 w 3679825"/>
              <a:gd name="connsiteY4" fmla="*/ 1844675 h 2016125"/>
              <a:gd name="connsiteX5" fmla="*/ 2806700 w 3679825"/>
              <a:gd name="connsiteY5" fmla="*/ 1844675 h 2016125"/>
              <a:gd name="connsiteX6" fmla="*/ 2806700 w 3679825"/>
              <a:gd name="connsiteY6" fmla="*/ 1793875 h 2016125"/>
              <a:gd name="connsiteX7" fmla="*/ 2571750 w 3679825"/>
              <a:gd name="connsiteY7" fmla="*/ 1793875 h 2016125"/>
              <a:gd name="connsiteX8" fmla="*/ 2571750 w 3679825"/>
              <a:gd name="connsiteY8" fmla="*/ 1746250 h 2016125"/>
              <a:gd name="connsiteX9" fmla="*/ 2492375 w 3679825"/>
              <a:gd name="connsiteY9" fmla="*/ 1746250 h 2016125"/>
              <a:gd name="connsiteX10" fmla="*/ 2492375 w 3679825"/>
              <a:gd name="connsiteY10" fmla="*/ 1708150 h 2016125"/>
              <a:gd name="connsiteX11" fmla="*/ 2428875 w 3679825"/>
              <a:gd name="connsiteY11" fmla="*/ 1708150 h 2016125"/>
              <a:gd name="connsiteX12" fmla="*/ 2428875 w 3679825"/>
              <a:gd name="connsiteY12" fmla="*/ 1673225 h 2016125"/>
              <a:gd name="connsiteX13" fmla="*/ 2403475 w 3679825"/>
              <a:gd name="connsiteY13" fmla="*/ 1673225 h 2016125"/>
              <a:gd name="connsiteX14" fmla="*/ 2403475 w 3679825"/>
              <a:gd name="connsiteY14" fmla="*/ 1622425 h 2016125"/>
              <a:gd name="connsiteX15" fmla="*/ 2339975 w 3679825"/>
              <a:gd name="connsiteY15" fmla="*/ 1622425 h 2016125"/>
              <a:gd name="connsiteX16" fmla="*/ 2339975 w 3679825"/>
              <a:gd name="connsiteY16" fmla="*/ 1558925 h 2016125"/>
              <a:gd name="connsiteX17" fmla="*/ 2314575 w 3679825"/>
              <a:gd name="connsiteY17" fmla="*/ 1558925 h 2016125"/>
              <a:gd name="connsiteX18" fmla="*/ 2314575 w 3679825"/>
              <a:gd name="connsiteY18" fmla="*/ 1530350 h 2016125"/>
              <a:gd name="connsiteX19" fmla="*/ 2266950 w 3679825"/>
              <a:gd name="connsiteY19" fmla="*/ 1530350 h 2016125"/>
              <a:gd name="connsiteX20" fmla="*/ 2266950 w 3679825"/>
              <a:gd name="connsiteY20" fmla="*/ 1460500 h 2016125"/>
              <a:gd name="connsiteX21" fmla="*/ 2190750 w 3679825"/>
              <a:gd name="connsiteY21" fmla="*/ 1460500 h 2016125"/>
              <a:gd name="connsiteX22" fmla="*/ 2190750 w 3679825"/>
              <a:gd name="connsiteY22" fmla="*/ 1419225 h 2016125"/>
              <a:gd name="connsiteX23" fmla="*/ 2168525 w 3679825"/>
              <a:gd name="connsiteY23" fmla="*/ 1419225 h 2016125"/>
              <a:gd name="connsiteX24" fmla="*/ 2168525 w 3679825"/>
              <a:gd name="connsiteY24" fmla="*/ 1387475 h 2016125"/>
              <a:gd name="connsiteX25" fmla="*/ 2124075 w 3679825"/>
              <a:gd name="connsiteY25" fmla="*/ 1387475 h 2016125"/>
              <a:gd name="connsiteX26" fmla="*/ 2124075 w 3679825"/>
              <a:gd name="connsiteY26" fmla="*/ 1311275 h 2016125"/>
              <a:gd name="connsiteX27" fmla="*/ 2089150 w 3679825"/>
              <a:gd name="connsiteY27" fmla="*/ 1311275 h 2016125"/>
              <a:gd name="connsiteX28" fmla="*/ 2089150 w 3679825"/>
              <a:gd name="connsiteY28" fmla="*/ 1250950 h 2016125"/>
              <a:gd name="connsiteX29" fmla="*/ 2000250 w 3679825"/>
              <a:gd name="connsiteY29" fmla="*/ 1250950 h 2016125"/>
              <a:gd name="connsiteX30" fmla="*/ 1984375 w 3679825"/>
              <a:gd name="connsiteY30" fmla="*/ 1165225 h 2016125"/>
              <a:gd name="connsiteX31" fmla="*/ 1949450 w 3679825"/>
              <a:gd name="connsiteY31" fmla="*/ 1165225 h 2016125"/>
              <a:gd name="connsiteX32" fmla="*/ 1949450 w 3679825"/>
              <a:gd name="connsiteY32" fmla="*/ 1114425 h 2016125"/>
              <a:gd name="connsiteX33" fmla="*/ 1809750 w 3679825"/>
              <a:gd name="connsiteY33" fmla="*/ 1114425 h 2016125"/>
              <a:gd name="connsiteX34" fmla="*/ 1809750 w 3679825"/>
              <a:gd name="connsiteY34" fmla="*/ 1022350 h 2016125"/>
              <a:gd name="connsiteX35" fmla="*/ 1790700 w 3679825"/>
              <a:gd name="connsiteY35" fmla="*/ 1022350 h 2016125"/>
              <a:gd name="connsiteX36" fmla="*/ 1790700 w 3679825"/>
              <a:gd name="connsiteY36" fmla="*/ 968375 h 2016125"/>
              <a:gd name="connsiteX37" fmla="*/ 1727200 w 3679825"/>
              <a:gd name="connsiteY37" fmla="*/ 968375 h 2016125"/>
              <a:gd name="connsiteX38" fmla="*/ 1727200 w 3679825"/>
              <a:gd name="connsiteY38" fmla="*/ 898525 h 2016125"/>
              <a:gd name="connsiteX39" fmla="*/ 1704975 w 3679825"/>
              <a:gd name="connsiteY39" fmla="*/ 898525 h 2016125"/>
              <a:gd name="connsiteX40" fmla="*/ 1704975 w 3679825"/>
              <a:gd name="connsiteY40" fmla="*/ 825500 h 2016125"/>
              <a:gd name="connsiteX41" fmla="*/ 1679575 w 3679825"/>
              <a:gd name="connsiteY41" fmla="*/ 825500 h 2016125"/>
              <a:gd name="connsiteX42" fmla="*/ 1679575 w 3679825"/>
              <a:gd name="connsiteY42" fmla="*/ 774700 h 2016125"/>
              <a:gd name="connsiteX43" fmla="*/ 1641475 w 3679825"/>
              <a:gd name="connsiteY43" fmla="*/ 774700 h 2016125"/>
              <a:gd name="connsiteX44" fmla="*/ 1641475 w 3679825"/>
              <a:gd name="connsiteY44" fmla="*/ 695325 h 2016125"/>
              <a:gd name="connsiteX45" fmla="*/ 1631950 w 3679825"/>
              <a:gd name="connsiteY45" fmla="*/ 704850 h 2016125"/>
              <a:gd name="connsiteX46" fmla="*/ 1631950 w 3679825"/>
              <a:gd name="connsiteY46" fmla="*/ 644525 h 2016125"/>
              <a:gd name="connsiteX47" fmla="*/ 1612900 w 3679825"/>
              <a:gd name="connsiteY47" fmla="*/ 644525 h 2016125"/>
              <a:gd name="connsiteX48" fmla="*/ 1612900 w 3679825"/>
              <a:gd name="connsiteY48" fmla="*/ 615950 h 2016125"/>
              <a:gd name="connsiteX49" fmla="*/ 1597025 w 3679825"/>
              <a:gd name="connsiteY49" fmla="*/ 600075 h 2016125"/>
              <a:gd name="connsiteX50" fmla="*/ 1597025 w 3679825"/>
              <a:gd name="connsiteY50" fmla="*/ 549275 h 2016125"/>
              <a:gd name="connsiteX51" fmla="*/ 1558925 w 3679825"/>
              <a:gd name="connsiteY51" fmla="*/ 549275 h 2016125"/>
              <a:gd name="connsiteX52" fmla="*/ 1558925 w 3679825"/>
              <a:gd name="connsiteY52" fmla="*/ 498475 h 2016125"/>
              <a:gd name="connsiteX53" fmla="*/ 1546225 w 3679825"/>
              <a:gd name="connsiteY53" fmla="*/ 498475 h 2016125"/>
              <a:gd name="connsiteX54" fmla="*/ 1546225 w 3679825"/>
              <a:gd name="connsiteY54" fmla="*/ 425450 h 2016125"/>
              <a:gd name="connsiteX55" fmla="*/ 1504950 w 3679825"/>
              <a:gd name="connsiteY55" fmla="*/ 425450 h 2016125"/>
              <a:gd name="connsiteX56" fmla="*/ 1504950 w 3679825"/>
              <a:gd name="connsiteY56" fmla="*/ 371475 h 2016125"/>
              <a:gd name="connsiteX57" fmla="*/ 1495425 w 3679825"/>
              <a:gd name="connsiteY57" fmla="*/ 361950 h 2016125"/>
              <a:gd name="connsiteX58" fmla="*/ 1450975 w 3679825"/>
              <a:gd name="connsiteY58" fmla="*/ 361950 h 2016125"/>
              <a:gd name="connsiteX59" fmla="*/ 1450975 w 3679825"/>
              <a:gd name="connsiteY59" fmla="*/ 333375 h 2016125"/>
              <a:gd name="connsiteX60" fmla="*/ 1428750 w 3679825"/>
              <a:gd name="connsiteY60" fmla="*/ 333375 h 2016125"/>
              <a:gd name="connsiteX61" fmla="*/ 1428750 w 3679825"/>
              <a:gd name="connsiteY61" fmla="*/ 295275 h 2016125"/>
              <a:gd name="connsiteX62" fmla="*/ 1390650 w 3679825"/>
              <a:gd name="connsiteY62" fmla="*/ 295275 h 2016125"/>
              <a:gd name="connsiteX63" fmla="*/ 1390650 w 3679825"/>
              <a:gd name="connsiteY63" fmla="*/ 244475 h 2016125"/>
              <a:gd name="connsiteX64" fmla="*/ 1339850 w 3679825"/>
              <a:gd name="connsiteY64" fmla="*/ 244475 h 2016125"/>
              <a:gd name="connsiteX65" fmla="*/ 1339850 w 3679825"/>
              <a:gd name="connsiteY65" fmla="*/ 209550 h 2016125"/>
              <a:gd name="connsiteX66" fmla="*/ 1292225 w 3679825"/>
              <a:gd name="connsiteY66" fmla="*/ 209550 h 2016125"/>
              <a:gd name="connsiteX67" fmla="*/ 1292225 w 3679825"/>
              <a:gd name="connsiteY67" fmla="*/ 114300 h 2016125"/>
              <a:gd name="connsiteX68" fmla="*/ 1235075 w 3679825"/>
              <a:gd name="connsiteY68" fmla="*/ 114300 h 2016125"/>
              <a:gd name="connsiteX69" fmla="*/ 1235075 w 3679825"/>
              <a:gd name="connsiteY69" fmla="*/ 85725 h 2016125"/>
              <a:gd name="connsiteX70" fmla="*/ 1143000 w 3679825"/>
              <a:gd name="connsiteY70" fmla="*/ 85725 h 2016125"/>
              <a:gd name="connsiteX71" fmla="*/ 1143000 w 3679825"/>
              <a:gd name="connsiteY71" fmla="*/ 22225 h 2016125"/>
              <a:gd name="connsiteX72" fmla="*/ 501650 w 3679825"/>
              <a:gd name="connsiteY72" fmla="*/ 22225 h 2016125"/>
              <a:gd name="connsiteX73" fmla="*/ 501650 w 3679825"/>
              <a:gd name="connsiteY73" fmla="*/ 0 h 2016125"/>
              <a:gd name="connsiteX74" fmla="*/ 0 w 3679825"/>
              <a:gd name="connsiteY74" fmla="*/ 0 h 2016125"/>
              <a:gd name="connsiteX0" fmla="*/ 3679825 w 3679825"/>
              <a:gd name="connsiteY0" fmla="*/ 2016125 h 2016125"/>
              <a:gd name="connsiteX1" fmla="*/ 3124200 w 3679825"/>
              <a:gd name="connsiteY1" fmla="*/ 2016125 h 2016125"/>
              <a:gd name="connsiteX2" fmla="*/ 3124200 w 3679825"/>
              <a:gd name="connsiteY2" fmla="*/ 1920875 h 2016125"/>
              <a:gd name="connsiteX3" fmla="*/ 3111500 w 3679825"/>
              <a:gd name="connsiteY3" fmla="*/ 1933575 h 2016125"/>
              <a:gd name="connsiteX4" fmla="*/ 3111500 w 3679825"/>
              <a:gd name="connsiteY4" fmla="*/ 1844675 h 2016125"/>
              <a:gd name="connsiteX5" fmla="*/ 2806700 w 3679825"/>
              <a:gd name="connsiteY5" fmla="*/ 1844675 h 2016125"/>
              <a:gd name="connsiteX6" fmla="*/ 2806700 w 3679825"/>
              <a:gd name="connsiteY6" fmla="*/ 1793875 h 2016125"/>
              <a:gd name="connsiteX7" fmla="*/ 2571750 w 3679825"/>
              <a:gd name="connsiteY7" fmla="*/ 1793875 h 2016125"/>
              <a:gd name="connsiteX8" fmla="*/ 2571750 w 3679825"/>
              <a:gd name="connsiteY8" fmla="*/ 1746250 h 2016125"/>
              <a:gd name="connsiteX9" fmla="*/ 2492375 w 3679825"/>
              <a:gd name="connsiteY9" fmla="*/ 1746250 h 2016125"/>
              <a:gd name="connsiteX10" fmla="*/ 2492375 w 3679825"/>
              <a:gd name="connsiteY10" fmla="*/ 1708150 h 2016125"/>
              <a:gd name="connsiteX11" fmla="*/ 2428875 w 3679825"/>
              <a:gd name="connsiteY11" fmla="*/ 1708150 h 2016125"/>
              <a:gd name="connsiteX12" fmla="*/ 2428875 w 3679825"/>
              <a:gd name="connsiteY12" fmla="*/ 1673225 h 2016125"/>
              <a:gd name="connsiteX13" fmla="*/ 2403475 w 3679825"/>
              <a:gd name="connsiteY13" fmla="*/ 1673225 h 2016125"/>
              <a:gd name="connsiteX14" fmla="*/ 2403475 w 3679825"/>
              <a:gd name="connsiteY14" fmla="*/ 1622425 h 2016125"/>
              <a:gd name="connsiteX15" fmla="*/ 2339975 w 3679825"/>
              <a:gd name="connsiteY15" fmla="*/ 1622425 h 2016125"/>
              <a:gd name="connsiteX16" fmla="*/ 2339975 w 3679825"/>
              <a:gd name="connsiteY16" fmla="*/ 1558925 h 2016125"/>
              <a:gd name="connsiteX17" fmla="*/ 2314575 w 3679825"/>
              <a:gd name="connsiteY17" fmla="*/ 1558925 h 2016125"/>
              <a:gd name="connsiteX18" fmla="*/ 2314575 w 3679825"/>
              <a:gd name="connsiteY18" fmla="*/ 1530350 h 2016125"/>
              <a:gd name="connsiteX19" fmla="*/ 2266950 w 3679825"/>
              <a:gd name="connsiteY19" fmla="*/ 1530350 h 2016125"/>
              <a:gd name="connsiteX20" fmla="*/ 2266950 w 3679825"/>
              <a:gd name="connsiteY20" fmla="*/ 1460500 h 2016125"/>
              <a:gd name="connsiteX21" fmla="*/ 2190750 w 3679825"/>
              <a:gd name="connsiteY21" fmla="*/ 1460500 h 2016125"/>
              <a:gd name="connsiteX22" fmla="*/ 2190750 w 3679825"/>
              <a:gd name="connsiteY22" fmla="*/ 1419225 h 2016125"/>
              <a:gd name="connsiteX23" fmla="*/ 2168525 w 3679825"/>
              <a:gd name="connsiteY23" fmla="*/ 1419225 h 2016125"/>
              <a:gd name="connsiteX24" fmla="*/ 2168525 w 3679825"/>
              <a:gd name="connsiteY24" fmla="*/ 1387475 h 2016125"/>
              <a:gd name="connsiteX25" fmla="*/ 2124075 w 3679825"/>
              <a:gd name="connsiteY25" fmla="*/ 1387475 h 2016125"/>
              <a:gd name="connsiteX26" fmla="*/ 2124075 w 3679825"/>
              <a:gd name="connsiteY26" fmla="*/ 1311275 h 2016125"/>
              <a:gd name="connsiteX27" fmla="*/ 2089150 w 3679825"/>
              <a:gd name="connsiteY27" fmla="*/ 1311275 h 2016125"/>
              <a:gd name="connsiteX28" fmla="*/ 2089150 w 3679825"/>
              <a:gd name="connsiteY28" fmla="*/ 1250950 h 2016125"/>
              <a:gd name="connsiteX29" fmla="*/ 2000250 w 3679825"/>
              <a:gd name="connsiteY29" fmla="*/ 1250950 h 2016125"/>
              <a:gd name="connsiteX30" fmla="*/ 1984375 w 3679825"/>
              <a:gd name="connsiteY30" fmla="*/ 1165225 h 2016125"/>
              <a:gd name="connsiteX31" fmla="*/ 1949450 w 3679825"/>
              <a:gd name="connsiteY31" fmla="*/ 1165225 h 2016125"/>
              <a:gd name="connsiteX32" fmla="*/ 1949450 w 3679825"/>
              <a:gd name="connsiteY32" fmla="*/ 1114425 h 2016125"/>
              <a:gd name="connsiteX33" fmla="*/ 1809750 w 3679825"/>
              <a:gd name="connsiteY33" fmla="*/ 1114425 h 2016125"/>
              <a:gd name="connsiteX34" fmla="*/ 1809750 w 3679825"/>
              <a:gd name="connsiteY34" fmla="*/ 1022350 h 2016125"/>
              <a:gd name="connsiteX35" fmla="*/ 1790700 w 3679825"/>
              <a:gd name="connsiteY35" fmla="*/ 1022350 h 2016125"/>
              <a:gd name="connsiteX36" fmla="*/ 1790700 w 3679825"/>
              <a:gd name="connsiteY36" fmla="*/ 968375 h 2016125"/>
              <a:gd name="connsiteX37" fmla="*/ 1727200 w 3679825"/>
              <a:gd name="connsiteY37" fmla="*/ 968375 h 2016125"/>
              <a:gd name="connsiteX38" fmla="*/ 1727200 w 3679825"/>
              <a:gd name="connsiteY38" fmla="*/ 898525 h 2016125"/>
              <a:gd name="connsiteX39" fmla="*/ 1704975 w 3679825"/>
              <a:gd name="connsiteY39" fmla="*/ 898525 h 2016125"/>
              <a:gd name="connsiteX40" fmla="*/ 1704975 w 3679825"/>
              <a:gd name="connsiteY40" fmla="*/ 825500 h 2016125"/>
              <a:gd name="connsiteX41" fmla="*/ 1679575 w 3679825"/>
              <a:gd name="connsiteY41" fmla="*/ 825500 h 2016125"/>
              <a:gd name="connsiteX42" fmla="*/ 1679575 w 3679825"/>
              <a:gd name="connsiteY42" fmla="*/ 774700 h 2016125"/>
              <a:gd name="connsiteX43" fmla="*/ 1641475 w 3679825"/>
              <a:gd name="connsiteY43" fmla="*/ 774700 h 2016125"/>
              <a:gd name="connsiteX44" fmla="*/ 1641475 w 3679825"/>
              <a:gd name="connsiteY44" fmla="*/ 695325 h 2016125"/>
              <a:gd name="connsiteX45" fmla="*/ 1635125 w 3679825"/>
              <a:gd name="connsiteY45" fmla="*/ 692150 h 2016125"/>
              <a:gd name="connsiteX46" fmla="*/ 1631950 w 3679825"/>
              <a:gd name="connsiteY46" fmla="*/ 644525 h 2016125"/>
              <a:gd name="connsiteX47" fmla="*/ 1612900 w 3679825"/>
              <a:gd name="connsiteY47" fmla="*/ 644525 h 2016125"/>
              <a:gd name="connsiteX48" fmla="*/ 1612900 w 3679825"/>
              <a:gd name="connsiteY48" fmla="*/ 615950 h 2016125"/>
              <a:gd name="connsiteX49" fmla="*/ 1597025 w 3679825"/>
              <a:gd name="connsiteY49" fmla="*/ 600075 h 2016125"/>
              <a:gd name="connsiteX50" fmla="*/ 1597025 w 3679825"/>
              <a:gd name="connsiteY50" fmla="*/ 549275 h 2016125"/>
              <a:gd name="connsiteX51" fmla="*/ 1558925 w 3679825"/>
              <a:gd name="connsiteY51" fmla="*/ 549275 h 2016125"/>
              <a:gd name="connsiteX52" fmla="*/ 1558925 w 3679825"/>
              <a:gd name="connsiteY52" fmla="*/ 498475 h 2016125"/>
              <a:gd name="connsiteX53" fmla="*/ 1546225 w 3679825"/>
              <a:gd name="connsiteY53" fmla="*/ 498475 h 2016125"/>
              <a:gd name="connsiteX54" fmla="*/ 1546225 w 3679825"/>
              <a:gd name="connsiteY54" fmla="*/ 425450 h 2016125"/>
              <a:gd name="connsiteX55" fmla="*/ 1504950 w 3679825"/>
              <a:gd name="connsiteY55" fmla="*/ 425450 h 2016125"/>
              <a:gd name="connsiteX56" fmla="*/ 1504950 w 3679825"/>
              <a:gd name="connsiteY56" fmla="*/ 371475 h 2016125"/>
              <a:gd name="connsiteX57" fmla="*/ 1495425 w 3679825"/>
              <a:gd name="connsiteY57" fmla="*/ 361950 h 2016125"/>
              <a:gd name="connsiteX58" fmla="*/ 1450975 w 3679825"/>
              <a:gd name="connsiteY58" fmla="*/ 361950 h 2016125"/>
              <a:gd name="connsiteX59" fmla="*/ 1450975 w 3679825"/>
              <a:gd name="connsiteY59" fmla="*/ 333375 h 2016125"/>
              <a:gd name="connsiteX60" fmla="*/ 1428750 w 3679825"/>
              <a:gd name="connsiteY60" fmla="*/ 333375 h 2016125"/>
              <a:gd name="connsiteX61" fmla="*/ 1428750 w 3679825"/>
              <a:gd name="connsiteY61" fmla="*/ 295275 h 2016125"/>
              <a:gd name="connsiteX62" fmla="*/ 1390650 w 3679825"/>
              <a:gd name="connsiteY62" fmla="*/ 295275 h 2016125"/>
              <a:gd name="connsiteX63" fmla="*/ 1390650 w 3679825"/>
              <a:gd name="connsiteY63" fmla="*/ 244475 h 2016125"/>
              <a:gd name="connsiteX64" fmla="*/ 1339850 w 3679825"/>
              <a:gd name="connsiteY64" fmla="*/ 244475 h 2016125"/>
              <a:gd name="connsiteX65" fmla="*/ 1339850 w 3679825"/>
              <a:gd name="connsiteY65" fmla="*/ 209550 h 2016125"/>
              <a:gd name="connsiteX66" fmla="*/ 1292225 w 3679825"/>
              <a:gd name="connsiteY66" fmla="*/ 209550 h 2016125"/>
              <a:gd name="connsiteX67" fmla="*/ 1292225 w 3679825"/>
              <a:gd name="connsiteY67" fmla="*/ 114300 h 2016125"/>
              <a:gd name="connsiteX68" fmla="*/ 1235075 w 3679825"/>
              <a:gd name="connsiteY68" fmla="*/ 114300 h 2016125"/>
              <a:gd name="connsiteX69" fmla="*/ 1235075 w 3679825"/>
              <a:gd name="connsiteY69" fmla="*/ 85725 h 2016125"/>
              <a:gd name="connsiteX70" fmla="*/ 1143000 w 3679825"/>
              <a:gd name="connsiteY70" fmla="*/ 85725 h 2016125"/>
              <a:gd name="connsiteX71" fmla="*/ 1143000 w 3679825"/>
              <a:gd name="connsiteY71" fmla="*/ 22225 h 2016125"/>
              <a:gd name="connsiteX72" fmla="*/ 501650 w 3679825"/>
              <a:gd name="connsiteY72" fmla="*/ 22225 h 2016125"/>
              <a:gd name="connsiteX73" fmla="*/ 501650 w 3679825"/>
              <a:gd name="connsiteY73" fmla="*/ 0 h 2016125"/>
              <a:gd name="connsiteX74" fmla="*/ 0 w 3679825"/>
              <a:gd name="connsiteY74" fmla="*/ 0 h 2016125"/>
              <a:gd name="connsiteX0" fmla="*/ 3679825 w 3679825"/>
              <a:gd name="connsiteY0" fmla="*/ 2016125 h 2016125"/>
              <a:gd name="connsiteX1" fmla="*/ 3124200 w 3679825"/>
              <a:gd name="connsiteY1" fmla="*/ 2016125 h 2016125"/>
              <a:gd name="connsiteX2" fmla="*/ 3124200 w 3679825"/>
              <a:gd name="connsiteY2" fmla="*/ 1920875 h 2016125"/>
              <a:gd name="connsiteX3" fmla="*/ 3111500 w 3679825"/>
              <a:gd name="connsiteY3" fmla="*/ 1933575 h 2016125"/>
              <a:gd name="connsiteX4" fmla="*/ 3111500 w 3679825"/>
              <a:gd name="connsiteY4" fmla="*/ 1844675 h 2016125"/>
              <a:gd name="connsiteX5" fmla="*/ 2806700 w 3679825"/>
              <a:gd name="connsiteY5" fmla="*/ 1844675 h 2016125"/>
              <a:gd name="connsiteX6" fmla="*/ 2806700 w 3679825"/>
              <a:gd name="connsiteY6" fmla="*/ 1793875 h 2016125"/>
              <a:gd name="connsiteX7" fmla="*/ 2571750 w 3679825"/>
              <a:gd name="connsiteY7" fmla="*/ 1793875 h 2016125"/>
              <a:gd name="connsiteX8" fmla="*/ 2571750 w 3679825"/>
              <a:gd name="connsiteY8" fmla="*/ 1746250 h 2016125"/>
              <a:gd name="connsiteX9" fmla="*/ 2492375 w 3679825"/>
              <a:gd name="connsiteY9" fmla="*/ 1746250 h 2016125"/>
              <a:gd name="connsiteX10" fmla="*/ 2492375 w 3679825"/>
              <a:gd name="connsiteY10" fmla="*/ 1708150 h 2016125"/>
              <a:gd name="connsiteX11" fmla="*/ 2428875 w 3679825"/>
              <a:gd name="connsiteY11" fmla="*/ 1708150 h 2016125"/>
              <a:gd name="connsiteX12" fmla="*/ 2428875 w 3679825"/>
              <a:gd name="connsiteY12" fmla="*/ 1673225 h 2016125"/>
              <a:gd name="connsiteX13" fmla="*/ 2403475 w 3679825"/>
              <a:gd name="connsiteY13" fmla="*/ 1673225 h 2016125"/>
              <a:gd name="connsiteX14" fmla="*/ 2403475 w 3679825"/>
              <a:gd name="connsiteY14" fmla="*/ 1622425 h 2016125"/>
              <a:gd name="connsiteX15" fmla="*/ 2339975 w 3679825"/>
              <a:gd name="connsiteY15" fmla="*/ 1622425 h 2016125"/>
              <a:gd name="connsiteX16" fmla="*/ 2339975 w 3679825"/>
              <a:gd name="connsiteY16" fmla="*/ 1558925 h 2016125"/>
              <a:gd name="connsiteX17" fmla="*/ 2314575 w 3679825"/>
              <a:gd name="connsiteY17" fmla="*/ 1558925 h 2016125"/>
              <a:gd name="connsiteX18" fmla="*/ 2314575 w 3679825"/>
              <a:gd name="connsiteY18" fmla="*/ 1530350 h 2016125"/>
              <a:gd name="connsiteX19" fmla="*/ 2266950 w 3679825"/>
              <a:gd name="connsiteY19" fmla="*/ 1530350 h 2016125"/>
              <a:gd name="connsiteX20" fmla="*/ 2266950 w 3679825"/>
              <a:gd name="connsiteY20" fmla="*/ 1460500 h 2016125"/>
              <a:gd name="connsiteX21" fmla="*/ 2190750 w 3679825"/>
              <a:gd name="connsiteY21" fmla="*/ 1460500 h 2016125"/>
              <a:gd name="connsiteX22" fmla="*/ 2190750 w 3679825"/>
              <a:gd name="connsiteY22" fmla="*/ 1419225 h 2016125"/>
              <a:gd name="connsiteX23" fmla="*/ 2168525 w 3679825"/>
              <a:gd name="connsiteY23" fmla="*/ 1419225 h 2016125"/>
              <a:gd name="connsiteX24" fmla="*/ 2168525 w 3679825"/>
              <a:gd name="connsiteY24" fmla="*/ 1387475 h 2016125"/>
              <a:gd name="connsiteX25" fmla="*/ 2124075 w 3679825"/>
              <a:gd name="connsiteY25" fmla="*/ 1387475 h 2016125"/>
              <a:gd name="connsiteX26" fmla="*/ 2124075 w 3679825"/>
              <a:gd name="connsiteY26" fmla="*/ 1311275 h 2016125"/>
              <a:gd name="connsiteX27" fmla="*/ 2089150 w 3679825"/>
              <a:gd name="connsiteY27" fmla="*/ 1311275 h 2016125"/>
              <a:gd name="connsiteX28" fmla="*/ 2089150 w 3679825"/>
              <a:gd name="connsiteY28" fmla="*/ 1250950 h 2016125"/>
              <a:gd name="connsiteX29" fmla="*/ 2000250 w 3679825"/>
              <a:gd name="connsiteY29" fmla="*/ 1250950 h 2016125"/>
              <a:gd name="connsiteX30" fmla="*/ 1984375 w 3679825"/>
              <a:gd name="connsiteY30" fmla="*/ 1165225 h 2016125"/>
              <a:gd name="connsiteX31" fmla="*/ 1949450 w 3679825"/>
              <a:gd name="connsiteY31" fmla="*/ 1165225 h 2016125"/>
              <a:gd name="connsiteX32" fmla="*/ 1949450 w 3679825"/>
              <a:gd name="connsiteY32" fmla="*/ 1114425 h 2016125"/>
              <a:gd name="connsiteX33" fmla="*/ 1809750 w 3679825"/>
              <a:gd name="connsiteY33" fmla="*/ 1114425 h 2016125"/>
              <a:gd name="connsiteX34" fmla="*/ 1809750 w 3679825"/>
              <a:gd name="connsiteY34" fmla="*/ 1022350 h 2016125"/>
              <a:gd name="connsiteX35" fmla="*/ 1790700 w 3679825"/>
              <a:gd name="connsiteY35" fmla="*/ 1022350 h 2016125"/>
              <a:gd name="connsiteX36" fmla="*/ 1790700 w 3679825"/>
              <a:gd name="connsiteY36" fmla="*/ 968375 h 2016125"/>
              <a:gd name="connsiteX37" fmla="*/ 1727200 w 3679825"/>
              <a:gd name="connsiteY37" fmla="*/ 968375 h 2016125"/>
              <a:gd name="connsiteX38" fmla="*/ 1727200 w 3679825"/>
              <a:gd name="connsiteY38" fmla="*/ 898525 h 2016125"/>
              <a:gd name="connsiteX39" fmla="*/ 1704975 w 3679825"/>
              <a:gd name="connsiteY39" fmla="*/ 898525 h 2016125"/>
              <a:gd name="connsiteX40" fmla="*/ 1704975 w 3679825"/>
              <a:gd name="connsiteY40" fmla="*/ 825500 h 2016125"/>
              <a:gd name="connsiteX41" fmla="*/ 1679575 w 3679825"/>
              <a:gd name="connsiteY41" fmla="*/ 825500 h 2016125"/>
              <a:gd name="connsiteX42" fmla="*/ 1679575 w 3679825"/>
              <a:gd name="connsiteY42" fmla="*/ 774700 h 2016125"/>
              <a:gd name="connsiteX43" fmla="*/ 1641475 w 3679825"/>
              <a:gd name="connsiteY43" fmla="*/ 774700 h 2016125"/>
              <a:gd name="connsiteX44" fmla="*/ 1641475 w 3679825"/>
              <a:gd name="connsiteY44" fmla="*/ 695325 h 2016125"/>
              <a:gd name="connsiteX45" fmla="*/ 1635125 w 3679825"/>
              <a:gd name="connsiteY45" fmla="*/ 692150 h 2016125"/>
              <a:gd name="connsiteX46" fmla="*/ 1631950 w 3679825"/>
              <a:gd name="connsiteY46" fmla="*/ 644525 h 2016125"/>
              <a:gd name="connsiteX47" fmla="*/ 1612900 w 3679825"/>
              <a:gd name="connsiteY47" fmla="*/ 644525 h 2016125"/>
              <a:gd name="connsiteX48" fmla="*/ 1612900 w 3679825"/>
              <a:gd name="connsiteY48" fmla="*/ 615950 h 2016125"/>
              <a:gd name="connsiteX49" fmla="*/ 1597025 w 3679825"/>
              <a:gd name="connsiteY49" fmla="*/ 600075 h 2016125"/>
              <a:gd name="connsiteX50" fmla="*/ 1597025 w 3679825"/>
              <a:gd name="connsiteY50" fmla="*/ 549275 h 2016125"/>
              <a:gd name="connsiteX51" fmla="*/ 1558925 w 3679825"/>
              <a:gd name="connsiteY51" fmla="*/ 549275 h 2016125"/>
              <a:gd name="connsiteX52" fmla="*/ 1558925 w 3679825"/>
              <a:gd name="connsiteY52" fmla="*/ 498475 h 2016125"/>
              <a:gd name="connsiteX53" fmla="*/ 1546225 w 3679825"/>
              <a:gd name="connsiteY53" fmla="*/ 498475 h 2016125"/>
              <a:gd name="connsiteX54" fmla="*/ 1546225 w 3679825"/>
              <a:gd name="connsiteY54" fmla="*/ 425450 h 2016125"/>
              <a:gd name="connsiteX55" fmla="*/ 1504950 w 3679825"/>
              <a:gd name="connsiteY55" fmla="*/ 425450 h 2016125"/>
              <a:gd name="connsiteX56" fmla="*/ 1504950 w 3679825"/>
              <a:gd name="connsiteY56" fmla="*/ 371475 h 2016125"/>
              <a:gd name="connsiteX57" fmla="*/ 1495425 w 3679825"/>
              <a:gd name="connsiteY57" fmla="*/ 361950 h 2016125"/>
              <a:gd name="connsiteX58" fmla="*/ 1450975 w 3679825"/>
              <a:gd name="connsiteY58" fmla="*/ 361950 h 2016125"/>
              <a:gd name="connsiteX59" fmla="*/ 1450975 w 3679825"/>
              <a:gd name="connsiteY59" fmla="*/ 333375 h 2016125"/>
              <a:gd name="connsiteX60" fmla="*/ 1428750 w 3679825"/>
              <a:gd name="connsiteY60" fmla="*/ 333375 h 2016125"/>
              <a:gd name="connsiteX61" fmla="*/ 1428750 w 3679825"/>
              <a:gd name="connsiteY61" fmla="*/ 295275 h 2016125"/>
              <a:gd name="connsiteX62" fmla="*/ 1390650 w 3679825"/>
              <a:gd name="connsiteY62" fmla="*/ 295275 h 2016125"/>
              <a:gd name="connsiteX63" fmla="*/ 1390650 w 3679825"/>
              <a:gd name="connsiteY63" fmla="*/ 244475 h 2016125"/>
              <a:gd name="connsiteX64" fmla="*/ 1339850 w 3679825"/>
              <a:gd name="connsiteY64" fmla="*/ 244475 h 2016125"/>
              <a:gd name="connsiteX65" fmla="*/ 1339850 w 3679825"/>
              <a:gd name="connsiteY65" fmla="*/ 209550 h 2016125"/>
              <a:gd name="connsiteX66" fmla="*/ 1292225 w 3679825"/>
              <a:gd name="connsiteY66" fmla="*/ 209550 h 2016125"/>
              <a:gd name="connsiteX67" fmla="*/ 1292225 w 3679825"/>
              <a:gd name="connsiteY67" fmla="*/ 114300 h 2016125"/>
              <a:gd name="connsiteX68" fmla="*/ 1235075 w 3679825"/>
              <a:gd name="connsiteY68" fmla="*/ 114300 h 2016125"/>
              <a:gd name="connsiteX69" fmla="*/ 1235075 w 3679825"/>
              <a:gd name="connsiteY69" fmla="*/ 85725 h 2016125"/>
              <a:gd name="connsiteX70" fmla="*/ 1143000 w 3679825"/>
              <a:gd name="connsiteY70" fmla="*/ 85725 h 2016125"/>
              <a:gd name="connsiteX71" fmla="*/ 1143000 w 3679825"/>
              <a:gd name="connsiteY71" fmla="*/ 22225 h 2016125"/>
              <a:gd name="connsiteX72" fmla="*/ 501650 w 3679825"/>
              <a:gd name="connsiteY72" fmla="*/ 22225 h 2016125"/>
              <a:gd name="connsiteX73" fmla="*/ 501650 w 3679825"/>
              <a:gd name="connsiteY73" fmla="*/ 0 h 2016125"/>
              <a:gd name="connsiteX74" fmla="*/ 0 w 3679825"/>
              <a:gd name="connsiteY74" fmla="*/ 0 h 2016125"/>
              <a:gd name="connsiteX0" fmla="*/ 3679825 w 3679825"/>
              <a:gd name="connsiteY0" fmla="*/ 2016125 h 2016125"/>
              <a:gd name="connsiteX1" fmla="*/ 3124200 w 3679825"/>
              <a:gd name="connsiteY1" fmla="*/ 2016125 h 2016125"/>
              <a:gd name="connsiteX2" fmla="*/ 3124200 w 3679825"/>
              <a:gd name="connsiteY2" fmla="*/ 1920875 h 2016125"/>
              <a:gd name="connsiteX3" fmla="*/ 3111500 w 3679825"/>
              <a:gd name="connsiteY3" fmla="*/ 1933575 h 2016125"/>
              <a:gd name="connsiteX4" fmla="*/ 3111500 w 3679825"/>
              <a:gd name="connsiteY4" fmla="*/ 1844675 h 2016125"/>
              <a:gd name="connsiteX5" fmla="*/ 2806700 w 3679825"/>
              <a:gd name="connsiteY5" fmla="*/ 1844675 h 2016125"/>
              <a:gd name="connsiteX6" fmla="*/ 2806700 w 3679825"/>
              <a:gd name="connsiteY6" fmla="*/ 1793875 h 2016125"/>
              <a:gd name="connsiteX7" fmla="*/ 2571750 w 3679825"/>
              <a:gd name="connsiteY7" fmla="*/ 1793875 h 2016125"/>
              <a:gd name="connsiteX8" fmla="*/ 2571750 w 3679825"/>
              <a:gd name="connsiteY8" fmla="*/ 1746250 h 2016125"/>
              <a:gd name="connsiteX9" fmla="*/ 2492375 w 3679825"/>
              <a:gd name="connsiteY9" fmla="*/ 1746250 h 2016125"/>
              <a:gd name="connsiteX10" fmla="*/ 2492375 w 3679825"/>
              <a:gd name="connsiteY10" fmla="*/ 1708150 h 2016125"/>
              <a:gd name="connsiteX11" fmla="*/ 2428875 w 3679825"/>
              <a:gd name="connsiteY11" fmla="*/ 1708150 h 2016125"/>
              <a:gd name="connsiteX12" fmla="*/ 2428875 w 3679825"/>
              <a:gd name="connsiteY12" fmla="*/ 1673225 h 2016125"/>
              <a:gd name="connsiteX13" fmla="*/ 2403475 w 3679825"/>
              <a:gd name="connsiteY13" fmla="*/ 1673225 h 2016125"/>
              <a:gd name="connsiteX14" fmla="*/ 2403475 w 3679825"/>
              <a:gd name="connsiteY14" fmla="*/ 1622425 h 2016125"/>
              <a:gd name="connsiteX15" fmla="*/ 2339975 w 3679825"/>
              <a:gd name="connsiteY15" fmla="*/ 1622425 h 2016125"/>
              <a:gd name="connsiteX16" fmla="*/ 2339975 w 3679825"/>
              <a:gd name="connsiteY16" fmla="*/ 1558925 h 2016125"/>
              <a:gd name="connsiteX17" fmla="*/ 2314575 w 3679825"/>
              <a:gd name="connsiteY17" fmla="*/ 1558925 h 2016125"/>
              <a:gd name="connsiteX18" fmla="*/ 2314575 w 3679825"/>
              <a:gd name="connsiteY18" fmla="*/ 1530350 h 2016125"/>
              <a:gd name="connsiteX19" fmla="*/ 2266950 w 3679825"/>
              <a:gd name="connsiteY19" fmla="*/ 1530350 h 2016125"/>
              <a:gd name="connsiteX20" fmla="*/ 2266950 w 3679825"/>
              <a:gd name="connsiteY20" fmla="*/ 1460500 h 2016125"/>
              <a:gd name="connsiteX21" fmla="*/ 2190750 w 3679825"/>
              <a:gd name="connsiteY21" fmla="*/ 1460500 h 2016125"/>
              <a:gd name="connsiteX22" fmla="*/ 2190750 w 3679825"/>
              <a:gd name="connsiteY22" fmla="*/ 1419225 h 2016125"/>
              <a:gd name="connsiteX23" fmla="*/ 2168525 w 3679825"/>
              <a:gd name="connsiteY23" fmla="*/ 1419225 h 2016125"/>
              <a:gd name="connsiteX24" fmla="*/ 2168525 w 3679825"/>
              <a:gd name="connsiteY24" fmla="*/ 1387475 h 2016125"/>
              <a:gd name="connsiteX25" fmla="*/ 2124075 w 3679825"/>
              <a:gd name="connsiteY25" fmla="*/ 1387475 h 2016125"/>
              <a:gd name="connsiteX26" fmla="*/ 2124075 w 3679825"/>
              <a:gd name="connsiteY26" fmla="*/ 1311275 h 2016125"/>
              <a:gd name="connsiteX27" fmla="*/ 2089150 w 3679825"/>
              <a:gd name="connsiteY27" fmla="*/ 1311275 h 2016125"/>
              <a:gd name="connsiteX28" fmla="*/ 2089150 w 3679825"/>
              <a:gd name="connsiteY28" fmla="*/ 1250950 h 2016125"/>
              <a:gd name="connsiteX29" fmla="*/ 2000250 w 3679825"/>
              <a:gd name="connsiteY29" fmla="*/ 1250950 h 2016125"/>
              <a:gd name="connsiteX30" fmla="*/ 1984375 w 3679825"/>
              <a:gd name="connsiteY30" fmla="*/ 1165225 h 2016125"/>
              <a:gd name="connsiteX31" fmla="*/ 1949450 w 3679825"/>
              <a:gd name="connsiteY31" fmla="*/ 1165225 h 2016125"/>
              <a:gd name="connsiteX32" fmla="*/ 1949450 w 3679825"/>
              <a:gd name="connsiteY32" fmla="*/ 1114425 h 2016125"/>
              <a:gd name="connsiteX33" fmla="*/ 1809750 w 3679825"/>
              <a:gd name="connsiteY33" fmla="*/ 1114425 h 2016125"/>
              <a:gd name="connsiteX34" fmla="*/ 1809750 w 3679825"/>
              <a:gd name="connsiteY34" fmla="*/ 1022350 h 2016125"/>
              <a:gd name="connsiteX35" fmla="*/ 1790700 w 3679825"/>
              <a:gd name="connsiteY35" fmla="*/ 1022350 h 2016125"/>
              <a:gd name="connsiteX36" fmla="*/ 1790700 w 3679825"/>
              <a:gd name="connsiteY36" fmla="*/ 968375 h 2016125"/>
              <a:gd name="connsiteX37" fmla="*/ 1727200 w 3679825"/>
              <a:gd name="connsiteY37" fmla="*/ 968375 h 2016125"/>
              <a:gd name="connsiteX38" fmla="*/ 1727200 w 3679825"/>
              <a:gd name="connsiteY38" fmla="*/ 898525 h 2016125"/>
              <a:gd name="connsiteX39" fmla="*/ 1704975 w 3679825"/>
              <a:gd name="connsiteY39" fmla="*/ 898525 h 2016125"/>
              <a:gd name="connsiteX40" fmla="*/ 1704975 w 3679825"/>
              <a:gd name="connsiteY40" fmla="*/ 825500 h 2016125"/>
              <a:gd name="connsiteX41" fmla="*/ 1679575 w 3679825"/>
              <a:gd name="connsiteY41" fmla="*/ 825500 h 2016125"/>
              <a:gd name="connsiteX42" fmla="*/ 1679575 w 3679825"/>
              <a:gd name="connsiteY42" fmla="*/ 774700 h 2016125"/>
              <a:gd name="connsiteX43" fmla="*/ 1641475 w 3679825"/>
              <a:gd name="connsiteY43" fmla="*/ 774700 h 2016125"/>
              <a:gd name="connsiteX44" fmla="*/ 1641475 w 3679825"/>
              <a:gd name="connsiteY44" fmla="*/ 695325 h 2016125"/>
              <a:gd name="connsiteX45" fmla="*/ 1635125 w 3679825"/>
              <a:gd name="connsiteY45" fmla="*/ 692150 h 2016125"/>
              <a:gd name="connsiteX46" fmla="*/ 1631950 w 3679825"/>
              <a:gd name="connsiteY46" fmla="*/ 644525 h 2016125"/>
              <a:gd name="connsiteX47" fmla="*/ 1612900 w 3679825"/>
              <a:gd name="connsiteY47" fmla="*/ 644525 h 2016125"/>
              <a:gd name="connsiteX48" fmla="*/ 1612900 w 3679825"/>
              <a:gd name="connsiteY48" fmla="*/ 615950 h 2016125"/>
              <a:gd name="connsiteX49" fmla="*/ 1597025 w 3679825"/>
              <a:gd name="connsiteY49" fmla="*/ 600075 h 2016125"/>
              <a:gd name="connsiteX50" fmla="*/ 1597025 w 3679825"/>
              <a:gd name="connsiteY50" fmla="*/ 549275 h 2016125"/>
              <a:gd name="connsiteX51" fmla="*/ 1558925 w 3679825"/>
              <a:gd name="connsiteY51" fmla="*/ 549275 h 2016125"/>
              <a:gd name="connsiteX52" fmla="*/ 1558925 w 3679825"/>
              <a:gd name="connsiteY52" fmla="*/ 498475 h 2016125"/>
              <a:gd name="connsiteX53" fmla="*/ 1546225 w 3679825"/>
              <a:gd name="connsiteY53" fmla="*/ 498475 h 2016125"/>
              <a:gd name="connsiteX54" fmla="*/ 1546225 w 3679825"/>
              <a:gd name="connsiteY54" fmla="*/ 425450 h 2016125"/>
              <a:gd name="connsiteX55" fmla="*/ 1504950 w 3679825"/>
              <a:gd name="connsiteY55" fmla="*/ 425450 h 2016125"/>
              <a:gd name="connsiteX56" fmla="*/ 1504950 w 3679825"/>
              <a:gd name="connsiteY56" fmla="*/ 371475 h 2016125"/>
              <a:gd name="connsiteX57" fmla="*/ 1495425 w 3679825"/>
              <a:gd name="connsiteY57" fmla="*/ 361950 h 2016125"/>
              <a:gd name="connsiteX58" fmla="*/ 1450975 w 3679825"/>
              <a:gd name="connsiteY58" fmla="*/ 361950 h 2016125"/>
              <a:gd name="connsiteX59" fmla="*/ 1450975 w 3679825"/>
              <a:gd name="connsiteY59" fmla="*/ 333375 h 2016125"/>
              <a:gd name="connsiteX60" fmla="*/ 1428750 w 3679825"/>
              <a:gd name="connsiteY60" fmla="*/ 333375 h 2016125"/>
              <a:gd name="connsiteX61" fmla="*/ 1428750 w 3679825"/>
              <a:gd name="connsiteY61" fmla="*/ 295275 h 2016125"/>
              <a:gd name="connsiteX62" fmla="*/ 1390650 w 3679825"/>
              <a:gd name="connsiteY62" fmla="*/ 295275 h 2016125"/>
              <a:gd name="connsiteX63" fmla="*/ 1390650 w 3679825"/>
              <a:gd name="connsiteY63" fmla="*/ 244475 h 2016125"/>
              <a:gd name="connsiteX64" fmla="*/ 1339850 w 3679825"/>
              <a:gd name="connsiteY64" fmla="*/ 244475 h 2016125"/>
              <a:gd name="connsiteX65" fmla="*/ 1339850 w 3679825"/>
              <a:gd name="connsiteY65" fmla="*/ 209550 h 2016125"/>
              <a:gd name="connsiteX66" fmla="*/ 1292225 w 3679825"/>
              <a:gd name="connsiteY66" fmla="*/ 209550 h 2016125"/>
              <a:gd name="connsiteX67" fmla="*/ 1292225 w 3679825"/>
              <a:gd name="connsiteY67" fmla="*/ 114300 h 2016125"/>
              <a:gd name="connsiteX68" fmla="*/ 1235075 w 3679825"/>
              <a:gd name="connsiteY68" fmla="*/ 114300 h 2016125"/>
              <a:gd name="connsiteX69" fmla="*/ 1235075 w 3679825"/>
              <a:gd name="connsiteY69" fmla="*/ 85725 h 2016125"/>
              <a:gd name="connsiteX70" fmla="*/ 1143000 w 3679825"/>
              <a:gd name="connsiteY70" fmla="*/ 85725 h 2016125"/>
              <a:gd name="connsiteX71" fmla="*/ 1143000 w 3679825"/>
              <a:gd name="connsiteY71" fmla="*/ 22225 h 2016125"/>
              <a:gd name="connsiteX72" fmla="*/ 501650 w 3679825"/>
              <a:gd name="connsiteY72" fmla="*/ 22225 h 2016125"/>
              <a:gd name="connsiteX73" fmla="*/ 501650 w 3679825"/>
              <a:gd name="connsiteY73" fmla="*/ 0 h 2016125"/>
              <a:gd name="connsiteX74" fmla="*/ 0 w 3679825"/>
              <a:gd name="connsiteY74" fmla="*/ 0 h 2016125"/>
              <a:gd name="connsiteX0" fmla="*/ 3679825 w 3679825"/>
              <a:gd name="connsiteY0" fmla="*/ 2016125 h 2016125"/>
              <a:gd name="connsiteX1" fmla="*/ 3124200 w 3679825"/>
              <a:gd name="connsiteY1" fmla="*/ 2016125 h 2016125"/>
              <a:gd name="connsiteX2" fmla="*/ 3124200 w 3679825"/>
              <a:gd name="connsiteY2" fmla="*/ 1920875 h 2016125"/>
              <a:gd name="connsiteX3" fmla="*/ 3111500 w 3679825"/>
              <a:gd name="connsiteY3" fmla="*/ 1921669 h 2016125"/>
              <a:gd name="connsiteX4" fmla="*/ 3111500 w 3679825"/>
              <a:gd name="connsiteY4" fmla="*/ 1844675 h 2016125"/>
              <a:gd name="connsiteX5" fmla="*/ 2806700 w 3679825"/>
              <a:gd name="connsiteY5" fmla="*/ 1844675 h 2016125"/>
              <a:gd name="connsiteX6" fmla="*/ 2806700 w 3679825"/>
              <a:gd name="connsiteY6" fmla="*/ 1793875 h 2016125"/>
              <a:gd name="connsiteX7" fmla="*/ 2571750 w 3679825"/>
              <a:gd name="connsiteY7" fmla="*/ 1793875 h 2016125"/>
              <a:gd name="connsiteX8" fmla="*/ 2571750 w 3679825"/>
              <a:gd name="connsiteY8" fmla="*/ 1746250 h 2016125"/>
              <a:gd name="connsiteX9" fmla="*/ 2492375 w 3679825"/>
              <a:gd name="connsiteY9" fmla="*/ 1746250 h 2016125"/>
              <a:gd name="connsiteX10" fmla="*/ 2492375 w 3679825"/>
              <a:gd name="connsiteY10" fmla="*/ 1708150 h 2016125"/>
              <a:gd name="connsiteX11" fmla="*/ 2428875 w 3679825"/>
              <a:gd name="connsiteY11" fmla="*/ 1708150 h 2016125"/>
              <a:gd name="connsiteX12" fmla="*/ 2428875 w 3679825"/>
              <a:gd name="connsiteY12" fmla="*/ 1673225 h 2016125"/>
              <a:gd name="connsiteX13" fmla="*/ 2403475 w 3679825"/>
              <a:gd name="connsiteY13" fmla="*/ 1673225 h 2016125"/>
              <a:gd name="connsiteX14" fmla="*/ 2403475 w 3679825"/>
              <a:gd name="connsiteY14" fmla="*/ 1622425 h 2016125"/>
              <a:gd name="connsiteX15" fmla="*/ 2339975 w 3679825"/>
              <a:gd name="connsiteY15" fmla="*/ 1622425 h 2016125"/>
              <a:gd name="connsiteX16" fmla="*/ 2339975 w 3679825"/>
              <a:gd name="connsiteY16" fmla="*/ 1558925 h 2016125"/>
              <a:gd name="connsiteX17" fmla="*/ 2314575 w 3679825"/>
              <a:gd name="connsiteY17" fmla="*/ 1558925 h 2016125"/>
              <a:gd name="connsiteX18" fmla="*/ 2314575 w 3679825"/>
              <a:gd name="connsiteY18" fmla="*/ 1530350 h 2016125"/>
              <a:gd name="connsiteX19" fmla="*/ 2266950 w 3679825"/>
              <a:gd name="connsiteY19" fmla="*/ 1530350 h 2016125"/>
              <a:gd name="connsiteX20" fmla="*/ 2266950 w 3679825"/>
              <a:gd name="connsiteY20" fmla="*/ 1460500 h 2016125"/>
              <a:gd name="connsiteX21" fmla="*/ 2190750 w 3679825"/>
              <a:gd name="connsiteY21" fmla="*/ 1460500 h 2016125"/>
              <a:gd name="connsiteX22" fmla="*/ 2190750 w 3679825"/>
              <a:gd name="connsiteY22" fmla="*/ 1419225 h 2016125"/>
              <a:gd name="connsiteX23" fmla="*/ 2168525 w 3679825"/>
              <a:gd name="connsiteY23" fmla="*/ 1419225 h 2016125"/>
              <a:gd name="connsiteX24" fmla="*/ 2168525 w 3679825"/>
              <a:gd name="connsiteY24" fmla="*/ 1387475 h 2016125"/>
              <a:gd name="connsiteX25" fmla="*/ 2124075 w 3679825"/>
              <a:gd name="connsiteY25" fmla="*/ 1387475 h 2016125"/>
              <a:gd name="connsiteX26" fmla="*/ 2124075 w 3679825"/>
              <a:gd name="connsiteY26" fmla="*/ 1311275 h 2016125"/>
              <a:gd name="connsiteX27" fmla="*/ 2089150 w 3679825"/>
              <a:gd name="connsiteY27" fmla="*/ 1311275 h 2016125"/>
              <a:gd name="connsiteX28" fmla="*/ 2089150 w 3679825"/>
              <a:gd name="connsiteY28" fmla="*/ 1250950 h 2016125"/>
              <a:gd name="connsiteX29" fmla="*/ 2000250 w 3679825"/>
              <a:gd name="connsiteY29" fmla="*/ 1250950 h 2016125"/>
              <a:gd name="connsiteX30" fmla="*/ 1984375 w 3679825"/>
              <a:gd name="connsiteY30" fmla="*/ 1165225 h 2016125"/>
              <a:gd name="connsiteX31" fmla="*/ 1949450 w 3679825"/>
              <a:gd name="connsiteY31" fmla="*/ 1165225 h 2016125"/>
              <a:gd name="connsiteX32" fmla="*/ 1949450 w 3679825"/>
              <a:gd name="connsiteY32" fmla="*/ 1114425 h 2016125"/>
              <a:gd name="connsiteX33" fmla="*/ 1809750 w 3679825"/>
              <a:gd name="connsiteY33" fmla="*/ 1114425 h 2016125"/>
              <a:gd name="connsiteX34" fmla="*/ 1809750 w 3679825"/>
              <a:gd name="connsiteY34" fmla="*/ 1022350 h 2016125"/>
              <a:gd name="connsiteX35" fmla="*/ 1790700 w 3679825"/>
              <a:gd name="connsiteY35" fmla="*/ 1022350 h 2016125"/>
              <a:gd name="connsiteX36" fmla="*/ 1790700 w 3679825"/>
              <a:gd name="connsiteY36" fmla="*/ 968375 h 2016125"/>
              <a:gd name="connsiteX37" fmla="*/ 1727200 w 3679825"/>
              <a:gd name="connsiteY37" fmla="*/ 968375 h 2016125"/>
              <a:gd name="connsiteX38" fmla="*/ 1727200 w 3679825"/>
              <a:gd name="connsiteY38" fmla="*/ 898525 h 2016125"/>
              <a:gd name="connsiteX39" fmla="*/ 1704975 w 3679825"/>
              <a:gd name="connsiteY39" fmla="*/ 898525 h 2016125"/>
              <a:gd name="connsiteX40" fmla="*/ 1704975 w 3679825"/>
              <a:gd name="connsiteY40" fmla="*/ 825500 h 2016125"/>
              <a:gd name="connsiteX41" fmla="*/ 1679575 w 3679825"/>
              <a:gd name="connsiteY41" fmla="*/ 825500 h 2016125"/>
              <a:gd name="connsiteX42" fmla="*/ 1679575 w 3679825"/>
              <a:gd name="connsiteY42" fmla="*/ 774700 h 2016125"/>
              <a:gd name="connsiteX43" fmla="*/ 1641475 w 3679825"/>
              <a:gd name="connsiteY43" fmla="*/ 774700 h 2016125"/>
              <a:gd name="connsiteX44" fmla="*/ 1641475 w 3679825"/>
              <a:gd name="connsiteY44" fmla="*/ 695325 h 2016125"/>
              <a:gd name="connsiteX45" fmla="*/ 1635125 w 3679825"/>
              <a:gd name="connsiteY45" fmla="*/ 692150 h 2016125"/>
              <a:gd name="connsiteX46" fmla="*/ 1631950 w 3679825"/>
              <a:gd name="connsiteY46" fmla="*/ 644525 h 2016125"/>
              <a:gd name="connsiteX47" fmla="*/ 1612900 w 3679825"/>
              <a:gd name="connsiteY47" fmla="*/ 644525 h 2016125"/>
              <a:gd name="connsiteX48" fmla="*/ 1612900 w 3679825"/>
              <a:gd name="connsiteY48" fmla="*/ 615950 h 2016125"/>
              <a:gd name="connsiteX49" fmla="*/ 1597025 w 3679825"/>
              <a:gd name="connsiteY49" fmla="*/ 600075 h 2016125"/>
              <a:gd name="connsiteX50" fmla="*/ 1597025 w 3679825"/>
              <a:gd name="connsiteY50" fmla="*/ 549275 h 2016125"/>
              <a:gd name="connsiteX51" fmla="*/ 1558925 w 3679825"/>
              <a:gd name="connsiteY51" fmla="*/ 549275 h 2016125"/>
              <a:gd name="connsiteX52" fmla="*/ 1558925 w 3679825"/>
              <a:gd name="connsiteY52" fmla="*/ 498475 h 2016125"/>
              <a:gd name="connsiteX53" fmla="*/ 1546225 w 3679825"/>
              <a:gd name="connsiteY53" fmla="*/ 498475 h 2016125"/>
              <a:gd name="connsiteX54" fmla="*/ 1546225 w 3679825"/>
              <a:gd name="connsiteY54" fmla="*/ 425450 h 2016125"/>
              <a:gd name="connsiteX55" fmla="*/ 1504950 w 3679825"/>
              <a:gd name="connsiteY55" fmla="*/ 425450 h 2016125"/>
              <a:gd name="connsiteX56" fmla="*/ 1504950 w 3679825"/>
              <a:gd name="connsiteY56" fmla="*/ 371475 h 2016125"/>
              <a:gd name="connsiteX57" fmla="*/ 1495425 w 3679825"/>
              <a:gd name="connsiteY57" fmla="*/ 361950 h 2016125"/>
              <a:gd name="connsiteX58" fmla="*/ 1450975 w 3679825"/>
              <a:gd name="connsiteY58" fmla="*/ 361950 h 2016125"/>
              <a:gd name="connsiteX59" fmla="*/ 1450975 w 3679825"/>
              <a:gd name="connsiteY59" fmla="*/ 333375 h 2016125"/>
              <a:gd name="connsiteX60" fmla="*/ 1428750 w 3679825"/>
              <a:gd name="connsiteY60" fmla="*/ 333375 h 2016125"/>
              <a:gd name="connsiteX61" fmla="*/ 1428750 w 3679825"/>
              <a:gd name="connsiteY61" fmla="*/ 295275 h 2016125"/>
              <a:gd name="connsiteX62" fmla="*/ 1390650 w 3679825"/>
              <a:gd name="connsiteY62" fmla="*/ 295275 h 2016125"/>
              <a:gd name="connsiteX63" fmla="*/ 1390650 w 3679825"/>
              <a:gd name="connsiteY63" fmla="*/ 244475 h 2016125"/>
              <a:gd name="connsiteX64" fmla="*/ 1339850 w 3679825"/>
              <a:gd name="connsiteY64" fmla="*/ 244475 h 2016125"/>
              <a:gd name="connsiteX65" fmla="*/ 1339850 w 3679825"/>
              <a:gd name="connsiteY65" fmla="*/ 209550 h 2016125"/>
              <a:gd name="connsiteX66" fmla="*/ 1292225 w 3679825"/>
              <a:gd name="connsiteY66" fmla="*/ 209550 h 2016125"/>
              <a:gd name="connsiteX67" fmla="*/ 1292225 w 3679825"/>
              <a:gd name="connsiteY67" fmla="*/ 114300 h 2016125"/>
              <a:gd name="connsiteX68" fmla="*/ 1235075 w 3679825"/>
              <a:gd name="connsiteY68" fmla="*/ 114300 h 2016125"/>
              <a:gd name="connsiteX69" fmla="*/ 1235075 w 3679825"/>
              <a:gd name="connsiteY69" fmla="*/ 85725 h 2016125"/>
              <a:gd name="connsiteX70" fmla="*/ 1143000 w 3679825"/>
              <a:gd name="connsiteY70" fmla="*/ 85725 h 2016125"/>
              <a:gd name="connsiteX71" fmla="*/ 1143000 w 3679825"/>
              <a:gd name="connsiteY71" fmla="*/ 22225 h 2016125"/>
              <a:gd name="connsiteX72" fmla="*/ 501650 w 3679825"/>
              <a:gd name="connsiteY72" fmla="*/ 22225 h 2016125"/>
              <a:gd name="connsiteX73" fmla="*/ 501650 w 3679825"/>
              <a:gd name="connsiteY73" fmla="*/ 0 h 2016125"/>
              <a:gd name="connsiteX74" fmla="*/ 0 w 3679825"/>
              <a:gd name="connsiteY74" fmla="*/ 0 h 201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679825" h="2016125">
                <a:moveTo>
                  <a:pt x="3679825" y="2016125"/>
                </a:moveTo>
                <a:lnTo>
                  <a:pt x="3124200" y="2016125"/>
                </a:lnTo>
                <a:lnTo>
                  <a:pt x="3124200" y="1920875"/>
                </a:lnTo>
                <a:lnTo>
                  <a:pt x="3111500" y="1921669"/>
                </a:lnTo>
                <a:lnTo>
                  <a:pt x="3111500" y="1844675"/>
                </a:lnTo>
                <a:lnTo>
                  <a:pt x="2806700" y="1844675"/>
                </a:lnTo>
                <a:lnTo>
                  <a:pt x="2806700" y="1793875"/>
                </a:lnTo>
                <a:lnTo>
                  <a:pt x="2571750" y="1793875"/>
                </a:lnTo>
                <a:lnTo>
                  <a:pt x="2571750" y="1746250"/>
                </a:lnTo>
                <a:lnTo>
                  <a:pt x="2492375" y="1746250"/>
                </a:lnTo>
                <a:lnTo>
                  <a:pt x="2492375" y="1708150"/>
                </a:lnTo>
                <a:lnTo>
                  <a:pt x="2428875" y="1708150"/>
                </a:lnTo>
                <a:lnTo>
                  <a:pt x="2428875" y="1673225"/>
                </a:lnTo>
                <a:lnTo>
                  <a:pt x="2403475" y="1673225"/>
                </a:lnTo>
                <a:lnTo>
                  <a:pt x="2403475" y="1622425"/>
                </a:lnTo>
                <a:lnTo>
                  <a:pt x="2339975" y="1622425"/>
                </a:lnTo>
                <a:lnTo>
                  <a:pt x="2339975" y="1558925"/>
                </a:lnTo>
                <a:lnTo>
                  <a:pt x="2314575" y="1558925"/>
                </a:lnTo>
                <a:lnTo>
                  <a:pt x="2314575" y="1530350"/>
                </a:lnTo>
                <a:lnTo>
                  <a:pt x="2266950" y="1530350"/>
                </a:lnTo>
                <a:lnTo>
                  <a:pt x="2266950" y="1460500"/>
                </a:lnTo>
                <a:lnTo>
                  <a:pt x="2190750" y="1460500"/>
                </a:lnTo>
                <a:lnTo>
                  <a:pt x="2190750" y="1419225"/>
                </a:lnTo>
                <a:lnTo>
                  <a:pt x="2168525" y="1419225"/>
                </a:lnTo>
                <a:lnTo>
                  <a:pt x="2168525" y="1387475"/>
                </a:lnTo>
                <a:lnTo>
                  <a:pt x="2124075" y="1387475"/>
                </a:lnTo>
                <a:lnTo>
                  <a:pt x="2124075" y="1311275"/>
                </a:lnTo>
                <a:lnTo>
                  <a:pt x="2089150" y="1311275"/>
                </a:lnTo>
                <a:lnTo>
                  <a:pt x="2089150" y="1250950"/>
                </a:lnTo>
                <a:lnTo>
                  <a:pt x="2000250" y="1250950"/>
                </a:lnTo>
                <a:lnTo>
                  <a:pt x="1984375" y="1165225"/>
                </a:lnTo>
                <a:lnTo>
                  <a:pt x="1949450" y="1165225"/>
                </a:lnTo>
                <a:lnTo>
                  <a:pt x="1949450" y="1114425"/>
                </a:lnTo>
                <a:lnTo>
                  <a:pt x="1809750" y="1114425"/>
                </a:lnTo>
                <a:lnTo>
                  <a:pt x="1809750" y="1022350"/>
                </a:lnTo>
                <a:lnTo>
                  <a:pt x="1790700" y="1022350"/>
                </a:lnTo>
                <a:lnTo>
                  <a:pt x="1790700" y="968375"/>
                </a:lnTo>
                <a:lnTo>
                  <a:pt x="1727200" y="968375"/>
                </a:lnTo>
                <a:lnTo>
                  <a:pt x="1727200" y="898525"/>
                </a:lnTo>
                <a:lnTo>
                  <a:pt x="1704975" y="898525"/>
                </a:lnTo>
                <a:lnTo>
                  <a:pt x="1704975" y="825500"/>
                </a:lnTo>
                <a:lnTo>
                  <a:pt x="1679575" y="825500"/>
                </a:lnTo>
                <a:lnTo>
                  <a:pt x="1679575" y="774700"/>
                </a:lnTo>
                <a:lnTo>
                  <a:pt x="1641475" y="774700"/>
                </a:lnTo>
                <a:lnTo>
                  <a:pt x="1641475" y="695325"/>
                </a:lnTo>
                <a:lnTo>
                  <a:pt x="1635125" y="692150"/>
                </a:lnTo>
                <a:lnTo>
                  <a:pt x="1631950" y="644525"/>
                </a:lnTo>
                <a:lnTo>
                  <a:pt x="1612900" y="644525"/>
                </a:lnTo>
                <a:lnTo>
                  <a:pt x="1612900" y="615950"/>
                </a:lnTo>
                <a:lnTo>
                  <a:pt x="1597025" y="600075"/>
                </a:lnTo>
                <a:lnTo>
                  <a:pt x="1597025" y="549275"/>
                </a:lnTo>
                <a:lnTo>
                  <a:pt x="1558925" y="549275"/>
                </a:lnTo>
                <a:lnTo>
                  <a:pt x="1558925" y="498475"/>
                </a:lnTo>
                <a:lnTo>
                  <a:pt x="1546225" y="498475"/>
                </a:lnTo>
                <a:lnTo>
                  <a:pt x="1546225" y="425450"/>
                </a:lnTo>
                <a:lnTo>
                  <a:pt x="1504950" y="425450"/>
                </a:lnTo>
                <a:lnTo>
                  <a:pt x="1504950" y="371475"/>
                </a:lnTo>
                <a:lnTo>
                  <a:pt x="1495425" y="361950"/>
                </a:lnTo>
                <a:lnTo>
                  <a:pt x="1450975" y="361950"/>
                </a:lnTo>
                <a:lnTo>
                  <a:pt x="1450975" y="333375"/>
                </a:lnTo>
                <a:lnTo>
                  <a:pt x="1428750" y="333375"/>
                </a:lnTo>
                <a:lnTo>
                  <a:pt x="1428750" y="295275"/>
                </a:lnTo>
                <a:lnTo>
                  <a:pt x="1390650" y="295275"/>
                </a:lnTo>
                <a:lnTo>
                  <a:pt x="1390650" y="244475"/>
                </a:lnTo>
                <a:lnTo>
                  <a:pt x="1339850" y="244475"/>
                </a:lnTo>
                <a:lnTo>
                  <a:pt x="1339850" y="209550"/>
                </a:lnTo>
                <a:lnTo>
                  <a:pt x="1292225" y="209550"/>
                </a:lnTo>
                <a:lnTo>
                  <a:pt x="1292225" y="114300"/>
                </a:lnTo>
                <a:lnTo>
                  <a:pt x="1235075" y="114300"/>
                </a:lnTo>
                <a:lnTo>
                  <a:pt x="1235075" y="85725"/>
                </a:lnTo>
                <a:lnTo>
                  <a:pt x="1143000" y="85725"/>
                </a:lnTo>
                <a:lnTo>
                  <a:pt x="1143000" y="22225"/>
                </a:lnTo>
                <a:lnTo>
                  <a:pt x="501650" y="22225"/>
                </a:lnTo>
                <a:lnTo>
                  <a:pt x="50165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326112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FDD1B-1CAF-659D-CD1C-568457E2749C}"/>
              </a:ext>
            </a:extLst>
          </p:cNvPr>
          <p:cNvSpPr>
            <a:spLocks noGrp="1"/>
          </p:cNvSpPr>
          <p:nvPr>
            <p:ph type="title"/>
          </p:nvPr>
        </p:nvSpPr>
        <p:spPr/>
        <p:txBody>
          <a:bodyPr/>
          <a:lstStyle/>
          <a:p>
            <a:r>
              <a:rPr lang="en-US" dirty="0"/>
              <a:t>EMBARK: Selected AEs</a:t>
            </a:r>
          </a:p>
        </p:txBody>
      </p:sp>
      <p:sp>
        <p:nvSpPr>
          <p:cNvPr id="6" name="Text Box 15">
            <a:extLst>
              <a:ext uri="{FF2B5EF4-FFF2-40B4-BE49-F238E27FC236}">
                <a16:creationId xmlns:a16="http://schemas.microsoft.com/office/drawing/2014/main" id="{A0ACD0E7-8F4C-6E4A-B868-4F5967310179}"/>
              </a:ext>
            </a:extLst>
          </p:cNvPr>
          <p:cNvSpPr txBox="1">
            <a:spLocks noChangeArrowheads="1"/>
          </p:cNvSpPr>
          <p:nvPr/>
        </p:nvSpPr>
        <p:spPr bwMode="auto">
          <a:xfrm>
            <a:off x="412751" y="63876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Shore. AUA 2023. Abstr LBA02-09.</a:t>
            </a:r>
            <a:endParaRPr lang="en-US" altLang="en-US" sz="1200" b="0" spc="-10" dirty="0">
              <a:solidFill>
                <a:schemeClr val="bg2"/>
              </a:solidFill>
              <a:latin typeface="Calibri" panose="020F0502020204030204" pitchFamily="34" charset="0"/>
              <a:cs typeface="+mn-cs"/>
            </a:endParaRPr>
          </a:p>
        </p:txBody>
      </p:sp>
      <p:graphicFrame>
        <p:nvGraphicFramePr>
          <p:cNvPr id="8" name="Espace réservé du contenu 3">
            <a:extLst>
              <a:ext uri="{FF2B5EF4-FFF2-40B4-BE49-F238E27FC236}">
                <a16:creationId xmlns:a16="http://schemas.microsoft.com/office/drawing/2014/main" id="{ACB2373F-08EE-9D22-61CD-C8E0C2C1A4B6}"/>
              </a:ext>
            </a:extLst>
          </p:cNvPr>
          <p:cNvGraphicFramePr>
            <a:graphicFrameLocks noGrp="1"/>
          </p:cNvGraphicFramePr>
          <p:nvPr>
            <p:ph idx="1"/>
            <p:extLst>
              <p:ext uri="{D42A27DB-BD31-4B8C-83A1-F6EECF244321}">
                <p14:modId xmlns:p14="http://schemas.microsoft.com/office/powerpoint/2010/main" val="4083162909"/>
              </p:ext>
            </p:extLst>
          </p:nvPr>
        </p:nvGraphicFramePr>
        <p:xfrm>
          <a:off x="715963" y="1600200"/>
          <a:ext cx="10755312" cy="4084320"/>
        </p:xfrm>
        <a:graphic>
          <a:graphicData uri="http://schemas.openxmlformats.org/drawingml/2006/table">
            <a:tbl>
              <a:tblPr firstRow="1" bandRow="1">
                <a:tableStyleId>{F5AB1C69-6EDB-4FF4-983F-18BD219EF322}</a:tableStyleId>
              </a:tblPr>
              <a:tblGrid>
                <a:gridCol w="2019660">
                  <a:extLst>
                    <a:ext uri="{9D8B030D-6E8A-4147-A177-3AD203B41FA5}">
                      <a16:colId xmlns:a16="http://schemas.microsoft.com/office/drawing/2014/main" val="3947397752"/>
                    </a:ext>
                  </a:extLst>
                </a:gridCol>
                <a:gridCol w="1455942">
                  <a:extLst>
                    <a:ext uri="{9D8B030D-6E8A-4147-A177-3AD203B41FA5}">
                      <a16:colId xmlns:a16="http://schemas.microsoft.com/office/drawing/2014/main" val="2383627233"/>
                    </a:ext>
                  </a:extLst>
                </a:gridCol>
                <a:gridCol w="1455942">
                  <a:extLst>
                    <a:ext uri="{9D8B030D-6E8A-4147-A177-3AD203B41FA5}">
                      <a16:colId xmlns:a16="http://schemas.microsoft.com/office/drawing/2014/main" val="466405308"/>
                    </a:ext>
                  </a:extLst>
                </a:gridCol>
                <a:gridCol w="1455942">
                  <a:extLst>
                    <a:ext uri="{9D8B030D-6E8A-4147-A177-3AD203B41FA5}">
                      <a16:colId xmlns:a16="http://schemas.microsoft.com/office/drawing/2014/main" val="132032578"/>
                    </a:ext>
                  </a:extLst>
                </a:gridCol>
                <a:gridCol w="1455942">
                  <a:extLst>
                    <a:ext uri="{9D8B030D-6E8A-4147-A177-3AD203B41FA5}">
                      <a16:colId xmlns:a16="http://schemas.microsoft.com/office/drawing/2014/main" val="3524982640"/>
                    </a:ext>
                  </a:extLst>
                </a:gridCol>
                <a:gridCol w="1455942">
                  <a:extLst>
                    <a:ext uri="{9D8B030D-6E8A-4147-A177-3AD203B41FA5}">
                      <a16:colId xmlns:a16="http://schemas.microsoft.com/office/drawing/2014/main" val="1871161505"/>
                    </a:ext>
                  </a:extLst>
                </a:gridCol>
                <a:gridCol w="1455942">
                  <a:extLst>
                    <a:ext uri="{9D8B030D-6E8A-4147-A177-3AD203B41FA5}">
                      <a16:colId xmlns:a16="http://schemas.microsoft.com/office/drawing/2014/main" val="3571730046"/>
                    </a:ext>
                  </a:extLst>
                </a:gridCol>
              </a:tblGrid>
              <a:tr h="278952">
                <a:tc>
                  <a:txBody>
                    <a:bodyPr/>
                    <a:lstStyle/>
                    <a:p>
                      <a:pPr algn="l"/>
                      <a:r>
                        <a:rPr lang="en-US" sz="1600" noProof="0" dirty="0"/>
                        <a:t>AEs,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600" noProof="0" dirty="0"/>
                        <a:t>Enzalutamide Combination </a:t>
                      </a:r>
                      <a:br>
                        <a:rPr lang="en-US" sz="1600" noProof="0" dirty="0"/>
                      </a:br>
                      <a:r>
                        <a:rPr lang="en-US" sz="1600" noProof="0" dirty="0"/>
                        <a:t>(n = 353)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en-US" sz="1400" noProof="0" dirty="0"/>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en-US" sz="1600" noProof="0" dirty="0"/>
                        <a:t>Enzalutamide Monotherapy </a:t>
                      </a:r>
                      <a:br>
                        <a:rPr lang="en-US" sz="1600" noProof="0" dirty="0"/>
                      </a:br>
                      <a:r>
                        <a:rPr lang="en-US" sz="1600" noProof="0" dirty="0"/>
                        <a:t>(n = 354)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tc gridSpan="2">
                  <a:txBody>
                    <a:bodyPr/>
                    <a:lstStyle/>
                    <a:p>
                      <a:pPr algn="ctr"/>
                      <a:r>
                        <a:rPr lang="en-US" sz="1600" noProof="0" dirty="0"/>
                        <a:t>Leuprolide </a:t>
                      </a:r>
                      <a:br>
                        <a:rPr lang="en-US" sz="1600" noProof="0" dirty="0"/>
                      </a:br>
                      <a:r>
                        <a:rPr lang="en-US" sz="1600" noProof="0" dirty="0"/>
                        <a:t>(n = 354)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a:p>
                  </a:txBody>
                  <a:tcPr/>
                </a:tc>
                <a:extLst>
                  <a:ext uri="{0D108BD9-81ED-4DB2-BD59-A6C34878D82A}">
                    <a16:rowId xmlns:a16="http://schemas.microsoft.com/office/drawing/2014/main" val="4072393754"/>
                  </a:ext>
                </a:extLst>
              </a:tr>
              <a:tr h="161499">
                <a:tc>
                  <a:txBody>
                    <a:bodyPr/>
                    <a:lstStyle/>
                    <a:p>
                      <a:endParaRPr lang="en-US" sz="1600" b="0" noProof="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noProof="0" dirty="0">
                          <a:solidFill>
                            <a:schemeClr val="tx1"/>
                          </a:solidFill>
                        </a:rPr>
                        <a:t>Any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tx1"/>
                          </a:solidFill>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noProof="0" dirty="0">
                          <a:solidFill>
                            <a:schemeClr val="tx1"/>
                          </a:solidFill>
                        </a:rPr>
                        <a:t>Any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tx1"/>
                          </a:solidFill>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noProof="0" dirty="0">
                          <a:solidFill>
                            <a:schemeClr val="tx1"/>
                          </a:solidFill>
                        </a:rPr>
                        <a:t>Any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noProof="0" dirty="0">
                          <a:solidFill>
                            <a:schemeClr val="tx1"/>
                          </a:solidFill>
                        </a:rPr>
                        <a:t>Grade ≥3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23887924"/>
                  </a:ext>
                </a:extLst>
              </a:tr>
              <a:tr h="161499">
                <a:tc>
                  <a:txBody>
                    <a:bodyPr/>
                    <a:lstStyle/>
                    <a:p>
                      <a:r>
                        <a:rPr lang="en-US" sz="1600" b="0" noProof="0" dirty="0">
                          <a:solidFill>
                            <a:schemeClr val="bg1"/>
                          </a:solidFill>
                        </a:rPr>
                        <a:t>Any TRAE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86.4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solidFill>
                            <a:schemeClr val="bg1"/>
                          </a:solidFill>
                        </a:rPr>
                        <a:t>17.6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solidFill>
                            <a:schemeClr val="bg1"/>
                          </a:solidFill>
                        </a:rPr>
                        <a:t>88.1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noProof="0" dirty="0">
                          <a:solidFill>
                            <a:schemeClr val="bg1"/>
                          </a:solidFill>
                        </a:rPr>
                        <a:t>16.1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79.9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8.8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47403699"/>
                  </a:ext>
                </a:extLst>
              </a:tr>
              <a:tr h="193052">
                <a:tc>
                  <a:txBody>
                    <a:bodyPr/>
                    <a:lstStyle/>
                    <a:p>
                      <a:r>
                        <a:rPr lang="en-US" sz="1600" b="0" noProof="0" dirty="0">
                          <a:solidFill>
                            <a:schemeClr val="bg1"/>
                          </a:solidFill>
                        </a:rPr>
                        <a:t>Serious TRAE</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7.4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6.2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2.3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9515380"/>
                  </a:ext>
                </a:extLst>
              </a:tr>
              <a:tr h="193052">
                <a:tc>
                  <a:txBody>
                    <a:bodyPr/>
                    <a:lstStyle/>
                    <a:p>
                      <a:r>
                        <a:rPr lang="en-US" sz="1600" b="0" noProof="0" dirty="0">
                          <a:solidFill>
                            <a:schemeClr val="bg1"/>
                          </a:solidFill>
                        </a:rPr>
                        <a:t>Hot flash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68.8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21.8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57.3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94945592"/>
                  </a:ext>
                </a:extLst>
              </a:tr>
              <a:tr h="249359">
                <a:tc>
                  <a:txBody>
                    <a:bodyPr/>
                    <a:lstStyle/>
                    <a:p>
                      <a:r>
                        <a:rPr lang="en-US" sz="1600" b="0" noProof="0" dirty="0">
                          <a:solidFill>
                            <a:schemeClr val="bg1"/>
                          </a:solidFill>
                        </a:rPr>
                        <a:t>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46.6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32.8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6589898"/>
                  </a:ext>
                </a:extLst>
              </a:tr>
              <a:tr h="193052">
                <a:tc>
                  <a:txBody>
                    <a:bodyPr/>
                    <a:lstStyle/>
                    <a:p>
                      <a:r>
                        <a:rPr lang="en-US" sz="1600" b="0" noProof="0" dirty="0">
                          <a:solidFill>
                            <a:schemeClr val="bg1"/>
                          </a:solidFill>
                        </a:rPr>
                        <a:t>Falls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21.0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15.8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14.4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81292037"/>
                  </a:ext>
                </a:extLst>
              </a:tr>
              <a:tr h="278952">
                <a:tc>
                  <a:txBody>
                    <a:bodyPr/>
                    <a:lstStyle/>
                    <a:p>
                      <a:r>
                        <a:rPr lang="en-US" sz="1600" b="0" noProof="0" dirty="0">
                          <a:solidFill>
                            <a:schemeClr val="bg1"/>
                          </a:solidFill>
                        </a:rPr>
                        <a:t>Cognitive and memory impairment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15.0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14.1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4776052"/>
                  </a:ext>
                </a:extLst>
              </a:tr>
              <a:tr h="278952">
                <a:tc>
                  <a:txBody>
                    <a:bodyPr/>
                    <a:lstStyle/>
                    <a:p>
                      <a:r>
                        <a:rPr lang="en-US" sz="1600" b="0" noProof="0" dirty="0">
                          <a:solidFill>
                            <a:schemeClr val="bg1"/>
                          </a:solidFill>
                        </a:rPr>
                        <a:t>Ischemic heart disease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noProof="0" dirty="0">
                          <a:solidFill>
                            <a:schemeClr val="bg1"/>
                          </a:solidFill>
                        </a:rPr>
                        <a:t>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06875538"/>
                  </a:ext>
                </a:extLst>
              </a:tr>
              <a:tr h="161499">
                <a:tc>
                  <a:txBody>
                    <a:bodyPr/>
                    <a:lstStyle/>
                    <a:p>
                      <a:r>
                        <a:rPr lang="en-US" sz="1600" b="0" noProof="0" dirty="0">
                          <a:solidFill>
                            <a:schemeClr val="bg1"/>
                          </a:solidFill>
                        </a:rPr>
                        <a:t>Gynecomastia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44.9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noProof="0" dirty="0">
                          <a:solidFill>
                            <a:schemeClr val="bg1"/>
                          </a:solidFill>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01348336"/>
                  </a:ext>
                </a:extLst>
              </a:tr>
            </a:tbl>
          </a:graphicData>
        </a:graphic>
      </p:graphicFrame>
    </p:spTree>
    <p:extLst>
      <p:ext uri="{BB962C8B-B14F-4D97-AF65-F5344CB8AC3E}">
        <p14:creationId xmlns:p14="http://schemas.microsoft.com/office/powerpoint/2010/main" val="2414871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50830-B3FF-4227-11BE-C7F064E4CCC5}"/>
              </a:ext>
            </a:extLst>
          </p:cNvPr>
          <p:cNvSpPr>
            <a:spLocks noGrp="1"/>
          </p:cNvSpPr>
          <p:nvPr>
            <p:ph type="title"/>
          </p:nvPr>
        </p:nvSpPr>
        <p:spPr/>
        <p:txBody>
          <a:bodyPr/>
          <a:lstStyle/>
          <a:p>
            <a:r>
              <a:rPr lang="en-US" dirty="0"/>
              <a:t>Metastasis-Directed Radiotherapy for </a:t>
            </a:r>
            <a:br>
              <a:rPr lang="en-US" dirty="0"/>
            </a:br>
            <a:r>
              <a:rPr lang="en-US" dirty="0"/>
              <a:t>Oligometastatic Prostate Cancer</a:t>
            </a:r>
          </a:p>
        </p:txBody>
      </p:sp>
      <p:sp>
        <p:nvSpPr>
          <p:cNvPr id="5" name="Text Box 15">
            <a:extLst>
              <a:ext uri="{FF2B5EF4-FFF2-40B4-BE49-F238E27FC236}">
                <a16:creationId xmlns:a16="http://schemas.microsoft.com/office/drawing/2014/main" id="{0A3AC027-E8E1-04A0-176A-875E823BAFEE}"/>
              </a:ext>
            </a:extLst>
          </p:cNvPr>
          <p:cNvSpPr txBox="1">
            <a:spLocks noChangeArrowheads="1"/>
          </p:cNvSpPr>
          <p:nvPr/>
        </p:nvSpPr>
        <p:spPr bwMode="auto">
          <a:xfrm>
            <a:off x="45847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Ost. JCO. 2017;36:446. Phillips. JAMA Oncol. 2020;6:650. Siva. Eur Urol. 2018;74:455.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3" name="Table 5">
            <a:extLst>
              <a:ext uri="{FF2B5EF4-FFF2-40B4-BE49-F238E27FC236}">
                <a16:creationId xmlns:a16="http://schemas.microsoft.com/office/drawing/2014/main" id="{DDA1C873-692C-CE45-04BE-65F4B0F87CD1}"/>
              </a:ext>
            </a:extLst>
          </p:cNvPr>
          <p:cNvGraphicFramePr>
            <a:graphicFrameLocks noGrp="1"/>
          </p:cNvGraphicFramePr>
          <p:nvPr>
            <p:extLst>
              <p:ext uri="{D42A27DB-BD31-4B8C-83A1-F6EECF244321}">
                <p14:modId xmlns:p14="http://schemas.microsoft.com/office/powerpoint/2010/main" val="3210249411"/>
              </p:ext>
            </p:extLst>
          </p:nvPr>
        </p:nvGraphicFramePr>
        <p:xfrm>
          <a:off x="747148" y="1600200"/>
          <a:ext cx="10735055" cy="3850640"/>
        </p:xfrm>
        <a:graphic>
          <a:graphicData uri="http://schemas.openxmlformats.org/drawingml/2006/table">
            <a:tbl>
              <a:tblPr firstRow="1" bandRow="1">
                <a:tableStyleId>{5C22544A-7EE6-4342-B048-85BDC9FD1C3A}</a:tableStyleId>
              </a:tblPr>
              <a:tblGrid>
                <a:gridCol w="1520378">
                  <a:extLst>
                    <a:ext uri="{9D8B030D-6E8A-4147-A177-3AD203B41FA5}">
                      <a16:colId xmlns:a16="http://schemas.microsoft.com/office/drawing/2014/main" val="3646480344"/>
                    </a:ext>
                  </a:extLst>
                </a:gridCol>
                <a:gridCol w="3071559">
                  <a:extLst>
                    <a:ext uri="{9D8B030D-6E8A-4147-A177-3AD203B41FA5}">
                      <a16:colId xmlns:a16="http://schemas.microsoft.com/office/drawing/2014/main" val="3537479828"/>
                    </a:ext>
                  </a:extLst>
                </a:gridCol>
                <a:gridCol w="3071559">
                  <a:extLst>
                    <a:ext uri="{9D8B030D-6E8A-4147-A177-3AD203B41FA5}">
                      <a16:colId xmlns:a16="http://schemas.microsoft.com/office/drawing/2014/main" val="1521479167"/>
                    </a:ext>
                  </a:extLst>
                </a:gridCol>
                <a:gridCol w="3071559">
                  <a:extLst>
                    <a:ext uri="{9D8B030D-6E8A-4147-A177-3AD203B41FA5}">
                      <a16:colId xmlns:a16="http://schemas.microsoft.com/office/drawing/2014/main" val="978324646"/>
                    </a:ext>
                  </a:extLst>
                </a:gridCol>
              </a:tblGrid>
              <a:tr h="370840">
                <a:tc>
                  <a:txBody>
                    <a:bodyPr/>
                    <a:lstStyle/>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STOMP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ORIOLE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POPSTAR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980202237"/>
                  </a:ext>
                </a:extLst>
              </a:tr>
              <a:tr h="370840">
                <a:tc>
                  <a:txBody>
                    <a:bodyPr/>
                    <a:lstStyle/>
                    <a:p>
                      <a:r>
                        <a:rPr lang="en-US" dirty="0">
                          <a:solidFill>
                            <a:schemeClr val="bg1"/>
                          </a:solidFill>
                        </a:rPr>
                        <a:t>Trial design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Multicenter, randomized phase 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Multicenter, randomized phase II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Single-center, single-arm phase 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80294545"/>
                  </a:ext>
                </a:extLst>
              </a:tr>
              <a:tr h="370840">
                <a:tc>
                  <a:txBody>
                    <a:bodyPr/>
                    <a:lstStyle/>
                    <a:p>
                      <a:r>
                        <a:rPr lang="en-US" dirty="0">
                          <a:solidFill>
                            <a:schemeClr val="bg1"/>
                          </a:solidFill>
                        </a:rPr>
                        <a:t>Patients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Recurrent PC; M1a-c; </a:t>
                      </a:r>
                      <a:br>
                        <a:rPr lang="en-US" dirty="0">
                          <a:solidFill>
                            <a:schemeClr val="bg1"/>
                          </a:solidFill>
                        </a:rPr>
                      </a:br>
                      <a:r>
                        <a:rPr lang="en-US" dirty="0">
                          <a:solidFill>
                            <a:schemeClr val="bg1"/>
                          </a:solidFill>
                        </a:rPr>
                        <a:t>1-3 extracranial metastases (PET-CT)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Recurrent HSPC; M1a-b; </a:t>
                      </a:r>
                      <a:br>
                        <a:rPr lang="en-US" dirty="0">
                          <a:solidFill>
                            <a:schemeClr val="bg1"/>
                          </a:solidFill>
                        </a:rPr>
                      </a:br>
                      <a:r>
                        <a:rPr lang="en-US" dirty="0">
                          <a:solidFill>
                            <a:schemeClr val="bg1"/>
                          </a:solidFill>
                        </a:rPr>
                        <a:t>1-3 metastases (CT, MRI, or radionucleotide bone scan)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Recurrent HSPC or CRPC; </a:t>
                      </a:r>
                      <a:br>
                        <a:rPr lang="en-US" dirty="0">
                          <a:solidFill>
                            <a:schemeClr val="bg1"/>
                          </a:solidFill>
                        </a:rPr>
                      </a:br>
                      <a:r>
                        <a:rPr lang="en-US" dirty="0">
                          <a:solidFill>
                            <a:schemeClr val="bg1"/>
                          </a:solidFill>
                        </a:rPr>
                        <a:t>M1a-b; 1-3 metastases </a:t>
                      </a:r>
                      <a:br>
                        <a:rPr lang="en-US" dirty="0">
                          <a:solidFill>
                            <a:schemeClr val="bg1"/>
                          </a:solidFill>
                        </a:rPr>
                      </a:br>
                      <a:r>
                        <a:rPr lang="en-US" dirty="0">
                          <a:solidFill>
                            <a:schemeClr val="bg1"/>
                          </a:solidFill>
                        </a:rPr>
                        <a:t>(PET-CT)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7088168"/>
                  </a:ext>
                </a:extLst>
              </a:tr>
              <a:tr h="370840">
                <a:tc>
                  <a:txBody>
                    <a:bodyPr/>
                    <a:lstStyle/>
                    <a:p>
                      <a:r>
                        <a:rPr lang="en-US" dirty="0">
                          <a:solidFill>
                            <a:schemeClr val="bg1"/>
                          </a:solidFill>
                        </a:rPr>
                        <a:t>SABR number treated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945793"/>
                  </a:ext>
                </a:extLst>
              </a:tr>
              <a:tr h="370840">
                <a:tc>
                  <a:txBody>
                    <a:bodyPr/>
                    <a:lstStyle/>
                    <a:p>
                      <a:r>
                        <a:rPr lang="en-US" dirty="0">
                          <a:solidFill>
                            <a:schemeClr val="bg1"/>
                          </a:solidFill>
                        </a:rPr>
                        <a:t>Dose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30 Gy/3 Fr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19.5-48.0 Gy/3-5 Fr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20 Gy/1 Fr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8946953"/>
                  </a:ext>
                </a:extLst>
              </a:tr>
              <a:tr h="370840">
                <a:tc>
                  <a:txBody>
                    <a:bodyPr/>
                    <a:lstStyle/>
                    <a:p>
                      <a:r>
                        <a:rPr lang="en-US" dirty="0">
                          <a:solidFill>
                            <a:schemeClr val="bg1"/>
                          </a:solidFill>
                        </a:rPr>
                        <a:t>Efficacy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ADT-FS: median 21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PFS (by PSA, imaging, symptomatic, or ADT): </a:t>
                      </a:r>
                      <a:br>
                        <a:rPr lang="en-US" dirty="0">
                          <a:solidFill>
                            <a:schemeClr val="bg1"/>
                          </a:solidFill>
                        </a:rPr>
                      </a:br>
                      <a:r>
                        <a:rPr lang="en-US" dirty="0">
                          <a:solidFill>
                            <a:schemeClr val="bg1"/>
                          </a:solidFill>
                        </a:rPr>
                        <a:t>81% at 6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LPFS: 97% at 1 yr; 93% at 2 yr</a:t>
                      </a:r>
                    </a:p>
                    <a:p>
                      <a:pPr algn="ctr"/>
                      <a:r>
                        <a:rPr lang="en-US" dirty="0">
                          <a:solidFill>
                            <a:schemeClr val="bg1"/>
                          </a:solidFill>
                        </a:rPr>
                        <a:t>DPFS: 58% at 1 yr; 39% at 2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11484111"/>
                  </a:ext>
                </a:extLst>
              </a:tr>
            </a:tbl>
          </a:graphicData>
        </a:graphic>
      </p:graphicFrame>
    </p:spTree>
    <p:extLst>
      <p:ext uri="{BB962C8B-B14F-4D97-AF65-F5344CB8AC3E}">
        <p14:creationId xmlns:p14="http://schemas.microsoft.com/office/powerpoint/2010/main" val="13316402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F611DF7-D2A1-6632-4116-9EB98FB95A8B}"/>
              </a:ext>
            </a:extLst>
          </p:cNvPr>
          <p:cNvSpPr>
            <a:spLocks noGrp="1"/>
          </p:cNvSpPr>
          <p:nvPr>
            <p:ph idx="1"/>
          </p:nvPr>
        </p:nvSpPr>
        <p:spPr/>
        <p:txBody>
          <a:bodyPr/>
          <a:lstStyle/>
          <a:p>
            <a:r>
              <a:rPr lang="en-US" sz="2400" dirty="0"/>
              <a:t>Randomized phase II trial to assess whether SABR improves outcomes in men with oligometastatic prostate cancer (1-3 asymptomatic mets ≤5.0 cm in largest axis)</a:t>
            </a:r>
          </a:p>
        </p:txBody>
      </p:sp>
      <p:sp>
        <p:nvSpPr>
          <p:cNvPr id="2" name="Title 1">
            <a:extLst>
              <a:ext uri="{FF2B5EF4-FFF2-40B4-BE49-F238E27FC236}">
                <a16:creationId xmlns:a16="http://schemas.microsoft.com/office/drawing/2014/main" id="{E2975ADE-1983-A0BF-15F2-DC65718FBBD1}"/>
              </a:ext>
            </a:extLst>
          </p:cNvPr>
          <p:cNvSpPr>
            <a:spLocks noGrp="1"/>
          </p:cNvSpPr>
          <p:nvPr>
            <p:ph type="title"/>
          </p:nvPr>
        </p:nvSpPr>
        <p:spPr/>
        <p:txBody>
          <a:bodyPr/>
          <a:lstStyle/>
          <a:p>
            <a:r>
              <a:rPr lang="en-US" dirty="0"/>
              <a:t>ORIOLE: Metastasis-Directed Therapy </a:t>
            </a:r>
            <a:br>
              <a:rPr lang="en-US" dirty="0"/>
            </a:br>
            <a:r>
              <a:rPr lang="en-US" dirty="0"/>
              <a:t>With PSMA PET Improves Outcomes</a:t>
            </a:r>
          </a:p>
        </p:txBody>
      </p:sp>
      <p:sp>
        <p:nvSpPr>
          <p:cNvPr id="5" name="TextBox 4">
            <a:extLst>
              <a:ext uri="{FF2B5EF4-FFF2-40B4-BE49-F238E27FC236}">
                <a16:creationId xmlns:a16="http://schemas.microsoft.com/office/drawing/2014/main" id="{9DB73452-4993-D801-0B54-74AD5CB76996}"/>
              </a:ext>
            </a:extLst>
          </p:cNvPr>
          <p:cNvSpPr txBox="1"/>
          <p:nvPr/>
        </p:nvSpPr>
        <p:spPr bwMode="auto">
          <a:xfrm>
            <a:off x="414031" y="6390975"/>
            <a:ext cx="23520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dirty="0">
                <a:solidFill>
                  <a:schemeClr val="bg2"/>
                </a:solidFill>
                <a:effectLst/>
                <a:ea typeface="Times New Roman" panose="02020603050405020304" pitchFamily="18" charset="0"/>
              </a:rPr>
              <a:t>Phillips. JAMA Oncol. 2020;6:650. </a:t>
            </a:r>
          </a:p>
        </p:txBody>
      </p:sp>
      <p:sp>
        <p:nvSpPr>
          <p:cNvPr id="7" name="TextBox 6">
            <a:extLst>
              <a:ext uri="{FF2B5EF4-FFF2-40B4-BE49-F238E27FC236}">
                <a16:creationId xmlns:a16="http://schemas.microsoft.com/office/drawing/2014/main" id="{C0B5EEB3-5753-E6C8-5F28-E4D53C447D50}"/>
              </a:ext>
            </a:extLst>
          </p:cNvPr>
          <p:cNvSpPr txBox="1"/>
          <p:nvPr/>
        </p:nvSpPr>
        <p:spPr bwMode="auto">
          <a:xfrm>
            <a:off x="1494404" y="2286626"/>
            <a:ext cx="38500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Composite PFS Stratified by Study Arm</a:t>
            </a:r>
          </a:p>
        </p:txBody>
      </p:sp>
      <p:sp>
        <p:nvSpPr>
          <p:cNvPr id="9" name="TextBox 8">
            <a:extLst>
              <a:ext uri="{FF2B5EF4-FFF2-40B4-BE49-F238E27FC236}">
                <a16:creationId xmlns:a16="http://schemas.microsoft.com/office/drawing/2014/main" id="{F2A88237-A474-042D-2AB9-7B5EA8CA9FAE}"/>
              </a:ext>
            </a:extLst>
          </p:cNvPr>
          <p:cNvSpPr txBox="1"/>
          <p:nvPr/>
        </p:nvSpPr>
        <p:spPr bwMode="auto">
          <a:xfrm>
            <a:off x="6906589" y="2286626"/>
            <a:ext cx="46815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PFS Stratified by Presence of Untreated Lesions</a:t>
            </a:r>
          </a:p>
        </p:txBody>
      </p:sp>
      <p:sp>
        <p:nvSpPr>
          <p:cNvPr id="8" name="TextBox 7">
            <a:extLst>
              <a:ext uri="{FF2B5EF4-FFF2-40B4-BE49-F238E27FC236}">
                <a16:creationId xmlns:a16="http://schemas.microsoft.com/office/drawing/2014/main" id="{E61FBDC8-FF1D-96EE-6419-173382581B2A}"/>
              </a:ext>
            </a:extLst>
          </p:cNvPr>
          <p:cNvSpPr txBox="1"/>
          <p:nvPr/>
        </p:nvSpPr>
        <p:spPr bwMode="auto">
          <a:xfrm rot="16200000">
            <a:off x="192354" y="3891423"/>
            <a:ext cx="194094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grpSp>
        <p:nvGrpSpPr>
          <p:cNvPr id="27651" name="Group 27650">
            <a:extLst>
              <a:ext uri="{FF2B5EF4-FFF2-40B4-BE49-F238E27FC236}">
                <a16:creationId xmlns:a16="http://schemas.microsoft.com/office/drawing/2014/main" id="{B9A2C6B3-C16D-6AE2-C69C-703FB7B53449}"/>
              </a:ext>
            </a:extLst>
          </p:cNvPr>
          <p:cNvGrpSpPr/>
          <p:nvPr/>
        </p:nvGrpSpPr>
        <p:grpSpPr>
          <a:xfrm>
            <a:off x="1500758" y="5321185"/>
            <a:ext cx="4222376" cy="307777"/>
            <a:chOff x="1858273" y="5264409"/>
            <a:chExt cx="2995112" cy="307777"/>
          </a:xfrm>
        </p:grpSpPr>
        <p:sp>
          <p:nvSpPr>
            <p:cNvPr id="36" name="TextBox 35">
              <a:extLst>
                <a:ext uri="{FF2B5EF4-FFF2-40B4-BE49-F238E27FC236}">
                  <a16:creationId xmlns:a16="http://schemas.microsoft.com/office/drawing/2014/main" id="{6B4E3B64-AC61-3C3F-B29D-B99C5482A14F}"/>
                </a:ext>
              </a:extLst>
            </p:cNvPr>
            <p:cNvSpPr txBox="1"/>
            <p:nvPr/>
          </p:nvSpPr>
          <p:spPr bwMode="auto">
            <a:xfrm>
              <a:off x="1858273" y="5264409"/>
              <a:ext cx="280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9" name="TextBox 38">
              <a:extLst>
                <a:ext uri="{FF2B5EF4-FFF2-40B4-BE49-F238E27FC236}">
                  <a16:creationId xmlns:a16="http://schemas.microsoft.com/office/drawing/2014/main" id="{7A9832EE-59D9-9275-5838-B419B5206C10}"/>
                </a:ext>
              </a:extLst>
            </p:cNvPr>
            <p:cNvSpPr txBox="1"/>
            <p:nvPr/>
          </p:nvSpPr>
          <p:spPr bwMode="auto">
            <a:xfrm>
              <a:off x="2519845" y="5264409"/>
              <a:ext cx="280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42" name="TextBox 41">
              <a:extLst>
                <a:ext uri="{FF2B5EF4-FFF2-40B4-BE49-F238E27FC236}">
                  <a16:creationId xmlns:a16="http://schemas.microsoft.com/office/drawing/2014/main" id="{A7F8B5AD-0EA5-5F40-7824-71BDC3AA571B}"/>
                </a:ext>
              </a:extLst>
            </p:cNvPr>
            <p:cNvSpPr txBox="1"/>
            <p:nvPr/>
          </p:nvSpPr>
          <p:spPr bwMode="auto">
            <a:xfrm>
              <a:off x="3119823" y="5264409"/>
              <a:ext cx="395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45" name="TextBox 44">
              <a:extLst>
                <a:ext uri="{FF2B5EF4-FFF2-40B4-BE49-F238E27FC236}">
                  <a16:creationId xmlns:a16="http://schemas.microsoft.com/office/drawing/2014/main" id="{AC0D3627-38CE-88A6-B27B-C91527ADB685}"/>
                </a:ext>
              </a:extLst>
            </p:cNvPr>
            <p:cNvSpPr txBox="1"/>
            <p:nvPr/>
          </p:nvSpPr>
          <p:spPr bwMode="auto">
            <a:xfrm>
              <a:off x="3781395" y="5264409"/>
              <a:ext cx="395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48" name="TextBox 47">
              <a:extLst>
                <a:ext uri="{FF2B5EF4-FFF2-40B4-BE49-F238E27FC236}">
                  <a16:creationId xmlns:a16="http://schemas.microsoft.com/office/drawing/2014/main" id="{D1C3D74A-A75E-1F0C-06D5-6FE49D5A19B4}"/>
                </a:ext>
              </a:extLst>
            </p:cNvPr>
            <p:cNvSpPr txBox="1"/>
            <p:nvPr/>
          </p:nvSpPr>
          <p:spPr bwMode="auto">
            <a:xfrm>
              <a:off x="4447705" y="5264409"/>
              <a:ext cx="405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grpSp>
      <p:grpSp>
        <p:nvGrpSpPr>
          <p:cNvPr id="63" name="Group 62">
            <a:extLst>
              <a:ext uri="{FF2B5EF4-FFF2-40B4-BE49-F238E27FC236}">
                <a16:creationId xmlns:a16="http://schemas.microsoft.com/office/drawing/2014/main" id="{6065F5D6-FACB-6771-239A-653425469137}"/>
              </a:ext>
            </a:extLst>
          </p:cNvPr>
          <p:cNvGrpSpPr/>
          <p:nvPr/>
        </p:nvGrpSpPr>
        <p:grpSpPr>
          <a:xfrm>
            <a:off x="1155985" y="2575859"/>
            <a:ext cx="528842" cy="3012141"/>
            <a:chOff x="6523293" y="3416245"/>
            <a:chExt cx="528842" cy="2326684"/>
          </a:xfrm>
        </p:grpSpPr>
        <p:sp>
          <p:nvSpPr>
            <p:cNvPr id="53" name="TextBox 52">
              <a:extLst>
                <a:ext uri="{FF2B5EF4-FFF2-40B4-BE49-F238E27FC236}">
                  <a16:creationId xmlns:a16="http://schemas.microsoft.com/office/drawing/2014/main" id="{2370FAAA-6E23-35CE-EAFF-5B897034E960}"/>
                </a:ext>
              </a:extLst>
            </p:cNvPr>
            <p:cNvSpPr txBox="1"/>
            <p:nvPr/>
          </p:nvSpPr>
          <p:spPr bwMode="auto">
            <a:xfrm>
              <a:off x="6527102" y="3416245"/>
              <a:ext cx="525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4" name="TextBox 53">
              <a:extLst>
                <a:ext uri="{FF2B5EF4-FFF2-40B4-BE49-F238E27FC236}">
                  <a16:creationId xmlns:a16="http://schemas.microsoft.com/office/drawing/2014/main" id="{1978A8AE-C100-4044-8614-A4740E899B99}"/>
                </a:ext>
              </a:extLst>
            </p:cNvPr>
            <p:cNvSpPr txBox="1"/>
            <p:nvPr/>
          </p:nvSpPr>
          <p:spPr bwMode="auto">
            <a:xfrm>
              <a:off x="6637356" y="3825487"/>
              <a:ext cx="41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55" name="TextBox 54">
              <a:extLst>
                <a:ext uri="{FF2B5EF4-FFF2-40B4-BE49-F238E27FC236}">
                  <a16:creationId xmlns:a16="http://schemas.microsoft.com/office/drawing/2014/main" id="{DE4831CD-1FE9-74BD-8912-6605F283F07B}"/>
                </a:ext>
              </a:extLst>
            </p:cNvPr>
            <p:cNvSpPr txBox="1"/>
            <p:nvPr/>
          </p:nvSpPr>
          <p:spPr bwMode="auto">
            <a:xfrm>
              <a:off x="6610766" y="4211261"/>
              <a:ext cx="441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6" name="TextBox 55">
              <a:extLst>
                <a:ext uri="{FF2B5EF4-FFF2-40B4-BE49-F238E27FC236}">
                  <a16:creationId xmlns:a16="http://schemas.microsoft.com/office/drawing/2014/main" id="{7B22CCDC-8C87-7B45-38B3-ECBAF70A2621}"/>
                </a:ext>
              </a:extLst>
            </p:cNvPr>
            <p:cNvSpPr txBox="1"/>
            <p:nvPr/>
          </p:nvSpPr>
          <p:spPr bwMode="auto">
            <a:xfrm>
              <a:off x="6523293" y="4601979"/>
              <a:ext cx="528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57" name="TextBox 56">
              <a:extLst>
                <a:ext uri="{FF2B5EF4-FFF2-40B4-BE49-F238E27FC236}">
                  <a16:creationId xmlns:a16="http://schemas.microsoft.com/office/drawing/2014/main" id="{8D16E90B-37AD-A886-C2E7-3CE8AF65F593}"/>
                </a:ext>
              </a:extLst>
            </p:cNvPr>
            <p:cNvSpPr txBox="1"/>
            <p:nvPr/>
          </p:nvSpPr>
          <p:spPr bwMode="auto">
            <a:xfrm>
              <a:off x="6546600" y="4991985"/>
              <a:ext cx="505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58" name="TextBox 57">
              <a:extLst>
                <a:ext uri="{FF2B5EF4-FFF2-40B4-BE49-F238E27FC236}">
                  <a16:creationId xmlns:a16="http://schemas.microsoft.com/office/drawing/2014/main" id="{F914D5E8-ACD3-C560-C2FB-F34CDAAD8A25}"/>
                </a:ext>
              </a:extLst>
            </p:cNvPr>
            <p:cNvSpPr txBox="1"/>
            <p:nvPr/>
          </p:nvSpPr>
          <p:spPr bwMode="auto">
            <a:xfrm>
              <a:off x="6578725" y="5404375"/>
              <a:ext cx="4734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nvGrpSpPr>
          <p:cNvPr id="27648" name="Group 27647">
            <a:extLst>
              <a:ext uri="{FF2B5EF4-FFF2-40B4-BE49-F238E27FC236}">
                <a16:creationId xmlns:a16="http://schemas.microsoft.com/office/drawing/2014/main" id="{DA015184-344D-B7E3-8B4A-B7BF23438DA1}"/>
              </a:ext>
            </a:extLst>
          </p:cNvPr>
          <p:cNvGrpSpPr/>
          <p:nvPr/>
        </p:nvGrpSpPr>
        <p:grpSpPr>
          <a:xfrm>
            <a:off x="1608334" y="2734509"/>
            <a:ext cx="89647" cy="2575585"/>
            <a:chOff x="7026567" y="3585791"/>
            <a:chExt cx="38405" cy="1925416"/>
          </a:xfrm>
        </p:grpSpPr>
        <p:cxnSp>
          <p:nvCxnSpPr>
            <p:cNvPr id="12" name="Straight Connector 11">
              <a:extLst>
                <a:ext uri="{FF2B5EF4-FFF2-40B4-BE49-F238E27FC236}">
                  <a16:creationId xmlns:a16="http://schemas.microsoft.com/office/drawing/2014/main" id="{A9A3D0CC-DAE3-B3DB-502D-EBEB25571190}"/>
                </a:ext>
              </a:extLst>
            </p:cNvPr>
            <p:cNvCxnSpPr>
              <a:cxnSpLocks/>
            </p:cNvCxnSpPr>
            <p:nvPr/>
          </p:nvCxnSpPr>
          <p:spPr bwMode="auto">
            <a:xfrm flipH="1">
              <a:off x="7026567" y="358579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4728D8C-F4CF-0699-F695-15BBB1F197C6}"/>
                </a:ext>
              </a:extLst>
            </p:cNvPr>
            <p:cNvCxnSpPr>
              <a:cxnSpLocks/>
            </p:cNvCxnSpPr>
            <p:nvPr/>
          </p:nvCxnSpPr>
          <p:spPr bwMode="auto">
            <a:xfrm flipH="1">
              <a:off x="7026567" y="397087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72C7B1E-DD80-A40A-E3FA-2D2F40B54791}"/>
                </a:ext>
              </a:extLst>
            </p:cNvPr>
            <p:cNvCxnSpPr>
              <a:cxnSpLocks/>
            </p:cNvCxnSpPr>
            <p:nvPr/>
          </p:nvCxnSpPr>
          <p:spPr bwMode="auto">
            <a:xfrm flipH="1">
              <a:off x="7026567" y="4355958"/>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6707791-049A-98A0-2458-36E906D55FB7}"/>
                </a:ext>
              </a:extLst>
            </p:cNvPr>
            <p:cNvCxnSpPr>
              <a:cxnSpLocks/>
            </p:cNvCxnSpPr>
            <p:nvPr/>
          </p:nvCxnSpPr>
          <p:spPr bwMode="auto">
            <a:xfrm flipH="1">
              <a:off x="7026567" y="474104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A83559A-E89B-AD1A-932B-2DE7830111AA}"/>
                </a:ext>
              </a:extLst>
            </p:cNvPr>
            <p:cNvCxnSpPr>
              <a:cxnSpLocks/>
            </p:cNvCxnSpPr>
            <p:nvPr/>
          </p:nvCxnSpPr>
          <p:spPr bwMode="auto">
            <a:xfrm flipH="1">
              <a:off x="7026567" y="5126125"/>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5B9B729-B010-6638-F938-BDD2C20066BE}"/>
                </a:ext>
              </a:extLst>
            </p:cNvPr>
            <p:cNvCxnSpPr>
              <a:cxnSpLocks/>
            </p:cNvCxnSpPr>
            <p:nvPr/>
          </p:nvCxnSpPr>
          <p:spPr bwMode="auto">
            <a:xfrm flipH="1">
              <a:off x="7026567" y="5511207"/>
              <a:ext cx="38405" cy="0"/>
            </a:xfrm>
            <a:prstGeom prst="line">
              <a:avLst/>
            </a:prstGeom>
            <a:noFill/>
            <a:ln w="28575" cap="flat" cmpd="sng" algn="ctr">
              <a:solidFill>
                <a:schemeClr val="bg1"/>
              </a:solidFill>
              <a:prstDash val="solid"/>
              <a:round/>
              <a:headEnd type="none" w="med" len="med"/>
              <a:tailEnd type="none" w="med" len="med"/>
            </a:ln>
            <a:effectLst/>
          </p:spPr>
        </p:cxnSp>
      </p:grpSp>
      <p:sp>
        <p:nvSpPr>
          <p:cNvPr id="27649" name="Freeform: Shape 27648">
            <a:extLst>
              <a:ext uri="{FF2B5EF4-FFF2-40B4-BE49-F238E27FC236}">
                <a16:creationId xmlns:a16="http://schemas.microsoft.com/office/drawing/2014/main" id="{6C1A9A29-941F-FB69-22BE-7643ADED1649}"/>
              </a:ext>
            </a:extLst>
          </p:cNvPr>
          <p:cNvSpPr/>
          <p:nvPr/>
        </p:nvSpPr>
        <p:spPr bwMode="auto">
          <a:xfrm>
            <a:off x="1689016" y="2746189"/>
            <a:ext cx="3774141" cy="2563906"/>
          </a:xfrm>
          <a:custGeom>
            <a:avLst/>
            <a:gdLst>
              <a:gd name="connsiteX0" fmla="*/ 0 w 3774141"/>
              <a:gd name="connsiteY0" fmla="*/ 0 h 2563906"/>
              <a:gd name="connsiteX1" fmla="*/ 0 w 3774141"/>
              <a:gd name="connsiteY1" fmla="*/ 2563906 h 2563906"/>
              <a:gd name="connsiteX2" fmla="*/ 3774141 w 3774141"/>
              <a:gd name="connsiteY2" fmla="*/ 2563906 h 2563906"/>
            </a:gdLst>
            <a:ahLst/>
            <a:cxnLst>
              <a:cxn ang="0">
                <a:pos x="connsiteX0" y="connsiteY0"/>
              </a:cxn>
              <a:cxn ang="0">
                <a:pos x="connsiteX1" y="connsiteY1"/>
              </a:cxn>
              <a:cxn ang="0">
                <a:pos x="connsiteX2" y="connsiteY2"/>
              </a:cxn>
            </a:cxnLst>
            <a:rect l="l" t="t" r="r" b="b"/>
            <a:pathLst>
              <a:path w="3774141" h="2563906">
                <a:moveTo>
                  <a:pt x="0" y="0"/>
                </a:moveTo>
                <a:lnTo>
                  <a:pt x="0" y="2563906"/>
                </a:lnTo>
                <a:lnTo>
                  <a:pt x="3774141" y="2563906"/>
                </a:lnTo>
              </a:path>
            </a:pathLst>
          </a:custGeom>
          <a:noFill/>
          <a:ln w="28575">
            <a:solidFill>
              <a:schemeClr val="bg1"/>
            </a:solidFill>
            <a:miter lim="800000"/>
            <a:headEnd/>
            <a:tailEnd/>
          </a:ln>
        </p:spPr>
        <p:txBody>
          <a:bodyPr rtlCol="0" anchor="ctr"/>
          <a:lstStyle/>
          <a:p>
            <a:pPr algn="ctr"/>
            <a:endParaRPr lang="en-US" dirty="0"/>
          </a:p>
        </p:txBody>
      </p:sp>
      <p:grpSp>
        <p:nvGrpSpPr>
          <p:cNvPr id="27653" name="Group 27652">
            <a:extLst>
              <a:ext uri="{FF2B5EF4-FFF2-40B4-BE49-F238E27FC236}">
                <a16:creationId xmlns:a16="http://schemas.microsoft.com/office/drawing/2014/main" id="{5B33C764-D614-213D-D7BB-7F310D8C88EF}"/>
              </a:ext>
            </a:extLst>
          </p:cNvPr>
          <p:cNvGrpSpPr/>
          <p:nvPr/>
        </p:nvGrpSpPr>
        <p:grpSpPr>
          <a:xfrm rot="5400000">
            <a:off x="3535130" y="3459971"/>
            <a:ext cx="71721" cy="3754039"/>
            <a:chOff x="7026567" y="3970874"/>
            <a:chExt cx="38405" cy="1540333"/>
          </a:xfrm>
        </p:grpSpPr>
        <p:cxnSp>
          <p:nvCxnSpPr>
            <p:cNvPr id="27655" name="Straight Connector 27654">
              <a:extLst>
                <a:ext uri="{FF2B5EF4-FFF2-40B4-BE49-F238E27FC236}">
                  <a16:creationId xmlns:a16="http://schemas.microsoft.com/office/drawing/2014/main" id="{34F98E80-4E36-866B-0FDA-5F0F0533ADC6}"/>
                </a:ext>
              </a:extLst>
            </p:cNvPr>
            <p:cNvCxnSpPr>
              <a:cxnSpLocks/>
            </p:cNvCxnSpPr>
            <p:nvPr/>
          </p:nvCxnSpPr>
          <p:spPr bwMode="auto">
            <a:xfrm flipH="1">
              <a:off x="7026567" y="397087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56" name="Straight Connector 27655">
              <a:extLst>
                <a:ext uri="{FF2B5EF4-FFF2-40B4-BE49-F238E27FC236}">
                  <a16:creationId xmlns:a16="http://schemas.microsoft.com/office/drawing/2014/main" id="{B379119D-FB7D-BA33-ECD7-074007FFFA1B}"/>
                </a:ext>
              </a:extLst>
            </p:cNvPr>
            <p:cNvCxnSpPr>
              <a:cxnSpLocks/>
            </p:cNvCxnSpPr>
            <p:nvPr/>
          </p:nvCxnSpPr>
          <p:spPr bwMode="auto">
            <a:xfrm flipH="1">
              <a:off x="7026567" y="4355958"/>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57" name="Straight Connector 27656">
              <a:extLst>
                <a:ext uri="{FF2B5EF4-FFF2-40B4-BE49-F238E27FC236}">
                  <a16:creationId xmlns:a16="http://schemas.microsoft.com/office/drawing/2014/main" id="{73D2EA44-E6C9-D4EE-A7B6-384DD38BE4F2}"/>
                </a:ext>
              </a:extLst>
            </p:cNvPr>
            <p:cNvCxnSpPr>
              <a:cxnSpLocks/>
            </p:cNvCxnSpPr>
            <p:nvPr/>
          </p:nvCxnSpPr>
          <p:spPr bwMode="auto">
            <a:xfrm flipH="1">
              <a:off x="7026567" y="474104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58" name="Straight Connector 27657">
              <a:extLst>
                <a:ext uri="{FF2B5EF4-FFF2-40B4-BE49-F238E27FC236}">
                  <a16:creationId xmlns:a16="http://schemas.microsoft.com/office/drawing/2014/main" id="{1A1E2895-D2DB-EC61-7364-E2E2A3C77710}"/>
                </a:ext>
              </a:extLst>
            </p:cNvPr>
            <p:cNvCxnSpPr>
              <a:cxnSpLocks/>
            </p:cNvCxnSpPr>
            <p:nvPr/>
          </p:nvCxnSpPr>
          <p:spPr bwMode="auto">
            <a:xfrm flipH="1">
              <a:off x="7026567" y="5126125"/>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59" name="Straight Connector 27658">
              <a:extLst>
                <a:ext uri="{FF2B5EF4-FFF2-40B4-BE49-F238E27FC236}">
                  <a16:creationId xmlns:a16="http://schemas.microsoft.com/office/drawing/2014/main" id="{C431520D-BA94-AA22-B77B-3771290BE7DE}"/>
                </a:ext>
              </a:extLst>
            </p:cNvPr>
            <p:cNvCxnSpPr>
              <a:cxnSpLocks/>
            </p:cNvCxnSpPr>
            <p:nvPr/>
          </p:nvCxnSpPr>
          <p:spPr bwMode="auto">
            <a:xfrm flipH="1">
              <a:off x="7026567" y="5511207"/>
              <a:ext cx="38405" cy="0"/>
            </a:xfrm>
            <a:prstGeom prst="line">
              <a:avLst/>
            </a:prstGeom>
            <a:noFill/>
            <a:ln w="28575" cap="flat" cmpd="sng" algn="ctr">
              <a:solidFill>
                <a:schemeClr val="bg1"/>
              </a:solidFill>
              <a:prstDash val="solid"/>
              <a:round/>
              <a:headEnd type="none" w="med" len="med"/>
              <a:tailEnd type="none" w="med" len="med"/>
            </a:ln>
            <a:effectLst/>
          </p:spPr>
        </p:cxnSp>
      </p:grpSp>
      <p:sp>
        <p:nvSpPr>
          <p:cNvPr id="27660" name="TextBox 27659">
            <a:extLst>
              <a:ext uri="{FF2B5EF4-FFF2-40B4-BE49-F238E27FC236}">
                <a16:creationId xmlns:a16="http://schemas.microsoft.com/office/drawing/2014/main" id="{C9CC935A-674D-26EB-D6C4-8A62C3B48EB4}"/>
              </a:ext>
            </a:extLst>
          </p:cNvPr>
          <p:cNvSpPr txBox="1"/>
          <p:nvPr/>
        </p:nvSpPr>
        <p:spPr bwMode="auto">
          <a:xfrm>
            <a:off x="22681" y="5523871"/>
            <a:ext cx="1506631" cy="738664"/>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SABR</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Observation</a:t>
            </a:r>
          </a:p>
        </p:txBody>
      </p:sp>
      <p:sp>
        <p:nvSpPr>
          <p:cNvPr id="27661" name="TextBox 27660">
            <a:extLst>
              <a:ext uri="{FF2B5EF4-FFF2-40B4-BE49-F238E27FC236}">
                <a16:creationId xmlns:a16="http://schemas.microsoft.com/office/drawing/2014/main" id="{989FA92F-39C5-DB60-C4A6-02AA90E84B0F}"/>
              </a:ext>
            </a:extLst>
          </p:cNvPr>
          <p:cNvSpPr txBox="1"/>
          <p:nvPr/>
        </p:nvSpPr>
        <p:spPr bwMode="auto">
          <a:xfrm>
            <a:off x="1716979" y="5459004"/>
            <a:ext cx="373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grpSp>
        <p:nvGrpSpPr>
          <p:cNvPr id="27662" name="Group 27661">
            <a:extLst>
              <a:ext uri="{FF2B5EF4-FFF2-40B4-BE49-F238E27FC236}">
                <a16:creationId xmlns:a16="http://schemas.microsoft.com/office/drawing/2014/main" id="{B317E306-DEE6-F1C4-9592-C451587C4ED4}"/>
              </a:ext>
            </a:extLst>
          </p:cNvPr>
          <p:cNvGrpSpPr/>
          <p:nvPr/>
        </p:nvGrpSpPr>
        <p:grpSpPr>
          <a:xfrm>
            <a:off x="1500758" y="5739315"/>
            <a:ext cx="4222376" cy="523220"/>
            <a:chOff x="1858273" y="5264409"/>
            <a:chExt cx="2995112" cy="523220"/>
          </a:xfrm>
        </p:grpSpPr>
        <p:sp>
          <p:nvSpPr>
            <p:cNvPr id="27663" name="TextBox 27662">
              <a:extLst>
                <a:ext uri="{FF2B5EF4-FFF2-40B4-BE49-F238E27FC236}">
                  <a16:creationId xmlns:a16="http://schemas.microsoft.com/office/drawing/2014/main" id="{AFB8F663-4438-C96C-C46B-A90A054B5F2E}"/>
                </a:ext>
              </a:extLst>
            </p:cNvPr>
            <p:cNvSpPr txBox="1"/>
            <p:nvPr/>
          </p:nvSpPr>
          <p:spPr bwMode="auto">
            <a:xfrm>
              <a:off x="1858273" y="5264409"/>
              <a:ext cx="280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18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664" name="TextBox 27663">
              <a:extLst>
                <a:ext uri="{FF2B5EF4-FFF2-40B4-BE49-F238E27FC236}">
                  <a16:creationId xmlns:a16="http://schemas.microsoft.com/office/drawing/2014/main" id="{FDA89621-2740-7479-AA7F-CA6B09C6108E}"/>
                </a:ext>
              </a:extLst>
            </p:cNvPr>
            <p:cNvSpPr txBox="1"/>
            <p:nvPr/>
          </p:nvSpPr>
          <p:spPr bwMode="auto">
            <a:xfrm>
              <a:off x="2519845" y="5264409"/>
              <a:ext cx="280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8</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665" name="TextBox 27664">
              <a:extLst>
                <a:ext uri="{FF2B5EF4-FFF2-40B4-BE49-F238E27FC236}">
                  <a16:creationId xmlns:a16="http://schemas.microsoft.com/office/drawing/2014/main" id="{1786CD25-D4B1-3977-A7AF-22D4F8BD88E1}"/>
                </a:ext>
              </a:extLst>
            </p:cNvPr>
            <p:cNvSpPr txBox="1"/>
            <p:nvPr/>
          </p:nvSpPr>
          <p:spPr bwMode="auto">
            <a:xfrm>
              <a:off x="3119823" y="5264409"/>
              <a:ext cx="395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1</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666" name="TextBox 27665">
              <a:extLst>
                <a:ext uri="{FF2B5EF4-FFF2-40B4-BE49-F238E27FC236}">
                  <a16:creationId xmlns:a16="http://schemas.microsoft.com/office/drawing/2014/main" id="{2AE7EA9C-7829-EB29-F938-7DC198526A7C}"/>
                </a:ext>
              </a:extLst>
            </p:cNvPr>
            <p:cNvSpPr txBox="1"/>
            <p:nvPr/>
          </p:nvSpPr>
          <p:spPr bwMode="auto">
            <a:xfrm>
              <a:off x="3781395" y="5264409"/>
              <a:ext cx="395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7</a:t>
              </a:r>
            </a:p>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27667" name="TextBox 27666">
              <a:extLst>
                <a:ext uri="{FF2B5EF4-FFF2-40B4-BE49-F238E27FC236}">
                  <a16:creationId xmlns:a16="http://schemas.microsoft.com/office/drawing/2014/main" id="{66E49B54-B662-C521-D581-826D53FE0B0F}"/>
                </a:ext>
              </a:extLst>
            </p:cNvPr>
            <p:cNvSpPr txBox="1"/>
            <p:nvPr/>
          </p:nvSpPr>
          <p:spPr bwMode="auto">
            <a:xfrm>
              <a:off x="4447705" y="5264409"/>
              <a:ext cx="405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7668" name="TextBox 27667">
            <a:extLst>
              <a:ext uri="{FF2B5EF4-FFF2-40B4-BE49-F238E27FC236}">
                <a16:creationId xmlns:a16="http://schemas.microsoft.com/office/drawing/2014/main" id="{07B8EAA0-22D0-8325-D1B4-E65F50EDF068}"/>
              </a:ext>
            </a:extLst>
          </p:cNvPr>
          <p:cNvSpPr txBox="1"/>
          <p:nvPr/>
        </p:nvSpPr>
        <p:spPr bwMode="auto">
          <a:xfrm>
            <a:off x="3946072" y="3912694"/>
            <a:ext cx="1353447" cy="369332"/>
          </a:xfrm>
          <a:prstGeom prst="rect">
            <a:avLst/>
          </a:prstGeom>
          <a:noFill/>
          <a:ln>
            <a:noFill/>
          </a:ln>
        </p:spPr>
        <p:txBody>
          <a:bodyPr wrap="non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Observation</a:t>
            </a:r>
          </a:p>
        </p:txBody>
      </p:sp>
      <p:sp>
        <p:nvSpPr>
          <p:cNvPr id="27669" name="TextBox 27668">
            <a:extLst>
              <a:ext uri="{FF2B5EF4-FFF2-40B4-BE49-F238E27FC236}">
                <a16:creationId xmlns:a16="http://schemas.microsoft.com/office/drawing/2014/main" id="{30862B62-3A90-C6AE-6575-7EC4DE5A2646}"/>
              </a:ext>
            </a:extLst>
          </p:cNvPr>
          <p:cNvSpPr txBox="1"/>
          <p:nvPr/>
        </p:nvSpPr>
        <p:spPr bwMode="auto">
          <a:xfrm>
            <a:off x="4790242" y="3481908"/>
            <a:ext cx="689997" cy="369332"/>
          </a:xfrm>
          <a:prstGeom prst="rect">
            <a:avLst/>
          </a:prstGeom>
          <a:noFill/>
          <a:ln>
            <a:noFill/>
          </a:ln>
        </p:spPr>
        <p:txBody>
          <a:bodyPr wrap="non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SABR</a:t>
            </a:r>
            <a:endParaRPr kumimoji="0" lang="en-US"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27670" name="TextBox 27669">
            <a:extLst>
              <a:ext uri="{FF2B5EF4-FFF2-40B4-BE49-F238E27FC236}">
                <a16:creationId xmlns:a16="http://schemas.microsoft.com/office/drawing/2014/main" id="{1E3022A5-875D-71A1-E1E5-DFE9E9E90F5C}"/>
              </a:ext>
            </a:extLst>
          </p:cNvPr>
          <p:cNvSpPr txBox="1"/>
          <p:nvPr/>
        </p:nvSpPr>
        <p:spPr bwMode="auto">
          <a:xfrm>
            <a:off x="1700750" y="4662035"/>
            <a:ext cx="3774140" cy="646331"/>
          </a:xfrm>
          <a:prstGeom prst="rect">
            <a:avLst/>
          </a:prstGeom>
          <a:noFill/>
          <a:ln>
            <a:noFill/>
          </a:ln>
        </p:spPr>
        <p:txBody>
          <a:bodyPr wrap="square" anchor="ctr">
            <a:spAutoFit/>
          </a:bodyPr>
          <a:lstStyle/>
          <a:p>
            <a:r>
              <a:rPr lang="en-US" sz="1800" dirty="0">
                <a:solidFill>
                  <a:schemeClr val="bg1"/>
                </a:solidFill>
                <a:latin typeface="Calibri" panose="020F0502020204030204" pitchFamily="34" charset="0"/>
                <a:cs typeface="Calibri" panose="020F0502020204030204" pitchFamily="34" charset="0"/>
              </a:rPr>
              <a:t>HR: 0.30 (95% CI: 0.11-0.81;</a:t>
            </a:r>
          </a:p>
          <a:p>
            <a:r>
              <a:rPr lang="en-US" sz="1800" i="1" dirty="0">
                <a:solidFill>
                  <a:schemeClr val="bg1"/>
                </a:solidFill>
                <a:latin typeface="Calibri" panose="020F0502020204030204" pitchFamily="34" charset="0"/>
                <a:cs typeface="Calibri" panose="020F0502020204030204" pitchFamily="34" charset="0"/>
              </a:rPr>
              <a:t>P </a:t>
            </a:r>
            <a:r>
              <a:rPr lang="en-US" sz="1800" dirty="0">
                <a:solidFill>
                  <a:schemeClr val="bg1"/>
                </a:solidFill>
                <a:latin typeface="Calibri" panose="020F0502020204030204" pitchFamily="34" charset="0"/>
                <a:cs typeface="Calibri" panose="020F0502020204030204" pitchFamily="34" charset="0"/>
              </a:rPr>
              <a:t>= .002)</a:t>
            </a:r>
            <a:endParaRPr lang="en-US" dirty="0"/>
          </a:p>
        </p:txBody>
      </p:sp>
      <p:sp>
        <p:nvSpPr>
          <p:cNvPr id="27671" name="TextBox 27670">
            <a:extLst>
              <a:ext uri="{FF2B5EF4-FFF2-40B4-BE49-F238E27FC236}">
                <a16:creationId xmlns:a16="http://schemas.microsoft.com/office/drawing/2014/main" id="{E2A559CF-F6F0-2354-6758-DD98AC959168}"/>
              </a:ext>
            </a:extLst>
          </p:cNvPr>
          <p:cNvSpPr txBox="1"/>
          <p:nvPr/>
        </p:nvSpPr>
        <p:spPr bwMode="auto">
          <a:xfrm rot="16200000">
            <a:off x="5818614" y="3926137"/>
            <a:ext cx="194094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a:t>
            </a:r>
          </a:p>
        </p:txBody>
      </p:sp>
      <p:grpSp>
        <p:nvGrpSpPr>
          <p:cNvPr id="27672" name="Group 27671">
            <a:extLst>
              <a:ext uri="{FF2B5EF4-FFF2-40B4-BE49-F238E27FC236}">
                <a16:creationId xmlns:a16="http://schemas.microsoft.com/office/drawing/2014/main" id="{9B2A8F60-0396-57A0-80E4-29F004B66172}"/>
              </a:ext>
            </a:extLst>
          </p:cNvPr>
          <p:cNvGrpSpPr/>
          <p:nvPr/>
        </p:nvGrpSpPr>
        <p:grpSpPr>
          <a:xfrm>
            <a:off x="7127019" y="5321185"/>
            <a:ext cx="4222376" cy="307777"/>
            <a:chOff x="1858273" y="5264409"/>
            <a:chExt cx="2995112" cy="307777"/>
          </a:xfrm>
        </p:grpSpPr>
        <p:sp>
          <p:nvSpPr>
            <p:cNvPr id="27673" name="TextBox 27672">
              <a:extLst>
                <a:ext uri="{FF2B5EF4-FFF2-40B4-BE49-F238E27FC236}">
                  <a16:creationId xmlns:a16="http://schemas.microsoft.com/office/drawing/2014/main" id="{FBA578B5-77B5-1DA8-A665-82CF747991CB}"/>
                </a:ext>
              </a:extLst>
            </p:cNvPr>
            <p:cNvSpPr txBox="1"/>
            <p:nvPr/>
          </p:nvSpPr>
          <p:spPr bwMode="auto">
            <a:xfrm>
              <a:off x="1858273" y="5264409"/>
              <a:ext cx="280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7674" name="TextBox 27673">
              <a:extLst>
                <a:ext uri="{FF2B5EF4-FFF2-40B4-BE49-F238E27FC236}">
                  <a16:creationId xmlns:a16="http://schemas.microsoft.com/office/drawing/2014/main" id="{9DE892B8-2909-2D76-A4AA-A1E0F2555230}"/>
                </a:ext>
              </a:extLst>
            </p:cNvPr>
            <p:cNvSpPr txBox="1"/>
            <p:nvPr/>
          </p:nvSpPr>
          <p:spPr bwMode="auto">
            <a:xfrm>
              <a:off x="2519845" y="5264409"/>
              <a:ext cx="2808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27675" name="TextBox 27674">
              <a:extLst>
                <a:ext uri="{FF2B5EF4-FFF2-40B4-BE49-F238E27FC236}">
                  <a16:creationId xmlns:a16="http://schemas.microsoft.com/office/drawing/2014/main" id="{1FA0FBCB-1F4B-B1F6-7600-0BC47D48E69B}"/>
                </a:ext>
              </a:extLst>
            </p:cNvPr>
            <p:cNvSpPr txBox="1"/>
            <p:nvPr/>
          </p:nvSpPr>
          <p:spPr bwMode="auto">
            <a:xfrm>
              <a:off x="3119823" y="5264409"/>
              <a:ext cx="395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27676" name="TextBox 27675">
              <a:extLst>
                <a:ext uri="{FF2B5EF4-FFF2-40B4-BE49-F238E27FC236}">
                  <a16:creationId xmlns:a16="http://schemas.microsoft.com/office/drawing/2014/main" id="{EEB4AC61-DC9A-77AD-8B3A-5D64690F9F38}"/>
                </a:ext>
              </a:extLst>
            </p:cNvPr>
            <p:cNvSpPr txBox="1"/>
            <p:nvPr/>
          </p:nvSpPr>
          <p:spPr bwMode="auto">
            <a:xfrm>
              <a:off x="3781395" y="5264409"/>
              <a:ext cx="3957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27677" name="TextBox 27676">
              <a:extLst>
                <a:ext uri="{FF2B5EF4-FFF2-40B4-BE49-F238E27FC236}">
                  <a16:creationId xmlns:a16="http://schemas.microsoft.com/office/drawing/2014/main" id="{F798A355-D44B-C744-0803-92C007CD6D2A}"/>
                </a:ext>
              </a:extLst>
            </p:cNvPr>
            <p:cNvSpPr txBox="1"/>
            <p:nvPr/>
          </p:nvSpPr>
          <p:spPr bwMode="auto">
            <a:xfrm>
              <a:off x="4447705" y="5264409"/>
              <a:ext cx="405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grpSp>
      <p:grpSp>
        <p:nvGrpSpPr>
          <p:cNvPr id="27678" name="Group 27677">
            <a:extLst>
              <a:ext uri="{FF2B5EF4-FFF2-40B4-BE49-F238E27FC236}">
                <a16:creationId xmlns:a16="http://schemas.microsoft.com/office/drawing/2014/main" id="{2D2264A8-6A66-90EA-D90D-B770D0106BBE}"/>
              </a:ext>
            </a:extLst>
          </p:cNvPr>
          <p:cNvGrpSpPr/>
          <p:nvPr/>
        </p:nvGrpSpPr>
        <p:grpSpPr>
          <a:xfrm>
            <a:off x="6782246" y="2575859"/>
            <a:ext cx="528842" cy="3012141"/>
            <a:chOff x="6523293" y="3416245"/>
            <a:chExt cx="528842" cy="2326684"/>
          </a:xfrm>
        </p:grpSpPr>
        <p:sp>
          <p:nvSpPr>
            <p:cNvPr id="27679" name="TextBox 27678">
              <a:extLst>
                <a:ext uri="{FF2B5EF4-FFF2-40B4-BE49-F238E27FC236}">
                  <a16:creationId xmlns:a16="http://schemas.microsoft.com/office/drawing/2014/main" id="{7F1D3548-4374-EAAA-600C-2B892810482A}"/>
                </a:ext>
              </a:extLst>
            </p:cNvPr>
            <p:cNvSpPr txBox="1"/>
            <p:nvPr/>
          </p:nvSpPr>
          <p:spPr bwMode="auto">
            <a:xfrm>
              <a:off x="6527102" y="3416245"/>
              <a:ext cx="5250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7680" name="TextBox 27679">
              <a:extLst>
                <a:ext uri="{FF2B5EF4-FFF2-40B4-BE49-F238E27FC236}">
                  <a16:creationId xmlns:a16="http://schemas.microsoft.com/office/drawing/2014/main" id="{33E8F914-D69B-6499-B641-8FF2AB9077AB}"/>
                </a:ext>
              </a:extLst>
            </p:cNvPr>
            <p:cNvSpPr txBox="1"/>
            <p:nvPr/>
          </p:nvSpPr>
          <p:spPr bwMode="auto">
            <a:xfrm>
              <a:off x="6637356" y="3825487"/>
              <a:ext cx="4147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7681" name="TextBox 27680">
              <a:extLst>
                <a:ext uri="{FF2B5EF4-FFF2-40B4-BE49-F238E27FC236}">
                  <a16:creationId xmlns:a16="http://schemas.microsoft.com/office/drawing/2014/main" id="{F003FC06-9F66-8EB8-CEF9-EC07133C36F9}"/>
                </a:ext>
              </a:extLst>
            </p:cNvPr>
            <p:cNvSpPr txBox="1"/>
            <p:nvPr/>
          </p:nvSpPr>
          <p:spPr bwMode="auto">
            <a:xfrm>
              <a:off x="6610766" y="4211261"/>
              <a:ext cx="4413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7682" name="TextBox 27681">
              <a:extLst>
                <a:ext uri="{FF2B5EF4-FFF2-40B4-BE49-F238E27FC236}">
                  <a16:creationId xmlns:a16="http://schemas.microsoft.com/office/drawing/2014/main" id="{5173513F-4C3E-6317-3839-BAE23E8FA5D4}"/>
                </a:ext>
              </a:extLst>
            </p:cNvPr>
            <p:cNvSpPr txBox="1"/>
            <p:nvPr/>
          </p:nvSpPr>
          <p:spPr bwMode="auto">
            <a:xfrm>
              <a:off x="6523293" y="4601979"/>
              <a:ext cx="528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7683" name="TextBox 27682">
              <a:extLst>
                <a:ext uri="{FF2B5EF4-FFF2-40B4-BE49-F238E27FC236}">
                  <a16:creationId xmlns:a16="http://schemas.microsoft.com/office/drawing/2014/main" id="{2E4BDDBD-9967-B65E-6C7D-2F18E642FEC4}"/>
                </a:ext>
              </a:extLst>
            </p:cNvPr>
            <p:cNvSpPr txBox="1"/>
            <p:nvPr/>
          </p:nvSpPr>
          <p:spPr bwMode="auto">
            <a:xfrm>
              <a:off x="6546600" y="4991985"/>
              <a:ext cx="5055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7684" name="TextBox 27683">
              <a:extLst>
                <a:ext uri="{FF2B5EF4-FFF2-40B4-BE49-F238E27FC236}">
                  <a16:creationId xmlns:a16="http://schemas.microsoft.com/office/drawing/2014/main" id="{D00C420F-0E6F-89C4-5EC5-6E80B7AC2410}"/>
                </a:ext>
              </a:extLst>
            </p:cNvPr>
            <p:cNvSpPr txBox="1"/>
            <p:nvPr/>
          </p:nvSpPr>
          <p:spPr bwMode="auto">
            <a:xfrm>
              <a:off x="6578725" y="5404375"/>
              <a:ext cx="4734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grpSp>
        <p:nvGrpSpPr>
          <p:cNvPr id="27685" name="Group 27684">
            <a:extLst>
              <a:ext uri="{FF2B5EF4-FFF2-40B4-BE49-F238E27FC236}">
                <a16:creationId xmlns:a16="http://schemas.microsoft.com/office/drawing/2014/main" id="{0FDAE2B9-9E76-C784-76C5-C342CDBF3FFE}"/>
              </a:ext>
            </a:extLst>
          </p:cNvPr>
          <p:cNvGrpSpPr/>
          <p:nvPr/>
        </p:nvGrpSpPr>
        <p:grpSpPr>
          <a:xfrm>
            <a:off x="7234595" y="2734509"/>
            <a:ext cx="89647" cy="2575585"/>
            <a:chOff x="7026567" y="3585791"/>
            <a:chExt cx="38405" cy="1925416"/>
          </a:xfrm>
        </p:grpSpPr>
        <p:cxnSp>
          <p:nvCxnSpPr>
            <p:cNvPr id="27686" name="Straight Connector 27685">
              <a:extLst>
                <a:ext uri="{FF2B5EF4-FFF2-40B4-BE49-F238E27FC236}">
                  <a16:creationId xmlns:a16="http://schemas.microsoft.com/office/drawing/2014/main" id="{B16CB93E-BBD6-4BAD-2F74-6406C2C5053B}"/>
                </a:ext>
              </a:extLst>
            </p:cNvPr>
            <p:cNvCxnSpPr>
              <a:cxnSpLocks/>
            </p:cNvCxnSpPr>
            <p:nvPr/>
          </p:nvCxnSpPr>
          <p:spPr bwMode="auto">
            <a:xfrm flipH="1">
              <a:off x="7026567" y="358579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87" name="Straight Connector 27686">
              <a:extLst>
                <a:ext uri="{FF2B5EF4-FFF2-40B4-BE49-F238E27FC236}">
                  <a16:creationId xmlns:a16="http://schemas.microsoft.com/office/drawing/2014/main" id="{F6255CE0-A187-D809-383F-5DF4DB1AE6A5}"/>
                </a:ext>
              </a:extLst>
            </p:cNvPr>
            <p:cNvCxnSpPr>
              <a:cxnSpLocks/>
            </p:cNvCxnSpPr>
            <p:nvPr/>
          </p:nvCxnSpPr>
          <p:spPr bwMode="auto">
            <a:xfrm flipH="1">
              <a:off x="7026567" y="397087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88" name="Straight Connector 27687">
              <a:extLst>
                <a:ext uri="{FF2B5EF4-FFF2-40B4-BE49-F238E27FC236}">
                  <a16:creationId xmlns:a16="http://schemas.microsoft.com/office/drawing/2014/main" id="{47C45346-9740-48B8-6D21-A6F16DFBD5AA}"/>
                </a:ext>
              </a:extLst>
            </p:cNvPr>
            <p:cNvCxnSpPr>
              <a:cxnSpLocks/>
            </p:cNvCxnSpPr>
            <p:nvPr/>
          </p:nvCxnSpPr>
          <p:spPr bwMode="auto">
            <a:xfrm flipH="1">
              <a:off x="7026567" y="4355958"/>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89" name="Straight Connector 27688">
              <a:extLst>
                <a:ext uri="{FF2B5EF4-FFF2-40B4-BE49-F238E27FC236}">
                  <a16:creationId xmlns:a16="http://schemas.microsoft.com/office/drawing/2014/main" id="{EBB6658B-B454-FC8F-3F88-983F95B8B2EF}"/>
                </a:ext>
              </a:extLst>
            </p:cNvPr>
            <p:cNvCxnSpPr>
              <a:cxnSpLocks/>
            </p:cNvCxnSpPr>
            <p:nvPr/>
          </p:nvCxnSpPr>
          <p:spPr bwMode="auto">
            <a:xfrm flipH="1">
              <a:off x="7026567" y="474104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0" name="Straight Connector 27689">
              <a:extLst>
                <a:ext uri="{FF2B5EF4-FFF2-40B4-BE49-F238E27FC236}">
                  <a16:creationId xmlns:a16="http://schemas.microsoft.com/office/drawing/2014/main" id="{EBBF9300-4996-233E-2811-28916DE60050}"/>
                </a:ext>
              </a:extLst>
            </p:cNvPr>
            <p:cNvCxnSpPr>
              <a:cxnSpLocks/>
            </p:cNvCxnSpPr>
            <p:nvPr/>
          </p:nvCxnSpPr>
          <p:spPr bwMode="auto">
            <a:xfrm flipH="1">
              <a:off x="7026567" y="5126125"/>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1" name="Straight Connector 27690">
              <a:extLst>
                <a:ext uri="{FF2B5EF4-FFF2-40B4-BE49-F238E27FC236}">
                  <a16:creationId xmlns:a16="http://schemas.microsoft.com/office/drawing/2014/main" id="{16FDB31C-C7A0-0E21-59E7-C3C897FF609F}"/>
                </a:ext>
              </a:extLst>
            </p:cNvPr>
            <p:cNvCxnSpPr>
              <a:cxnSpLocks/>
            </p:cNvCxnSpPr>
            <p:nvPr/>
          </p:nvCxnSpPr>
          <p:spPr bwMode="auto">
            <a:xfrm flipH="1">
              <a:off x="7026567" y="5511207"/>
              <a:ext cx="38405" cy="0"/>
            </a:xfrm>
            <a:prstGeom prst="line">
              <a:avLst/>
            </a:prstGeom>
            <a:noFill/>
            <a:ln w="28575" cap="flat" cmpd="sng" algn="ctr">
              <a:solidFill>
                <a:schemeClr val="bg1"/>
              </a:solidFill>
              <a:prstDash val="solid"/>
              <a:round/>
              <a:headEnd type="none" w="med" len="med"/>
              <a:tailEnd type="none" w="med" len="med"/>
            </a:ln>
            <a:effectLst/>
          </p:spPr>
        </p:cxnSp>
      </p:grpSp>
      <p:sp>
        <p:nvSpPr>
          <p:cNvPr id="27692" name="Freeform: Shape 27691">
            <a:extLst>
              <a:ext uri="{FF2B5EF4-FFF2-40B4-BE49-F238E27FC236}">
                <a16:creationId xmlns:a16="http://schemas.microsoft.com/office/drawing/2014/main" id="{AD510F36-2C11-7651-FE79-145114A78FD7}"/>
              </a:ext>
            </a:extLst>
          </p:cNvPr>
          <p:cNvSpPr/>
          <p:nvPr/>
        </p:nvSpPr>
        <p:spPr bwMode="auto">
          <a:xfrm>
            <a:off x="7315277" y="2746189"/>
            <a:ext cx="3774141" cy="2563906"/>
          </a:xfrm>
          <a:custGeom>
            <a:avLst/>
            <a:gdLst>
              <a:gd name="connsiteX0" fmla="*/ 0 w 3774141"/>
              <a:gd name="connsiteY0" fmla="*/ 0 h 2563906"/>
              <a:gd name="connsiteX1" fmla="*/ 0 w 3774141"/>
              <a:gd name="connsiteY1" fmla="*/ 2563906 h 2563906"/>
              <a:gd name="connsiteX2" fmla="*/ 3774141 w 3774141"/>
              <a:gd name="connsiteY2" fmla="*/ 2563906 h 2563906"/>
            </a:gdLst>
            <a:ahLst/>
            <a:cxnLst>
              <a:cxn ang="0">
                <a:pos x="connsiteX0" y="connsiteY0"/>
              </a:cxn>
              <a:cxn ang="0">
                <a:pos x="connsiteX1" y="connsiteY1"/>
              </a:cxn>
              <a:cxn ang="0">
                <a:pos x="connsiteX2" y="connsiteY2"/>
              </a:cxn>
            </a:cxnLst>
            <a:rect l="l" t="t" r="r" b="b"/>
            <a:pathLst>
              <a:path w="3774141" h="2563906">
                <a:moveTo>
                  <a:pt x="0" y="0"/>
                </a:moveTo>
                <a:lnTo>
                  <a:pt x="0" y="2563906"/>
                </a:lnTo>
                <a:lnTo>
                  <a:pt x="3774141" y="2563906"/>
                </a:lnTo>
              </a:path>
            </a:pathLst>
          </a:custGeom>
          <a:noFill/>
          <a:ln w="28575">
            <a:solidFill>
              <a:schemeClr val="bg1"/>
            </a:solidFill>
            <a:miter lim="800000"/>
            <a:headEnd/>
            <a:tailEnd/>
          </a:ln>
        </p:spPr>
        <p:txBody>
          <a:bodyPr rtlCol="0" anchor="ctr"/>
          <a:lstStyle/>
          <a:p>
            <a:pPr algn="ctr"/>
            <a:endParaRPr lang="en-US" dirty="0"/>
          </a:p>
        </p:txBody>
      </p:sp>
      <p:grpSp>
        <p:nvGrpSpPr>
          <p:cNvPr id="27693" name="Group 27692">
            <a:extLst>
              <a:ext uri="{FF2B5EF4-FFF2-40B4-BE49-F238E27FC236}">
                <a16:creationId xmlns:a16="http://schemas.microsoft.com/office/drawing/2014/main" id="{175BFFC6-E6E1-85C9-5862-4B20F4005853}"/>
              </a:ext>
            </a:extLst>
          </p:cNvPr>
          <p:cNvGrpSpPr/>
          <p:nvPr/>
        </p:nvGrpSpPr>
        <p:grpSpPr>
          <a:xfrm rot="5400000">
            <a:off x="9161391" y="3459971"/>
            <a:ext cx="71721" cy="3754039"/>
            <a:chOff x="7026567" y="3970874"/>
            <a:chExt cx="38405" cy="1540333"/>
          </a:xfrm>
        </p:grpSpPr>
        <p:cxnSp>
          <p:nvCxnSpPr>
            <p:cNvPr id="27694" name="Straight Connector 27693">
              <a:extLst>
                <a:ext uri="{FF2B5EF4-FFF2-40B4-BE49-F238E27FC236}">
                  <a16:creationId xmlns:a16="http://schemas.microsoft.com/office/drawing/2014/main" id="{6EA75B87-E32A-C0AC-7D6A-22E213E2B4FD}"/>
                </a:ext>
              </a:extLst>
            </p:cNvPr>
            <p:cNvCxnSpPr>
              <a:cxnSpLocks/>
            </p:cNvCxnSpPr>
            <p:nvPr/>
          </p:nvCxnSpPr>
          <p:spPr bwMode="auto">
            <a:xfrm flipH="1">
              <a:off x="7026567" y="3970874"/>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5" name="Straight Connector 27694">
              <a:extLst>
                <a:ext uri="{FF2B5EF4-FFF2-40B4-BE49-F238E27FC236}">
                  <a16:creationId xmlns:a16="http://schemas.microsoft.com/office/drawing/2014/main" id="{E76B8B09-BD2F-C0A9-32DC-07E7A5262B32}"/>
                </a:ext>
              </a:extLst>
            </p:cNvPr>
            <p:cNvCxnSpPr>
              <a:cxnSpLocks/>
            </p:cNvCxnSpPr>
            <p:nvPr/>
          </p:nvCxnSpPr>
          <p:spPr bwMode="auto">
            <a:xfrm flipH="1">
              <a:off x="7026567" y="4355958"/>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6" name="Straight Connector 27695">
              <a:extLst>
                <a:ext uri="{FF2B5EF4-FFF2-40B4-BE49-F238E27FC236}">
                  <a16:creationId xmlns:a16="http://schemas.microsoft.com/office/drawing/2014/main" id="{224F0FB5-9B8B-63ED-A0CA-2FAB80F238D8}"/>
                </a:ext>
              </a:extLst>
            </p:cNvPr>
            <p:cNvCxnSpPr>
              <a:cxnSpLocks/>
            </p:cNvCxnSpPr>
            <p:nvPr/>
          </p:nvCxnSpPr>
          <p:spPr bwMode="auto">
            <a:xfrm flipH="1">
              <a:off x="7026567" y="4741041"/>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7" name="Straight Connector 27696">
              <a:extLst>
                <a:ext uri="{FF2B5EF4-FFF2-40B4-BE49-F238E27FC236}">
                  <a16:creationId xmlns:a16="http://schemas.microsoft.com/office/drawing/2014/main" id="{F9FE1A1E-ADE3-D8A9-A8EE-CD3F4EDF24CB}"/>
                </a:ext>
              </a:extLst>
            </p:cNvPr>
            <p:cNvCxnSpPr>
              <a:cxnSpLocks/>
            </p:cNvCxnSpPr>
            <p:nvPr/>
          </p:nvCxnSpPr>
          <p:spPr bwMode="auto">
            <a:xfrm flipH="1">
              <a:off x="7026567" y="5126125"/>
              <a:ext cx="38405" cy="0"/>
            </a:xfrm>
            <a:prstGeom prst="line">
              <a:avLst/>
            </a:prstGeom>
            <a:noFill/>
            <a:ln w="28575" cap="flat" cmpd="sng" algn="ctr">
              <a:solidFill>
                <a:schemeClr val="bg1"/>
              </a:solidFill>
              <a:prstDash val="solid"/>
              <a:round/>
              <a:headEnd type="none" w="med" len="med"/>
              <a:tailEnd type="none" w="med" len="med"/>
            </a:ln>
            <a:effectLst/>
          </p:spPr>
        </p:cxnSp>
        <p:cxnSp>
          <p:nvCxnSpPr>
            <p:cNvPr id="27698" name="Straight Connector 27697">
              <a:extLst>
                <a:ext uri="{FF2B5EF4-FFF2-40B4-BE49-F238E27FC236}">
                  <a16:creationId xmlns:a16="http://schemas.microsoft.com/office/drawing/2014/main" id="{F3F0774F-6CBF-EE89-C0E4-165F57FB41E2}"/>
                </a:ext>
              </a:extLst>
            </p:cNvPr>
            <p:cNvCxnSpPr>
              <a:cxnSpLocks/>
            </p:cNvCxnSpPr>
            <p:nvPr/>
          </p:nvCxnSpPr>
          <p:spPr bwMode="auto">
            <a:xfrm flipH="1">
              <a:off x="7026567" y="5511207"/>
              <a:ext cx="38405" cy="0"/>
            </a:xfrm>
            <a:prstGeom prst="line">
              <a:avLst/>
            </a:prstGeom>
            <a:noFill/>
            <a:ln w="28575" cap="flat" cmpd="sng" algn="ctr">
              <a:solidFill>
                <a:schemeClr val="bg1"/>
              </a:solidFill>
              <a:prstDash val="solid"/>
              <a:round/>
              <a:headEnd type="none" w="med" len="med"/>
              <a:tailEnd type="none" w="med" len="med"/>
            </a:ln>
            <a:effectLst/>
          </p:spPr>
        </p:cxnSp>
      </p:grpSp>
      <p:sp>
        <p:nvSpPr>
          <p:cNvPr id="27699" name="TextBox 27698">
            <a:extLst>
              <a:ext uri="{FF2B5EF4-FFF2-40B4-BE49-F238E27FC236}">
                <a16:creationId xmlns:a16="http://schemas.microsoft.com/office/drawing/2014/main" id="{AD93F895-D864-529E-EC2F-532E853DB5AA}"/>
              </a:ext>
            </a:extLst>
          </p:cNvPr>
          <p:cNvSpPr txBox="1"/>
          <p:nvPr/>
        </p:nvSpPr>
        <p:spPr bwMode="auto">
          <a:xfrm>
            <a:off x="7343240" y="5459004"/>
            <a:ext cx="37302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27700" name="TextBox 27699">
            <a:extLst>
              <a:ext uri="{FF2B5EF4-FFF2-40B4-BE49-F238E27FC236}">
                <a16:creationId xmlns:a16="http://schemas.microsoft.com/office/drawing/2014/main" id="{A052391A-8215-A57B-8322-070E4F51EC23}"/>
              </a:ext>
            </a:extLst>
          </p:cNvPr>
          <p:cNvSpPr txBox="1"/>
          <p:nvPr/>
        </p:nvSpPr>
        <p:spPr bwMode="auto">
          <a:xfrm>
            <a:off x="5652137" y="5523871"/>
            <a:ext cx="1506631" cy="738664"/>
          </a:xfrm>
          <a:prstGeom prst="rect">
            <a:avLst/>
          </a:prstGeom>
          <a:noFill/>
          <a:ln>
            <a:noFill/>
          </a:ln>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No untreated</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rPr>
              <a:t>Any untreated</a:t>
            </a:r>
          </a:p>
        </p:txBody>
      </p:sp>
      <p:grpSp>
        <p:nvGrpSpPr>
          <p:cNvPr id="27701" name="Group 27700">
            <a:extLst>
              <a:ext uri="{FF2B5EF4-FFF2-40B4-BE49-F238E27FC236}">
                <a16:creationId xmlns:a16="http://schemas.microsoft.com/office/drawing/2014/main" id="{F88787D1-5419-5FAC-BCAB-BF99C34E8944}"/>
              </a:ext>
            </a:extLst>
          </p:cNvPr>
          <p:cNvGrpSpPr/>
          <p:nvPr/>
        </p:nvGrpSpPr>
        <p:grpSpPr>
          <a:xfrm>
            <a:off x="7130214" y="5739315"/>
            <a:ext cx="4222376" cy="523220"/>
            <a:chOff x="1858273" y="5264409"/>
            <a:chExt cx="2995112" cy="523220"/>
          </a:xfrm>
        </p:grpSpPr>
        <p:sp>
          <p:nvSpPr>
            <p:cNvPr id="27702" name="TextBox 27701">
              <a:extLst>
                <a:ext uri="{FF2B5EF4-FFF2-40B4-BE49-F238E27FC236}">
                  <a16:creationId xmlns:a16="http://schemas.microsoft.com/office/drawing/2014/main" id="{85AB62F3-01DF-E00C-B8C4-C305E9501063}"/>
                </a:ext>
              </a:extLst>
            </p:cNvPr>
            <p:cNvSpPr txBox="1"/>
            <p:nvPr/>
          </p:nvSpPr>
          <p:spPr bwMode="auto">
            <a:xfrm>
              <a:off x="1858273" y="5264409"/>
              <a:ext cx="280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19</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16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703" name="TextBox 27702">
              <a:extLst>
                <a:ext uri="{FF2B5EF4-FFF2-40B4-BE49-F238E27FC236}">
                  <a16:creationId xmlns:a16="http://schemas.microsoft.com/office/drawing/2014/main" id="{C0BAD15E-80DB-234E-ABB9-AFA2174CF054}"/>
                </a:ext>
              </a:extLst>
            </p:cNvPr>
            <p:cNvSpPr txBox="1"/>
            <p:nvPr/>
          </p:nvSpPr>
          <p:spPr bwMode="auto">
            <a:xfrm>
              <a:off x="2519845" y="5264409"/>
              <a:ext cx="2808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7</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704" name="TextBox 27703">
              <a:extLst>
                <a:ext uri="{FF2B5EF4-FFF2-40B4-BE49-F238E27FC236}">
                  <a16:creationId xmlns:a16="http://schemas.microsoft.com/office/drawing/2014/main" id="{69721379-07EF-4B14-CED6-780D655E7C75}"/>
                </a:ext>
              </a:extLst>
            </p:cNvPr>
            <p:cNvSpPr txBox="1"/>
            <p:nvPr/>
          </p:nvSpPr>
          <p:spPr bwMode="auto">
            <a:xfrm>
              <a:off x="3119823" y="5264409"/>
              <a:ext cx="395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1</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705" name="TextBox 27704">
              <a:extLst>
                <a:ext uri="{FF2B5EF4-FFF2-40B4-BE49-F238E27FC236}">
                  <a16:creationId xmlns:a16="http://schemas.microsoft.com/office/drawing/2014/main" id="{7F70F31C-2E9C-E040-0488-F66C0D819D50}"/>
                </a:ext>
              </a:extLst>
            </p:cNvPr>
            <p:cNvSpPr txBox="1"/>
            <p:nvPr/>
          </p:nvSpPr>
          <p:spPr bwMode="auto">
            <a:xfrm>
              <a:off x="3781395" y="5264409"/>
              <a:ext cx="3957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6</a:t>
              </a:r>
            </a:p>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27706" name="TextBox 27705">
              <a:extLst>
                <a:ext uri="{FF2B5EF4-FFF2-40B4-BE49-F238E27FC236}">
                  <a16:creationId xmlns:a16="http://schemas.microsoft.com/office/drawing/2014/main" id="{A26AF38D-09CC-89FA-7767-C28E51DC2FE1}"/>
                </a:ext>
              </a:extLst>
            </p:cNvPr>
            <p:cNvSpPr txBox="1"/>
            <p:nvPr/>
          </p:nvSpPr>
          <p:spPr bwMode="auto">
            <a:xfrm>
              <a:off x="4447705" y="5264409"/>
              <a:ext cx="4056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100000"/>
                </a:lnSpc>
                <a:spcAft>
                  <a:spcPct val="0"/>
                </a:spcAft>
                <a:buClrTx/>
                <a:buSzTx/>
                <a:buFontTx/>
                <a:buNone/>
                <a:tabLst/>
                <a:defRPr/>
              </a:pPr>
              <a:r>
                <a:rPr lang="en-US" sz="1400" dirty="0">
                  <a:solidFill>
                    <a:srgbClr val="000000"/>
                  </a:solidFill>
                  <a:latin typeface="Calibri" panose="020F0502020204030204" pitchFamily="34" charset="0"/>
                  <a:cs typeface="Calibri" panose="020F0502020204030204" pitchFamily="34" charset="0"/>
                </a:rPr>
                <a:t>0</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27707" name="TextBox 27706">
            <a:extLst>
              <a:ext uri="{FF2B5EF4-FFF2-40B4-BE49-F238E27FC236}">
                <a16:creationId xmlns:a16="http://schemas.microsoft.com/office/drawing/2014/main" id="{0B6E3377-A468-3833-487B-D78BC26D8E4C}"/>
              </a:ext>
            </a:extLst>
          </p:cNvPr>
          <p:cNvSpPr txBox="1"/>
          <p:nvPr/>
        </p:nvSpPr>
        <p:spPr bwMode="auto">
          <a:xfrm>
            <a:off x="8257663" y="4057469"/>
            <a:ext cx="2262799" cy="369332"/>
          </a:xfrm>
          <a:prstGeom prst="rect">
            <a:avLst/>
          </a:prstGeom>
          <a:noFill/>
          <a:ln>
            <a:noFill/>
          </a:ln>
        </p:spPr>
        <p:txBody>
          <a:bodyPr wrap="non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rPr>
              <a:t>Any untreated lesions</a:t>
            </a:r>
          </a:p>
        </p:txBody>
      </p:sp>
      <p:sp>
        <p:nvSpPr>
          <p:cNvPr id="27708" name="TextBox 27707">
            <a:extLst>
              <a:ext uri="{FF2B5EF4-FFF2-40B4-BE49-F238E27FC236}">
                <a16:creationId xmlns:a16="http://schemas.microsoft.com/office/drawing/2014/main" id="{743F5B55-FAA6-4BDD-E00B-1FD9FB9B011F}"/>
              </a:ext>
            </a:extLst>
          </p:cNvPr>
          <p:cNvSpPr txBox="1"/>
          <p:nvPr/>
        </p:nvSpPr>
        <p:spPr bwMode="auto">
          <a:xfrm>
            <a:off x="9003596" y="3651810"/>
            <a:ext cx="2170787" cy="369332"/>
          </a:xfrm>
          <a:prstGeom prst="rect">
            <a:avLst/>
          </a:prstGeom>
          <a:noFill/>
          <a:ln>
            <a:noFill/>
          </a:ln>
        </p:spPr>
        <p:txBody>
          <a:bodyPr wrap="non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No untreated lesions</a:t>
            </a:r>
            <a:endParaRPr kumimoji="0" lang="en-US" b="1"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endParaRPr>
          </a:p>
        </p:txBody>
      </p:sp>
      <p:sp>
        <p:nvSpPr>
          <p:cNvPr id="27709" name="TextBox 27708">
            <a:extLst>
              <a:ext uri="{FF2B5EF4-FFF2-40B4-BE49-F238E27FC236}">
                <a16:creationId xmlns:a16="http://schemas.microsoft.com/office/drawing/2014/main" id="{604B754A-8192-7F52-4BC4-813D833DB04A}"/>
              </a:ext>
            </a:extLst>
          </p:cNvPr>
          <p:cNvSpPr txBox="1"/>
          <p:nvPr/>
        </p:nvSpPr>
        <p:spPr bwMode="auto">
          <a:xfrm>
            <a:off x="7361302" y="4662035"/>
            <a:ext cx="3774140" cy="646331"/>
          </a:xfrm>
          <a:prstGeom prst="rect">
            <a:avLst/>
          </a:prstGeom>
          <a:noFill/>
          <a:ln>
            <a:noFill/>
          </a:ln>
        </p:spPr>
        <p:txBody>
          <a:bodyPr wrap="square" anchor="ctr">
            <a:spAutoFit/>
          </a:bodyPr>
          <a:lstStyle/>
          <a:p>
            <a:r>
              <a:rPr lang="en-US" sz="1800" dirty="0">
                <a:solidFill>
                  <a:schemeClr val="bg1"/>
                </a:solidFill>
                <a:latin typeface="Calibri" panose="020F0502020204030204" pitchFamily="34" charset="0"/>
                <a:cs typeface="Calibri" panose="020F0502020204030204" pitchFamily="34" charset="0"/>
              </a:rPr>
              <a:t>HR: 0.26 (95% CI: 0.09-0.76;</a:t>
            </a:r>
          </a:p>
          <a:p>
            <a:r>
              <a:rPr lang="en-US" sz="1800" i="1" dirty="0">
                <a:solidFill>
                  <a:schemeClr val="bg1"/>
                </a:solidFill>
                <a:latin typeface="Calibri" panose="020F0502020204030204" pitchFamily="34" charset="0"/>
                <a:cs typeface="Calibri" panose="020F0502020204030204" pitchFamily="34" charset="0"/>
              </a:rPr>
              <a:t>P </a:t>
            </a:r>
            <a:r>
              <a:rPr lang="en-US" sz="1800" dirty="0">
                <a:solidFill>
                  <a:schemeClr val="bg1"/>
                </a:solidFill>
                <a:latin typeface="Calibri" panose="020F0502020204030204" pitchFamily="34" charset="0"/>
                <a:cs typeface="Calibri" panose="020F0502020204030204" pitchFamily="34" charset="0"/>
              </a:rPr>
              <a:t>= .006)</a:t>
            </a:r>
            <a:endParaRPr lang="en-US" dirty="0"/>
          </a:p>
        </p:txBody>
      </p:sp>
      <p:sp>
        <p:nvSpPr>
          <p:cNvPr id="27710" name="Freeform: Shape 27709">
            <a:extLst>
              <a:ext uri="{FF2B5EF4-FFF2-40B4-BE49-F238E27FC236}">
                <a16:creationId xmlns:a16="http://schemas.microsoft.com/office/drawing/2014/main" id="{FF6356EA-6877-7CC9-4A28-6B2E27F76821}"/>
              </a:ext>
            </a:extLst>
          </p:cNvPr>
          <p:cNvSpPr/>
          <p:nvPr/>
        </p:nvSpPr>
        <p:spPr bwMode="auto">
          <a:xfrm>
            <a:off x="1701623" y="2749551"/>
            <a:ext cx="3748087" cy="1076325"/>
          </a:xfrm>
          <a:custGeom>
            <a:avLst/>
            <a:gdLst>
              <a:gd name="connsiteX0" fmla="*/ 0 w 3748087"/>
              <a:gd name="connsiteY0" fmla="*/ 0 h 1076325"/>
              <a:gd name="connsiteX1" fmla="*/ 471487 w 3748087"/>
              <a:gd name="connsiteY1" fmla="*/ 0 h 1076325"/>
              <a:gd name="connsiteX2" fmla="*/ 471487 w 3748087"/>
              <a:gd name="connsiteY2" fmla="*/ 80963 h 1076325"/>
              <a:gd name="connsiteX3" fmla="*/ 495300 w 3748087"/>
              <a:gd name="connsiteY3" fmla="*/ 80963 h 1076325"/>
              <a:gd name="connsiteX4" fmla="*/ 495300 w 3748087"/>
              <a:gd name="connsiteY4" fmla="*/ 128588 h 1076325"/>
              <a:gd name="connsiteX5" fmla="*/ 890587 w 3748087"/>
              <a:gd name="connsiteY5" fmla="*/ 128588 h 1076325"/>
              <a:gd name="connsiteX6" fmla="*/ 890587 w 3748087"/>
              <a:gd name="connsiteY6" fmla="*/ 280988 h 1076325"/>
              <a:gd name="connsiteX7" fmla="*/ 904875 w 3748087"/>
              <a:gd name="connsiteY7" fmla="*/ 280988 h 1076325"/>
              <a:gd name="connsiteX8" fmla="*/ 904875 w 3748087"/>
              <a:gd name="connsiteY8" fmla="*/ 357188 h 1076325"/>
              <a:gd name="connsiteX9" fmla="*/ 919162 w 3748087"/>
              <a:gd name="connsiteY9" fmla="*/ 357188 h 1076325"/>
              <a:gd name="connsiteX10" fmla="*/ 919162 w 3748087"/>
              <a:gd name="connsiteY10" fmla="*/ 423863 h 1076325"/>
              <a:gd name="connsiteX11" fmla="*/ 933450 w 3748087"/>
              <a:gd name="connsiteY11" fmla="*/ 423863 h 1076325"/>
              <a:gd name="connsiteX12" fmla="*/ 933450 w 3748087"/>
              <a:gd name="connsiteY12" fmla="*/ 590550 h 1076325"/>
              <a:gd name="connsiteX13" fmla="*/ 1628775 w 3748087"/>
              <a:gd name="connsiteY13" fmla="*/ 590550 h 1076325"/>
              <a:gd name="connsiteX14" fmla="*/ 1628775 w 3748087"/>
              <a:gd name="connsiteY14" fmla="*/ 728663 h 1076325"/>
              <a:gd name="connsiteX15" fmla="*/ 1843087 w 3748087"/>
              <a:gd name="connsiteY15" fmla="*/ 728663 h 1076325"/>
              <a:gd name="connsiteX16" fmla="*/ 1843087 w 3748087"/>
              <a:gd name="connsiteY16" fmla="*/ 857250 h 1076325"/>
              <a:gd name="connsiteX17" fmla="*/ 2767012 w 3748087"/>
              <a:gd name="connsiteY17" fmla="*/ 857250 h 1076325"/>
              <a:gd name="connsiteX18" fmla="*/ 2767012 w 3748087"/>
              <a:gd name="connsiteY18" fmla="*/ 1076325 h 1076325"/>
              <a:gd name="connsiteX19" fmla="*/ 3748087 w 3748087"/>
              <a:gd name="connsiteY19"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48087" h="1076325">
                <a:moveTo>
                  <a:pt x="0" y="0"/>
                </a:moveTo>
                <a:lnTo>
                  <a:pt x="471487" y="0"/>
                </a:lnTo>
                <a:lnTo>
                  <a:pt x="471487" y="80963"/>
                </a:lnTo>
                <a:lnTo>
                  <a:pt x="495300" y="80963"/>
                </a:lnTo>
                <a:lnTo>
                  <a:pt x="495300" y="128588"/>
                </a:lnTo>
                <a:lnTo>
                  <a:pt x="890587" y="128588"/>
                </a:lnTo>
                <a:lnTo>
                  <a:pt x="890587" y="280988"/>
                </a:lnTo>
                <a:lnTo>
                  <a:pt x="904875" y="280988"/>
                </a:lnTo>
                <a:lnTo>
                  <a:pt x="904875" y="357188"/>
                </a:lnTo>
                <a:lnTo>
                  <a:pt x="919162" y="357188"/>
                </a:lnTo>
                <a:lnTo>
                  <a:pt x="919162" y="423863"/>
                </a:lnTo>
                <a:lnTo>
                  <a:pt x="933450" y="423863"/>
                </a:lnTo>
                <a:lnTo>
                  <a:pt x="933450" y="590550"/>
                </a:lnTo>
                <a:lnTo>
                  <a:pt x="1628775" y="590550"/>
                </a:lnTo>
                <a:lnTo>
                  <a:pt x="1628775" y="728663"/>
                </a:lnTo>
                <a:lnTo>
                  <a:pt x="1843087" y="728663"/>
                </a:lnTo>
                <a:lnTo>
                  <a:pt x="1843087" y="857250"/>
                </a:lnTo>
                <a:lnTo>
                  <a:pt x="2767012" y="857250"/>
                </a:lnTo>
                <a:lnTo>
                  <a:pt x="2767012" y="1076325"/>
                </a:lnTo>
                <a:lnTo>
                  <a:pt x="3748087" y="1076325"/>
                </a:lnTo>
              </a:path>
            </a:pathLst>
          </a:custGeom>
          <a:noFill/>
          <a:ln w="28575">
            <a:solidFill>
              <a:schemeClr val="accent1"/>
            </a:solidFill>
            <a:miter lim="800000"/>
            <a:headEnd/>
            <a:tailEnd/>
          </a:ln>
        </p:spPr>
        <p:txBody>
          <a:bodyPr rtlCol="0" anchor="ctr"/>
          <a:lstStyle/>
          <a:p>
            <a:pPr algn="ctr"/>
            <a:endParaRPr lang="en-US" dirty="0"/>
          </a:p>
        </p:txBody>
      </p:sp>
      <p:grpSp>
        <p:nvGrpSpPr>
          <p:cNvPr id="27731" name="Group 27730">
            <a:extLst>
              <a:ext uri="{FF2B5EF4-FFF2-40B4-BE49-F238E27FC236}">
                <a16:creationId xmlns:a16="http://schemas.microsoft.com/office/drawing/2014/main" id="{8803035F-82B2-29E2-FA86-D610B3CCC965}"/>
              </a:ext>
            </a:extLst>
          </p:cNvPr>
          <p:cNvGrpSpPr/>
          <p:nvPr/>
        </p:nvGrpSpPr>
        <p:grpSpPr>
          <a:xfrm>
            <a:off x="2655077" y="3249626"/>
            <a:ext cx="2689355" cy="577788"/>
            <a:chOff x="2767967" y="3148025"/>
            <a:chExt cx="2689355" cy="577788"/>
          </a:xfrm>
        </p:grpSpPr>
        <p:cxnSp>
          <p:nvCxnSpPr>
            <p:cNvPr id="27712" name="Straight Connector 27711">
              <a:extLst>
                <a:ext uri="{FF2B5EF4-FFF2-40B4-BE49-F238E27FC236}">
                  <a16:creationId xmlns:a16="http://schemas.microsoft.com/office/drawing/2014/main" id="{F7FADDCF-EBB6-BB8C-9BDE-349672AE5769}"/>
                </a:ext>
              </a:extLst>
            </p:cNvPr>
            <p:cNvCxnSpPr/>
            <p:nvPr/>
          </p:nvCxnSpPr>
          <p:spPr bwMode="auto">
            <a:xfrm>
              <a:off x="2767967" y="3148025"/>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3" name="Straight Connector 27712">
              <a:extLst>
                <a:ext uri="{FF2B5EF4-FFF2-40B4-BE49-F238E27FC236}">
                  <a16:creationId xmlns:a16="http://schemas.microsoft.com/office/drawing/2014/main" id="{C063886C-96FE-8457-E5D4-1E8A239317A7}"/>
                </a:ext>
              </a:extLst>
            </p:cNvPr>
            <p:cNvCxnSpPr/>
            <p:nvPr/>
          </p:nvCxnSpPr>
          <p:spPr bwMode="auto">
            <a:xfrm>
              <a:off x="2882267" y="3148025"/>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4" name="Straight Connector 27713">
              <a:extLst>
                <a:ext uri="{FF2B5EF4-FFF2-40B4-BE49-F238E27FC236}">
                  <a16:creationId xmlns:a16="http://schemas.microsoft.com/office/drawing/2014/main" id="{72603969-27DD-8088-CB8F-5CFB5E0ECAD7}"/>
                </a:ext>
              </a:extLst>
            </p:cNvPr>
            <p:cNvCxnSpPr/>
            <p:nvPr/>
          </p:nvCxnSpPr>
          <p:spPr bwMode="auto">
            <a:xfrm>
              <a:off x="2923542"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5" name="Straight Connector 27714">
              <a:extLst>
                <a:ext uri="{FF2B5EF4-FFF2-40B4-BE49-F238E27FC236}">
                  <a16:creationId xmlns:a16="http://schemas.microsoft.com/office/drawing/2014/main" id="{750C15DC-C2B4-0962-00A5-E0DE426ACE36}"/>
                </a:ext>
              </a:extLst>
            </p:cNvPr>
            <p:cNvCxnSpPr/>
            <p:nvPr/>
          </p:nvCxnSpPr>
          <p:spPr bwMode="auto">
            <a:xfrm>
              <a:off x="2980692"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6" name="Straight Connector 27715">
              <a:extLst>
                <a:ext uri="{FF2B5EF4-FFF2-40B4-BE49-F238E27FC236}">
                  <a16:creationId xmlns:a16="http://schemas.microsoft.com/office/drawing/2014/main" id="{717B48BC-BE3A-8713-1C22-30184CC8F9E4}"/>
                </a:ext>
              </a:extLst>
            </p:cNvPr>
            <p:cNvCxnSpPr/>
            <p:nvPr/>
          </p:nvCxnSpPr>
          <p:spPr bwMode="auto">
            <a:xfrm>
              <a:off x="3037842"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7" name="Straight Connector 27716">
              <a:extLst>
                <a:ext uri="{FF2B5EF4-FFF2-40B4-BE49-F238E27FC236}">
                  <a16:creationId xmlns:a16="http://schemas.microsoft.com/office/drawing/2014/main" id="{9C364DEC-080D-557E-2746-40EEC3B3039D}"/>
                </a:ext>
              </a:extLst>
            </p:cNvPr>
            <p:cNvCxnSpPr/>
            <p:nvPr/>
          </p:nvCxnSpPr>
          <p:spPr bwMode="auto">
            <a:xfrm>
              <a:off x="3126742"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8" name="Straight Connector 27717">
              <a:extLst>
                <a:ext uri="{FF2B5EF4-FFF2-40B4-BE49-F238E27FC236}">
                  <a16:creationId xmlns:a16="http://schemas.microsoft.com/office/drawing/2014/main" id="{BFAF8624-6B12-BD1E-5FB0-6DDA41BC1F90}"/>
                </a:ext>
              </a:extLst>
            </p:cNvPr>
            <p:cNvCxnSpPr/>
            <p:nvPr/>
          </p:nvCxnSpPr>
          <p:spPr bwMode="auto">
            <a:xfrm>
              <a:off x="3188535"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19" name="Straight Connector 27718">
              <a:extLst>
                <a:ext uri="{FF2B5EF4-FFF2-40B4-BE49-F238E27FC236}">
                  <a16:creationId xmlns:a16="http://schemas.microsoft.com/office/drawing/2014/main" id="{C3748B8F-D48F-092A-7F93-16233A9782BE}"/>
                </a:ext>
              </a:extLst>
            </p:cNvPr>
            <p:cNvCxnSpPr/>
            <p:nvPr/>
          </p:nvCxnSpPr>
          <p:spPr bwMode="auto">
            <a:xfrm>
              <a:off x="3296485"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0" name="Straight Connector 27719">
              <a:extLst>
                <a:ext uri="{FF2B5EF4-FFF2-40B4-BE49-F238E27FC236}">
                  <a16:creationId xmlns:a16="http://schemas.microsoft.com/office/drawing/2014/main" id="{96341318-C4AD-CA69-268E-27A215FC2C88}"/>
                </a:ext>
              </a:extLst>
            </p:cNvPr>
            <p:cNvCxnSpPr/>
            <p:nvPr/>
          </p:nvCxnSpPr>
          <p:spPr bwMode="auto">
            <a:xfrm>
              <a:off x="3347285" y="31512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1" name="Straight Connector 27720">
              <a:extLst>
                <a:ext uri="{FF2B5EF4-FFF2-40B4-BE49-F238E27FC236}">
                  <a16:creationId xmlns:a16="http://schemas.microsoft.com/office/drawing/2014/main" id="{D6FD8E6E-2A66-2CE7-AB80-3C1BDE7C1941}"/>
                </a:ext>
              </a:extLst>
            </p:cNvPr>
            <p:cNvCxnSpPr/>
            <p:nvPr/>
          </p:nvCxnSpPr>
          <p:spPr bwMode="auto">
            <a:xfrm>
              <a:off x="4014035" y="34290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2" name="Straight Connector 27721">
              <a:extLst>
                <a:ext uri="{FF2B5EF4-FFF2-40B4-BE49-F238E27FC236}">
                  <a16:creationId xmlns:a16="http://schemas.microsoft.com/office/drawing/2014/main" id="{F6D47960-1E30-7482-2404-75911AF930FD}"/>
                </a:ext>
              </a:extLst>
            </p:cNvPr>
            <p:cNvCxnSpPr/>
            <p:nvPr/>
          </p:nvCxnSpPr>
          <p:spPr bwMode="auto">
            <a:xfrm>
              <a:off x="4112460" y="34290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3" name="Straight Connector 27722">
              <a:extLst>
                <a:ext uri="{FF2B5EF4-FFF2-40B4-BE49-F238E27FC236}">
                  <a16:creationId xmlns:a16="http://schemas.microsoft.com/office/drawing/2014/main" id="{D741BF7E-500E-76CF-134B-5EBEF85B021B}"/>
                </a:ext>
              </a:extLst>
            </p:cNvPr>
            <p:cNvCxnSpPr/>
            <p:nvPr/>
          </p:nvCxnSpPr>
          <p:spPr bwMode="auto">
            <a:xfrm>
              <a:off x="4179135" y="34290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4" name="Straight Connector 27723">
              <a:extLst>
                <a:ext uri="{FF2B5EF4-FFF2-40B4-BE49-F238E27FC236}">
                  <a16:creationId xmlns:a16="http://schemas.microsoft.com/office/drawing/2014/main" id="{F043562C-9A67-A20F-015B-969B5FD470B6}"/>
                </a:ext>
              </a:extLst>
            </p:cNvPr>
            <p:cNvCxnSpPr/>
            <p:nvPr/>
          </p:nvCxnSpPr>
          <p:spPr bwMode="auto">
            <a:xfrm>
              <a:off x="4258510" y="34290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5" name="Straight Connector 27724">
              <a:extLst>
                <a:ext uri="{FF2B5EF4-FFF2-40B4-BE49-F238E27FC236}">
                  <a16:creationId xmlns:a16="http://schemas.microsoft.com/office/drawing/2014/main" id="{F6554CAD-7E63-6DF9-1ED2-3DDA69C72B17}"/>
                </a:ext>
              </a:extLst>
            </p:cNvPr>
            <p:cNvCxnSpPr/>
            <p:nvPr/>
          </p:nvCxnSpPr>
          <p:spPr bwMode="auto">
            <a:xfrm>
              <a:off x="4547435" y="3429000"/>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6" name="Straight Connector 27725">
              <a:extLst>
                <a:ext uri="{FF2B5EF4-FFF2-40B4-BE49-F238E27FC236}">
                  <a16:creationId xmlns:a16="http://schemas.microsoft.com/office/drawing/2014/main" id="{3B109E14-5C0F-34EF-D1A1-A65A290553DD}"/>
                </a:ext>
              </a:extLst>
            </p:cNvPr>
            <p:cNvCxnSpPr/>
            <p:nvPr/>
          </p:nvCxnSpPr>
          <p:spPr bwMode="auto">
            <a:xfrm>
              <a:off x="4632748" y="3643678"/>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7" name="Straight Connector 27726">
              <a:extLst>
                <a:ext uri="{FF2B5EF4-FFF2-40B4-BE49-F238E27FC236}">
                  <a16:creationId xmlns:a16="http://schemas.microsoft.com/office/drawing/2014/main" id="{FCBA1974-DF37-ADA0-AB1B-612012EFE570}"/>
                </a:ext>
              </a:extLst>
            </p:cNvPr>
            <p:cNvCxnSpPr/>
            <p:nvPr/>
          </p:nvCxnSpPr>
          <p:spPr bwMode="auto">
            <a:xfrm>
              <a:off x="4696248" y="3643678"/>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8" name="Straight Connector 27727">
              <a:extLst>
                <a:ext uri="{FF2B5EF4-FFF2-40B4-BE49-F238E27FC236}">
                  <a16:creationId xmlns:a16="http://schemas.microsoft.com/office/drawing/2014/main" id="{E8AAD1BC-3B2C-E29B-E0CD-D25F618FE148}"/>
                </a:ext>
              </a:extLst>
            </p:cNvPr>
            <p:cNvCxnSpPr/>
            <p:nvPr/>
          </p:nvCxnSpPr>
          <p:spPr bwMode="auto">
            <a:xfrm>
              <a:off x="4753398" y="3643678"/>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29" name="Straight Connector 27728">
              <a:extLst>
                <a:ext uri="{FF2B5EF4-FFF2-40B4-BE49-F238E27FC236}">
                  <a16:creationId xmlns:a16="http://schemas.microsoft.com/office/drawing/2014/main" id="{2710E921-DDF2-235F-A577-58591BC2AF7D}"/>
                </a:ext>
              </a:extLst>
            </p:cNvPr>
            <p:cNvCxnSpPr/>
            <p:nvPr/>
          </p:nvCxnSpPr>
          <p:spPr bwMode="auto">
            <a:xfrm>
              <a:off x="5166148" y="3643678"/>
              <a:ext cx="0" cy="82135"/>
            </a:xfrm>
            <a:prstGeom prst="line">
              <a:avLst/>
            </a:prstGeom>
            <a:noFill/>
            <a:ln w="28575" cap="flat" cmpd="sng" algn="ctr">
              <a:solidFill>
                <a:schemeClr val="accent1"/>
              </a:solidFill>
              <a:prstDash val="solid"/>
              <a:round/>
              <a:headEnd type="none" w="med" len="med"/>
              <a:tailEnd type="none" w="med" len="med"/>
            </a:ln>
            <a:effectLst/>
          </p:spPr>
        </p:cxnSp>
        <p:cxnSp>
          <p:nvCxnSpPr>
            <p:cNvPr id="27730" name="Straight Connector 27729">
              <a:extLst>
                <a:ext uri="{FF2B5EF4-FFF2-40B4-BE49-F238E27FC236}">
                  <a16:creationId xmlns:a16="http://schemas.microsoft.com/office/drawing/2014/main" id="{CA159448-1F79-6AD9-5853-330B9604655D}"/>
                </a:ext>
              </a:extLst>
            </p:cNvPr>
            <p:cNvCxnSpPr/>
            <p:nvPr/>
          </p:nvCxnSpPr>
          <p:spPr bwMode="auto">
            <a:xfrm>
              <a:off x="5457322" y="3643678"/>
              <a:ext cx="0" cy="82135"/>
            </a:xfrm>
            <a:prstGeom prst="line">
              <a:avLst/>
            </a:prstGeom>
            <a:noFill/>
            <a:ln w="28575" cap="flat" cmpd="sng" algn="ctr">
              <a:solidFill>
                <a:schemeClr val="accent1"/>
              </a:solidFill>
              <a:prstDash val="solid"/>
              <a:round/>
              <a:headEnd type="none" w="med" len="med"/>
              <a:tailEnd type="none" w="med" len="med"/>
            </a:ln>
            <a:effectLst/>
          </p:spPr>
        </p:cxnSp>
      </p:grpSp>
      <p:sp>
        <p:nvSpPr>
          <p:cNvPr id="27732" name="Freeform: Shape 27731">
            <a:extLst>
              <a:ext uri="{FF2B5EF4-FFF2-40B4-BE49-F238E27FC236}">
                <a16:creationId xmlns:a16="http://schemas.microsoft.com/office/drawing/2014/main" id="{8018E7DA-2A2B-5128-9083-DF6A19584F70}"/>
              </a:ext>
            </a:extLst>
          </p:cNvPr>
          <p:cNvSpPr/>
          <p:nvPr/>
        </p:nvSpPr>
        <p:spPr bwMode="auto">
          <a:xfrm>
            <a:off x="1696860" y="2749551"/>
            <a:ext cx="3471863" cy="2543175"/>
          </a:xfrm>
          <a:custGeom>
            <a:avLst/>
            <a:gdLst>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28625 w 3471863"/>
              <a:gd name="connsiteY7" fmla="*/ 423863 h 2543175"/>
              <a:gd name="connsiteX8" fmla="*/ 428625 w 3471863"/>
              <a:gd name="connsiteY8" fmla="*/ 704850 h 2543175"/>
              <a:gd name="connsiteX9" fmla="*/ 500063 w 3471863"/>
              <a:gd name="connsiteY9" fmla="*/ 704850 h 2543175"/>
              <a:gd name="connsiteX10" fmla="*/ 500063 w 3471863"/>
              <a:gd name="connsiteY10" fmla="*/ 862013 h 2543175"/>
              <a:gd name="connsiteX11" fmla="*/ 585788 w 3471863"/>
              <a:gd name="connsiteY11" fmla="*/ 862013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28625 w 3471863"/>
              <a:gd name="connsiteY8" fmla="*/ 704850 h 2543175"/>
              <a:gd name="connsiteX9" fmla="*/ 500063 w 3471863"/>
              <a:gd name="connsiteY9" fmla="*/ 704850 h 2543175"/>
              <a:gd name="connsiteX10" fmla="*/ 500063 w 3471863"/>
              <a:gd name="connsiteY10" fmla="*/ 862013 h 2543175"/>
              <a:gd name="connsiteX11" fmla="*/ 585788 w 3471863"/>
              <a:gd name="connsiteY11" fmla="*/ 862013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35769 w 3471863"/>
              <a:gd name="connsiteY8" fmla="*/ 709613 h 2543175"/>
              <a:gd name="connsiteX9" fmla="*/ 500063 w 3471863"/>
              <a:gd name="connsiteY9" fmla="*/ 704850 h 2543175"/>
              <a:gd name="connsiteX10" fmla="*/ 500063 w 3471863"/>
              <a:gd name="connsiteY10" fmla="*/ 862013 h 2543175"/>
              <a:gd name="connsiteX11" fmla="*/ 585788 w 3471863"/>
              <a:gd name="connsiteY11" fmla="*/ 862013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35769 w 3471863"/>
              <a:gd name="connsiteY8" fmla="*/ 709613 h 2543175"/>
              <a:gd name="connsiteX9" fmla="*/ 500063 w 3471863"/>
              <a:gd name="connsiteY9" fmla="*/ 704850 h 2543175"/>
              <a:gd name="connsiteX10" fmla="*/ 504826 w 3471863"/>
              <a:gd name="connsiteY10" fmla="*/ 869157 h 2543175"/>
              <a:gd name="connsiteX11" fmla="*/ 585788 w 3471863"/>
              <a:gd name="connsiteY11" fmla="*/ 862013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35769 w 3471863"/>
              <a:gd name="connsiteY8" fmla="*/ 709613 h 2543175"/>
              <a:gd name="connsiteX9" fmla="*/ 500063 w 3471863"/>
              <a:gd name="connsiteY9" fmla="*/ 704850 h 2543175"/>
              <a:gd name="connsiteX10" fmla="*/ 504826 w 3471863"/>
              <a:gd name="connsiteY10" fmla="*/ 869157 h 2543175"/>
              <a:gd name="connsiteX11" fmla="*/ 588169 w 3471863"/>
              <a:gd name="connsiteY11" fmla="*/ 876301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35769 w 3471863"/>
              <a:gd name="connsiteY8" fmla="*/ 709613 h 2543175"/>
              <a:gd name="connsiteX9" fmla="*/ 500063 w 3471863"/>
              <a:gd name="connsiteY9" fmla="*/ 704850 h 2543175"/>
              <a:gd name="connsiteX10" fmla="*/ 504826 w 3471863"/>
              <a:gd name="connsiteY10" fmla="*/ 869157 h 2543175"/>
              <a:gd name="connsiteX11" fmla="*/ 590550 w 3471863"/>
              <a:gd name="connsiteY11" fmla="*/ 866776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 name="connsiteX0" fmla="*/ 0 w 3471863"/>
              <a:gd name="connsiteY0" fmla="*/ 0 h 2543175"/>
              <a:gd name="connsiteX1" fmla="*/ 180975 w 3471863"/>
              <a:gd name="connsiteY1" fmla="*/ 0 h 2543175"/>
              <a:gd name="connsiteX2" fmla="*/ 180975 w 3471863"/>
              <a:gd name="connsiteY2" fmla="*/ 138113 h 2543175"/>
              <a:gd name="connsiteX3" fmla="*/ 304800 w 3471863"/>
              <a:gd name="connsiteY3" fmla="*/ 138113 h 2543175"/>
              <a:gd name="connsiteX4" fmla="*/ 304800 w 3471863"/>
              <a:gd name="connsiteY4" fmla="*/ 280988 h 2543175"/>
              <a:gd name="connsiteX5" fmla="*/ 338138 w 3471863"/>
              <a:gd name="connsiteY5" fmla="*/ 280988 h 2543175"/>
              <a:gd name="connsiteX6" fmla="*/ 338138 w 3471863"/>
              <a:gd name="connsiteY6" fmla="*/ 423863 h 2543175"/>
              <a:gd name="connsiteX7" fmla="*/ 433388 w 3471863"/>
              <a:gd name="connsiteY7" fmla="*/ 421481 h 2543175"/>
              <a:gd name="connsiteX8" fmla="*/ 435769 w 3471863"/>
              <a:gd name="connsiteY8" fmla="*/ 709613 h 2543175"/>
              <a:gd name="connsiteX9" fmla="*/ 500063 w 3471863"/>
              <a:gd name="connsiteY9" fmla="*/ 711994 h 2543175"/>
              <a:gd name="connsiteX10" fmla="*/ 504826 w 3471863"/>
              <a:gd name="connsiteY10" fmla="*/ 869157 h 2543175"/>
              <a:gd name="connsiteX11" fmla="*/ 590550 w 3471863"/>
              <a:gd name="connsiteY11" fmla="*/ 866776 h 2543175"/>
              <a:gd name="connsiteX12" fmla="*/ 585788 w 3471863"/>
              <a:gd name="connsiteY12" fmla="*/ 1023938 h 2543175"/>
              <a:gd name="connsiteX13" fmla="*/ 895350 w 3471863"/>
              <a:gd name="connsiteY13" fmla="*/ 1023938 h 2543175"/>
              <a:gd name="connsiteX14" fmla="*/ 895350 w 3471863"/>
              <a:gd name="connsiteY14" fmla="*/ 1166813 h 2543175"/>
              <a:gd name="connsiteX15" fmla="*/ 914400 w 3471863"/>
              <a:gd name="connsiteY15" fmla="*/ 1166813 h 2543175"/>
              <a:gd name="connsiteX16" fmla="*/ 914400 w 3471863"/>
              <a:gd name="connsiteY16" fmla="*/ 1328738 h 2543175"/>
              <a:gd name="connsiteX17" fmla="*/ 938213 w 3471863"/>
              <a:gd name="connsiteY17" fmla="*/ 1328738 h 2543175"/>
              <a:gd name="connsiteX18" fmla="*/ 938213 w 3471863"/>
              <a:gd name="connsiteY18" fmla="*/ 1481138 h 2543175"/>
              <a:gd name="connsiteX19" fmla="*/ 3471863 w 3471863"/>
              <a:gd name="connsiteY19" fmla="*/ 1481138 h 2543175"/>
              <a:gd name="connsiteX20" fmla="*/ 3471863 w 3471863"/>
              <a:gd name="connsiteY20" fmla="*/ 2543175 h 254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71863" h="2543175">
                <a:moveTo>
                  <a:pt x="0" y="0"/>
                </a:moveTo>
                <a:lnTo>
                  <a:pt x="180975" y="0"/>
                </a:lnTo>
                <a:lnTo>
                  <a:pt x="180975" y="138113"/>
                </a:lnTo>
                <a:lnTo>
                  <a:pt x="304800" y="138113"/>
                </a:lnTo>
                <a:lnTo>
                  <a:pt x="304800" y="280988"/>
                </a:lnTo>
                <a:lnTo>
                  <a:pt x="338138" y="280988"/>
                </a:lnTo>
                <a:lnTo>
                  <a:pt x="338138" y="423863"/>
                </a:lnTo>
                <a:lnTo>
                  <a:pt x="433388" y="421481"/>
                </a:lnTo>
                <a:cubicBezTo>
                  <a:pt x="431800" y="515937"/>
                  <a:pt x="437357" y="615157"/>
                  <a:pt x="435769" y="709613"/>
                </a:cubicBezTo>
                <a:lnTo>
                  <a:pt x="500063" y="711994"/>
                </a:lnTo>
                <a:lnTo>
                  <a:pt x="504826" y="869157"/>
                </a:lnTo>
                <a:lnTo>
                  <a:pt x="590550" y="866776"/>
                </a:lnTo>
                <a:cubicBezTo>
                  <a:pt x="589756" y="915988"/>
                  <a:pt x="586582" y="974726"/>
                  <a:pt x="585788" y="1023938"/>
                </a:cubicBezTo>
                <a:lnTo>
                  <a:pt x="895350" y="1023938"/>
                </a:lnTo>
                <a:lnTo>
                  <a:pt x="895350" y="1166813"/>
                </a:lnTo>
                <a:lnTo>
                  <a:pt x="914400" y="1166813"/>
                </a:lnTo>
                <a:lnTo>
                  <a:pt x="914400" y="1328738"/>
                </a:lnTo>
                <a:lnTo>
                  <a:pt x="938213" y="1328738"/>
                </a:lnTo>
                <a:lnTo>
                  <a:pt x="938213" y="1481138"/>
                </a:lnTo>
                <a:lnTo>
                  <a:pt x="3471863" y="1481138"/>
                </a:lnTo>
                <a:lnTo>
                  <a:pt x="3471863" y="2543175"/>
                </a:lnTo>
              </a:path>
            </a:pathLst>
          </a:custGeom>
          <a:noFill/>
          <a:ln w="28575">
            <a:solidFill>
              <a:schemeClr val="accent3"/>
            </a:solidFill>
            <a:miter lim="800000"/>
            <a:headEnd/>
            <a:tailEnd/>
          </a:ln>
        </p:spPr>
        <p:txBody>
          <a:bodyPr rtlCol="0" anchor="ctr"/>
          <a:lstStyle/>
          <a:p>
            <a:pPr algn="ctr"/>
            <a:endParaRPr lang="en-US" dirty="0"/>
          </a:p>
        </p:txBody>
      </p:sp>
      <p:grpSp>
        <p:nvGrpSpPr>
          <p:cNvPr id="27740" name="Group 27739">
            <a:extLst>
              <a:ext uri="{FF2B5EF4-FFF2-40B4-BE49-F238E27FC236}">
                <a16:creationId xmlns:a16="http://schemas.microsoft.com/office/drawing/2014/main" id="{1B2284D9-4F82-F901-D431-E731531F0F53}"/>
              </a:ext>
            </a:extLst>
          </p:cNvPr>
          <p:cNvGrpSpPr/>
          <p:nvPr/>
        </p:nvGrpSpPr>
        <p:grpSpPr>
          <a:xfrm>
            <a:off x="2174065" y="3380595"/>
            <a:ext cx="3011781" cy="1912131"/>
            <a:chOff x="2286955" y="3278994"/>
            <a:chExt cx="3011781" cy="1912131"/>
          </a:xfrm>
        </p:grpSpPr>
        <p:cxnSp>
          <p:nvCxnSpPr>
            <p:cNvPr id="27733" name="Straight Connector 27732">
              <a:extLst>
                <a:ext uri="{FF2B5EF4-FFF2-40B4-BE49-F238E27FC236}">
                  <a16:creationId xmlns:a16="http://schemas.microsoft.com/office/drawing/2014/main" id="{AE4EC59A-DB91-761C-7472-259E16EC3AA6}"/>
                </a:ext>
              </a:extLst>
            </p:cNvPr>
            <p:cNvCxnSpPr/>
            <p:nvPr/>
          </p:nvCxnSpPr>
          <p:spPr bwMode="auto">
            <a:xfrm>
              <a:off x="2286955" y="3278994"/>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4" name="Straight Connector 27733">
              <a:extLst>
                <a:ext uri="{FF2B5EF4-FFF2-40B4-BE49-F238E27FC236}">
                  <a16:creationId xmlns:a16="http://schemas.microsoft.com/office/drawing/2014/main" id="{3D131122-727F-01B5-DAEB-8C5030F4C919}"/>
                </a:ext>
              </a:extLst>
            </p:cNvPr>
            <p:cNvCxnSpPr/>
            <p:nvPr/>
          </p:nvCxnSpPr>
          <p:spPr bwMode="auto">
            <a:xfrm>
              <a:off x="2717961" y="3738072"/>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5" name="Straight Connector 27734">
              <a:extLst>
                <a:ext uri="{FF2B5EF4-FFF2-40B4-BE49-F238E27FC236}">
                  <a16:creationId xmlns:a16="http://schemas.microsoft.com/office/drawing/2014/main" id="{D6E9BAB9-5843-C1FA-E002-9169DB202818}"/>
                </a:ext>
              </a:extLst>
            </p:cNvPr>
            <p:cNvCxnSpPr/>
            <p:nvPr/>
          </p:nvCxnSpPr>
          <p:spPr bwMode="auto">
            <a:xfrm>
              <a:off x="2781326" y="4050016"/>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6" name="Straight Connector 27735">
              <a:extLst>
                <a:ext uri="{FF2B5EF4-FFF2-40B4-BE49-F238E27FC236}">
                  <a16:creationId xmlns:a16="http://schemas.microsoft.com/office/drawing/2014/main" id="{EA50C91D-8E13-A2D9-A5DD-ABEC01601860}"/>
                </a:ext>
              </a:extLst>
            </p:cNvPr>
            <p:cNvCxnSpPr/>
            <p:nvPr/>
          </p:nvCxnSpPr>
          <p:spPr bwMode="auto">
            <a:xfrm>
              <a:off x="2850383" y="4050016"/>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7" name="Straight Connector 27736">
              <a:extLst>
                <a:ext uri="{FF2B5EF4-FFF2-40B4-BE49-F238E27FC236}">
                  <a16:creationId xmlns:a16="http://schemas.microsoft.com/office/drawing/2014/main" id="{EAC3BD15-5528-1D98-7A96-2816E06FC14D}"/>
                </a:ext>
              </a:extLst>
            </p:cNvPr>
            <p:cNvCxnSpPr/>
            <p:nvPr/>
          </p:nvCxnSpPr>
          <p:spPr bwMode="auto">
            <a:xfrm>
              <a:off x="2912295" y="4050016"/>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8" name="Straight Connector 27737">
              <a:extLst>
                <a:ext uri="{FF2B5EF4-FFF2-40B4-BE49-F238E27FC236}">
                  <a16:creationId xmlns:a16="http://schemas.microsoft.com/office/drawing/2014/main" id="{6BCC3D8E-BCC8-57CA-CF83-1BD3DF56CE02}"/>
                </a:ext>
              </a:extLst>
            </p:cNvPr>
            <p:cNvCxnSpPr/>
            <p:nvPr/>
          </p:nvCxnSpPr>
          <p:spPr bwMode="auto">
            <a:xfrm>
              <a:off x="3155183" y="4050016"/>
              <a:ext cx="0" cy="82135"/>
            </a:xfrm>
            <a:prstGeom prst="line">
              <a:avLst/>
            </a:prstGeom>
            <a:noFill/>
            <a:ln w="28575" cap="flat" cmpd="sng" algn="ctr">
              <a:solidFill>
                <a:schemeClr val="accent3"/>
              </a:solidFill>
              <a:prstDash val="solid"/>
              <a:round/>
              <a:headEnd type="none" w="med" len="med"/>
              <a:tailEnd type="none" w="med" len="med"/>
            </a:ln>
            <a:effectLst/>
          </p:spPr>
        </p:cxnSp>
        <p:cxnSp>
          <p:nvCxnSpPr>
            <p:cNvPr id="27739" name="Straight Connector 27738">
              <a:extLst>
                <a:ext uri="{FF2B5EF4-FFF2-40B4-BE49-F238E27FC236}">
                  <a16:creationId xmlns:a16="http://schemas.microsoft.com/office/drawing/2014/main" id="{9112EB86-3C38-EBC7-C54D-4D373D673B82}"/>
                </a:ext>
              </a:extLst>
            </p:cNvPr>
            <p:cNvCxnSpPr/>
            <p:nvPr/>
          </p:nvCxnSpPr>
          <p:spPr bwMode="auto">
            <a:xfrm>
              <a:off x="5298736" y="5108990"/>
              <a:ext cx="0" cy="82135"/>
            </a:xfrm>
            <a:prstGeom prst="line">
              <a:avLst/>
            </a:prstGeom>
            <a:noFill/>
            <a:ln w="28575" cap="flat" cmpd="sng" algn="ctr">
              <a:solidFill>
                <a:schemeClr val="accent3"/>
              </a:solidFill>
              <a:prstDash val="solid"/>
              <a:round/>
              <a:headEnd type="none" w="med" len="med"/>
              <a:tailEnd type="none" w="med" len="med"/>
            </a:ln>
            <a:effectLst/>
          </p:spPr>
        </p:cxnSp>
      </p:grpSp>
      <p:sp>
        <p:nvSpPr>
          <p:cNvPr id="27741" name="Freeform: Shape 27740">
            <a:extLst>
              <a:ext uri="{FF2B5EF4-FFF2-40B4-BE49-F238E27FC236}">
                <a16:creationId xmlns:a16="http://schemas.microsoft.com/office/drawing/2014/main" id="{65C48FEA-7EE6-1F45-7B73-E306FCD1561E}"/>
              </a:ext>
            </a:extLst>
          </p:cNvPr>
          <p:cNvSpPr/>
          <p:nvPr/>
        </p:nvSpPr>
        <p:spPr bwMode="auto">
          <a:xfrm>
            <a:off x="7326139" y="2740026"/>
            <a:ext cx="3756025" cy="949325"/>
          </a:xfrm>
          <a:custGeom>
            <a:avLst/>
            <a:gdLst>
              <a:gd name="connsiteX0" fmla="*/ 0 w 3756025"/>
              <a:gd name="connsiteY0" fmla="*/ 0 h 949325"/>
              <a:gd name="connsiteX1" fmla="*/ 889000 w 3756025"/>
              <a:gd name="connsiteY1" fmla="*/ 0 h 949325"/>
              <a:gd name="connsiteX2" fmla="*/ 889000 w 3756025"/>
              <a:gd name="connsiteY2" fmla="*/ 133350 h 949325"/>
              <a:gd name="connsiteX3" fmla="*/ 898525 w 3756025"/>
              <a:gd name="connsiteY3" fmla="*/ 133350 h 949325"/>
              <a:gd name="connsiteX4" fmla="*/ 898525 w 3756025"/>
              <a:gd name="connsiteY4" fmla="*/ 266700 h 949325"/>
              <a:gd name="connsiteX5" fmla="*/ 1625600 w 3756025"/>
              <a:gd name="connsiteY5" fmla="*/ 266700 h 949325"/>
              <a:gd name="connsiteX6" fmla="*/ 1625600 w 3756025"/>
              <a:gd name="connsiteY6" fmla="*/ 482600 h 949325"/>
              <a:gd name="connsiteX7" fmla="*/ 2076450 w 3756025"/>
              <a:gd name="connsiteY7" fmla="*/ 482600 h 949325"/>
              <a:gd name="connsiteX8" fmla="*/ 2076450 w 3756025"/>
              <a:gd name="connsiteY8" fmla="*/ 688975 h 949325"/>
              <a:gd name="connsiteX9" fmla="*/ 2771775 w 3756025"/>
              <a:gd name="connsiteY9" fmla="*/ 688975 h 949325"/>
              <a:gd name="connsiteX10" fmla="*/ 2771775 w 3756025"/>
              <a:gd name="connsiteY10" fmla="*/ 949325 h 949325"/>
              <a:gd name="connsiteX11" fmla="*/ 3756025 w 3756025"/>
              <a:gd name="connsiteY11" fmla="*/ 949325 h 94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56025" h="949325">
                <a:moveTo>
                  <a:pt x="0" y="0"/>
                </a:moveTo>
                <a:lnTo>
                  <a:pt x="889000" y="0"/>
                </a:lnTo>
                <a:lnTo>
                  <a:pt x="889000" y="133350"/>
                </a:lnTo>
                <a:lnTo>
                  <a:pt x="898525" y="133350"/>
                </a:lnTo>
                <a:lnTo>
                  <a:pt x="898525" y="266700"/>
                </a:lnTo>
                <a:lnTo>
                  <a:pt x="1625600" y="266700"/>
                </a:lnTo>
                <a:lnTo>
                  <a:pt x="1625600" y="482600"/>
                </a:lnTo>
                <a:lnTo>
                  <a:pt x="2076450" y="482600"/>
                </a:lnTo>
                <a:lnTo>
                  <a:pt x="2076450" y="688975"/>
                </a:lnTo>
                <a:lnTo>
                  <a:pt x="2771775" y="688975"/>
                </a:lnTo>
                <a:lnTo>
                  <a:pt x="2771775" y="949325"/>
                </a:lnTo>
                <a:lnTo>
                  <a:pt x="3756025" y="949325"/>
                </a:lnTo>
              </a:path>
            </a:pathLst>
          </a:custGeom>
          <a:noFill/>
          <a:ln w="28575">
            <a:solidFill>
              <a:schemeClr val="accent4"/>
            </a:solidFill>
            <a:miter lim="800000"/>
            <a:headEnd/>
            <a:tailEnd/>
          </a:ln>
        </p:spPr>
        <p:txBody>
          <a:bodyPr rtlCol="0" anchor="ctr"/>
          <a:lstStyle/>
          <a:p>
            <a:pPr algn="ctr"/>
            <a:endParaRPr lang="en-US" dirty="0"/>
          </a:p>
        </p:txBody>
      </p:sp>
      <p:grpSp>
        <p:nvGrpSpPr>
          <p:cNvPr id="27753" name="Group 27752">
            <a:extLst>
              <a:ext uri="{FF2B5EF4-FFF2-40B4-BE49-F238E27FC236}">
                <a16:creationId xmlns:a16="http://schemas.microsoft.com/office/drawing/2014/main" id="{B03ED05C-A307-513E-5131-C898D547B909}"/>
              </a:ext>
            </a:extLst>
          </p:cNvPr>
          <p:cNvGrpSpPr/>
          <p:nvPr/>
        </p:nvGrpSpPr>
        <p:grpSpPr>
          <a:xfrm>
            <a:off x="8223897" y="2795006"/>
            <a:ext cx="2746887" cy="899865"/>
            <a:chOff x="7930383" y="2693405"/>
            <a:chExt cx="2746887" cy="899865"/>
          </a:xfrm>
        </p:grpSpPr>
        <p:cxnSp>
          <p:nvCxnSpPr>
            <p:cNvPr id="27742" name="Straight Connector 27741">
              <a:extLst>
                <a:ext uri="{FF2B5EF4-FFF2-40B4-BE49-F238E27FC236}">
                  <a16:creationId xmlns:a16="http://schemas.microsoft.com/office/drawing/2014/main" id="{930A3735-5C40-9084-7CB8-284298829D57}"/>
                </a:ext>
              </a:extLst>
            </p:cNvPr>
            <p:cNvCxnSpPr/>
            <p:nvPr/>
          </p:nvCxnSpPr>
          <p:spPr bwMode="auto">
            <a:xfrm>
              <a:off x="7957032" y="2830417"/>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3" name="Straight Connector 27742">
              <a:extLst>
                <a:ext uri="{FF2B5EF4-FFF2-40B4-BE49-F238E27FC236}">
                  <a16:creationId xmlns:a16="http://schemas.microsoft.com/office/drawing/2014/main" id="{30C56DE0-2811-61AE-C998-80DD49250164}"/>
                </a:ext>
              </a:extLst>
            </p:cNvPr>
            <p:cNvCxnSpPr/>
            <p:nvPr/>
          </p:nvCxnSpPr>
          <p:spPr bwMode="auto">
            <a:xfrm>
              <a:off x="7930383" y="2693405"/>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4" name="Straight Connector 27743">
              <a:extLst>
                <a:ext uri="{FF2B5EF4-FFF2-40B4-BE49-F238E27FC236}">
                  <a16:creationId xmlns:a16="http://schemas.microsoft.com/office/drawing/2014/main" id="{63D1AF8E-A0ED-10B9-E20E-CC2E2C117F5B}"/>
                </a:ext>
              </a:extLst>
            </p:cNvPr>
            <p:cNvCxnSpPr/>
            <p:nvPr/>
          </p:nvCxnSpPr>
          <p:spPr bwMode="auto">
            <a:xfrm>
              <a:off x="7995132" y="2830417"/>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5" name="Straight Connector 27744">
              <a:extLst>
                <a:ext uri="{FF2B5EF4-FFF2-40B4-BE49-F238E27FC236}">
                  <a16:creationId xmlns:a16="http://schemas.microsoft.com/office/drawing/2014/main" id="{70555921-591E-5AFF-AB84-BD92E559AA9E}"/>
                </a:ext>
              </a:extLst>
            </p:cNvPr>
            <p:cNvCxnSpPr/>
            <p:nvPr/>
          </p:nvCxnSpPr>
          <p:spPr bwMode="auto">
            <a:xfrm>
              <a:off x="8252307" y="2830417"/>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6" name="Straight Connector 27745">
              <a:extLst>
                <a:ext uri="{FF2B5EF4-FFF2-40B4-BE49-F238E27FC236}">
                  <a16:creationId xmlns:a16="http://schemas.microsoft.com/office/drawing/2014/main" id="{CD834761-8299-9511-EC6A-4E6410A63243}"/>
                </a:ext>
              </a:extLst>
            </p:cNvPr>
            <p:cNvCxnSpPr/>
            <p:nvPr/>
          </p:nvCxnSpPr>
          <p:spPr bwMode="auto">
            <a:xfrm>
              <a:off x="8560282" y="2830417"/>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7" name="Straight Connector 27746">
              <a:extLst>
                <a:ext uri="{FF2B5EF4-FFF2-40B4-BE49-F238E27FC236}">
                  <a16:creationId xmlns:a16="http://schemas.microsoft.com/office/drawing/2014/main" id="{F096A45B-0229-DA80-E948-86696FDC4571}"/>
                </a:ext>
              </a:extLst>
            </p:cNvPr>
            <p:cNvCxnSpPr/>
            <p:nvPr/>
          </p:nvCxnSpPr>
          <p:spPr bwMode="auto">
            <a:xfrm>
              <a:off x="9235140" y="3250626"/>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8" name="Straight Connector 27747">
              <a:extLst>
                <a:ext uri="{FF2B5EF4-FFF2-40B4-BE49-F238E27FC236}">
                  <a16:creationId xmlns:a16="http://schemas.microsoft.com/office/drawing/2014/main" id="{992174DB-903F-D2CC-7320-18C0C9A23BF2}"/>
                </a:ext>
              </a:extLst>
            </p:cNvPr>
            <p:cNvCxnSpPr/>
            <p:nvPr/>
          </p:nvCxnSpPr>
          <p:spPr bwMode="auto">
            <a:xfrm>
              <a:off x="9463740" y="3250626"/>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49" name="Straight Connector 27748">
              <a:extLst>
                <a:ext uri="{FF2B5EF4-FFF2-40B4-BE49-F238E27FC236}">
                  <a16:creationId xmlns:a16="http://schemas.microsoft.com/office/drawing/2014/main" id="{A851E078-DC6F-8525-72D4-7613B2FE9205}"/>
                </a:ext>
              </a:extLst>
            </p:cNvPr>
            <p:cNvCxnSpPr/>
            <p:nvPr/>
          </p:nvCxnSpPr>
          <p:spPr bwMode="auto">
            <a:xfrm>
              <a:off x="9854945" y="3511135"/>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50" name="Straight Connector 27749">
              <a:extLst>
                <a:ext uri="{FF2B5EF4-FFF2-40B4-BE49-F238E27FC236}">
                  <a16:creationId xmlns:a16="http://schemas.microsoft.com/office/drawing/2014/main" id="{7676C048-1AFC-6CDB-D18D-471E3ADCEC83}"/>
                </a:ext>
              </a:extLst>
            </p:cNvPr>
            <p:cNvCxnSpPr/>
            <p:nvPr/>
          </p:nvCxnSpPr>
          <p:spPr bwMode="auto">
            <a:xfrm>
              <a:off x="9991470" y="3511135"/>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51" name="Straight Connector 27750">
              <a:extLst>
                <a:ext uri="{FF2B5EF4-FFF2-40B4-BE49-F238E27FC236}">
                  <a16:creationId xmlns:a16="http://schemas.microsoft.com/office/drawing/2014/main" id="{01F509C1-01E5-05A0-D7B9-E6E8802FCB7A}"/>
                </a:ext>
              </a:extLst>
            </p:cNvPr>
            <p:cNvCxnSpPr/>
            <p:nvPr/>
          </p:nvCxnSpPr>
          <p:spPr bwMode="auto">
            <a:xfrm>
              <a:off x="10381995" y="3511135"/>
              <a:ext cx="0" cy="82135"/>
            </a:xfrm>
            <a:prstGeom prst="line">
              <a:avLst/>
            </a:prstGeom>
            <a:noFill/>
            <a:ln w="28575" cap="flat" cmpd="sng" algn="ctr">
              <a:solidFill>
                <a:schemeClr val="accent4"/>
              </a:solidFill>
              <a:prstDash val="solid"/>
              <a:round/>
              <a:headEnd type="none" w="med" len="med"/>
              <a:tailEnd type="none" w="med" len="med"/>
            </a:ln>
            <a:effectLst/>
          </p:spPr>
        </p:cxnSp>
        <p:cxnSp>
          <p:nvCxnSpPr>
            <p:cNvPr id="27752" name="Straight Connector 27751">
              <a:extLst>
                <a:ext uri="{FF2B5EF4-FFF2-40B4-BE49-F238E27FC236}">
                  <a16:creationId xmlns:a16="http://schemas.microsoft.com/office/drawing/2014/main" id="{7B92EC3B-71CC-93C1-D44F-EDCC870A6B6C}"/>
                </a:ext>
              </a:extLst>
            </p:cNvPr>
            <p:cNvCxnSpPr/>
            <p:nvPr/>
          </p:nvCxnSpPr>
          <p:spPr bwMode="auto">
            <a:xfrm>
              <a:off x="10677270" y="3511135"/>
              <a:ext cx="0" cy="82135"/>
            </a:xfrm>
            <a:prstGeom prst="line">
              <a:avLst/>
            </a:prstGeom>
            <a:noFill/>
            <a:ln w="28575" cap="flat" cmpd="sng" algn="ctr">
              <a:solidFill>
                <a:schemeClr val="accent4"/>
              </a:solidFill>
              <a:prstDash val="solid"/>
              <a:round/>
              <a:headEnd type="none" w="med" len="med"/>
              <a:tailEnd type="none" w="med" len="med"/>
            </a:ln>
            <a:effectLst/>
          </p:spPr>
        </p:cxnSp>
      </p:grpSp>
      <p:sp>
        <p:nvSpPr>
          <p:cNvPr id="27755" name="Freeform: Shape 27754">
            <a:extLst>
              <a:ext uri="{FF2B5EF4-FFF2-40B4-BE49-F238E27FC236}">
                <a16:creationId xmlns:a16="http://schemas.microsoft.com/office/drawing/2014/main" id="{7361101C-B46F-A1DC-3999-8E994FF21A94}"/>
              </a:ext>
            </a:extLst>
          </p:cNvPr>
          <p:cNvSpPr/>
          <p:nvPr/>
        </p:nvSpPr>
        <p:spPr bwMode="auto">
          <a:xfrm>
            <a:off x="7783339" y="2759076"/>
            <a:ext cx="2444750" cy="1682750"/>
          </a:xfrm>
          <a:custGeom>
            <a:avLst/>
            <a:gdLst>
              <a:gd name="connsiteX0" fmla="*/ 2444750 w 2444750"/>
              <a:gd name="connsiteY0" fmla="*/ 1682750 h 1682750"/>
              <a:gd name="connsiteX1" fmla="*/ 495300 w 2444750"/>
              <a:gd name="connsiteY1" fmla="*/ 1682750 h 1682750"/>
              <a:gd name="connsiteX2" fmla="*/ 495300 w 2444750"/>
              <a:gd name="connsiteY2" fmla="*/ 1501775 h 1682750"/>
              <a:gd name="connsiteX3" fmla="*/ 469900 w 2444750"/>
              <a:gd name="connsiteY3" fmla="*/ 1501775 h 1682750"/>
              <a:gd name="connsiteX4" fmla="*/ 469900 w 2444750"/>
              <a:gd name="connsiteY4" fmla="*/ 1168400 h 1682750"/>
              <a:gd name="connsiteX5" fmla="*/ 450850 w 2444750"/>
              <a:gd name="connsiteY5" fmla="*/ 1168400 h 1682750"/>
              <a:gd name="connsiteX6" fmla="*/ 450850 w 2444750"/>
              <a:gd name="connsiteY6" fmla="*/ 631825 h 1682750"/>
              <a:gd name="connsiteX7" fmla="*/ 438150 w 2444750"/>
              <a:gd name="connsiteY7" fmla="*/ 631825 h 1682750"/>
              <a:gd name="connsiteX8" fmla="*/ 438150 w 2444750"/>
              <a:gd name="connsiteY8" fmla="*/ 301625 h 1682750"/>
              <a:gd name="connsiteX9" fmla="*/ 31750 w 2444750"/>
              <a:gd name="connsiteY9" fmla="*/ 301625 h 1682750"/>
              <a:gd name="connsiteX10" fmla="*/ 31750 w 2444750"/>
              <a:gd name="connsiteY10" fmla="*/ 136525 h 1682750"/>
              <a:gd name="connsiteX11" fmla="*/ 0 w 2444750"/>
              <a:gd name="connsiteY11" fmla="*/ 136525 h 1682750"/>
              <a:gd name="connsiteX12" fmla="*/ 0 w 2444750"/>
              <a:gd name="connsiteY12" fmla="*/ 0 h 168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750" h="1682750">
                <a:moveTo>
                  <a:pt x="2444750" y="1682750"/>
                </a:moveTo>
                <a:lnTo>
                  <a:pt x="495300" y="1682750"/>
                </a:lnTo>
                <a:lnTo>
                  <a:pt x="495300" y="1501775"/>
                </a:lnTo>
                <a:lnTo>
                  <a:pt x="469900" y="1501775"/>
                </a:lnTo>
                <a:lnTo>
                  <a:pt x="469900" y="1168400"/>
                </a:lnTo>
                <a:lnTo>
                  <a:pt x="450850" y="1168400"/>
                </a:lnTo>
                <a:lnTo>
                  <a:pt x="450850" y="631825"/>
                </a:lnTo>
                <a:lnTo>
                  <a:pt x="438150" y="631825"/>
                </a:lnTo>
                <a:lnTo>
                  <a:pt x="438150" y="301625"/>
                </a:lnTo>
                <a:lnTo>
                  <a:pt x="31750" y="301625"/>
                </a:lnTo>
                <a:lnTo>
                  <a:pt x="31750" y="136525"/>
                </a:lnTo>
                <a:lnTo>
                  <a:pt x="0" y="136525"/>
                </a:lnTo>
                <a:lnTo>
                  <a:pt x="0" y="0"/>
                </a:lnTo>
              </a:path>
            </a:pathLst>
          </a:custGeom>
          <a:noFill/>
          <a:ln w="28575">
            <a:solidFill>
              <a:schemeClr val="accent6"/>
            </a:solidFill>
            <a:miter lim="800000"/>
            <a:headEnd/>
            <a:tailEnd/>
          </a:ln>
        </p:spPr>
        <p:txBody>
          <a:bodyPr rtlCol="0" anchor="ctr"/>
          <a:lstStyle/>
          <a:p>
            <a:pPr algn="ctr"/>
            <a:endParaRPr lang="en-US" dirty="0"/>
          </a:p>
        </p:txBody>
      </p:sp>
      <p:grpSp>
        <p:nvGrpSpPr>
          <p:cNvPr id="27767" name="Group 27766">
            <a:extLst>
              <a:ext uri="{FF2B5EF4-FFF2-40B4-BE49-F238E27FC236}">
                <a16:creationId xmlns:a16="http://schemas.microsoft.com/office/drawing/2014/main" id="{261E76BA-8008-35BB-E7C3-A201600916B0}"/>
              </a:ext>
            </a:extLst>
          </p:cNvPr>
          <p:cNvGrpSpPr/>
          <p:nvPr/>
        </p:nvGrpSpPr>
        <p:grpSpPr>
          <a:xfrm>
            <a:off x="7806046" y="2812165"/>
            <a:ext cx="2422043" cy="1639186"/>
            <a:chOff x="7512532" y="2710564"/>
            <a:chExt cx="2422043" cy="1639186"/>
          </a:xfrm>
        </p:grpSpPr>
        <p:cxnSp>
          <p:nvCxnSpPr>
            <p:cNvPr id="27756" name="Straight Connector 27755">
              <a:extLst>
                <a:ext uri="{FF2B5EF4-FFF2-40B4-BE49-F238E27FC236}">
                  <a16:creationId xmlns:a16="http://schemas.microsoft.com/office/drawing/2014/main" id="{A51E2EDA-4CD3-9D59-F08E-95E49E2CF0F9}"/>
                </a:ext>
              </a:extLst>
            </p:cNvPr>
            <p:cNvCxnSpPr/>
            <p:nvPr/>
          </p:nvCxnSpPr>
          <p:spPr bwMode="auto">
            <a:xfrm>
              <a:off x="7512532" y="2710564"/>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57" name="Straight Connector 27756">
              <a:extLst>
                <a:ext uri="{FF2B5EF4-FFF2-40B4-BE49-F238E27FC236}">
                  <a16:creationId xmlns:a16="http://schemas.microsoft.com/office/drawing/2014/main" id="{05ED6B9A-48C4-0FD6-FE1D-032B2188DBD7}"/>
                </a:ext>
              </a:extLst>
            </p:cNvPr>
            <p:cNvCxnSpPr/>
            <p:nvPr/>
          </p:nvCxnSpPr>
          <p:spPr bwMode="auto">
            <a:xfrm>
              <a:off x="7927208" y="2879916"/>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58" name="Straight Connector 27757">
              <a:extLst>
                <a:ext uri="{FF2B5EF4-FFF2-40B4-BE49-F238E27FC236}">
                  <a16:creationId xmlns:a16="http://schemas.microsoft.com/office/drawing/2014/main" id="{9D1EF979-5BE3-E032-95E3-46BCD229E50E}"/>
                </a:ext>
              </a:extLst>
            </p:cNvPr>
            <p:cNvCxnSpPr/>
            <p:nvPr/>
          </p:nvCxnSpPr>
          <p:spPr bwMode="auto">
            <a:xfrm>
              <a:off x="7941157" y="323156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59" name="Straight Connector 27758">
              <a:extLst>
                <a:ext uri="{FF2B5EF4-FFF2-40B4-BE49-F238E27FC236}">
                  <a16:creationId xmlns:a16="http://schemas.microsoft.com/office/drawing/2014/main" id="{8584B91E-FF06-B269-2AF5-1E760C8BDADF}"/>
                </a:ext>
              </a:extLst>
            </p:cNvPr>
            <p:cNvCxnSpPr/>
            <p:nvPr/>
          </p:nvCxnSpPr>
          <p:spPr bwMode="auto">
            <a:xfrm>
              <a:off x="7964149" y="3756255"/>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0" name="Straight Connector 27759">
              <a:extLst>
                <a:ext uri="{FF2B5EF4-FFF2-40B4-BE49-F238E27FC236}">
                  <a16:creationId xmlns:a16="http://schemas.microsoft.com/office/drawing/2014/main" id="{55DA312B-9B3F-B951-1B38-B37B6D5E9D62}"/>
                </a:ext>
              </a:extLst>
            </p:cNvPr>
            <p:cNvCxnSpPr/>
            <p:nvPr/>
          </p:nvCxnSpPr>
          <p:spPr bwMode="auto">
            <a:xfrm>
              <a:off x="7974923" y="3919537"/>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1" name="Straight Connector 27760">
              <a:extLst>
                <a:ext uri="{FF2B5EF4-FFF2-40B4-BE49-F238E27FC236}">
                  <a16:creationId xmlns:a16="http://schemas.microsoft.com/office/drawing/2014/main" id="{839BF2EF-C1F2-8007-C883-06D02872E83F}"/>
                </a:ext>
              </a:extLst>
            </p:cNvPr>
            <p:cNvCxnSpPr/>
            <p:nvPr/>
          </p:nvCxnSpPr>
          <p:spPr bwMode="auto">
            <a:xfrm>
              <a:off x="8081624" y="425809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2" name="Straight Connector 27761">
              <a:extLst>
                <a:ext uri="{FF2B5EF4-FFF2-40B4-BE49-F238E27FC236}">
                  <a16:creationId xmlns:a16="http://schemas.microsoft.com/office/drawing/2014/main" id="{7C592E66-BEB3-775F-D534-A30FB0341DA1}"/>
                </a:ext>
              </a:extLst>
            </p:cNvPr>
            <p:cNvCxnSpPr/>
            <p:nvPr/>
          </p:nvCxnSpPr>
          <p:spPr bwMode="auto">
            <a:xfrm>
              <a:off x="7979347" y="409227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3" name="Straight Connector 27762">
              <a:extLst>
                <a:ext uri="{FF2B5EF4-FFF2-40B4-BE49-F238E27FC236}">
                  <a16:creationId xmlns:a16="http://schemas.microsoft.com/office/drawing/2014/main" id="{CD8FB638-E744-AB29-A9F2-D0C593FA41FD}"/>
                </a:ext>
              </a:extLst>
            </p:cNvPr>
            <p:cNvCxnSpPr/>
            <p:nvPr/>
          </p:nvCxnSpPr>
          <p:spPr bwMode="auto">
            <a:xfrm>
              <a:off x="8103849" y="425809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4" name="Straight Connector 27763">
              <a:extLst>
                <a:ext uri="{FF2B5EF4-FFF2-40B4-BE49-F238E27FC236}">
                  <a16:creationId xmlns:a16="http://schemas.microsoft.com/office/drawing/2014/main" id="{6EC37061-F34A-E9E7-095D-6772306C7DC4}"/>
                </a:ext>
              </a:extLst>
            </p:cNvPr>
            <p:cNvCxnSpPr/>
            <p:nvPr/>
          </p:nvCxnSpPr>
          <p:spPr bwMode="auto">
            <a:xfrm>
              <a:off x="8205449" y="425809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5" name="Straight Connector 27764">
              <a:extLst>
                <a:ext uri="{FF2B5EF4-FFF2-40B4-BE49-F238E27FC236}">
                  <a16:creationId xmlns:a16="http://schemas.microsoft.com/office/drawing/2014/main" id="{5C21304B-3267-F0C4-1275-1D4258A48286}"/>
                </a:ext>
              </a:extLst>
            </p:cNvPr>
            <p:cNvCxnSpPr/>
            <p:nvPr/>
          </p:nvCxnSpPr>
          <p:spPr bwMode="auto">
            <a:xfrm>
              <a:off x="8526124" y="4258090"/>
              <a:ext cx="0" cy="82135"/>
            </a:xfrm>
            <a:prstGeom prst="line">
              <a:avLst/>
            </a:prstGeom>
            <a:noFill/>
            <a:ln w="28575" cap="flat" cmpd="sng" algn="ctr">
              <a:solidFill>
                <a:schemeClr val="accent6"/>
              </a:solidFill>
              <a:prstDash val="solid"/>
              <a:round/>
              <a:headEnd type="none" w="med" len="med"/>
              <a:tailEnd type="none" w="med" len="med"/>
            </a:ln>
            <a:effectLst/>
          </p:spPr>
        </p:cxnSp>
        <p:cxnSp>
          <p:nvCxnSpPr>
            <p:cNvPr id="27766" name="Straight Connector 27765">
              <a:extLst>
                <a:ext uri="{FF2B5EF4-FFF2-40B4-BE49-F238E27FC236}">
                  <a16:creationId xmlns:a16="http://schemas.microsoft.com/office/drawing/2014/main" id="{1EA1C380-8D62-9D93-6B0D-F90B35AE3438}"/>
                </a:ext>
              </a:extLst>
            </p:cNvPr>
            <p:cNvCxnSpPr/>
            <p:nvPr/>
          </p:nvCxnSpPr>
          <p:spPr bwMode="auto">
            <a:xfrm>
              <a:off x="9934575" y="4267615"/>
              <a:ext cx="0" cy="82135"/>
            </a:xfrm>
            <a:prstGeom prst="line">
              <a:avLst/>
            </a:prstGeom>
            <a:noFill/>
            <a:ln w="28575" cap="flat" cmpd="sng" algn="ctr">
              <a:solidFill>
                <a:schemeClr val="accent6"/>
              </a:solidFill>
              <a:prstDash val="solid"/>
              <a:round/>
              <a:headEnd type="none" w="med" len="med"/>
              <a:tailEnd type="none" w="med" len="med"/>
            </a:ln>
            <a:effectLst/>
          </p:spPr>
        </p:cxnSp>
      </p:grpSp>
    </p:spTree>
    <p:extLst>
      <p:ext uri="{BB962C8B-B14F-4D97-AF65-F5344CB8AC3E}">
        <p14:creationId xmlns:p14="http://schemas.microsoft.com/office/powerpoint/2010/main" val="34437463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EE60-645F-4B64-7FA5-FA5C49EBE8B8}"/>
              </a:ext>
            </a:extLst>
          </p:cNvPr>
          <p:cNvSpPr>
            <a:spLocks noGrp="1"/>
          </p:cNvSpPr>
          <p:nvPr>
            <p:ph type="title"/>
          </p:nvPr>
        </p:nvSpPr>
        <p:spPr>
          <a:solidFill>
            <a:schemeClr val="tx2"/>
          </a:solidFill>
        </p:spPr>
        <p:txBody>
          <a:bodyPr/>
          <a:lstStyle/>
          <a:p>
            <a:r>
              <a:rPr lang="en-US" dirty="0"/>
              <a:t>nmCRPC: Patient Case</a:t>
            </a:r>
          </a:p>
        </p:txBody>
      </p:sp>
      <p:sp>
        <p:nvSpPr>
          <p:cNvPr id="3" name="Content Placeholder 2">
            <a:extLst>
              <a:ext uri="{FF2B5EF4-FFF2-40B4-BE49-F238E27FC236}">
                <a16:creationId xmlns:a16="http://schemas.microsoft.com/office/drawing/2014/main" id="{C88BA49B-BE8C-E517-0D60-1CC7B00206E5}"/>
              </a:ext>
            </a:extLst>
          </p:cNvPr>
          <p:cNvSpPr>
            <a:spLocks noGrp="1"/>
          </p:cNvSpPr>
          <p:nvPr>
            <p:ph idx="1"/>
          </p:nvPr>
        </p:nvSpPr>
        <p:spPr/>
        <p:txBody>
          <a:bodyPr/>
          <a:lstStyle/>
          <a:p>
            <a:r>
              <a:rPr lang="en-US" dirty="0"/>
              <a:t>74-yr-old man</a:t>
            </a:r>
          </a:p>
          <a:p>
            <a:r>
              <a:rPr lang="en-US" dirty="0"/>
              <a:t>2 yr post prostatectomy</a:t>
            </a:r>
          </a:p>
          <a:p>
            <a:r>
              <a:rPr lang="en-US" dirty="0"/>
              <a:t>Nonmetastatic disease by conventional imaging </a:t>
            </a:r>
          </a:p>
          <a:p>
            <a:r>
              <a:rPr lang="en-US" dirty="0"/>
              <a:t>PSA now 2.1 ng/mL with doubling time of 4 mo</a:t>
            </a:r>
          </a:p>
          <a:p>
            <a:r>
              <a:rPr lang="en-US" dirty="0"/>
              <a:t>Patient has been receiving ADT</a:t>
            </a:r>
          </a:p>
          <a:p>
            <a:endParaRPr lang="en-US" dirty="0"/>
          </a:p>
        </p:txBody>
      </p:sp>
    </p:spTree>
    <p:extLst>
      <p:ext uri="{BB962C8B-B14F-4D97-AF65-F5344CB8AC3E}">
        <p14:creationId xmlns:p14="http://schemas.microsoft.com/office/powerpoint/2010/main" val="2486470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B7DCB6DC-89BE-4457-85A2-5189D2A7AF6C}"/>
              </a:ext>
            </a:extLst>
          </p:cNvPr>
          <p:cNvSpPr/>
          <p:nvPr/>
        </p:nvSpPr>
        <p:spPr bwMode="auto">
          <a:xfrm>
            <a:off x="4786313" y="2371725"/>
            <a:ext cx="3124200" cy="1138238"/>
          </a:xfrm>
          <a:custGeom>
            <a:avLst/>
            <a:gdLst>
              <a:gd name="connsiteX0" fmla="*/ 0 w 3124200"/>
              <a:gd name="connsiteY0" fmla="*/ 0 h 1138238"/>
              <a:gd name="connsiteX1" fmla="*/ 328612 w 3124200"/>
              <a:gd name="connsiteY1" fmla="*/ 9525 h 1138238"/>
              <a:gd name="connsiteX2" fmla="*/ 352425 w 3124200"/>
              <a:gd name="connsiteY2" fmla="*/ 38100 h 1138238"/>
              <a:gd name="connsiteX3" fmla="*/ 528637 w 3124200"/>
              <a:gd name="connsiteY3" fmla="*/ 42863 h 1138238"/>
              <a:gd name="connsiteX4" fmla="*/ 528637 w 3124200"/>
              <a:gd name="connsiteY4" fmla="*/ 42863 h 1138238"/>
              <a:gd name="connsiteX5" fmla="*/ 666750 w 3124200"/>
              <a:gd name="connsiteY5" fmla="*/ 90488 h 1138238"/>
              <a:gd name="connsiteX6" fmla="*/ 690562 w 3124200"/>
              <a:gd name="connsiteY6" fmla="*/ 109538 h 1138238"/>
              <a:gd name="connsiteX7" fmla="*/ 800100 w 3124200"/>
              <a:gd name="connsiteY7" fmla="*/ 123825 h 1138238"/>
              <a:gd name="connsiteX8" fmla="*/ 800100 w 3124200"/>
              <a:gd name="connsiteY8" fmla="*/ 147638 h 1138238"/>
              <a:gd name="connsiteX9" fmla="*/ 847725 w 3124200"/>
              <a:gd name="connsiteY9" fmla="*/ 152400 h 1138238"/>
              <a:gd name="connsiteX10" fmla="*/ 871537 w 3124200"/>
              <a:gd name="connsiteY10" fmla="*/ 195263 h 1138238"/>
              <a:gd name="connsiteX11" fmla="*/ 909637 w 3124200"/>
              <a:gd name="connsiteY11" fmla="*/ 204788 h 1138238"/>
              <a:gd name="connsiteX12" fmla="*/ 933450 w 3124200"/>
              <a:gd name="connsiteY12" fmla="*/ 219075 h 1138238"/>
              <a:gd name="connsiteX13" fmla="*/ 985837 w 3124200"/>
              <a:gd name="connsiteY13" fmla="*/ 219075 h 1138238"/>
              <a:gd name="connsiteX14" fmla="*/ 1023937 w 3124200"/>
              <a:gd name="connsiteY14" fmla="*/ 271463 h 1138238"/>
              <a:gd name="connsiteX15" fmla="*/ 1100137 w 3124200"/>
              <a:gd name="connsiteY15" fmla="*/ 276225 h 1138238"/>
              <a:gd name="connsiteX16" fmla="*/ 1152525 w 3124200"/>
              <a:gd name="connsiteY16" fmla="*/ 314325 h 1138238"/>
              <a:gd name="connsiteX17" fmla="*/ 1257300 w 3124200"/>
              <a:gd name="connsiteY17" fmla="*/ 309563 h 1138238"/>
              <a:gd name="connsiteX18" fmla="*/ 1285875 w 3124200"/>
              <a:gd name="connsiteY18" fmla="*/ 361950 h 1138238"/>
              <a:gd name="connsiteX19" fmla="*/ 1352550 w 3124200"/>
              <a:gd name="connsiteY19" fmla="*/ 404813 h 1138238"/>
              <a:gd name="connsiteX20" fmla="*/ 1466850 w 3124200"/>
              <a:gd name="connsiteY20" fmla="*/ 447675 h 1138238"/>
              <a:gd name="connsiteX21" fmla="*/ 1533525 w 3124200"/>
              <a:gd name="connsiteY21" fmla="*/ 509588 h 1138238"/>
              <a:gd name="connsiteX22" fmla="*/ 1576387 w 3124200"/>
              <a:gd name="connsiteY22" fmla="*/ 542925 h 1138238"/>
              <a:gd name="connsiteX23" fmla="*/ 1633537 w 3124200"/>
              <a:gd name="connsiteY23" fmla="*/ 595313 h 1138238"/>
              <a:gd name="connsiteX24" fmla="*/ 1700212 w 3124200"/>
              <a:gd name="connsiteY24" fmla="*/ 609600 h 1138238"/>
              <a:gd name="connsiteX25" fmla="*/ 1724025 w 3124200"/>
              <a:gd name="connsiteY25" fmla="*/ 619125 h 1138238"/>
              <a:gd name="connsiteX26" fmla="*/ 1752600 w 3124200"/>
              <a:gd name="connsiteY26" fmla="*/ 628650 h 1138238"/>
              <a:gd name="connsiteX27" fmla="*/ 1752600 w 3124200"/>
              <a:gd name="connsiteY27" fmla="*/ 657225 h 1138238"/>
              <a:gd name="connsiteX28" fmla="*/ 1847850 w 3124200"/>
              <a:gd name="connsiteY28" fmla="*/ 666750 h 1138238"/>
              <a:gd name="connsiteX29" fmla="*/ 1881187 w 3124200"/>
              <a:gd name="connsiteY29" fmla="*/ 704850 h 1138238"/>
              <a:gd name="connsiteX30" fmla="*/ 2009775 w 3124200"/>
              <a:gd name="connsiteY30" fmla="*/ 704850 h 1138238"/>
              <a:gd name="connsiteX31" fmla="*/ 2062162 w 3124200"/>
              <a:gd name="connsiteY31" fmla="*/ 762000 h 1138238"/>
              <a:gd name="connsiteX32" fmla="*/ 2100262 w 3124200"/>
              <a:gd name="connsiteY32" fmla="*/ 766763 h 1138238"/>
              <a:gd name="connsiteX33" fmla="*/ 2143125 w 3124200"/>
              <a:gd name="connsiteY33" fmla="*/ 800100 h 1138238"/>
              <a:gd name="connsiteX34" fmla="*/ 2224087 w 3124200"/>
              <a:gd name="connsiteY34" fmla="*/ 814388 h 1138238"/>
              <a:gd name="connsiteX35" fmla="*/ 2257425 w 3124200"/>
              <a:gd name="connsiteY35" fmla="*/ 842963 h 1138238"/>
              <a:gd name="connsiteX36" fmla="*/ 2362200 w 3124200"/>
              <a:gd name="connsiteY36" fmla="*/ 857250 h 1138238"/>
              <a:gd name="connsiteX37" fmla="*/ 2386012 w 3124200"/>
              <a:gd name="connsiteY37" fmla="*/ 933450 h 1138238"/>
              <a:gd name="connsiteX38" fmla="*/ 2433637 w 3124200"/>
              <a:gd name="connsiteY38" fmla="*/ 933450 h 1138238"/>
              <a:gd name="connsiteX39" fmla="*/ 2462212 w 3124200"/>
              <a:gd name="connsiteY39" fmla="*/ 990600 h 1138238"/>
              <a:gd name="connsiteX40" fmla="*/ 2505075 w 3124200"/>
              <a:gd name="connsiteY40" fmla="*/ 995363 h 1138238"/>
              <a:gd name="connsiteX41" fmla="*/ 2505075 w 3124200"/>
              <a:gd name="connsiteY41" fmla="*/ 1038225 h 1138238"/>
              <a:gd name="connsiteX42" fmla="*/ 2566987 w 3124200"/>
              <a:gd name="connsiteY42" fmla="*/ 1042988 h 1138238"/>
              <a:gd name="connsiteX43" fmla="*/ 2571750 w 3124200"/>
              <a:gd name="connsiteY43" fmla="*/ 1071563 h 1138238"/>
              <a:gd name="connsiteX44" fmla="*/ 2605087 w 3124200"/>
              <a:gd name="connsiteY44" fmla="*/ 1066800 h 1138238"/>
              <a:gd name="connsiteX45" fmla="*/ 2605087 w 3124200"/>
              <a:gd name="connsiteY45" fmla="*/ 1095375 h 1138238"/>
              <a:gd name="connsiteX46" fmla="*/ 2747962 w 3124200"/>
              <a:gd name="connsiteY46" fmla="*/ 1095375 h 1138238"/>
              <a:gd name="connsiteX47" fmla="*/ 2747962 w 3124200"/>
              <a:gd name="connsiteY47" fmla="*/ 1095375 h 1138238"/>
              <a:gd name="connsiteX48" fmla="*/ 2747962 w 3124200"/>
              <a:gd name="connsiteY48" fmla="*/ 1138238 h 1138238"/>
              <a:gd name="connsiteX49" fmla="*/ 3124200 w 3124200"/>
              <a:gd name="connsiteY49" fmla="*/ 1133475 h 113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124200" h="1138238">
                <a:moveTo>
                  <a:pt x="0" y="0"/>
                </a:moveTo>
                <a:lnTo>
                  <a:pt x="328612" y="9525"/>
                </a:lnTo>
                <a:lnTo>
                  <a:pt x="352425" y="38100"/>
                </a:lnTo>
                <a:lnTo>
                  <a:pt x="528637" y="42863"/>
                </a:lnTo>
                <a:lnTo>
                  <a:pt x="528637" y="42863"/>
                </a:lnTo>
                <a:lnTo>
                  <a:pt x="666750" y="90488"/>
                </a:lnTo>
                <a:lnTo>
                  <a:pt x="690562" y="109538"/>
                </a:lnTo>
                <a:lnTo>
                  <a:pt x="800100" y="123825"/>
                </a:lnTo>
                <a:lnTo>
                  <a:pt x="800100" y="147638"/>
                </a:lnTo>
                <a:lnTo>
                  <a:pt x="847725" y="152400"/>
                </a:lnTo>
                <a:lnTo>
                  <a:pt x="871537" y="195263"/>
                </a:lnTo>
                <a:lnTo>
                  <a:pt x="909637" y="204788"/>
                </a:lnTo>
                <a:lnTo>
                  <a:pt x="933450" y="219075"/>
                </a:lnTo>
                <a:lnTo>
                  <a:pt x="985837" y="219075"/>
                </a:lnTo>
                <a:lnTo>
                  <a:pt x="1023937" y="271463"/>
                </a:lnTo>
                <a:lnTo>
                  <a:pt x="1100137" y="276225"/>
                </a:lnTo>
                <a:lnTo>
                  <a:pt x="1152525" y="314325"/>
                </a:lnTo>
                <a:lnTo>
                  <a:pt x="1257300" y="309563"/>
                </a:lnTo>
                <a:lnTo>
                  <a:pt x="1285875" y="361950"/>
                </a:lnTo>
                <a:lnTo>
                  <a:pt x="1352550" y="404813"/>
                </a:lnTo>
                <a:lnTo>
                  <a:pt x="1466850" y="447675"/>
                </a:lnTo>
                <a:lnTo>
                  <a:pt x="1533525" y="509588"/>
                </a:lnTo>
                <a:lnTo>
                  <a:pt x="1576387" y="542925"/>
                </a:lnTo>
                <a:lnTo>
                  <a:pt x="1633537" y="595313"/>
                </a:lnTo>
                <a:lnTo>
                  <a:pt x="1700212" y="609600"/>
                </a:lnTo>
                <a:lnTo>
                  <a:pt x="1724025" y="619125"/>
                </a:lnTo>
                <a:lnTo>
                  <a:pt x="1752600" y="628650"/>
                </a:lnTo>
                <a:lnTo>
                  <a:pt x="1752600" y="657225"/>
                </a:lnTo>
                <a:lnTo>
                  <a:pt x="1847850" y="666750"/>
                </a:lnTo>
                <a:lnTo>
                  <a:pt x="1881187" y="704850"/>
                </a:lnTo>
                <a:lnTo>
                  <a:pt x="2009775" y="704850"/>
                </a:lnTo>
                <a:lnTo>
                  <a:pt x="2062162" y="762000"/>
                </a:lnTo>
                <a:lnTo>
                  <a:pt x="2100262" y="766763"/>
                </a:lnTo>
                <a:lnTo>
                  <a:pt x="2143125" y="800100"/>
                </a:lnTo>
                <a:lnTo>
                  <a:pt x="2224087" y="814388"/>
                </a:lnTo>
                <a:lnTo>
                  <a:pt x="2257425" y="842963"/>
                </a:lnTo>
                <a:lnTo>
                  <a:pt x="2362200" y="857250"/>
                </a:lnTo>
                <a:lnTo>
                  <a:pt x="2386012" y="933450"/>
                </a:lnTo>
                <a:lnTo>
                  <a:pt x="2433637" y="933450"/>
                </a:lnTo>
                <a:lnTo>
                  <a:pt x="2462212" y="990600"/>
                </a:lnTo>
                <a:lnTo>
                  <a:pt x="2505075" y="995363"/>
                </a:lnTo>
                <a:lnTo>
                  <a:pt x="2505075" y="1038225"/>
                </a:lnTo>
                <a:lnTo>
                  <a:pt x="2566987" y="1042988"/>
                </a:lnTo>
                <a:lnTo>
                  <a:pt x="2571750" y="1071563"/>
                </a:lnTo>
                <a:lnTo>
                  <a:pt x="2605087" y="1066800"/>
                </a:lnTo>
                <a:lnTo>
                  <a:pt x="2605087" y="1095375"/>
                </a:lnTo>
                <a:lnTo>
                  <a:pt x="2747962" y="1095375"/>
                </a:lnTo>
                <a:lnTo>
                  <a:pt x="2747962" y="1095375"/>
                </a:lnTo>
                <a:lnTo>
                  <a:pt x="2747962" y="1138238"/>
                </a:lnTo>
                <a:lnTo>
                  <a:pt x="3124200" y="1133475"/>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51" name="Freeform: Shape 50">
            <a:extLst>
              <a:ext uri="{FF2B5EF4-FFF2-40B4-BE49-F238E27FC236}">
                <a16:creationId xmlns:a16="http://schemas.microsoft.com/office/drawing/2014/main" id="{0E325FF2-8BDF-4562-BC68-E83C13EEB41B}"/>
              </a:ext>
            </a:extLst>
          </p:cNvPr>
          <p:cNvSpPr/>
          <p:nvPr/>
        </p:nvSpPr>
        <p:spPr bwMode="auto">
          <a:xfrm>
            <a:off x="4791075" y="2386010"/>
            <a:ext cx="3128963" cy="1114425"/>
          </a:xfrm>
          <a:custGeom>
            <a:avLst/>
            <a:gdLst>
              <a:gd name="connsiteX0" fmla="*/ 3128963 w 3128963"/>
              <a:gd name="connsiteY0" fmla="*/ 1114425 h 1114425"/>
              <a:gd name="connsiteX1" fmla="*/ 2909888 w 3128963"/>
              <a:gd name="connsiteY1" fmla="*/ 1114425 h 1114425"/>
              <a:gd name="connsiteX2" fmla="*/ 2909888 w 3128963"/>
              <a:gd name="connsiteY2" fmla="*/ 900113 h 1114425"/>
              <a:gd name="connsiteX3" fmla="*/ 2847975 w 3128963"/>
              <a:gd name="connsiteY3" fmla="*/ 900113 h 1114425"/>
              <a:gd name="connsiteX4" fmla="*/ 2847975 w 3128963"/>
              <a:gd name="connsiteY4" fmla="*/ 866775 h 1114425"/>
              <a:gd name="connsiteX5" fmla="*/ 2795588 w 3128963"/>
              <a:gd name="connsiteY5" fmla="*/ 866775 h 1114425"/>
              <a:gd name="connsiteX6" fmla="*/ 2795588 w 3128963"/>
              <a:gd name="connsiteY6" fmla="*/ 800100 h 1114425"/>
              <a:gd name="connsiteX7" fmla="*/ 2747963 w 3128963"/>
              <a:gd name="connsiteY7" fmla="*/ 800100 h 1114425"/>
              <a:gd name="connsiteX8" fmla="*/ 2747963 w 3128963"/>
              <a:gd name="connsiteY8" fmla="*/ 800100 h 1114425"/>
              <a:gd name="connsiteX9" fmla="*/ 2747963 w 3128963"/>
              <a:gd name="connsiteY9" fmla="*/ 766763 h 1114425"/>
              <a:gd name="connsiteX10" fmla="*/ 2538413 w 3128963"/>
              <a:gd name="connsiteY10" fmla="*/ 766763 h 1114425"/>
              <a:gd name="connsiteX11" fmla="*/ 2538413 w 3128963"/>
              <a:gd name="connsiteY11" fmla="*/ 723900 h 1114425"/>
              <a:gd name="connsiteX12" fmla="*/ 2457450 w 3128963"/>
              <a:gd name="connsiteY12" fmla="*/ 723900 h 1114425"/>
              <a:gd name="connsiteX13" fmla="*/ 2457450 w 3128963"/>
              <a:gd name="connsiteY13" fmla="*/ 700088 h 1114425"/>
              <a:gd name="connsiteX14" fmla="*/ 2400300 w 3128963"/>
              <a:gd name="connsiteY14" fmla="*/ 700088 h 1114425"/>
              <a:gd name="connsiteX15" fmla="*/ 2400300 w 3128963"/>
              <a:gd name="connsiteY15" fmla="*/ 700088 h 1114425"/>
              <a:gd name="connsiteX16" fmla="*/ 2347913 w 3128963"/>
              <a:gd name="connsiteY16" fmla="*/ 700088 h 1114425"/>
              <a:gd name="connsiteX17" fmla="*/ 2347913 w 3128963"/>
              <a:gd name="connsiteY17" fmla="*/ 657225 h 1114425"/>
              <a:gd name="connsiteX18" fmla="*/ 2238375 w 3128963"/>
              <a:gd name="connsiteY18" fmla="*/ 657225 h 1114425"/>
              <a:gd name="connsiteX19" fmla="*/ 2238375 w 3128963"/>
              <a:gd name="connsiteY19" fmla="*/ 638175 h 1114425"/>
              <a:gd name="connsiteX20" fmla="*/ 2166938 w 3128963"/>
              <a:gd name="connsiteY20" fmla="*/ 638175 h 1114425"/>
              <a:gd name="connsiteX21" fmla="*/ 2166938 w 3128963"/>
              <a:gd name="connsiteY21" fmla="*/ 604838 h 1114425"/>
              <a:gd name="connsiteX22" fmla="*/ 2038350 w 3128963"/>
              <a:gd name="connsiteY22" fmla="*/ 604838 h 1114425"/>
              <a:gd name="connsiteX23" fmla="*/ 2038350 w 3128963"/>
              <a:gd name="connsiteY23" fmla="*/ 566738 h 1114425"/>
              <a:gd name="connsiteX24" fmla="*/ 1962150 w 3128963"/>
              <a:gd name="connsiteY24" fmla="*/ 566738 h 1114425"/>
              <a:gd name="connsiteX25" fmla="*/ 1962150 w 3128963"/>
              <a:gd name="connsiteY25" fmla="*/ 523875 h 1114425"/>
              <a:gd name="connsiteX26" fmla="*/ 1909763 w 3128963"/>
              <a:gd name="connsiteY26" fmla="*/ 523875 h 1114425"/>
              <a:gd name="connsiteX27" fmla="*/ 1881188 w 3128963"/>
              <a:gd name="connsiteY27" fmla="*/ 495300 h 1114425"/>
              <a:gd name="connsiteX28" fmla="*/ 1881188 w 3128963"/>
              <a:gd name="connsiteY28" fmla="*/ 495300 h 1114425"/>
              <a:gd name="connsiteX29" fmla="*/ 1847851 w 3128963"/>
              <a:gd name="connsiteY29" fmla="*/ 461963 h 1114425"/>
              <a:gd name="connsiteX30" fmla="*/ 1766888 w 3128963"/>
              <a:gd name="connsiteY30" fmla="*/ 461963 h 1114425"/>
              <a:gd name="connsiteX31" fmla="*/ 1709738 w 3128963"/>
              <a:gd name="connsiteY31" fmla="*/ 404813 h 1114425"/>
              <a:gd name="connsiteX32" fmla="*/ 1628775 w 3128963"/>
              <a:gd name="connsiteY32" fmla="*/ 404813 h 1114425"/>
              <a:gd name="connsiteX33" fmla="*/ 1576387 w 3128963"/>
              <a:gd name="connsiteY33" fmla="*/ 352425 h 1114425"/>
              <a:gd name="connsiteX34" fmla="*/ 1466850 w 3128963"/>
              <a:gd name="connsiteY34" fmla="*/ 347663 h 1114425"/>
              <a:gd name="connsiteX35" fmla="*/ 1428750 w 3128963"/>
              <a:gd name="connsiteY35" fmla="*/ 309563 h 1114425"/>
              <a:gd name="connsiteX36" fmla="*/ 1347788 w 3128963"/>
              <a:gd name="connsiteY36" fmla="*/ 304800 h 1114425"/>
              <a:gd name="connsiteX37" fmla="*/ 1285875 w 3128963"/>
              <a:gd name="connsiteY37" fmla="*/ 252413 h 1114425"/>
              <a:gd name="connsiteX38" fmla="*/ 1243013 w 3128963"/>
              <a:gd name="connsiteY38" fmla="*/ 252413 h 1114425"/>
              <a:gd name="connsiteX39" fmla="*/ 1243013 w 3128963"/>
              <a:gd name="connsiteY39" fmla="*/ 252413 h 1114425"/>
              <a:gd name="connsiteX40" fmla="*/ 1123950 w 3128963"/>
              <a:gd name="connsiteY40" fmla="*/ 214313 h 1114425"/>
              <a:gd name="connsiteX41" fmla="*/ 1071563 w 3128963"/>
              <a:gd name="connsiteY41" fmla="*/ 176213 h 1114425"/>
              <a:gd name="connsiteX42" fmla="*/ 1000125 w 3128963"/>
              <a:gd name="connsiteY42" fmla="*/ 171450 h 1114425"/>
              <a:gd name="connsiteX43" fmla="*/ 957263 w 3128963"/>
              <a:gd name="connsiteY43" fmla="*/ 147638 h 1114425"/>
              <a:gd name="connsiteX44" fmla="*/ 904875 w 3128963"/>
              <a:gd name="connsiteY44" fmla="*/ 138113 h 1114425"/>
              <a:gd name="connsiteX45" fmla="*/ 814388 w 3128963"/>
              <a:gd name="connsiteY45" fmla="*/ 109538 h 1114425"/>
              <a:gd name="connsiteX46" fmla="*/ 719138 w 3128963"/>
              <a:gd name="connsiteY46" fmla="*/ 95250 h 1114425"/>
              <a:gd name="connsiteX47" fmla="*/ 614363 w 3128963"/>
              <a:gd name="connsiteY47" fmla="*/ 57150 h 1114425"/>
              <a:gd name="connsiteX48" fmla="*/ 547688 w 3128963"/>
              <a:gd name="connsiteY48" fmla="*/ 52388 h 1114425"/>
              <a:gd name="connsiteX49" fmla="*/ 514350 w 3128963"/>
              <a:gd name="connsiteY49" fmla="*/ 28575 h 1114425"/>
              <a:gd name="connsiteX50" fmla="*/ 461963 w 3128963"/>
              <a:gd name="connsiteY50" fmla="*/ 33338 h 1114425"/>
              <a:gd name="connsiteX51" fmla="*/ 247650 w 3128963"/>
              <a:gd name="connsiteY51" fmla="*/ 28575 h 1114425"/>
              <a:gd name="connsiteX52" fmla="*/ 204788 w 3128963"/>
              <a:gd name="connsiteY52" fmla="*/ 4763 h 1114425"/>
              <a:gd name="connsiteX53" fmla="*/ 0 w 3128963"/>
              <a:gd name="connsiteY53"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128963" h="1114425">
                <a:moveTo>
                  <a:pt x="3128963" y="1114425"/>
                </a:moveTo>
                <a:lnTo>
                  <a:pt x="2909888" y="1114425"/>
                </a:lnTo>
                <a:lnTo>
                  <a:pt x="2909888" y="900113"/>
                </a:lnTo>
                <a:lnTo>
                  <a:pt x="2847975" y="900113"/>
                </a:lnTo>
                <a:lnTo>
                  <a:pt x="2847975" y="866775"/>
                </a:lnTo>
                <a:lnTo>
                  <a:pt x="2795588" y="866775"/>
                </a:lnTo>
                <a:lnTo>
                  <a:pt x="2795588" y="800100"/>
                </a:lnTo>
                <a:lnTo>
                  <a:pt x="2747963" y="800100"/>
                </a:lnTo>
                <a:lnTo>
                  <a:pt x="2747963" y="800100"/>
                </a:lnTo>
                <a:lnTo>
                  <a:pt x="2747963" y="766763"/>
                </a:lnTo>
                <a:lnTo>
                  <a:pt x="2538413" y="766763"/>
                </a:lnTo>
                <a:lnTo>
                  <a:pt x="2538413" y="723900"/>
                </a:lnTo>
                <a:lnTo>
                  <a:pt x="2457450" y="723900"/>
                </a:lnTo>
                <a:lnTo>
                  <a:pt x="2457450" y="700088"/>
                </a:lnTo>
                <a:lnTo>
                  <a:pt x="2400300" y="700088"/>
                </a:lnTo>
                <a:lnTo>
                  <a:pt x="2400300" y="700088"/>
                </a:lnTo>
                <a:lnTo>
                  <a:pt x="2347913" y="700088"/>
                </a:lnTo>
                <a:lnTo>
                  <a:pt x="2347913" y="657225"/>
                </a:lnTo>
                <a:lnTo>
                  <a:pt x="2238375" y="657225"/>
                </a:lnTo>
                <a:lnTo>
                  <a:pt x="2238375" y="638175"/>
                </a:lnTo>
                <a:lnTo>
                  <a:pt x="2166938" y="638175"/>
                </a:lnTo>
                <a:lnTo>
                  <a:pt x="2166938" y="604838"/>
                </a:lnTo>
                <a:lnTo>
                  <a:pt x="2038350" y="604838"/>
                </a:lnTo>
                <a:lnTo>
                  <a:pt x="2038350" y="566738"/>
                </a:lnTo>
                <a:lnTo>
                  <a:pt x="1962150" y="566738"/>
                </a:lnTo>
                <a:lnTo>
                  <a:pt x="1962150" y="523875"/>
                </a:lnTo>
                <a:lnTo>
                  <a:pt x="1909763" y="523875"/>
                </a:lnTo>
                <a:lnTo>
                  <a:pt x="1881188" y="495300"/>
                </a:lnTo>
                <a:lnTo>
                  <a:pt x="1881188" y="495300"/>
                </a:lnTo>
                <a:lnTo>
                  <a:pt x="1847851" y="461963"/>
                </a:lnTo>
                <a:lnTo>
                  <a:pt x="1766888" y="461963"/>
                </a:lnTo>
                <a:lnTo>
                  <a:pt x="1709738" y="404813"/>
                </a:lnTo>
                <a:lnTo>
                  <a:pt x="1628775" y="404813"/>
                </a:lnTo>
                <a:lnTo>
                  <a:pt x="1576387" y="352425"/>
                </a:lnTo>
                <a:lnTo>
                  <a:pt x="1466850" y="347663"/>
                </a:lnTo>
                <a:lnTo>
                  <a:pt x="1428750" y="309563"/>
                </a:lnTo>
                <a:lnTo>
                  <a:pt x="1347788" y="304800"/>
                </a:lnTo>
                <a:lnTo>
                  <a:pt x="1285875" y="252413"/>
                </a:lnTo>
                <a:lnTo>
                  <a:pt x="1243013" y="252413"/>
                </a:lnTo>
                <a:lnTo>
                  <a:pt x="1243013" y="252413"/>
                </a:lnTo>
                <a:lnTo>
                  <a:pt x="1123950" y="214313"/>
                </a:lnTo>
                <a:lnTo>
                  <a:pt x="1071563" y="176213"/>
                </a:lnTo>
                <a:lnTo>
                  <a:pt x="1000125" y="171450"/>
                </a:lnTo>
                <a:lnTo>
                  <a:pt x="957263" y="147638"/>
                </a:lnTo>
                <a:lnTo>
                  <a:pt x="904875" y="138113"/>
                </a:lnTo>
                <a:lnTo>
                  <a:pt x="814388" y="109538"/>
                </a:lnTo>
                <a:lnTo>
                  <a:pt x="719138" y="95250"/>
                </a:lnTo>
                <a:lnTo>
                  <a:pt x="614363" y="57150"/>
                </a:lnTo>
                <a:lnTo>
                  <a:pt x="547688" y="52388"/>
                </a:lnTo>
                <a:lnTo>
                  <a:pt x="514350" y="28575"/>
                </a:lnTo>
                <a:lnTo>
                  <a:pt x="461963" y="33338"/>
                </a:lnTo>
                <a:lnTo>
                  <a:pt x="247650" y="28575"/>
                </a:lnTo>
                <a:lnTo>
                  <a:pt x="204788" y="4763"/>
                </a:lnTo>
                <a:lnTo>
                  <a:pt x="0" y="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cxnSp>
        <p:nvCxnSpPr>
          <p:cNvPr id="163" name="Straight Connector 162">
            <a:extLst>
              <a:ext uri="{FF2B5EF4-FFF2-40B4-BE49-F238E27FC236}">
                <a16:creationId xmlns:a16="http://schemas.microsoft.com/office/drawing/2014/main" id="{B507265E-FC87-402D-BFDE-1168B6C48F35}"/>
              </a:ext>
            </a:extLst>
          </p:cNvPr>
          <p:cNvCxnSpPr>
            <a:cxnSpLocks/>
          </p:cNvCxnSpPr>
          <p:nvPr/>
        </p:nvCxnSpPr>
        <p:spPr bwMode="auto">
          <a:xfrm flipH="1">
            <a:off x="950501" y="3341139"/>
            <a:ext cx="3332993"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49" name="Freeform: Shape 48">
            <a:extLst>
              <a:ext uri="{FF2B5EF4-FFF2-40B4-BE49-F238E27FC236}">
                <a16:creationId xmlns:a16="http://schemas.microsoft.com/office/drawing/2014/main" id="{AC962BA5-25AE-4AF2-8555-05EE40BF580E}"/>
              </a:ext>
            </a:extLst>
          </p:cNvPr>
          <p:cNvSpPr/>
          <p:nvPr/>
        </p:nvSpPr>
        <p:spPr bwMode="auto">
          <a:xfrm>
            <a:off x="1023938" y="2366963"/>
            <a:ext cx="3157537" cy="1047750"/>
          </a:xfrm>
          <a:custGeom>
            <a:avLst/>
            <a:gdLst>
              <a:gd name="connsiteX0" fmla="*/ 0 w 3157537"/>
              <a:gd name="connsiteY0" fmla="*/ 0 h 1047750"/>
              <a:gd name="connsiteX1" fmla="*/ 280987 w 3157537"/>
              <a:gd name="connsiteY1" fmla="*/ 14287 h 1047750"/>
              <a:gd name="connsiteX2" fmla="*/ 338137 w 3157537"/>
              <a:gd name="connsiteY2" fmla="*/ 52387 h 1047750"/>
              <a:gd name="connsiteX3" fmla="*/ 485775 w 3157537"/>
              <a:gd name="connsiteY3" fmla="*/ 61912 h 1047750"/>
              <a:gd name="connsiteX4" fmla="*/ 504825 w 3157537"/>
              <a:gd name="connsiteY4" fmla="*/ 71437 h 1047750"/>
              <a:gd name="connsiteX5" fmla="*/ 690562 w 3157537"/>
              <a:gd name="connsiteY5" fmla="*/ 95250 h 1047750"/>
              <a:gd name="connsiteX6" fmla="*/ 771525 w 3157537"/>
              <a:gd name="connsiteY6" fmla="*/ 152400 h 1047750"/>
              <a:gd name="connsiteX7" fmla="*/ 962025 w 3157537"/>
              <a:gd name="connsiteY7" fmla="*/ 180975 h 1047750"/>
              <a:gd name="connsiteX8" fmla="*/ 1023937 w 3157537"/>
              <a:gd name="connsiteY8" fmla="*/ 238125 h 1047750"/>
              <a:gd name="connsiteX9" fmla="*/ 1071562 w 3157537"/>
              <a:gd name="connsiteY9" fmla="*/ 238125 h 1047750"/>
              <a:gd name="connsiteX10" fmla="*/ 1109662 w 3157537"/>
              <a:gd name="connsiteY10" fmla="*/ 280987 h 1047750"/>
              <a:gd name="connsiteX11" fmla="*/ 1185862 w 3157537"/>
              <a:gd name="connsiteY11" fmla="*/ 295275 h 1047750"/>
              <a:gd name="connsiteX12" fmla="*/ 1185862 w 3157537"/>
              <a:gd name="connsiteY12" fmla="*/ 295275 h 1047750"/>
              <a:gd name="connsiteX13" fmla="*/ 1271587 w 3157537"/>
              <a:gd name="connsiteY13" fmla="*/ 347662 h 1047750"/>
              <a:gd name="connsiteX14" fmla="*/ 1304925 w 3157537"/>
              <a:gd name="connsiteY14" fmla="*/ 371475 h 1047750"/>
              <a:gd name="connsiteX15" fmla="*/ 1347787 w 3157537"/>
              <a:gd name="connsiteY15" fmla="*/ 385762 h 1047750"/>
              <a:gd name="connsiteX16" fmla="*/ 1404937 w 3157537"/>
              <a:gd name="connsiteY16" fmla="*/ 409575 h 1047750"/>
              <a:gd name="connsiteX17" fmla="*/ 1476375 w 3157537"/>
              <a:gd name="connsiteY17" fmla="*/ 447675 h 1047750"/>
              <a:gd name="connsiteX18" fmla="*/ 1514475 w 3157537"/>
              <a:gd name="connsiteY18" fmla="*/ 447675 h 1047750"/>
              <a:gd name="connsiteX19" fmla="*/ 1581150 w 3157537"/>
              <a:gd name="connsiteY19" fmla="*/ 523875 h 1047750"/>
              <a:gd name="connsiteX20" fmla="*/ 1652587 w 3157537"/>
              <a:gd name="connsiteY20" fmla="*/ 538162 h 1047750"/>
              <a:gd name="connsiteX21" fmla="*/ 1685925 w 3157537"/>
              <a:gd name="connsiteY21" fmla="*/ 566737 h 1047750"/>
              <a:gd name="connsiteX22" fmla="*/ 1776412 w 3157537"/>
              <a:gd name="connsiteY22" fmla="*/ 581025 h 1047750"/>
              <a:gd name="connsiteX23" fmla="*/ 1790700 w 3157537"/>
              <a:gd name="connsiteY23" fmla="*/ 614362 h 1047750"/>
              <a:gd name="connsiteX24" fmla="*/ 1828800 w 3157537"/>
              <a:gd name="connsiteY24" fmla="*/ 633412 h 1047750"/>
              <a:gd name="connsiteX25" fmla="*/ 1857375 w 3157537"/>
              <a:gd name="connsiteY25" fmla="*/ 671512 h 1047750"/>
              <a:gd name="connsiteX26" fmla="*/ 1909762 w 3157537"/>
              <a:gd name="connsiteY26" fmla="*/ 671512 h 1047750"/>
              <a:gd name="connsiteX27" fmla="*/ 1909762 w 3157537"/>
              <a:gd name="connsiteY27" fmla="*/ 671512 h 1047750"/>
              <a:gd name="connsiteX28" fmla="*/ 1971675 w 3157537"/>
              <a:gd name="connsiteY28" fmla="*/ 700087 h 1047750"/>
              <a:gd name="connsiteX29" fmla="*/ 1971675 w 3157537"/>
              <a:gd name="connsiteY29" fmla="*/ 700087 h 1047750"/>
              <a:gd name="connsiteX30" fmla="*/ 2043112 w 3157537"/>
              <a:gd name="connsiteY30" fmla="*/ 733425 h 1047750"/>
              <a:gd name="connsiteX31" fmla="*/ 2071687 w 3157537"/>
              <a:gd name="connsiteY31" fmla="*/ 762000 h 1047750"/>
              <a:gd name="connsiteX32" fmla="*/ 2105025 w 3157537"/>
              <a:gd name="connsiteY32" fmla="*/ 766762 h 1047750"/>
              <a:gd name="connsiteX33" fmla="*/ 2138362 w 3157537"/>
              <a:gd name="connsiteY33" fmla="*/ 833437 h 1047750"/>
              <a:gd name="connsiteX34" fmla="*/ 2238375 w 3157537"/>
              <a:gd name="connsiteY34" fmla="*/ 842962 h 1047750"/>
              <a:gd name="connsiteX35" fmla="*/ 2243137 w 3157537"/>
              <a:gd name="connsiteY35" fmla="*/ 876300 h 1047750"/>
              <a:gd name="connsiteX36" fmla="*/ 2395537 w 3157537"/>
              <a:gd name="connsiteY36" fmla="*/ 876300 h 1047750"/>
              <a:gd name="connsiteX37" fmla="*/ 2405062 w 3157537"/>
              <a:gd name="connsiteY37" fmla="*/ 914400 h 1047750"/>
              <a:gd name="connsiteX38" fmla="*/ 2462212 w 3157537"/>
              <a:gd name="connsiteY38" fmla="*/ 923925 h 1047750"/>
              <a:gd name="connsiteX39" fmla="*/ 2471737 w 3157537"/>
              <a:gd name="connsiteY39" fmla="*/ 942975 h 1047750"/>
              <a:gd name="connsiteX40" fmla="*/ 2519362 w 3157537"/>
              <a:gd name="connsiteY40" fmla="*/ 942975 h 1047750"/>
              <a:gd name="connsiteX41" fmla="*/ 2524125 w 3157537"/>
              <a:gd name="connsiteY41" fmla="*/ 981075 h 1047750"/>
              <a:gd name="connsiteX42" fmla="*/ 2600325 w 3157537"/>
              <a:gd name="connsiteY42" fmla="*/ 990600 h 1047750"/>
              <a:gd name="connsiteX43" fmla="*/ 2600325 w 3157537"/>
              <a:gd name="connsiteY43" fmla="*/ 990600 h 1047750"/>
              <a:gd name="connsiteX44" fmla="*/ 2633662 w 3157537"/>
              <a:gd name="connsiteY44" fmla="*/ 1014412 h 1047750"/>
              <a:gd name="connsiteX45" fmla="*/ 2633662 w 3157537"/>
              <a:gd name="connsiteY45" fmla="*/ 1014412 h 1047750"/>
              <a:gd name="connsiteX46" fmla="*/ 2633662 w 3157537"/>
              <a:gd name="connsiteY46" fmla="*/ 1014412 h 1047750"/>
              <a:gd name="connsiteX47" fmla="*/ 2633662 w 3157537"/>
              <a:gd name="connsiteY47" fmla="*/ 1047750 h 1047750"/>
              <a:gd name="connsiteX48" fmla="*/ 3157537 w 3157537"/>
              <a:gd name="connsiteY48" fmla="*/ 1047750 h 1047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157537" h="1047750">
                <a:moveTo>
                  <a:pt x="0" y="0"/>
                </a:moveTo>
                <a:lnTo>
                  <a:pt x="280987" y="14287"/>
                </a:lnTo>
                <a:lnTo>
                  <a:pt x="338137" y="52387"/>
                </a:lnTo>
                <a:lnTo>
                  <a:pt x="485775" y="61912"/>
                </a:lnTo>
                <a:lnTo>
                  <a:pt x="504825" y="71437"/>
                </a:lnTo>
                <a:lnTo>
                  <a:pt x="690562" y="95250"/>
                </a:lnTo>
                <a:lnTo>
                  <a:pt x="771525" y="152400"/>
                </a:lnTo>
                <a:lnTo>
                  <a:pt x="962025" y="180975"/>
                </a:lnTo>
                <a:lnTo>
                  <a:pt x="1023937" y="238125"/>
                </a:lnTo>
                <a:lnTo>
                  <a:pt x="1071562" y="238125"/>
                </a:lnTo>
                <a:lnTo>
                  <a:pt x="1109662" y="280987"/>
                </a:lnTo>
                <a:lnTo>
                  <a:pt x="1185862" y="295275"/>
                </a:lnTo>
                <a:lnTo>
                  <a:pt x="1185862" y="295275"/>
                </a:lnTo>
                <a:lnTo>
                  <a:pt x="1271587" y="347662"/>
                </a:lnTo>
                <a:lnTo>
                  <a:pt x="1304925" y="371475"/>
                </a:lnTo>
                <a:lnTo>
                  <a:pt x="1347787" y="385762"/>
                </a:lnTo>
                <a:lnTo>
                  <a:pt x="1404937" y="409575"/>
                </a:lnTo>
                <a:lnTo>
                  <a:pt x="1476375" y="447675"/>
                </a:lnTo>
                <a:lnTo>
                  <a:pt x="1514475" y="447675"/>
                </a:lnTo>
                <a:lnTo>
                  <a:pt x="1581150" y="523875"/>
                </a:lnTo>
                <a:lnTo>
                  <a:pt x="1652587" y="538162"/>
                </a:lnTo>
                <a:lnTo>
                  <a:pt x="1685925" y="566737"/>
                </a:lnTo>
                <a:lnTo>
                  <a:pt x="1776412" y="581025"/>
                </a:lnTo>
                <a:lnTo>
                  <a:pt x="1790700" y="614362"/>
                </a:lnTo>
                <a:lnTo>
                  <a:pt x="1828800" y="633412"/>
                </a:lnTo>
                <a:lnTo>
                  <a:pt x="1857375" y="671512"/>
                </a:lnTo>
                <a:lnTo>
                  <a:pt x="1909762" y="671512"/>
                </a:lnTo>
                <a:lnTo>
                  <a:pt x="1909762" y="671512"/>
                </a:lnTo>
                <a:lnTo>
                  <a:pt x="1971675" y="700087"/>
                </a:lnTo>
                <a:lnTo>
                  <a:pt x="1971675" y="700087"/>
                </a:lnTo>
                <a:lnTo>
                  <a:pt x="2043112" y="733425"/>
                </a:lnTo>
                <a:lnTo>
                  <a:pt x="2071687" y="762000"/>
                </a:lnTo>
                <a:lnTo>
                  <a:pt x="2105025" y="766762"/>
                </a:lnTo>
                <a:lnTo>
                  <a:pt x="2138362" y="833437"/>
                </a:lnTo>
                <a:lnTo>
                  <a:pt x="2238375" y="842962"/>
                </a:lnTo>
                <a:lnTo>
                  <a:pt x="2243137" y="876300"/>
                </a:lnTo>
                <a:lnTo>
                  <a:pt x="2395537" y="876300"/>
                </a:lnTo>
                <a:lnTo>
                  <a:pt x="2405062" y="914400"/>
                </a:lnTo>
                <a:lnTo>
                  <a:pt x="2462212" y="923925"/>
                </a:lnTo>
                <a:lnTo>
                  <a:pt x="2471737" y="942975"/>
                </a:lnTo>
                <a:lnTo>
                  <a:pt x="2519362" y="942975"/>
                </a:lnTo>
                <a:lnTo>
                  <a:pt x="2524125" y="981075"/>
                </a:lnTo>
                <a:lnTo>
                  <a:pt x="2600325" y="990600"/>
                </a:lnTo>
                <a:lnTo>
                  <a:pt x="2600325" y="990600"/>
                </a:lnTo>
                <a:lnTo>
                  <a:pt x="2633662" y="1014412"/>
                </a:lnTo>
                <a:lnTo>
                  <a:pt x="2633662" y="1014412"/>
                </a:lnTo>
                <a:lnTo>
                  <a:pt x="2633662" y="1014412"/>
                </a:lnTo>
                <a:lnTo>
                  <a:pt x="2633662" y="1047750"/>
                </a:lnTo>
                <a:lnTo>
                  <a:pt x="3157537" y="1047750"/>
                </a:lnTo>
              </a:path>
            </a:pathLst>
          </a:custGeom>
          <a:noFill/>
          <a:ln w="28575">
            <a:solidFill>
              <a:schemeClr val="accent3"/>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48" name="Freeform: Shape 47">
            <a:extLst>
              <a:ext uri="{FF2B5EF4-FFF2-40B4-BE49-F238E27FC236}">
                <a16:creationId xmlns:a16="http://schemas.microsoft.com/office/drawing/2014/main" id="{72779E3D-EDEA-4866-AD9C-A037D654D19D}"/>
              </a:ext>
            </a:extLst>
          </p:cNvPr>
          <p:cNvSpPr/>
          <p:nvPr/>
        </p:nvSpPr>
        <p:spPr bwMode="auto">
          <a:xfrm>
            <a:off x="957263" y="2366963"/>
            <a:ext cx="3248025" cy="1447800"/>
          </a:xfrm>
          <a:custGeom>
            <a:avLst/>
            <a:gdLst>
              <a:gd name="connsiteX0" fmla="*/ 0 w 3248025"/>
              <a:gd name="connsiteY0" fmla="*/ 0 h 1447800"/>
              <a:gd name="connsiteX1" fmla="*/ 366712 w 3248025"/>
              <a:gd name="connsiteY1" fmla="*/ 9525 h 1447800"/>
              <a:gd name="connsiteX2" fmla="*/ 385762 w 3248025"/>
              <a:gd name="connsiteY2" fmla="*/ 33337 h 1447800"/>
              <a:gd name="connsiteX3" fmla="*/ 509587 w 3248025"/>
              <a:gd name="connsiteY3" fmla="*/ 38100 h 1447800"/>
              <a:gd name="connsiteX4" fmla="*/ 523875 w 3248025"/>
              <a:gd name="connsiteY4" fmla="*/ 52387 h 1447800"/>
              <a:gd name="connsiteX5" fmla="*/ 671512 w 3248025"/>
              <a:gd name="connsiteY5" fmla="*/ 66675 h 1447800"/>
              <a:gd name="connsiteX6" fmla="*/ 704850 w 3248025"/>
              <a:gd name="connsiteY6" fmla="*/ 95250 h 1447800"/>
              <a:gd name="connsiteX7" fmla="*/ 781050 w 3248025"/>
              <a:gd name="connsiteY7" fmla="*/ 95250 h 1447800"/>
              <a:gd name="connsiteX8" fmla="*/ 814387 w 3248025"/>
              <a:gd name="connsiteY8" fmla="*/ 104775 h 1447800"/>
              <a:gd name="connsiteX9" fmla="*/ 885825 w 3248025"/>
              <a:gd name="connsiteY9" fmla="*/ 119062 h 1447800"/>
              <a:gd name="connsiteX10" fmla="*/ 885825 w 3248025"/>
              <a:gd name="connsiteY10" fmla="*/ 119062 h 1447800"/>
              <a:gd name="connsiteX11" fmla="*/ 947737 w 3248025"/>
              <a:gd name="connsiteY11" fmla="*/ 128587 h 1447800"/>
              <a:gd name="connsiteX12" fmla="*/ 947737 w 3248025"/>
              <a:gd name="connsiteY12" fmla="*/ 128587 h 1447800"/>
              <a:gd name="connsiteX13" fmla="*/ 1038225 w 3248025"/>
              <a:gd name="connsiteY13" fmla="*/ 161925 h 1447800"/>
              <a:gd name="connsiteX14" fmla="*/ 1090612 w 3248025"/>
              <a:gd name="connsiteY14" fmla="*/ 190500 h 1447800"/>
              <a:gd name="connsiteX15" fmla="*/ 1181100 w 3248025"/>
              <a:gd name="connsiteY15" fmla="*/ 219075 h 1447800"/>
              <a:gd name="connsiteX16" fmla="*/ 1290637 w 3248025"/>
              <a:gd name="connsiteY16" fmla="*/ 247650 h 1447800"/>
              <a:gd name="connsiteX17" fmla="*/ 1328737 w 3248025"/>
              <a:gd name="connsiteY17" fmla="*/ 285750 h 1447800"/>
              <a:gd name="connsiteX18" fmla="*/ 1519237 w 3248025"/>
              <a:gd name="connsiteY18" fmla="*/ 333375 h 1447800"/>
              <a:gd name="connsiteX19" fmla="*/ 1557337 w 3248025"/>
              <a:gd name="connsiteY19" fmla="*/ 357187 h 1447800"/>
              <a:gd name="connsiteX20" fmla="*/ 1624012 w 3248025"/>
              <a:gd name="connsiteY20" fmla="*/ 371475 h 1447800"/>
              <a:gd name="connsiteX21" fmla="*/ 1657350 w 3248025"/>
              <a:gd name="connsiteY21" fmla="*/ 390525 h 1447800"/>
              <a:gd name="connsiteX22" fmla="*/ 1700212 w 3248025"/>
              <a:gd name="connsiteY22" fmla="*/ 390525 h 1447800"/>
              <a:gd name="connsiteX23" fmla="*/ 1719262 w 3248025"/>
              <a:gd name="connsiteY23" fmla="*/ 414337 h 1447800"/>
              <a:gd name="connsiteX24" fmla="*/ 1757362 w 3248025"/>
              <a:gd name="connsiteY24" fmla="*/ 419100 h 1447800"/>
              <a:gd name="connsiteX25" fmla="*/ 1781175 w 3248025"/>
              <a:gd name="connsiteY25" fmla="*/ 452437 h 1447800"/>
              <a:gd name="connsiteX26" fmla="*/ 1857375 w 3248025"/>
              <a:gd name="connsiteY26" fmla="*/ 485775 h 1447800"/>
              <a:gd name="connsiteX27" fmla="*/ 1905000 w 3248025"/>
              <a:gd name="connsiteY27" fmla="*/ 504825 h 1447800"/>
              <a:gd name="connsiteX28" fmla="*/ 1995487 w 3248025"/>
              <a:gd name="connsiteY28" fmla="*/ 566737 h 1447800"/>
              <a:gd name="connsiteX29" fmla="*/ 2090737 w 3248025"/>
              <a:gd name="connsiteY29" fmla="*/ 595312 h 1447800"/>
              <a:gd name="connsiteX30" fmla="*/ 2090737 w 3248025"/>
              <a:gd name="connsiteY30" fmla="*/ 595312 h 1447800"/>
              <a:gd name="connsiteX31" fmla="*/ 2176462 w 3248025"/>
              <a:gd name="connsiteY31" fmla="*/ 614362 h 1447800"/>
              <a:gd name="connsiteX32" fmla="*/ 2176462 w 3248025"/>
              <a:gd name="connsiteY32" fmla="*/ 614362 h 1447800"/>
              <a:gd name="connsiteX33" fmla="*/ 2243137 w 3248025"/>
              <a:gd name="connsiteY33" fmla="*/ 642937 h 1447800"/>
              <a:gd name="connsiteX34" fmla="*/ 2257425 w 3248025"/>
              <a:gd name="connsiteY34" fmla="*/ 661987 h 1447800"/>
              <a:gd name="connsiteX35" fmla="*/ 2309812 w 3248025"/>
              <a:gd name="connsiteY35" fmla="*/ 666750 h 1447800"/>
              <a:gd name="connsiteX36" fmla="*/ 2319337 w 3248025"/>
              <a:gd name="connsiteY36" fmla="*/ 695325 h 1447800"/>
              <a:gd name="connsiteX37" fmla="*/ 2347912 w 3248025"/>
              <a:gd name="connsiteY37" fmla="*/ 695325 h 1447800"/>
              <a:gd name="connsiteX38" fmla="*/ 2371725 w 3248025"/>
              <a:gd name="connsiteY38" fmla="*/ 738187 h 1447800"/>
              <a:gd name="connsiteX39" fmla="*/ 2457450 w 3248025"/>
              <a:gd name="connsiteY39" fmla="*/ 771525 h 1447800"/>
              <a:gd name="connsiteX40" fmla="*/ 2490787 w 3248025"/>
              <a:gd name="connsiteY40" fmla="*/ 771525 h 1447800"/>
              <a:gd name="connsiteX41" fmla="*/ 2505075 w 3248025"/>
              <a:gd name="connsiteY41" fmla="*/ 790575 h 1447800"/>
              <a:gd name="connsiteX42" fmla="*/ 2600325 w 3248025"/>
              <a:gd name="connsiteY42" fmla="*/ 819150 h 1447800"/>
              <a:gd name="connsiteX43" fmla="*/ 2609850 w 3248025"/>
              <a:gd name="connsiteY43" fmla="*/ 828675 h 1447800"/>
              <a:gd name="connsiteX44" fmla="*/ 2624137 w 3248025"/>
              <a:gd name="connsiteY44" fmla="*/ 857250 h 1447800"/>
              <a:gd name="connsiteX45" fmla="*/ 2676525 w 3248025"/>
              <a:gd name="connsiteY45" fmla="*/ 857250 h 1447800"/>
              <a:gd name="connsiteX46" fmla="*/ 2714625 w 3248025"/>
              <a:gd name="connsiteY46" fmla="*/ 909637 h 1447800"/>
              <a:gd name="connsiteX47" fmla="*/ 2847975 w 3248025"/>
              <a:gd name="connsiteY47" fmla="*/ 914400 h 1447800"/>
              <a:gd name="connsiteX48" fmla="*/ 2852737 w 3248025"/>
              <a:gd name="connsiteY48" fmla="*/ 938212 h 1447800"/>
              <a:gd name="connsiteX49" fmla="*/ 2852737 w 3248025"/>
              <a:gd name="connsiteY49" fmla="*/ 938212 h 1447800"/>
              <a:gd name="connsiteX50" fmla="*/ 2900362 w 3248025"/>
              <a:gd name="connsiteY50" fmla="*/ 976312 h 1447800"/>
              <a:gd name="connsiteX51" fmla="*/ 3248025 w 3248025"/>
              <a:gd name="connsiteY51" fmla="*/ 981075 h 1447800"/>
              <a:gd name="connsiteX52" fmla="*/ 3248025 w 3248025"/>
              <a:gd name="connsiteY52" fmla="*/ 144780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248025" h="1447800">
                <a:moveTo>
                  <a:pt x="0" y="0"/>
                </a:moveTo>
                <a:lnTo>
                  <a:pt x="366712" y="9525"/>
                </a:lnTo>
                <a:lnTo>
                  <a:pt x="385762" y="33337"/>
                </a:lnTo>
                <a:lnTo>
                  <a:pt x="509587" y="38100"/>
                </a:lnTo>
                <a:lnTo>
                  <a:pt x="523875" y="52387"/>
                </a:lnTo>
                <a:lnTo>
                  <a:pt x="671512" y="66675"/>
                </a:lnTo>
                <a:lnTo>
                  <a:pt x="704850" y="95250"/>
                </a:lnTo>
                <a:lnTo>
                  <a:pt x="781050" y="95250"/>
                </a:lnTo>
                <a:lnTo>
                  <a:pt x="814387" y="104775"/>
                </a:lnTo>
                <a:lnTo>
                  <a:pt x="885825" y="119062"/>
                </a:lnTo>
                <a:lnTo>
                  <a:pt x="885825" y="119062"/>
                </a:lnTo>
                <a:lnTo>
                  <a:pt x="947737" y="128587"/>
                </a:lnTo>
                <a:lnTo>
                  <a:pt x="947737" y="128587"/>
                </a:lnTo>
                <a:lnTo>
                  <a:pt x="1038225" y="161925"/>
                </a:lnTo>
                <a:lnTo>
                  <a:pt x="1090612" y="190500"/>
                </a:lnTo>
                <a:lnTo>
                  <a:pt x="1181100" y="219075"/>
                </a:lnTo>
                <a:lnTo>
                  <a:pt x="1290637" y="247650"/>
                </a:lnTo>
                <a:lnTo>
                  <a:pt x="1328737" y="285750"/>
                </a:lnTo>
                <a:lnTo>
                  <a:pt x="1519237" y="333375"/>
                </a:lnTo>
                <a:lnTo>
                  <a:pt x="1557337" y="357187"/>
                </a:lnTo>
                <a:lnTo>
                  <a:pt x="1624012" y="371475"/>
                </a:lnTo>
                <a:lnTo>
                  <a:pt x="1657350" y="390525"/>
                </a:lnTo>
                <a:lnTo>
                  <a:pt x="1700212" y="390525"/>
                </a:lnTo>
                <a:lnTo>
                  <a:pt x="1719262" y="414337"/>
                </a:lnTo>
                <a:lnTo>
                  <a:pt x="1757362" y="419100"/>
                </a:lnTo>
                <a:lnTo>
                  <a:pt x="1781175" y="452437"/>
                </a:lnTo>
                <a:lnTo>
                  <a:pt x="1857375" y="485775"/>
                </a:lnTo>
                <a:lnTo>
                  <a:pt x="1905000" y="504825"/>
                </a:lnTo>
                <a:lnTo>
                  <a:pt x="1995487" y="566737"/>
                </a:lnTo>
                <a:lnTo>
                  <a:pt x="2090737" y="595312"/>
                </a:lnTo>
                <a:lnTo>
                  <a:pt x="2090737" y="595312"/>
                </a:lnTo>
                <a:lnTo>
                  <a:pt x="2176462" y="614362"/>
                </a:lnTo>
                <a:lnTo>
                  <a:pt x="2176462" y="614362"/>
                </a:lnTo>
                <a:lnTo>
                  <a:pt x="2243137" y="642937"/>
                </a:lnTo>
                <a:lnTo>
                  <a:pt x="2257425" y="661987"/>
                </a:lnTo>
                <a:lnTo>
                  <a:pt x="2309812" y="666750"/>
                </a:lnTo>
                <a:lnTo>
                  <a:pt x="2319337" y="695325"/>
                </a:lnTo>
                <a:lnTo>
                  <a:pt x="2347912" y="695325"/>
                </a:lnTo>
                <a:lnTo>
                  <a:pt x="2371725" y="738187"/>
                </a:lnTo>
                <a:lnTo>
                  <a:pt x="2457450" y="771525"/>
                </a:lnTo>
                <a:lnTo>
                  <a:pt x="2490787" y="771525"/>
                </a:lnTo>
                <a:lnTo>
                  <a:pt x="2505075" y="790575"/>
                </a:lnTo>
                <a:lnTo>
                  <a:pt x="2600325" y="819150"/>
                </a:lnTo>
                <a:lnTo>
                  <a:pt x="2609850" y="828675"/>
                </a:lnTo>
                <a:lnTo>
                  <a:pt x="2624137" y="857250"/>
                </a:lnTo>
                <a:lnTo>
                  <a:pt x="2676525" y="857250"/>
                </a:lnTo>
                <a:lnTo>
                  <a:pt x="2714625" y="909637"/>
                </a:lnTo>
                <a:lnTo>
                  <a:pt x="2847975" y="914400"/>
                </a:lnTo>
                <a:lnTo>
                  <a:pt x="2852737" y="938212"/>
                </a:lnTo>
                <a:lnTo>
                  <a:pt x="2852737" y="938212"/>
                </a:lnTo>
                <a:lnTo>
                  <a:pt x="2900362" y="976312"/>
                </a:lnTo>
                <a:lnTo>
                  <a:pt x="3248025" y="981075"/>
                </a:lnTo>
                <a:lnTo>
                  <a:pt x="3248025" y="1447800"/>
                </a:lnTo>
              </a:path>
            </a:pathLst>
          </a:custGeom>
          <a:noFill/>
          <a:ln w="28575">
            <a:solidFill>
              <a:schemeClr val="accent1"/>
            </a:solidFill>
            <a:miter lim="800000"/>
            <a:headEnd/>
            <a:tailEnd/>
          </a:ln>
        </p:spPr>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308" name="TextBox 307">
            <a:extLst>
              <a:ext uri="{FF2B5EF4-FFF2-40B4-BE49-F238E27FC236}">
                <a16:creationId xmlns:a16="http://schemas.microsoft.com/office/drawing/2014/main" id="{5559C5EC-9A5F-43E6-8E55-D8B8100733BB}"/>
              </a:ext>
            </a:extLst>
          </p:cNvPr>
          <p:cNvSpPr txBox="1"/>
          <p:nvPr/>
        </p:nvSpPr>
        <p:spPr bwMode="auto">
          <a:xfrm>
            <a:off x="11630145"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 name="Title 1">
            <a:extLst>
              <a:ext uri="{FF2B5EF4-FFF2-40B4-BE49-F238E27FC236}">
                <a16:creationId xmlns:a16="http://schemas.microsoft.com/office/drawing/2014/main" id="{E76F3D68-1794-4D6F-A24D-D7B927C7F2A6}"/>
              </a:ext>
            </a:extLst>
          </p:cNvPr>
          <p:cNvSpPr>
            <a:spLocks noGrp="1"/>
          </p:cNvSpPr>
          <p:nvPr>
            <p:ph type="title"/>
          </p:nvPr>
        </p:nvSpPr>
        <p:spPr/>
        <p:txBody>
          <a:bodyPr/>
          <a:lstStyle/>
          <a:p>
            <a:r>
              <a:rPr lang="en-US" dirty="0"/>
              <a:t>SPARTAN, PROSPER, and ARAMIS: OS </a:t>
            </a:r>
            <a:br>
              <a:rPr lang="en-US" dirty="0"/>
            </a:br>
            <a:r>
              <a:rPr lang="en-US" dirty="0"/>
              <a:t>(Secondary Endpoint)*</a:t>
            </a:r>
          </a:p>
        </p:txBody>
      </p:sp>
      <p:sp>
        <p:nvSpPr>
          <p:cNvPr id="7" name="Text Box 11">
            <a:extLst>
              <a:ext uri="{FF2B5EF4-FFF2-40B4-BE49-F238E27FC236}">
                <a16:creationId xmlns:a16="http://schemas.microsoft.com/office/drawing/2014/main" id="{8DD0244C-6DE8-473D-A201-704DFEAF73DD}"/>
              </a:ext>
            </a:extLst>
          </p:cNvPr>
          <p:cNvSpPr txBox="1">
            <a:spLocks noChangeArrowheads="1"/>
          </p:cNvSpPr>
          <p:nvPr/>
        </p:nvSpPr>
        <p:spPr bwMode="auto">
          <a:xfrm>
            <a:off x="433073" y="6398019"/>
            <a:ext cx="8008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171"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lang="en-US" altLang="en-US" sz="1200" dirty="0">
                <a:solidFill>
                  <a:srgbClr val="455560"/>
                </a:solidFill>
                <a:latin typeface="Calibri" panose="020F0502020204030204" pitchFamily="34" charset="0"/>
                <a:cs typeface="Calibri" panose="020F0502020204030204" pitchFamily="34" charset="0"/>
              </a:rPr>
              <a:t>Smith. Eur Urol. 2021;79:150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 </a:t>
            </a:r>
            <a:r>
              <a:rPr lang="en-US" altLang="en-US" sz="1200" dirty="0">
                <a:solidFill>
                  <a:srgbClr val="455560"/>
                </a:solidFill>
                <a:latin typeface="Calibri" panose="020F0502020204030204" pitchFamily="34" charset="0"/>
                <a:cs typeface="Calibri" panose="020F0502020204030204" pitchFamily="34" charset="0"/>
              </a:rPr>
              <a:t>Sternberg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NEJM. 2020;382:2197. 3. Fizazi. NEJM. 2020;383:1040.</a:t>
            </a:r>
          </a:p>
        </p:txBody>
      </p:sp>
      <p:sp>
        <p:nvSpPr>
          <p:cNvPr id="8" name="TextBox 7">
            <a:extLst>
              <a:ext uri="{FF2B5EF4-FFF2-40B4-BE49-F238E27FC236}">
                <a16:creationId xmlns:a16="http://schemas.microsoft.com/office/drawing/2014/main" id="{E9332232-A9FE-42E0-A8A7-3175D27B47CA}"/>
              </a:ext>
            </a:extLst>
          </p:cNvPr>
          <p:cNvSpPr txBox="1"/>
          <p:nvPr/>
        </p:nvSpPr>
        <p:spPr bwMode="auto">
          <a:xfrm>
            <a:off x="625530" y="5919917"/>
            <a:ext cx="6002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*Caveat: comparing across trials is problematic; not a head-to-head comparison.</a:t>
            </a:r>
          </a:p>
        </p:txBody>
      </p:sp>
      <p:sp>
        <p:nvSpPr>
          <p:cNvPr id="39" name="TextBox 38">
            <a:extLst>
              <a:ext uri="{FF2B5EF4-FFF2-40B4-BE49-F238E27FC236}">
                <a16:creationId xmlns:a16="http://schemas.microsoft.com/office/drawing/2014/main" id="{3DAA2FFB-9655-4430-B4A3-2BBAD9BDADFF}"/>
              </a:ext>
            </a:extLst>
          </p:cNvPr>
          <p:cNvSpPr txBox="1"/>
          <p:nvPr/>
        </p:nvSpPr>
        <p:spPr bwMode="auto">
          <a:xfrm>
            <a:off x="4762201" y="1747578"/>
            <a:ext cx="31020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PROSPER</a:t>
            </a:r>
            <a:r>
              <a:rPr lang="en-US" sz="1800" b="1" baseline="30000" dirty="0">
                <a:solidFill>
                  <a:schemeClr val="bg1"/>
                </a:solidFill>
                <a:latin typeface="Calibri" panose="020F0502020204030204" pitchFamily="34" charset="0"/>
                <a:cs typeface="Calibri" panose="020F0502020204030204" pitchFamily="34" charset="0"/>
              </a:rPr>
              <a:t>2</a:t>
            </a:r>
            <a:endParaRPr lang="en-US" sz="1800" b="1" dirty="0">
              <a:solidFill>
                <a:schemeClr val="bg1"/>
              </a:solidFill>
              <a:latin typeface="Calibri" panose="020F0502020204030204" pitchFamily="34" charset="0"/>
              <a:cs typeface="Calibri" panose="020F0502020204030204" pitchFamily="34" charset="0"/>
            </a:endParaRPr>
          </a:p>
        </p:txBody>
      </p:sp>
      <p:sp>
        <p:nvSpPr>
          <p:cNvPr id="256" name="TextBox 255">
            <a:extLst>
              <a:ext uri="{FF2B5EF4-FFF2-40B4-BE49-F238E27FC236}">
                <a16:creationId xmlns:a16="http://schemas.microsoft.com/office/drawing/2014/main" id="{96175405-FD3C-4E10-A377-663F38655933}"/>
              </a:ext>
            </a:extLst>
          </p:cNvPr>
          <p:cNvSpPr txBox="1"/>
          <p:nvPr/>
        </p:nvSpPr>
        <p:spPr bwMode="auto">
          <a:xfrm>
            <a:off x="950500" y="1747578"/>
            <a:ext cx="33329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SPARTAN</a:t>
            </a:r>
            <a:r>
              <a:rPr lang="en-US" sz="1800" b="1" baseline="30000" dirty="0">
                <a:solidFill>
                  <a:schemeClr val="bg1"/>
                </a:solidFill>
                <a:latin typeface="Calibri" panose="020F0502020204030204" pitchFamily="34" charset="0"/>
                <a:cs typeface="Calibri" panose="020F0502020204030204" pitchFamily="34" charset="0"/>
              </a:rPr>
              <a:t>1</a:t>
            </a:r>
            <a:endParaRPr lang="en-US" sz="1800" b="1" dirty="0">
              <a:solidFill>
                <a:schemeClr val="bg1"/>
              </a:solidFill>
              <a:latin typeface="Calibri" panose="020F0502020204030204" pitchFamily="34" charset="0"/>
              <a:cs typeface="Calibri" panose="020F0502020204030204" pitchFamily="34" charset="0"/>
            </a:endParaRPr>
          </a:p>
        </p:txBody>
      </p:sp>
      <p:sp>
        <p:nvSpPr>
          <p:cNvPr id="257" name="TextBox 256">
            <a:extLst>
              <a:ext uri="{FF2B5EF4-FFF2-40B4-BE49-F238E27FC236}">
                <a16:creationId xmlns:a16="http://schemas.microsoft.com/office/drawing/2014/main" id="{E85417C0-1D6D-45DF-89FF-E7B4CA24A098}"/>
              </a:ext>
            </a:extLst>
          </p:cNvPr>
          <p:cNvSpPr txBox="1"/>
          <p:nvPr/>
        </p:nvSpPr>
        <p:spPr bwMode="auto">
          <a:xfrm>
            <a:off x="8443676" y="1747578"/>
            <a:ext cx="33673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ARAMIS</a:t>
            </a:r>
            <a:r>
              <a:rPr lang="en-US" sz="1800" b="1" baseline="30000" dirty="0">
                <a:solidFill>
                  <a:schemeClr val="bg1"/>
                </a:solidFill>
                <a:latin typeface="Calibri" panose="020F0502020204030204" pitchFamily="34" charset="0"/>
                <a:cs typeface="Calibri" panose="020F0502020204030204" pitchFamily="34" charset="0"/>
              </a:rPr>
              <a:t>3</a:t>
            </a:r>
            <a:endParaRPr lang="en-US" sz="1800" b="1" dirty="0">
              <a:solidFill>
                <a:schemeClr val="bg1"/>
              </a:solidFill>
              <a:latin typeface="Calibri" panose="020F0502020204030204" pitchFamily="34" charset="0"/>
              <a:cs typeface="Calibri" panose="020F0502020204030204" pitchFamily="34" charset="0"/>
            </a:endParaRPr>
          </a:p>
        </p:txBody>
      </p:sp>
      <p:sp>
        <p:nvSpPr>
          <p:cNvPr id="265" name="Rectangle 264">
            <a:extLst>
              <a:ext uri="{FF2B5EF4-FFF2-40B4-BE49-F238E27FC236}">
                <a16:creationId xmlns:a16="http://schemas.microsoft.com/office/drawing/2014/main" id="{E2155195-1FEF-45B3-A1DA-45B3BC76AFDC}"/>
              </a:ext>
            </a:extLst>
          </p:cNvPr>
          <p:cNvSpPr/>
          <p:nvPr/>
        </p:nvSpPr>
        <p:spPr>
          <a:xfrm>
            <a:off x="4706228" y="4944962"/>
            <a:ext cx="3315331"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0.73 (95% CI: 0.61-0.89;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.001)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follow-up: 48 mo</a:t>
            </a:r>
          </a:p>
        </p:txBody>
      </p:sp>
      <p:sp>
        <p:nvSpPr>
          <p:cNvPr id="266" name="TextBox 265">
            <a:extLst>
              <a:ext uri="{FF2B5EF4-FFF2-40B4-BE49-F238E27FC236}">
                <a16:creationId xmlns:a16="http://schemas.microsoft.com/office/drawing/2014/main" id="{6ECCD745-F763-4EC6-8D0D-12046AD8F238}"/>
              </a:ext>
            </a:extLst>
          </p:cNvPr>
          <p:cNvSpPr txBox="1"/>
          <p:nvPr/>
        </p:nvSpPr>
        <p:spPr bwMode="auto">
          <a:xfrm>
            <a:off x="8365986" y="4574869"/>
            <a:ext cx="3429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cxnSp>
        <p:nvCxnSpPr>
          <p:cNvPr id="267" name="Straight Connector 266">
            <a:extLst>
              <a:ext uri="{FF2B5EF4-FFF2-40B4-BE49-F238E27FC236}">
                <a16:creationId xmlns:a16="http://schemas.microsoft.com/office/drawing/2014/main" id="{ED83DD04-53A9-4AFE-B597-05221837F25B}"/>
              </a:ext>
            </a:extLst>
          </p:cNvPr>
          <p:cNvCxnSpPr>
            <a:cxnSpLocks/>
          </p:cNvCxnSpPr>
          <p:nvPr/>
        </p:nvCxnSpPr>
        <p:spPr bwMode="auto">
          <a:xfrm>
            <a:off x="8430577" y="4331702"/>
            <a:ext cx="3364529"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4F4D93C-FA3C-44E1-9CF5-6145DBE70EF9}"/>
              </a:ext>
            </a:extLst>
          </p:cNvPr>
          <p:cNvCxnSpPr>
            <a:cxnSpLocks/>
          </p:cNvCxnSpPr>
          <p:nvPr/>
        </p:nvCxnSpPr>
        <p:spPr bwMode="auto">
          <a:xfrm flipV="1">
            <a:off x="8437068" y="2372611"/>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5DBBAC3-918A-4273-B622-58C33D904C44}"/>
              </a:ext>
            </a:extLst>
          </p:cNvPr>
          <p:cNvCxnSpPr>
            <a:cxnSpLocks/>
          </p:cNvCxnSpPr>
          <p:nvPr/>
        </p:nvCxnSpPr>
        <p:spPr bwMode="auto">
          <a:xfrm flipH="1">
            <a:off x="8365504" y="23741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C42CCB56-1582-4B98-B396-B87708F7230F}"/>
              </a:ext>
            </a:extLst>
          </p:cNvPr>
          <p:cNvCxnSpPr>
            <a:cxnSpLocks/>
          </p:cNvCxnSpPr>
          <p:nvPr/>
        </p:nvCxnSpPr>
        <p:spPr bwMode="auto">
          <a:xfrm flipH="1">
            <a:off x="8365504" y="2772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66DBE287-3D88-4B7E-BBEB-74BD6798C135}"/>
              </a:ext>
            </a:extLst>
          </p:cNvPr>
          <p:cNvCxnSpPr>
            <a:cxnSpLocks/>
          </p:cNvCxnSpPr>
          <p:nvPr/>
        </p:nvCxnSpPr>
        <p:spPr bwMode="auto">
          <a:xfrm flipH="1">
            <a:off x="8365504" y="31623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DF766F0-2833-4391-9F1E-A506695A3991}"/>
              </a:ext>
            </a:extLst>
          </p:cNvPr>
          <p:cNvCxnSpPr>
            <a:cxnSpLocks/>
          </p:cNvCxnSpPr>
          <p:nvPr/>
        </p:nvCxnSpPr>
        <p:spPr bwMode="auto">
          <a:xfrm flipH="1">
            <a:off x="8365504" y="35521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7122FB5-CB81-48DE-96AB-E56043AD3A2F}"/>
              </a:ext>
            </a:extLst>
          </p:cNvPr>
          <p:cNvCxnSpPr>
            <a:cxnSpLocks/>
          </p:cNvCxnSpPr>
          <p:nvPr/>
        </p:nvCxnSpPr>
        <p:spPr bwMode="auto">
          <a:xfrm flipH="1">
            <a:off x="8365504" y="39419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B7F9106-EB10-4229-9BE1-415404858161}"/>
              </a:ext>
            </a:extLst>
          </p:cNvPr>
          <p:cNvCxnSpPr>
            <a:cxnSpLocks/>
          </p:cNvCxnSpPr>
          <p:nvPr/>
        </p:nvCxnSpPr>
        <p:spPr bwMode="auto">
          <a:xfrm flipH="1">
            <a:off x="8365504" y="43317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5D46D31-0E34-4D8D-838C-19102429C5CD}"/>
              </a:ext>
            </a:extLst>
          </p:cNvPr>
          <p:cNvCxnSpPr/>
          <p:nvPr/>
        </p:nvCxnSpPr>
        <p:spPr bwMode="auto">
          <a:xfrm>
            <a:off x="8437068"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6D2BD3D8-DAA1-44D2-9E93-A18EC29881FD}"/>
              </a:ext>
            </a:extLst>
          </p:cNvPr>
          <p:cNvCxnSpPr/>
          <p:nvPr/>
        </p:nvCxnSpPr>
        <p:spPr bwMode="auto">
          <a:xfrm>
            <a:off x="8661566"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0093E9AE-4F2F-42A3-9B92-326B4808CF99}"/>
              </a:ext>
            </a:extLst>
          </p:cNvPr>
          <p:cNvCxnSpPr/>
          <p:nvPr/>
        </p:nvCxnSpPr>
        <p:spPr bwMode="auto">
          <a:xfrm>
            <a:off x="8886063"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ECEE4A7-943D-4853-A68C-52F867198797}"/>
              </a:ext>
            </a:extLst>
          </p:cNvPr>
          <p:cNvCxnSpPr/>
          <p:nvPr/>
        </p:nvCxnSpPr>
        <p:spPr bwMode="auto">
          <a:xfrm>
            <a:off x="9110560"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AA57DC39-9B1D-46E0-93AF-A730B5163DFB}"/>
              </a:ext>
            </a:extLst>
          </p:cNvPr>
          <p:cNvCxnSpPr/>
          <p:nvPr/>
        </p:nvCxnSpPr>
        <p:spPr bwMode="auto">
          <a:xfrm>
            <a:off x="9335057"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D018F5D-6AFD-461C-B7F2-FB2B9442242C}"/>
              </a:ext>
            </a:extLst>
          </p:cNvPr>
          <p:cNvCxnSpPr/>
          <p:nvPr/>
        </p:nvCxnSpPr>
        <p:spPr bwMode="auto">
          <a:xfrm>
            <a:off x="9559555"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591AEA7E-E7FA-4EF5-A189-9FB962800F58}"/>
              </a:ext>
            </a:extLst>
          </p:cNvPr>
          <p:cNvCxnSpPr/>
          <p:nvPr/>
        </p:nvCxnSpPr>
        <p:spPr bwMode="auto">
          <a:xfrm>
            <a:off x="9784052"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83FF145-D470-4F77-9159-7B578B8C2E4B}"/>
              </a:ext>
            </a:extLst>
          </p:cNvPr>
          <p:cNvCxnSpPr/>
          <p:nvPr/>
        </p:nvCxnSpPr>
        <p:spPr bwMode="auto">
          <a:xfrm>
            <a:off x="10008549"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839415B-78ED-41F3-AA1B-1919D9558F3C}"/>
              </a:ext>
            </a:extLst>
          </p:cNvPr>
          <p:cNvCxnSpPr/>
          <p:nvPr/>
        </p:nvCxnSpPr>
        <p:spPr bwMode="auto">
          <a:xfrm>
            <a:off x="10233046"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A86447F-0F39-41B0-838F-90DA45FA8D67}"/>
              </a:ext>
            </a:extLst>
          </p:cNvPr>
          <p:cNvCxnSpPr/>
          <p:nvPr/>
        </p:nvCxnSpPr>
        <p:spPr bwMode="auto">
          <a:xfrm>
            <a:off x="10457544"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A0FF7A7-60CE-4BFA-A1A5-765EFBEEEEAD}"/>
              </a:ext>
            </a:extLst>
          </p:cNvPr>
          <p:cNvCxnSpPr/>
          <p:nvPr/>
        </p:nvCxnSpPr>
        <p:spPr bwMode="auto">
          <a:xfrm>
            <a:off x="10682041"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255F76C-B264-4AFC-AF43-A506315A8AFB}"/>
              </a:ext>
            </a:extLst>
          </p:cNvPr>
          <p:cNvCxnSpPr/>
          <p:nvPr/>
        </p:nvCxnSpPr>
        <p:spPr bwMode="auto">
          <a:xfrm>
            <a:off x="10906538"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A37CF11-BA53-44F8-90E0-A13779B4A2F6}"/>
              </a:ext>
            </a:extLst>
          </p:cNvPr>
          <p:cNvCxnSpPr/>
          <p:nvPr/>
        </p:nvCxnSpPr>
        <p:spPr bwMode="auto">
          <a:xfrm>
            <a:off x="11131035"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FB89E31-8056-47EF-A38E-96A3DA39DB52}"/>
              </a:ext>
            </a:extLst>
          </p:cNvPr>
          <p:cNvCxnSpPr/>
          <p:nvPr/>
        </p:nvCxnSpPr>
        <p:spPr bwMode="auto">
          <a:xfrm>
            <a:off x="11355533"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EFBA4DF8-C8C2-4FA5-B6A4-850F5DC00EB6}"/>
              </a:ext>
            </a:extLst>
          </p:cNvPr>
          <p:cNvCxnSpPr/>
          <p:nvPr/>
        </p:nvCxnSpPr>
        <p:spPr bwMode="auto">
          <a:xfrm>
            <a:off x="11580030" y="43317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EF0E3A9-02CD-4D65-AAB5-C21547465502}"/>
              </a:ext>
            </a:extLst>
          </p:cNvPr>
          <p:cNvCxnSpPr/>
          <p:nvPr/>
        </p:nvCxnSpPr>
        <p:spPr bwMode="auto">
          <a:xfrm>
            <a:off x="11804523" y="4331702"/>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6" name="TextBox 295">
            <a:extLst>
              <a:ext uri="{FF2B5EF4-FFF2-40B4-BE49-F238E27FC236}">
                <a16:creationId xmlns:a16="http://schemas.microsoft.com/office/drawing/2014/main" id="{4CA6106C-20FE-4532-AF6E-BB7F5C7248CB}"/>
              </a:ext>
            </a:extLst>
          </p:cNvPr>
          <p:cNvSpPr txBox="1"/>
          <p:nvPr/>
        </p:nvSpPr>
        <p:spPr bwMode="auto">
          <a:xfrm>
            <a:off x="7789704" y="2212706"/>
            <a:ext cx="649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298" name="TextBox 297">
            <a:extLst>
              <a:ext uri="{FF2B5EF4-FFF2-40B4-BE49-F238E27FC236}">
                <a16:creationId xmlns:a16="http://schemas.microsoft.com/office/drawing/2014/main" id="{262662A3-DF56-4702-AEB8-95371507B3A3}"/>
              </a:ext>
            </a:extLst>
          </p:cNvPr>
          <p:cNvSpPr txBox="1"/>
          <p:nvPr/>
        </p:nvSpPr>
        <p:spPr bwMode="auto">
          <a:xfrm>
            <a:off x="7930015" y="2602485"/>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300" name="TextBox 299">
            <a:extLst>
              <a:ext uri="{FF2B5EF4-FFF2-40B4-BE49-F238E27FC236}">
                <a16:creationId xmlns:a16="http://schemas.microsoft.com/office/drawing/2014/main" id="{F9AB6FED-4984-4F59-8E0F-7D18E5A40245}"/>
              </a:ext>
            </a:extLst>
          </p:cNvPr>
          <p:cNvSpPr txBox="1"/>
          <p:nvPr/>
        </p:nvSpPr>
        <p:spPr bwMode="auto">
          <a:xfrm>
            <a:off x="7930015" y="2992264"/>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02" name="TextBox 301">
            <a:extLst>
              <a:ext uri="{FF2B5EF4-FFF2-40B4-BE49-F238E27FC236}">
                <a16:creationId xmlns:a16="http://schemas.microsoft.com/office/drawing/2014/main" id="{8EDE9D5F-69A6-45E2-A148-D4556088C351}"/>
              </a:ext>
            </a:extLst>
          </p:cNvPr>
          <p:cNvSpPr txBox="1"/>
          <p:nvPr/>
        </p:nvSpPr>
        <p:spPr bwMode="auto">
          <a:xfrm>
            <a:off x="7930015" y="3382043"/>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04" name="TextBox 303">
            <a:extLst>
              <a:ext uri="{FF2B5EF4-FFF2-40B4-BE49-F238E27FC236}">
                <a16:creationId xmlns:a16="http://schemas.microsoft.com/office/drawing/2014/main" id="{4B61E51E-CE7A-41B6-83C1-76851106AC7D}"/>
              </a:ext>
            </a:extLst>
          </p:cNvPr>
          <p:cNvSpPr txBox="1"/>
          <p:nvPr/>
        </p:nvSpPr>
        <p:spPr bwMode="auto">
          <a:xfrm>
            <a:off x="7930015" y="3771822"/>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06" name="TextBox 305">
            <a:extLst>
              <a:ext uri="{FF2B5EF4-FFF2-40B4-BE49-F238E27FC236}">
                <a16:creationId xmlns:a16="http://schemas.microsoft.com/office/drawing/2014/main" id="{D72D0D8F-D472-4155-A165-4DA643A967AC}"/>
              </a:ext>
            </a:extLst>
          </p:cNvPr>
          <p:cNvSpPr txBox="1"/>
          <p:nvPr/>
        </p:nvSpPr>
        <p:spPr bwMode="auto">
          <a:xfrm>
            <a:off x="7930015" y="4161600"/>
            <a:ext cx="5088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7" name="TextBox 306">
            <a:extLst>
              <a:ext uri="{FF2B5EF4-FFF2-40B4-BE49-F238E27FC236}">
                <a16:creationId xmlns:a16="http://schemas.microsoft.com/office/drawing/2014/main" id="{D05325F6-E577-47F6-9DEA-B36A754A564D}"/>
              </a:ext>
            </a:extLst>
          </p:cNvPr>
          <p:cNvSpPr txBox="1"/>
          <p:nvPr/>
        </p:nvSpPr>
        <p:spPr bwMode="auto">
          <a:xfrm>
            <a:off x="8252812"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309" name="TextBox 308">
            <a:extLst>
              <a:ext uri="{FF2B5EF4-FFF2-40B4-BE49-F238E27FC236}">
                <a16:creationId xmlns:a16="http://schemas.microsoft.com/office/drawing/2014/main" id="{5F6880AB-BFEE-4512-922B-BDEDC46E46E7}"/>
              </a:ext>
            </a:extLst>
          </p:cNvPr>
          <p:cNvSpPr txBox="1"/>
          <p:nvPr/>
        </p:nvSpPr>
        <p:spPr bwMode="auto">
          <a:xfrm>
            <a:off x="8477968"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310" name="TextBox 309">
            <a:extLst>
              <a:ext uri="{FF2B5EF4-FFF2-40B4-BE49-F238E27FC236}">
                <a16:creationId xmlns:a16="http://schemas.microsoft.com/office/drawing/2014/main" id="{2D215B27-AEF4-4E3E-888F-6EB7B0AF8E0A}"/>
              </a:ext>
            </a:extLst>
          </p:cNvPr>
          <p:cNvSpPr txBox="1"/>
          <p:nvPr/>
        </p:nvSpPr>
        <p:spPr bwMode="auto">
          <a:xfrm>
            <a:off x="8703123"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311" name="TextBox 310">
            <a:extLst>
              <a:ext uri="{FF2B5EF4-FFF2-40B4-BE49-F238E27FC236}">
                <a16:creationId xmlns:a16="http://schemas.microsoft.com/office/drawing/2014/main" id="{98C2004B-82F8-4134-9BC3-5A965EE82E58}"/>
              </a:ext>
            </a:extLst>
          </p:cNvPr>
          <p:cNvSpPr txBox="1"/>
          <p:nvPr/>
        </p:nvSpPr>
        <p:spPr bwMode="auto">
          <a:xfrm>
            <a:off x="8928279"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312" name="TextBox 311">
            <a:extLst>
              <a:ext uri="{FF2B5EF4-FFF2-40B4-BE49-F238E27FC236}">
                <a16:creationId xmlns:a16="http://schemas.microsoft.com/office/drawing/2014/main" id="{F785F4E1-FE0B-4E99-959F-95C5FE4D750E}"/>
              </a:ext>
            </a:extLst>
          </p:cNvPr>
          <p:cNvSpPr txBox="1"/>
          <p:nvPr/>
        </p:nvSpPr>
        <p:spPr bwMode="auto">
          <a:xfrm>
            <a:off x="9153434"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313" name="TextBox 312">
            <a:extLst>
              <a:ext uri="{FF2B5EF4-FFF2-40B4-BE49-F238E27FC236}">
                <a16:creationId xmlns:a16="http://schemas.microsoft.com/office/drawing/2014/main" id="{D1E63F93-427E-45C7-B23E-C77867ACFE54}"/>
              </a:ext>
            </a:extLst>
          </p:cNvPr>
          <p:cNvSpPr txBox="1"/>
          <p:nvPr/>
        </p:nvSpPr>
        <p:spPr bwMode="auto">
          <a:xfrm>
            <a:off x="9378589"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14" name="TextBox 313">
            <a:extLst>
              <a:ext uri="{FF2B5EF4-FFF2-40B4-BE49-F238E27FC236}">
                <a16:creationId xmlns:a16="http://schemas.microsoft.com/office/drawing/2014/main" id="{DE9117D7-09B8-49A8-A819-A99CD19634C4}"/>
              </a:ext>
            </a:extLst>
          </p:cNvPr>
          <p:cNvSpPr txBox="1"/>
          <p:nvPr/>
        </p:nvSpPr>
        <p:spPr bwMode="auto">
          <a:xfrm>
            <a:off x="9603745"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315" name="TextBox 314">
            <a:extLst>
              <a:ext uri="{FF2B5EF4-FFF2-40B4-BE49-F238E27FC236}">
                <a16:creationId xmlns:a16="http://schemas.microsoft.com/office/drawing/2014/main" id="{BE35DC8E-38CF-4C4B-9650-8BD6FC293D61}"/>
              </a:ext>
            </a:extLst>
          </p:cNvPr>
          <p:cNvSpPr txBox="1"/>
          <p:nvPr/>
        </p:nvSpPr>
        <p:spPr bwMode="auto">
          <a:xfrm>
            <a:off x="9828900"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316" name="TextBox 315">
            <a:extLst>
              <a:ext uri="{FF2B5EF4-FFF2-40B4-BE49-F238E27FC236}">
                <a16:creationId xmlns:a16="http://schemas.microsoft.com/office/drawing/2014/main" id="{83E8832D-2316-4359-8957-75601A158F6D}"/>
              </a:ext>
            </a:extLst>
          </p:cNvPr>
          <p:cNvSpPr txBox="1"/>
          <p:nvPr/>
        </p:nvSpPr>
        <p:spPr bwMode="auto">
          <a:xfrm>
            <a:off x="10054056"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317" name="TextBox 316">
            <a:extLst>
              <a:ext uri="{FF2B5EF4-FFF2-40B4-BE49-F238E27FC236}">
                <a16:creationId xmlns:a16="http://schemas.microsoft.com/office/drawing/2014/main" id="{C48D798F-3594-4707-95AC-BBF2D46B890E}"/>
              </a:ext>
            </a:extLst>
          </p:cNvPr>
          <p:cNvSpPr txBox="1"/>
          <p:nvPr/>
        </p:nvSpPr>
        <p:spPr bwMode="auto">
          <a:xfrm>
            <a:off x="10279211"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318" name="TextBox 317">
            <a:extLst>
              <a:ext uri="{FF2B5EF4-FFF2-40B4-BE49-F238E27FC236}">
                <a16:creationId xmlns:a16="http://schemas.microsoft.com/office/drawing/2014/main" id="{DE0D1180-E793-4226-A21B-36EBFC295E35}"/>
              </a:ext>
            </a:extLst>
          </p:cNvPr>
          <p:cNvSpPr txBox="1"/>
          <p:nvPr/>
        </p:nvSpPr>
        <p:spPr bwMode="auto">
          <a:xfrm>
            <a:off x="10504367"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19" name="TextBox 318">
            <a:extLst>
              <a:ext uri="{FF2B5EF4-FFF2-40B4-BE49-F238E27FC236}">
                <a16:creationId xmlns:a16="http://schemas.microsoft.com/office/drawing/2014/main" id="{521B328A-0C92-44CF-96DD-2D7D2F238762}"/>
              </a:ext>
            </a:extLst>
          </p:cNvPr>
          <p:cNvSpPr txBox="1"/>
          <p:nvPr/>
        </p:nvSpPr>
        <p:spPr bwMode="auto">
          <a:xfrm>
            <a:off x="10729522"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320" name="TextBox 319">
            <a:extLst>
              <a:ext uri="{FF2B5EF4-FFF2-40B4-BE49-F238E27FC236}">
                <a16:creationId xmlns:a16="http://schemas.microsoft.com/office/drawing/2014/main" id="{798434A0-C71C-4DDA-92C1-E311BBDEFA02}"/>
              </a:ext>
            </a:extLst>
          </p:cNvPr>
          <p:cNvSpPr txBox="1"/>
          <p:nvPr/>
        </p:nvSpPr>
        <p:spPr bwMode="auto">
          <a:xfrm>
            <a:off x="10954678"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321" name="TextBox 320">
            <a:extLst>
              <a:ext uri="{FF2B5EF4-FFF2-40B4-BE49-F238E27FC236}">
                <a16:creationId xmlns:a16="http://schemas.microsoft.com/office/drawing/2014/main" id="{13184DD8-638C-417D-AE83-544A8B95BFB1}"/>
              </a:ext>
            </a:extLst>
          </p:cNvPr>
          <p:cNvSpPr txBox="1"/>
          <p:nvPr/>
        </p:nvSpPr>
        <p:spPr bwMode="auto">
          <a:xfrm>
            <a:off x="11179833"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322" name="TextBox 321">
            <a:extLst>
              <a:ext uri="{FF2B5EF4-FFF2-40B4-BE49-F238E27FC236}">
                <a16:creationId xmlns:a16="http://schemas.microsoft.com/office/drawing/2014/main" id="{A98B90E1-BC56-414D-9804-1B28BF90426B}"/>
              </a:ext>
            </a:extLst>
          </p:cNvPr>
          <p:cNvSpPr txBox="1"/>
          <p:nvPr/>
        </p:nvSpPr>
        <p:spPr bwMode="auto">
          <a:xfrm>
            <a:off x="11404988" y="4327651"/>
            <a:ext cx="368512" cy="220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325" name="TextBox 324">
            <a:extLst>
              <a:ext uri="{FF2B5EF4-FFF2-40B4-BE49-F238E27FC236}">
                <a16:creationId xmlns:a16="http://schemas.microsoft.com/office/drawing/2014/main" id="{B3717379-6B88-4DE6-A7C1-575E8F75B694}"/>
              </a:ext>
            </a:extLst>
          </p:cNvPr>
          <p:cNvSpPr txBox="1"/>
          <p:nvPr/>
        </p:nvSpPr>
        <p:spPr bwMode="auto">
          <a:xfrm>
            <a:off x="8731834" y="3687500"/>
            <a:ext cx="1419411" cy="584775"/>
          </a:xfrm>
          <a:prstGeom prst="rect">
            <a:avLst/>
          </a:prstGeom>
          <a:no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t>Darolutamide</a:t>
            </a:r>
            <a:br>
              <a:rPr kumimoji="0" lang="en-US" sz="1600" i="0" u="none" strike="noStrike" kern="1200" cap="none" spc="0" normalizeH="0" baseline="0" noProof="0" dirty="0">
                <a:ln>
                  <a:noFill/>
                </a:ln>
                <a:solidFill>
                  <a:schemeClr val="accent1"/>
                </a:solidFill>
                <a:effectLst/>
                <a:uLnTx/>
                <a:uFillTx/>
                <a:latin typeface="Calibri" panose="020F0502020204030204" pitchFamily="34" charset="0"/>
                <a:cs typeface="Calibri" panose="020F0502020204030204" pitchFamily="34" charset="0"/>
              </a:rPr>
            </a:br>
            <a:r>
              <a:rPr kumimoji="0" lang="en-US" sz="1600"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Placebo</a:t>
            </a:r>
          </a:p>
        </p:txBody>
      </p:sp>
      <p:cxnSp>
        <p:nvCxnSpPr>
          <p:cNvPr id="326" name="Straight Connector 325">
            <a:extLst>
              <a:ext uri="{FF2B5EF4-FFF2-40B4-BE49-F238E27FC236}">
                <a16:creationId xmlns:a16="http://schemas.microsoft.com/office/drawing/2014/main" id="{9264A065-E2CE-41A7-AE40-1BD8322CA30E}"/>
              </a:ext>
            </a:extLst>
          </p:cNvPr>
          <p:cNvCxnSpPr>
            <a:cxnSpLocks/>
          </p:cNvCxnSpPr>
          <p:nvPr/>
        </p:nvCxnSpPr>
        <p:spPr bwMode="auto">
          <a:xfrm flipH="1">
            <a:off x="8584180" y="3869901"/>
            <a:ext cx="197737" cy="0"/>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45FB543F-8ADE-4902-B5DC-3F18D1CE268C}"/>
              </a:ext>
            </a:extLst>
          </p:cNvPr>
          <p:cNvCxnSpPr>
            <a:cxnSpLocks/>
          </p:cNvCxnSpPr>
          <p:nvPr/>
        </p:nvCxnSpPr>
        <p:spPr bwMode="auto">
          <a:xfrm flipH="1">
            <a:off x="8584180" y="4096055"/>
            <a:ext cx="197737" cy="0"/>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9401BF9-5813-4621-B9C9-D49FA8D51F11}"/>
              </a:ext>
            </a:extLst>
          </p:cNvPr>
          <p:cNvCxnSpPr>
            <a:cxnSpLocks/>
          </p:cNvCxnSpPr>
          <p:nvPr/>
        </p:nvCxnSpPr>
        <p:spPr bwMode="auto">
          <a:xfrm flipH="1">
            <a:off x="8441676" y="3360199"/>
            <a:ext cx="3367181"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sp>
        <p:nvSpPr>
          <p:cNvPr id="330" name="Freeform: Shape 329">
            <a:extLst>
              <a:ext uri="{FF2B5EF4-FFF2-40B4-BE49-F238E27FC236}">
                <a16:creationId xmlns:a16="http://schemas.microsoft.com/office/drawing/2014/main" id="{E82F44AB-6178-4033-83A8-63F06844F8C1}"/>
              </a:ext>
            </a:extLst>
          </p:cNvPr>
          <p:cNvSpPr/>
          <p:nvPr/>
        </p:nvSpPr>
        <p:spPr bwMode="auto">
          <a:xfrm>
            <a:off x="8443676" y="2400425"/>
            <a:ext cx="3357942" cy="872417"/>
          </a:xfrm>
          <a:custGeom>
            <a:avLst/>
            <a:gdLst>
              <a:gd name="connsiteX0" fmla="*/ 5086350 w 5086350"/>
              <a:gd name="connsiteY0" fmla="*/ 1219200 h 1219200"/>
              <a:gd name="connsiteX1" fmla="*/ 4119563 w 5086350"/>
              <a:gd name="connsiteY1" fmla="*/ 1219200 h 1219200"/>
              <a:gd name="connsiteX2" fmla="*/ 4119563 w 5086350"/>
              <a:gd name="connsiteY2" fmla="*/ 1166813 h 1219200"/>
              <a:gd name="connsiteX3" fmla="*/ 4105275 w 5086350"/>
              <a:gd name="connsiteY3" fmla="*/ 1152525 h 1219200"/>
              <a:gd name="connsiteX4" fmla="*/ 4105275 w 5086350"/>
              <a:gd name="connsiteY4" fmla="*/ 1100138 h 1219200"/>
              <a:gd name="connsiteX5" fmla="*/ 3967163 w 5086350"/>
              <a:gd name="connsiteY5" fmla="*/ 1100138 h 1219200"/>
              <a:gd name="connsiteX6" fmla="*/ 3967163 w 5086350"/>
              <a:gd name="connsiteY6" fmla="*/ 1028700 h 1219200"/>
              <a:gd name="connsiteX7" fmla="*/ 3895725 w 5086350"/>
              <a:gd name="connsiteY7" fmla="*/ 1028700 h 1219200"/>
              <a:gd name="connsiteX8" fmla="*/ 3895725 w 5086350"/>
              <a:gd name="connsiteY8" fmla="*/ 933450 h 1219200"/>
              <a:gd name="connsiteX9" fmla="*/ 3838575 w 5086350"/>
              <a:gd name="connsiteY9" fmla="*/ 933450 h 1219200"/>
              <a:gd name="connsiteX10" fmla="*/ 3838575 w 5086350"/>
              <a:gd name="connsiteY10" fmla="*/ 857250 h 1219200"/>
              <a:gd name="connsiteX11" fmla="*/ 3719513 w 5086350"/>
              <a:gd name="connsiteY11" fmla="*/ 857250 h 1219200"/>
              <a:gd name="connsiteX12" fmla="*/ 3719513 w 5086350"/>
              <a:gd name="connsiteY12" fmla="*/ 819150 h 1219200"/>
              <a:gd name="connsiteX13" fmla="*/ 3667125 w 5086350"/>
              <a:gd name="connsiteY13" fmla="*/ 819150 h 1219200"/>
              <a:gd name="connsiteX14" fmla="*/ 3667125 w 5086350"/>
              <a:gd name="connsiteY14" fmla="*/ 766763 h 1219200"/>
              <a:gd name="connsiteX15" fmla="*/ 3595688 w 5086350"/>
              <a:gd name="connsiteY15" fmla="*/ 766763 h 1219200"/>
              <a:gd name="connsiteX16" fmla="*/ 3595688 w 5086350"/>
              <a:gd name="connsiteY16" fmla="*/ 709613 h 1219200"/>
              <a:gd name="connsiteX17" fmla="*/ 3333750 w 5086350"/>
              <a:gd name="connsiteY17" fmla="*/ 709613 h 1219200"/>
              <a:gd name="connsiteX18" fmla="*/ 3333750 w 5086350"/>
              <a:gd name="connsiteY18" fmla="*/ 685800 h 1219200"/>
              <a:gd name="connsiteX19" fmla="*/ 3190875 w 5086350"/>
              <a:gd name="connsiteY19" fmla="*/ 685800 h 1219200"/>
              <a:gd name="connsiteX20" fmla="*/ 3190875 w 5086350"/>
              <a:gd name="connsiteY20" fmla="*/ 642938 h 1219200"/>
              <a:gd name="connsiteX21" fmla="*/ 2909888 w 5086350"/>
              <a:gd name="connsiteY21" fmla="*/ 642938 h 1219200"/>
              <a:gd name="connsiteX22" fmla="*/ 2909888 w 5086350"/>
              <a:gd name="connsiteY22" fmla="*/ 600075 h 1219200"/>
              <a:gd name="connsiteX23" fmla="*/ 2800350 w 5086350"/>
              <a:gd name="connsiteY23" fmla="*/ 600075 h 1219200"/>
              <a:gd name="connsiteX24" fmla="*/ 2800350 w 5086350"/>
              <a:gd name="connsiteY24" fmla="*/ 552450 h 1219200"/>
              <a:gd name="connsiteX25" fmla="*/ 2700338 w 5086350"/>
              <a:gd name="connsiteY25" fmla="*/ 552450 h 1219200"/>
              <a:gd name="connsiteX26" fmla="*/ 2700338 w 5086350"/>
              <a:gd name="connsiteY26" fmla="*/ 523875 h 1219200"/>
              <a:gd name="connsiteX27" fmla="*/ 2590800 w 5086350"/>
              <a:gd name="connsiteY27" fmla="*/ 523875 h 1219200"/>
              <a:gd name="connsiteX28" fmla="*/ 2590800 w 5086350"/>
              <a:gd name="connsiteY28" fmla="*/ 490538 h 1219200"/>
              <a:gd name="connsiteX29" fmla="*/ 2452688 w 5086350"/>
              <a:gd name="connsiteY29" fmla="*/ 490538 h 1219200"/>
              <a:gd name="connsiteX30" fmla="*/ 2452688 w 5086350"/>
              <a:gd name="connsiteY30" fmla="*/ 490538 h 1219200"/>
              <a:gd name="connsiteX31" fmla="*/ 2452688 w 5086350"/>
              <a:gd name="connsiteY31" fmla="*/ 442913 h 1219200"/>
              <a:gd name="connsiteX32" fmla="*/ 2243138 w 5086350"/>
              <a:gd name="connsiteY32" fmla="*/ 442913 h 1219200"/>
              <a:gd name="connsiteX33" fmla="*/ 2243138 w 5086350"/>
              <a:gd name="connsiteY33" fmla="*/ 395288 h 1219200"/>
              <a:gd name="connsiteX34" fmla="*/ 2014538 w 5086350"/>
              <a:gd name="connsiteY34" fmla="*/ 395288 h 1219200"/>
              <a:gd name="connsiteX35" fmla="*/ 2014538 w 5086350"/>
              <a:gd name="connsiteY35" fmla="*/ 342900 h 1219200"/>
              <a:gd name="connsiteX36" fmla="*/ 1895475 w 5086350"/>
              <a:gd name="connsiteY36" fmla="*/ 342900 h 1219200"/>
              <a:gd name="connsiteX37" fmla="*/ 1895475 w 5086350"/>
              <a:gd name="connsiteY37" fmla="*/ 309563 h 1219200"/>
              <a:gd name="connsiteX38" fmla="*/ 1781175 w 5086350"/>
              <a:gd name="connsiteY38" fmla="*/ 309563 h 1219200"/>
              <a:gd name="connsiteX39" fmla="*/ 1781175 w 5086350"/>
              <a:gd name="connsiteY39" fmla="*/ 276225 h 1219200"/>
              <a:gd name="connsiteX40" fmla="*/ 1604963 w 5086350"/>
              <a:gd name="connsiteY40" fmla="*/ 276225 h 1219200"/>
              <a:gd name="connsiteX41" fmla="*/ 1604963 w 5086350"/>
              <a:gd name="connsiteY41" fmla="*/ 238125 h 1219200"/>
              <a:gd name="connsiteX42" fmla="*/ 1533525 w 5086350"/>
              <a:gd name="connsiteY42" fmla="*/ 238125 h 1219200"/>
              <a:gd name="connsiteX43" fmla="*/ 1533525 w 5086350"/>
              <a:gd name="connsiteY43" fmla="*/ 209550 h 1219200"/>
              <a:gd name="connsiteX44" fmla="*/ 1423988 w 5086350"/>
              <a:gd name="connsiteY44" fmla="*/ 209550 h 1219200"/>
              <a:gd name="connsiteX45" fmla="*/ 1423988 w 5086350"/>
              <a:gd name="connsiteY45" fmla="*/ 171450 h 1219200"/>
              <a:gd name="connsiteX46" fmla="*/ 1352550 w 5086350"/>
              <a:gd name="connsiteY46" fmla="*/ 171450 h 1219200"/>
              <a:gd name="connsiteX47" fmla="*/ 1352550 w 5086350"/>
              <a:gd name="connsiteY47" fmla="*/ 123825 h 1219200"/>
              <a:gd name="connsiteX48" fmla="*/ 1104900 w 5086350"/>
              <a:gd name="connsiteY48" fmla="*/ 123825 h 1219200"/>
              <a:gd name="connsiteX49" fmla="*/ 1104900 w 5086350"/>
              <a:gd name="connsiteY49" fmla="*/ 85725 h 1219200"/>
              <a:gd name="connsiteX50" fmla="*/ 938213 w 5086350"/>
              <a:gd name="connsiteY50" fmla="*/ 85725 h 1219200"/>
              <a:gd name="connsiteX51" fmla="*/ 938213 w 5086350"/>
              <a:gd name="connsiteY51" fmla="*/ 66675 h 1219200"/>
              <a:gd name="connsiteX52" fmla="*/ 666750 w 5086350"/>
              <a:gd name="connsiteY52" fmla="*/ 66675 h 1219200"/>
              <a:gd name="connsiteX53" fmla="*/ 666750 w 5086350"/>
              <a:gd name="connsiteY53" fmla="*/ 28575 h 1219200"/>
              <a:gd name="connsiteX54" fmla="*/ 395288 w 5086350"/>
              <a:gd name="connsiteY54" fmla="*/ 28575 h 1219200"/>
              <a:gd name="connsiteX55" fmla="*/ 395288 w 5086350"/>
              <a:gd name="connsiteY55" fmla="*/ 0 h 1219200"/>
              <a:gd name="connsiteX56" fmla="*/ 0 w 5086350"/>
              <a:gd name="connsiteY56"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86350" h="1219200">
                <a:moveTo>
                  <a:pt x="5086350" y="1219200"/>
                </a:moveTo>
                <a:lnTo>
                  <a:pt x="4119563" y="1219200"/>
                </a:lnTo>
                <a:lnTo>
                  <a:pt x="4119563" y="1166813"/>
                </a:lnTo>
                <a:lnTo>
                  <a:pt x="4105275" y="1152525"/>
                </a:lnTo>
                <a:lnTo>
                  <a:pt x="4105275" y="1100138"/>
                </a:lnTo>
                <a:lnTo>
                  <a:pt x="3967163" y="1100138"/>
                </a:lnTo>
                <a:lnTo>
                  <a:pt x="3967163" y="1028700"/>
                </a:lnTo>
                <a:lnTo>
                  <a:pt x="3895725" y="1028700"/>
                </a:lnTo>
                <a:lnTo>
                  <a:pt x="3895725" y="933450"/>
                </a:lnTo>
                <a:lnTo>
                  <a:pt x="3838575" y="933450"/>
                </a:lnTo>
                <a:lnTo>
                  <a:pt x="3838575" y="857250"/>
                </a:lnTo>
                <a:lnTo>
                  <a:pt x="3719513" y="857250"/>
                </a:lnTo>
                <a:lnTo>
                  <a:pt x="3719513" y="819150"/>
                </a:lnTo>
                <a:lnTo>
                  <a:pt x="3667125" y="819150"/>
                </a:lnTo>
                <a:lnTo>
                  <a:pt x="3667125" y="766763"/>
                </a:lnTo>
                <a:lnTo>
                  <a:pt x="3595688" y="766763"/>
                </a:lnTo>
                <a:lnTo>
                  <a:pt x="3595688" y="709613"/>
                </a:lnTo>
                <a:lnTo>
                  <a:pt x="3333750" y="709613"/>
                </a:lnTo>
                <a:lnTo>
                  <a:pt x="3333750" y="685800"/>
                </a:lnTo>
                <a:lnTo>
                  <a:pt x="3190875" y="685800"/>
                </a:lnTo>
                <a:lnTo>
                  <a:pt x="3190875" y="642938"/>
                </a:lnTo>
                <a:lnTo>
                  <a:pt x="2909888" y="642938"/>
                </a:lnTo>
                <a:lnTo>
                  <a:pt x="2909888" y="600075"/>
                </a:lnTo>
                <a:lnTo>
                  <a:pt x="2800350" y="600075"/>
                </a:lnTo>
                <a:lnTo>
                  <a:pt x="2800350" y="552450"/>
                </a:lnTo>
                <a:lnTo>
                  <a:pt x="2700338" y="552450"/>
                </a:lnTo>
                <a:lnTo>
                  <a:pt x="2700338" y="523875"/>
                </a:lnTo>
                <a:lnTo>
                  <a:pt x="2590800" y="523875"/>
                </a:lnTo>
                <a:lnTo>
                  <a:pt x="2590800" y="490538"/>
                </a:lnTo>
                <a:lnTo>
                  <a:pt x="2452688" y="490538"/>
                </a:lnTo>
                <a:lnTo>
                  <a:pt x="2452688" y="490538"/>
                </a:lnTo>
                <a:lnTo>
                  <a:pt x="2452688" y="442913"/>
                </a:lnTo>
                <a:lnTo>
                  <a:pt x="2243138" y="442913"/>
                </a:lnTo>
                <a:lnTo>
                  <a:pt x="2243138" y="395288"/>
                </a:lnTo>
                <a:lnTo>
                  <a:pt x="2014538" y="395288"/>
                </a:lnTo>
                <a:lnTo>
                  <a:pt x="2014538" y="342900"/>
                </a:lnTo>
                <a:lnTo>
                  <a:pt x="1895475" y="342900"/>
                </a:lnTo>
                <a:lnTo>
                  <a:pt x="1895475" y="309563"/>
                </a:lnTo>
                <a:lnTo>
                  <a:pt x="1781175" y="309563"/>
                </a:lnTo>
                <a:lnTo>
                  <a:pt x="1781175" y="276225"/>
                </a:lnTo>
                <a:lnTo>
                  <a:pt x="1604963" y="276225"/>
                </a:lnTo>
                <a:lnTo>
                  <a:pt x="1604963" y="238125"/>
                </a:lnTo>
                <a:lnTo>
                  <a:pt x="1533525" y="238125"/>
                </a:lnTo>
                <a:lnTo>
                  <a:pt x="1533525" y="209550"/>
                </a:lnTo>
                <a:lnTo>
                  <a:pt x="1423988" y="209550"/>
                </a:lnTo>
                <a:lnTo>
                  <a:pt x="1423988" y="171450"/>
                </a:lnTo>
                <a:lnTo>
                  <a:pt x="1352550" y="171450"/>
                </a:lnTo>
                <a:lnTo>
                  <a:pt x="1352550" y="123825"/>
                </a:lnTo>
                <a:lnTo>
                  <a:pt x="1104900" y="123825"/>
                </a:lnTo>
                <a:lnTo>
                  <a:pt x="1104900" y="85725"/>
                </a:lnTo>
                <a:lnTo>
                  <a:pt x="938213" y="85725"/>
                </a:lnTo>
                <a:lnTo>
                  <a:pt x="938213" y="66675"/>
                </a:lnTo>
                <a:lnTo>
                  <a:pt x="666750" y="66675"/>
                </a:lnTo>
                <a:lnTo>
                  <a:pt x="666750" y="28575"/>
                </a:lnTo>
                <a:lnTo>
                  <a:pt x="395288" y="28575"/>
                </a:lnTo>
                <a:lnTo>
                  <a:pt x="395288"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2" name="Freeform: Shape 331">
            <a:extLst>
              <a:ext uri="{FF2B5EF4-FFF2-40B4-BE49-F238E27FC236}">
                <a16:creationId xmlns:a16="http://schemas.microsoft.com/office/drawing/2014/main" id="{C829223A-85F5-407B-97B7-FE7EC66A0123}"/>
              </a:ext>
            </a:extLst>
          </p:cNvPr>
          <p:cNvSpPr/>
          <p:nvPr/>
        </p:nvSpPr>
        <p:spPr bwMode="auto">
          <a:xfrm>
            <a:off x="8440532" y="2397017"/>
            <a:ext cx="3361086" cy="807667"/>
          </a:xfrm>
          <a:custGeom>
            <a:avLst/>
            <a:gdLst>
              <a:gd name="connsiteX0" fmla="*/ 5091112 w 5091112"/>
              <a:gd name="connsiteY0" fmla="*/ 1128712 h 1128712"/>
              <a:gd name="connsiteX1" fmla="*/ 5091112 w 5091112"/>
              <a:gd name="connsiteY1" fmla="*/ 1128712 h 1128712"/>
              <a:gd name="connsiteX2" fmla="*/ 4762500 w 5091112"/>
              <a:gd name="connsiteY2" fmla="*/ 1128712 h 1128712"/>
              <a:gd name="connsiteX3" fmla="*/ 4762500 w 5091112"/>
              <a:gd name="connsiteY3" fmla="*/ 976312 h 1128712"/>
              <a:gd name="connsiteX4" fmla="*/ 4614862 w 5091112"/>
              <a:gd name="connsiteY4" fmla="*/ 976312 h 1128712"/>
              <a:gd name="connsiteX5" fmla="*/ 4614862 w 5091112"/>
              <a:gd name="connsiteY5" fmla="*/ 828675 h 1128712"/>
              <a:gd name="connsiteX6" fmla="*/ 4095750 w 5091112"/>
              <a:gd name="connsiteY6" fmla="*/ 828675 h 1128712"/>
              <a:gd name="connsiteX7" fmla="*/ 4095750 w 5091112"/>
              <a:gd name="connsiteY7" fmla="*/ 785812 h 1128712"/>
              <a:gd name="connsiteX8" fmla="*/ 4000500 w 5091112"/>
              <a:gd name="connsiteY8" fmla="*/ 785812 h 1128712"/>
              <a:gd name="connsiteX9" fmla="*/ 4000500 w 5091112"/>
              <a:gd name="connsiteY9" fmla="*/ 728662 h 1128712"/>
              <a:gd name="connsiteX10" fmla="*/ 3943350 w 5091112"/>
              <a:gd name="connsiteY10" fmla="*/ 728662 h 1128712"/>
              <a:gd name="connsiteX11" fmla="*/ 3943350 w 5091112"/>
              <a:gd name="connsiteY11" fmla="*/ 623887 h 1128712"/>
              <a:gd name="connsiteX12" fmla="*/ 3767137 w 5091112"/>
              <a:gd name="connsiteY12" fmla="*/ 623887 h 1128712"/>
              <a:gd name="connsiteX13" fmla="*/ 3767137 w 5091112"/>
              <a:gd name="connsiteY13" fmla="*/ 566737 h 1128712"/>
              <a:gd name="connsiteX14" fmla="*/ 3686175 w 5091112"/>
              <a:gd name="connsiteY14" fmla="*/ 566737 h 1128712"/>
              <a:gd name="connsiteX15" fmla="*/ 3686175 w 5091112"/>
              <a:gd name="connsiteY15" fmla="*/ 533400 h 1128712"/>
              <a:gd name="connsiteX16" fmla="*/ 3452812 w 5091112"/>
              <a:gd name="connsiteY16" fmla="*/ 533400 h 1128712"/>
              <a:gd name="connsiteX17" fmla="*/ 3452812 w 5091112"/>
              <a:gd name="connsiteY17" fmla="*/ 509587 h 1128712"/>
              <a:gd name="connsiteX18" fmla="*/ 3309937 w 5091112"/>
              <a:gd name="connsiteY18" fmla="*/ 509587 h 1128712"/>
              <a:gd name="connsiteX19" fmla="*/ 3309937 w 5091112"/>
              <a:gd name="connsiteY19" fmla="*/ 466725 h 1128712"/>
              <a:gd name="connsiteX20" fmla="*/ 2986087 w 5091112"/>
              <a:gd name="connsiteY20" fmla="*/ 466725 h 1128712"/>
              <a:gd name="connsiteX21" fmla="*/ 2986087 w 5091112"/>
              <a:gd name="connsiteY21" fmla="*/ 428625 h 1128712"/>
              <a:gd name="connsiteX22" fmla="*/ 2738437 w 5091112"/>
              <a:gd name="connsiteY22" fmla="*/ 428625 h 1128712"/>
              <a:gd name="connsiteX23" fmla="*/ 2738437 w 5091112"/>
              <a:gd name="connsiteY23" fmla="*/ 395287 h 1128712"/>
              <a:gd name="connsiteX24" fmla="*/ 2614612 w 5091112"/>
              <a:gd name="connsiteY24" fmla="*/ 395287 h 1128712"/>
              <a:gd name="connsiteX25" fmla="*/ 2614612 w 5091112"/>
              <a:gd name="connsiteY25" fmla="*/ 357187 h 1128712"/>
              <a:gd name="connsiteX26" fmla="*/ 2486025 w 5091112"/>
              <a:gd name="connsiteY26" fmla="*/ 357187 h 1128712"/>
              <a:gd name="connsiteX27" fmla="*/ 2486025 w 5091112"/>
              <a:gd name="connsiteY27" fmla="*/ 328612 h 1128712"/>
              <a:gd name="connsiteX28" fmla="*/ 2371725 w 5091112"/>
              <a:gd name="connsiteY28" fmla="*/ 328612 h 1128712"/>
              <a:gd name="connsiteX29" fmla="*/ 2371725 w 5091112"/>
              <a:gd name="connsiteY29" fmla="*/ 295275 h 1128712"/>
              <a:gd name="connsiteX30" fmla="*/ 2157412 w 5091112"/>
              <a:gd name="connsiteY30" fmla="*/ 295275 h 1128712"/>
              <a:gd name="connsiteX31" fmla="*/ 2157412 w 5091112"/>
              <a:gd name="connsiteY31" fmla="*/ 271462 h 1128712"/>
              <a:gd name="connsiteX32" fmla="*/ 1981200 w 5091112"/>
              <a:gd name="connsiteY32" fmla="*/ 271462 h 1128712"/>
              <a:gd name="connsiteX33" fmla="*/ 1981200 w 5091112"/>
              <a:gd name="connsiteY33" fmla="*/ 228600 h 1128712"/>
              <a:gd name="connsiteX34" fmla="*/ 1847850 w 5091112"/>
              <a:gd name="connsiteY34" fmla="*/ 228600 h 1128712"/>
              <a:gd name="connsiteX35" fmla="*/ 1847850 w 5091112"/>
              <a:gd name="connsiteY35" fmla="*/ 195262 h 1128712"/>
              <a:gd name="connsiteX36" fmla="*/ 1595437 w 5091112"/>
              <a:gd name="connsiteY36" fmla="*/ 195262 h 1128712"/>
              <a:gd name="connsiteX37" fmla="*/ 1595437 w 5091112"/>
              <a:gd name="connsiteY37" fmla="*/ 195262 h 1128712"/>
              <a:gd name="connsiteX38" fmla="*/ 1595437 w 5091112"/>
              <a:gd name="connsiteY38" fmla="*/ 195262 h 1128712"/>
              <a:gd name="connsiteX39" fmla="*/ 1595437 w 5091112"/>
              <a:gd name="connsiteY39" fmla="*/ 152400 h 1128712"/>
              <a:gd name="connsiteX40" fmla="*/ 1552575 w 5091112"/>
              <a:gd name="connsiteY40" fmla="*/ 152400 h 1128712"/>
              <a:gd name="connsiteX41" fmla="*/ 1300162 w 5091112"/>
              <a:gd name="connsiteY41" fmla="*/ 152400 h 1128712"/>
              <a:gd name="connsiteX42" fmla="*/ 1300162 w 5091112"/>
              <a:gd name="connsiteY42" fmla="*/ 114300 h 1128712"/>
              <a:gd name="connsiteX43" fmla="*/ 1081087 w 5091112"/>
              <a:gd name="connsiteY43" fmla="*/ 114300 h 1128712"/>
              <a:gd name="connsiteX44" fmla="*/ 1081087 w 5091112"/>
              <a:gd name="connsiteY44" fmla="*/ 80962 h 1128712"/>
              <a:gd name="connsiteX45" fmla="*/ 938212 w 5091112"/>
              <a:gd name="connsiteY45" fmla="*/ 80962 h 1128712"/>
              <a:gd name="connsiteX46" fmla="*/ 919162 w 5091112"/>
              <a:gd name="connsiteY46" fmla="*/ 61912 h 1128712"/>
              <a:gd name="connsiteX47" fmla="*/ 666750 w 5091112"/>
              <a:gd name="connsiteY47" fmla="*/ 61912 h 1128712"/>
              <a:gd name="connsiteX48" fmla="*/ 666750 w 5091112"/>
              <a:gd name="connsiteY48" fmla="*/ 33337 h 1128712"/>
              <a:gd name="connsiteX49" fmla="*/ 390525 w 5091112"/>
              <a:gd name="connsiteY49" fmla="*/ 33337 h 1128712"/>
              <a:gd name="connsiteX50" fmla="*/ 390525 w 5091112"/>
              <a:gd name="connsiteY50" fmla="*/ 0 h 1128712"/>
              <a:gd name="connsiteX51" fmla="*/ 0 w 5091112"/>
              <a:gd name="connsiteY51" fmla="*/ 0 h 1128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091112" h="1128712">
                <a:moveTo>
                  <a:pt x="5091112" y="1128712"/>
                </a:moveTo>
                <a:lnTo>
                  <a:pt x="5091112" y="1128712"/>
                </a:lnTo>
                <a:lnTo>
                  <a:pt x="4762500" y="1128712"/>
                </a:lnTo>
                <a:lnTo>
                  <a:pt x="4762500" y="976312"/>
                </a:lnTo>
                <a:lnTo>
                  <a:pt x="4614862" y="976312"/>
                </a:lnTo>
                <a:lnTo>
                  <a:pt x="4614862" y="828675"/>
                </a:lnTo>
                <a:lnTo>
                  <a:pt x="4095750" y="828675"/>
                </a:lnTo>
                <a:lnTo>
                  <a:pt x="4095750" y="785812"/>
                </a:lnTo>
                <a:lnTo>
                  <a:pt x="4000500" y="785812"/>
                </a:lnTo>
                <a:lnTo>
                  <a:pt x="4000500" y="728662"/>
                </a:lnTo>
                <a:lnTo>
                  <a:pt x="3943350" y="728662"/>
                </a:lnTo>
                <a:lnTo>
                  <a:pt x="3943350" y="623887"/>
                </a:lnTo>
                <a:lnTo>
                  <a:pt x="3767137" y="623887"/>
                </a:lnTo>
                <a:lnTo>
                  <a:pt x="3767137" y="566737"/>
                </a:lnTo>
                <a:lnTo>
                  <a:pt x="3686175" y="566737"/>
                </a:lnTo>
                <a:lnTo>
                  <a:pt x="3686175" y="533400"/>
                </a:lnTo>
                <a:lnTo>
                  <a:pt x="3452812" y="533400"/>
                </a:lnTo>
                <a:lnTo>
                  <a:pt x="3452812" y="509587"/>
                </a:lnTo>
                <a:lnTo>
                  <a:pt x="3309937" y="509587"/>
                </a:lnTo>
                <a:lnTo>
                  <a:pt x="3309937" y="466725"/>
                </a:lnTo>
                <a:lnTo>
                  <a:pt x="2986087" y="466725"/>
                </a:lnTo>
                <a:lnTo>
                  <a:pt x="2986087" y="428625"/>
                </a:lnTo>
                <a:lnTo>
                  <a:pt x="2738437" y="428625"/>
                </a:lnTo>
                <a:lnTo>
                  <a:pt x="2738437" y="395287"/>
                </a:lnTo>
                <a:lnTo>
                  <a:pt x="2614612" y="395287"/>
                </a:lnTo>
                <a:lnTo>
                  <a:pt x="2614612" y="357187"/>
                </a:lnTo>
                <a:lnTo>
                  <a:pt x="2486025" y="357187"/>
                </a:lnTo>
                <a:lnTo>
                  <a:pt x="2486025" y="328612"/>
                </a:lnTo>
                <a:lnTo>
                  <a:pt x="2371725" y="328612"/>
                </a:lnTo>
                <a:lnTo>
                  <a:pt x="2371725" y="295275"/>
                </a:lnTo>
                <a:lnTo>
                  <a:pt x="2157412" y="295275"/>
                </a:lnTo>
                <a:lnTo>
                  <a:pt x="2157412" y="271462"/>
                </a:lnTo>
                <a:lnTo>
                  <a:pt x="1981200" y="271462"/>
                </a:lnTo>
                <a:lnTo>
                  <a:pt x="1981200" y="228600"/>
                </a:lnTo>
                <a:lnTo>
                  <a:pt x="1847850" y="228600"/>
                </a:lnTo>
                <a:lnTo>
                  <a:pt x="1847850" y="195262"/>
                </a:lnTo>
                <a:lnTo>
                  <a:pt x="1595437" y="195262"/>
                </a:lnTo>
                <a:lnTo>
                  <a:pt x="1595437" y="195262"/>
                </a:lnTo>
                <a:lnTo>
                  <a:pt x="1595437" y="195262"/>
                </a:lnTo>
                <a:lnTo>
                  <a:pt x="1595437" y="152400"/>
                </a:lnTo>
                <a:lnTo>
                  <a:pt x="1552575" y="152400"/>
                </a:lnTo>
                <a:lnTo>
                  <a:pt x="1300162" y="152400"/>
                </a:lnTo>
                <a:lnTo>
                  <a:pt x="1300162" y="114300"/>
                </a:lnTo>
                <a:lnTo>
                  <a:pt x="1081087" y="114300"/>
                </a:lnTo>
                <a:lnTo>
                  <a:pt x="1081087" y="80962"/>
                </a:lnTo>
                <a:lnTo>
                  <a:pt x="938212" y="80962"/>
                </a:lnTo>
                <a:lnTo>
                  <a:pt x="919162" y="61912"/>
                </a:lnTo>
                <a:lnTo>
                  <a:pt x="666750" y="61912"/>
                </a:lnTo>
                <a:lnTo>
                  <a:pt x="666750" y="33337"/>
                </a:lnTo>
                <a:lnTo>
                  <a:pt x="390525" y="33337"/>
                </a:lnTo>
                <a:lnTo>
                  <a:pt x="390525"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1" name="Rectangle 40">
            <a:extLst>
              <a:ext uri="{FF2B5EF4-FFF2-40B4-BE49-F238E27FC236}">
                <a16:creationId xmlns:a16="http://schemas.microsoft.com/office/drawing/2014/main" id="{F67C8071-AF4D-4F06-847D-B12715849005}"/>
              </a:ext>
            </a:extLst>
          </p:cNvPr>
          <p:cNvSpPr/>
          <p:nvPr/>
        </p:nvSpPr>
        <p:spPr>
          <a:xfrm>
            <a:off x="8443676" y="4944962"/>
            <a:ext cx="3315331"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0.69 (95% CI: 0.53-0.88;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.003)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29.1 mo</a:t>
            </a:r>
          </a:p>
        </p:txBody>
      </p:sp>
      <p:sp>
        <p:nvSpPr>
          <p:cNvPr id="335" name="Rectangle 334">
            <a:extLst>
              <a:ext uri="{FF2B5EF4-FFF2-40B4-BE49-F238E27FC236}">
                <a16:creationId xmlns:a16="http://schemas.microsoft.com/office/drawing/2014/main" id="{A4610C4E-FDE8-47F3-8C31-C65832F998DE}"/>
              </a:ext>
            </a:extLst>
          </p:cNvPr>
          <p:cNvSpPr/>
          <p:nvPr/>
        </p:nvSpPr>
        <p:spPr>
          <a:xfrm>
            <a:off x="830082" y="4944962"/>
            <a:ext cx="3419526" cy="58477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0.78 (95% CI: 0.64-0.96; </a:t>
            </a:r>
            <a:r>
              <a:rPr kumimoji="0" lang="en-US" sz="1600" b="1" i="1"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
            </a:r>
            <a:r>
              <a:rPr kumimoji="0" lang="en-US" sz="1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 .016)</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follow-up: 52 mo</a:t>
            </a:r>
          </a:p>
        </p:txBody>
      </p:sp>
      <p:sp>
        <p:nvSpPr>
          <p:cNvPr id="3" name="Rectangle 2">
            <a:extLst>
              <a:ext uri="{FF2B5EF4-FFF2-40B4-BE49-F238E27FC236}">
                <a16:creationId xmlns:a16="http://schemas.microsoft.com/office/drawing/2014/main" id="{1327B94F-958F-425D-8A39-A826C4E5C051}"/>
              </a:ext>
            </a:extLst>
          </p:cNvPr>
          <p:cNvSpPr/>
          <p:nvPr/>
        </p:nvSpPr>
        <p:spPr bwMode="auto">
          <a:xfrm>
            <a:off x="961416" y="3980431"/>
            <a:ext cx="1415837" cy="2545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1982B3C-A6EB-4DC3-9DFF-5CD6B32F792D}"/>
              </a:ext>
            </a:extLst>
          </p:cNvPr>
          <p:cNvSpPr txBox="1"/>
          <p:nvPr/>
        </p:nvSpPr>
        <p:spPr bwMode="auto">
          <a:xfrm>
            <a:off x="5214983" y="3687500"/>
            <a:ext cx="1519522" cy="584775"/>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cs typeface="Calibri" panose="020F0502020204030204" pitchFamily="34" charset="0"/>
              </a:rPr>
              <a:t>Enzalutamide</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Placebo</a:t>
            </a:r>
          </a:p>
        </p:txBody>
      </p:sp>
      <p:sp>
        <p:nvSpPr>
          <p:cNvPr id="83" name="TextBox 82">
            <a:extLst>
              <a:ext uri="{FF2B5EF4-FFF2-40B4-BE49-F238E27FC236}">
                <a16:creationId xmlns:a16="http://schemas.microsoft.com/office/drawing/2014/main" id="{5743D9EC-9CBA-4C24-BDDF-5BDB248653AF}"/>
              </a:ext>
            </a:extLst>
          </p:cNvPr>
          <p:cNvSpPr txBox="1"/>
          <p:nvPr/>
        </p:nvSpPr>
        <p:spPr bwMode="auto">
          <a:xfrm>
            <a:off x="1321591" y="3687500"/>
            <a:ext cx="1448943" cy="584775"/>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cs typeface="Calibri" panose="020F0502020204030204" pitchFamily="34" charset="0"/>
              </a:rPr>
              <a:t>Apalutamide</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accent3"/>
                </a:solidFill>
                <a:latin typeface="Calibri" panose="020F0502020204030204" pitchFamily="34" charset="0"/>
                <a:cs typeface="Calibri" panose="020F0502020204030204" pitchFamily="34" charset="0"/>
              </a:rPr>
              <a:t>Placebo</a:t>
            </a:r>
          </a:p>
        </p:txBody>
      </p:sp>
      <p:cxnSp>
        <p:nvCxnSpPr>
          <p:cNvPr id="12" name="Straight Connector 11">
            <a:extLst>
              <a:ext uri="{FF2B5EF4-FFF2-40B4-BE49-F238E27FC236}">
                <a16:creationId xmlns:a16="http://schemas.microsoft.com/office/drawing/2014/main" id="{E1CED981-7526-4296-9729-2EC1A3C4F4E0}"/>
              </a:ext>
            </a:extLst>
          </p:cNvPr>
          <p:cNvCxnSpPr>
            <a:cxnSpLocks/>
          </p:cNvCxnSpPr>
          <p:nvPr/>
        </p:nvCxnSpPr>
        <p:spPr bwMode="auto">
          <a:xfrm>
            <a:off x="4992127" y="4096055"/>
            <a:ext cx="222856" cy="0"/>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413053B-A16C-4CE4-9F5A-40ADB644C5A3}"/>
              </a:ext>
            </a:extLst>
          </p:cNvPr>
          <p:cNvCxnSpPr>
            <a:cxnSpLocks/>
          </p:cNvCxnSpPr>
          <p:nvPr/>
        </p:nvCxnSpPr>
        <p:spPr bwMode="auto">
          <a:xfrm>
            <a:off x="4992127" y="3869901"/>
            <a:ext cx="222856" cy="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EBB7E46-1D66-407E-A17C-CABC1860B0AE}"/>
              </a:ext>
            </a:extLst>
          </p:cNvPr>
          <p:cNvCxnSpPr>
            <a:cxnSpLocks/>
          </p:cNvCxnSpPr>
          <p:nvPr/>
        </p:nvCxnSpPr>
        <p:spPr bwMode="auto">
          <a:xfrm>
            <a:off x="1098736" y="4096055"/>
            <a:ext cx="222856" cy="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E001FA6-808D-470A-9A03-BC8914302913}"/>
              </a:ext>
            </a:extLst>
          </p:cNvPr>
          <p:cNvCxnSpPr>
            <a:cxnSpLocks/>
          </p:cNvCxnSpPr>
          <p:nvPr/>
        </p:nvCxnSpPr>
        <p:spPr bwMode="auto">
          <a:xfrm>
            <a:off x="1098736" y="3869901"/>
            <a:ext cx="222856" cy="0"/>
          </a:xfrm>
          <a:prstGeom prst="line">
            <a:avLst/>
          </a:prstGeom>
          <a:noFill/>
          <a:ln w="28575" cap="flat" cmpd="sng" algn="ctr">
            <a:solidFill>
              <a:schemeClr val="accent1"/>
            </a:solidFill>
            <a:prstDash val="solid"/>
            <a:round/>
            <a:headEnd type="none" w="med" len="med"/>
            <a:tailEnd type="none" w="med" len="med"/>
          </a:ln>
          <a:effectLst/>
        </p:spPr>
      </p:cxnSp>
      <p:sp>
        <p:nvSpPr>
          <p:cNvPr id="13" name="Rectangle 12">
            <a:extLst>
              <a:ext uri="{FF2B5EF4-FFF2-40B4-BE49-F238E27FC236}">
                <a16:creationId xmlns:a16="http://schemas.microsoft.com/office/drawing/2014/main" id="{7ED09C69-9581-439A-974C-263A325234B3}"/>
              </a:ext>
            </a:extLst>
          </p:cNvPr>
          <p:cNvSpPr/>
          <p:nvPr/>
        </p:nvSpPr>
        <p:spPr bwMode="auto">
          <a:xfrm>
            <a:off x="6769210" y="2482670"/>
            <a:ext cx="532579" cy="32487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5F7F1F52-1873-4158-923C-92F8E559C777}"/>
              </a:ext>
            </a:extLst>
          </p:cNvPr>
          <p:cNvSpPr txBox="1"/>
          <p:nvPr/>
        </p:nvSpPr>
        <p:spPr bwMode="auto">
          <a:xfrm rot="16200000">
            <a:off x="-567669" y="3165736"/>
            <a:ext cx="1981993"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a:t>
            </a:r>
          </a:p>
        </p:txBody>
      </p:sp>
      <p:sp>
        <p:nvSpPr>
          <p:cNvPr id="21" name="TextBox 20">
            <a:extLst>
              <a:ext uri="{FF2B5EF4-FFF2-40B4-BE49-F238E27FC236}">
                <a16:creationId xmlns:a16="http://schemas.microsoft.com/office/drawing/2014/main" id="{49CC29B0-5754-4DCA-AF27-C560DEAC3DFC}"/>
              </a:ext>
            </a:extLst>
          </p:cNvPr>
          <p:cNvSpPr txBox="1"/>
          <p:nvPr/>
        </p:nvSpPr>
        <p:spPr bwMode="auto">
          <a:xfrm>
            <a:off x="4754791" y="4574869"/>
            <a:ext cx="3229303"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22" name="TextBox 21">
            <a:extLst>
              <a:ext uri="{FF2B5EF4-FFF2-40B4-BE49-F238E27FC236}">
                <a16:creationId xmlns:a16="http://schemas.microsoft.com/office/drawing/2014/main" id="{4093178C-7844-40CC-930D-58DF21844842}"/>
              </a:ext>
            </a:extLst>
          </p:cNvPr>
          <p:cNvSpPr txBox="1"/>
          <p:nvPr/>
        </p:nvSpPr>
        <p:spPr bwMode="auto">
          <a:xfrm>
            <a:off x="921583" y="4574869"/>
            <a:ext cx="3361911" cy="338554"/>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cxnSp>
        <p:nvCxnSpPr>
          <p:cNvPr id="108" name="Straight Connector 107">
            <a:extLst>
              <a:ext uri="{FF2B5EF4-FFF2-40B4-BE49-F238E27FC236}">
                <a16:creationId xmlns:a16="http://schemas.microsoft.com/office/drawing/2014/main" id="{5A8C67FC-96AC-4231-95E6-54284A6D8A49}"/>
              </a:ext>
            </a:extLst>
          </p:cNvPr>
          <p:cNvCxnSpPr>
            <a:cxnSpLocks/>
          </p:cNvCxnSpPr>
          <p:nvPr/>
        </p:nvCxnSpPr>
        <p:spPr bwMode="auto">
          <a:xfrm flipV="1">
            <a:off x="945892" y="2370969"/>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163A691-3D50-4F79-91C6-03D03E985570}"/>
              </a:ext>
            </a:extLst>
          </p:cNvPr>
          <p:cNvCxnSpPr/>
          <p:nvPr/>
        </p:nvCxnSpPr>
        <p:spPr bwMode="auto">
          <a:xfrm flipH="1">
            <a:off x="883037" y="23811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3093FEA-A264-4F11-BCCE-9CDCB70B636C}"/>
              </a:ext>
            </a:extLst>
          </p:cNvPr>
          <p:cNvCxnSpPr/>
          <p:nvPr/>
        </p:nvCxnSpPr>
        <p:spPr bwMode="auto">
          <a:xfrm flipH="1">
            <a:off x="883037" y="27709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47245F-9AE4-475F-8278-F788C33A411F}"/>
              </a:ext>
            </a:extLst>
          </p:cNvPr>
          <p:cNvCxnSpPr/>
          <p:nvPr/>
        </p:nvCxnSpPr>
        <p:spPr bwMode="auto">
          <a:xfrm flipH="1">
            <a:off x="883037" y="31607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3DE3D1C-AC79-42A4-8180-E6EC9545F363}"/>
              </a:ext>
            </a:extLst>
          </p:cNvPr>
          <p:cNvCxnSpPr/>
          <p:nvPr/>
        </p:nvCxnSpPr>
        <p:spPr bwMode="auto">
          <a:xfrm flipH="1">
            <a:off x="883037" y="355051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7FC6E42-130B-4789-8CB3-945812A59C5A}"/>
              </a:ext>
            </a:extLst>
          </p:cNvPr>
          <p:cNvCxnSpPr/>
          <p:nvPr/>
        </p:nvCxnSpPr>
        <p:spPr bwMode="auto">
          <a:xfrm flipH="1">
            <a:off x="883037" y="394028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36" name="TextBox 135">
            <a:extLst>
              <a:ext uri="{FF2B5EF4-FFF2-40B4-BE49-F238E27FC236}">
                <a16:creationId xmlns:a16="http://schemas.microsoft.com/office/drawing/2014/main" id="{63034A15-E79B-448D-A7B2-E2E12F4362F8}"/>
              </a:ext>
            </a:extLst>
          </p:cNvPr>
          <p:cNvSpPr txBox="1"/>
          <p:nvPr/>
        </p:nvSpPr>
        <p:spPr bwMode="auto">
          <a:xfrm>
            <a:off x="329477" y="2193647"/>
            <a:ext cx="592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38" name="TextBox 137">
            <a:extLst>
              <a:ext uri="{FF2B5EF4-FFF2-40B4-BE49-F238E27FC236}">
                <a16:creationId xmlns:a16="http://schemas.microsoft.com/office/drawing/2014/main" id="{C127AEF9-BDCA-47E5-8B9D-344864FEE19F}"/>
              </a:ext>
            </a:extLst>
          </p:cNvPr>
          <p:cNvSpPr txBox="1"/>
          <p:nvPr/>
        </p:nvSpPr>
        <p:spPr bwMode="auto">
          <a:xfrm>
            <a:off x="457452" y="2583427"/>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140" name="TextBox 139">
            <a:extLst>
              <a:ext uri="{FF2B5EF4-FFF2-40B4-BE49-F238E27FC236}">
                <a16:creationId xmlns:a16="http://schemas.microsoft.com/office/drawing/2014/main" id="{E67D0085-481C-433D-B5E3-272E5D0FCAF3}"/>
              </a:ext>
            </a:extLst>
          </p:cNvPr>
          <p:cNvSpPr txBox="1"/>
          <p:nvPr/>
        </p:nvSpPr>
        <p:spPr bwMode="auto">
          <a:xfrm>
            <a:off x="457452" y="2973206"/>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142" name="TextBox 141">
            <a:extLst>
              <a:ext uri="{FF2B5EF4-FFF2-40B4-BE49-F238E27FC236}">
                <a16:creationId xmlns:a16="http://schemas.microsoft.com/office/drawing/2014/main" id="{0E3FA16E-3365-4C79-9565-0CCE1A59C43B}"/>
              </a:ext>
            </a:extLst>
          </p:cNvPr>
          <p:cNvSpPr txBox="1"/>
          <p:nvPr/>
        </p:nvSpPr>
        <p:spPr bwMode="auto">
          <a:xfrm>
            <a:off x="457452" y="3362986"/>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144" name="TextBox 143">
            <a:extLst>
              <a:ext uri="{FF2B5EF4-FFF2-40B4-BE49-F238E27FC236}">
                <a16:creationId xmlns:a16="http://schemas.microsoft.com/office/drawing/2014/main" id="{7107BDA9-46EB-4BAD-B1E6-0A50C808915D}"/>
              </a:ext>
            </a:extLst>
          </p:cNvPr>
          <p:cNvSpPr txBox="1"/>
          <p:nvPr/>
        </p:nvSpPr>
        <p:spPr bwMode="auto">
          <a:xfrm>
            <a:off x="457452" y="3752765"/>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146" name="TextBox 145">
            <a:extLst>
              <a:ext uri="{FF2B5EF4-FFF2-40B4-BE49-F238E27FC236}">
                <a16:creationId xmlns:a16="http://schemas.microsoft.com/office/drawing/2014/main" id="{C89F8B1D-74DB-4804-9A4A-417450676146}"/>
              </a:ext>
            </a:extLst>
          </p:cNvPr>
          <p:cNvSpPr txBox="1"/>
          <p:nvPr/>
        </p:nvSpPr>
        <p:spPr bwMode="auto">
          <a:xfrm>
            <a:off x="457452" y="4142541"/>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107" name="Straight Connector 106">
            <a:extLst>
              <a:ext uri="{FF2B5EF4-FFF2-40B4-BE49-F238E27FC236}">
                <a16:creationId xmlns:a16="http://schemas.microsoft.com/office/drawing/2014/main" id="{263EE37C-7007-41AB-BA1D-26D9094956FF}"/>
              </a:ext>
            </a:extLst>
          </p:cNvPr>
          <p:cNvCxnSpPr>
            <a:cxnSpLocks/>
          </p:cNvCxnSpPr>
          <p:nvPr/>
        </p:nvCxnSpPr>
        <p:spPr bwMode="auto">
          <a:xfrm>
            <a:off x="934964" y="4326009"/>
            <a:ext cx="3364992"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2C9D898-953A-4CA5-B88B-DC134C7AC497}"/>
              </a:ext>
            </a:extLst>
          </p:cNvPr>
          <p:cNvCxnSpPr/>
          <p:nvPr/>
        </p:nvCxnSpPr>
        <p:spPr bwMode="auto">
          <a:xfrm flipH="1">
            <a:off x="888064" y="4330060"/>
            <a:ext cx="66658"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06C4AD5-1A86-40C7-BD12-26E9339ABC4A}"/>
              </a:ext>
            </a:extLst>
          </p:cNvPr>
          <p:cNvCxnSpPr>
            <a:cxnSpLocks/>
          </p:cNvCxnSpPr>
          <p:nvPr/>
        </p:nvCxnSpPr>
        <p:spPr bwMode="auto">
          <a:xfrm>
            <a:off x="943995"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77E3878-4322-4C67-AFB3-11F61DF3BC57}"/>
              </a:ext>
            </a:extLst>
          </p:cNvPr>
          <p:cNvCxnSpPr>
            <a:cxnSpLocks/>
          </p:cNvCxnSpPr>
          <p:nvPr/>
        </p:nvCxnSpPr>
        <p:spPr bwMode="auto">
          <a:xfrm>
            <a:off x="1119758"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19C82B8-CD09-481F-800E-A1F2C6246AE8}"/>
              </a:ext>
            </a:extLst>
          </p:cNvPr>
          <p:cNvCxnSpPr>
            <a:cxnSpLocks/>
          </p:cNvCxnSpPr>
          <p:nvPr/>
        </p:nvCxnSpPr>
        <p:spPr bwMode="auto">
          <a:xfrm>
            <a:off x="1295521"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B8B3F0E-EB39-4F61-9E45-108BDBE70FE4}"/>
              </a:ext>
            </a:extLst>
          </p:cNvPr>
          <p:cNvCxnSpPr>
            <a:cxnSpLocks/>
          </p:cNvCxnSpPr>
          <p:nvPr/>
        </p:nvCxnSpPr>
        <p:spPr bwMode="auto">
          <a:xfrm>
            <a:off x="1471284"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4002DFE-9DB1-4EF6-8417-7137D16DB124}"/>
              </a:ext>
            </a:extLst>
          </p:cNvPr>
          <p:cNvCxnSpPr>
            <a:cxnSpLocks/>
          </p:cNvCxnSpPr>
          <p:nvPr/>
        </p:nvCxnSpPr>
        <p:spPr bwMode="auto">
          <a:xfrm>
            <a:off x="1647047"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286F433-E489-472D-9E38-63C07C46FE17}"/>
              </a:ext>
            </a:extLst>
          </p:cNvPr>
          <p:cNvCxnSpPr>
            <a:cxnSpLocks/>
          </p:cNvCxnSpPr>
          <p:nvPr/>
        </p:nvCxnSpPr>
        <p:spPr bwMode="auto">
          <a:xfrm>
            <a:off x="1822810"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3088BD4-48D1-4749-B005-079EDFCE5761}"/>
              </a:ext>
            </a:extLst>
          </p:cNvPr>
          <p:cNvCxnSpPr>
            <a:cxnSpLocks/>
          </p:cNvCxnSpPr>
          <p:nvPr/>
        </p:nvCxnSpPr>
        <p:spPr bwMode="auto">
          <a:xfrm>
            <a:off x="1998573"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314A597-4CEE-4335-AA42-4F93AF698595}"/>
              </a:ext>
            </a:extLst>
          </p:cNvPr>
          <p:cNvCxnSpPr>
            <a:cxnSpLocks/>
          </p:cNvCxnSpPr>
          <p:nvPr/>
        </p:nvCxnSpPr>
        <p:spPr bwMode="auto">
          <a:xfrm>
            <a:off x="2174336"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5F699C7-2C6E-459D-A5C7-348D365CB96E}"/>
              </a:ext>
            </a:extLst>
          </p:cNvPr>
          <p:cNvCxnSpPr>
            <a:cxnSpLocks/>
          </p:cNvCxnSpPr>
          <p:nvPr/>
        </p:nvCxnSpPr>
        <p:spPr bwMode="auto">
          <a:xfrm>
            <a:off x="2350099"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36C2EFE-093A-40FD-BA12-27FCE0B80AF4}"/>
              </a:ext>
            </a:extLst>
          </p:cNvPr>
          <p:cNvCxnSpPr>
            <a:cxnSpLocks/>
          </p:cNvCxnSpPr>
          <p:nvPr/>
        </p:nvCxnSpPr>
        <p:spPr bwMode="auto">
          <a:xfrm>
            <a:off x="2525862"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4ADC0260-F944-4F32-9436-54D63B4EECBD}"/>
              </a:ext>
            </a:extLst>
          </p:cNvPr>
          <p:cNvCxnSpPr>
            <a:cxnSpLocks/>
          </p:cNvCxnSpPr>
          <p:nvPr/>
        </p:nvCxnSpPr>
        <p:spPr bwMode="auto">
          <a:xfrm>
            <a:off x="2701625"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A6AAB94-FF34-440F-AC24-0FAD35CF88F6}"/>
              </a:ext>
            </a:extLst>
          </p:cNvPr>
          <p:cNvCxnSpPr>
            <a:cxnSpLocks/>
          </p:cNvCxnSpPr>
          <p:nvPr/>
        </p:nvCxnSpPr>
        <p:spPr bwMode="auto">
          <a:xfrm>
            <a:off x="3053151"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A6DC9FF-1FD7-4DD4-85A9-983FA4B9DD46}"/>
              </a:ext>
            </a:extLst>
          </p:cNvPr>
          <p:cNvCxnSpPr>
            <a:cxnSpLocks/>
          </p:cNvCxnSpPr>
          <p:nvPr/>
        </p:nvCxnSpPr>
        <p:spPr bwMode="auto">
          <a:xfrm>
            <a:off x="3580440"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9B4C6B6-CE93-459F-8AE2-A0A1A4692D05}"/>
              </a:ext>
            </a:extLst>
          </p:cNvPr>
          <p:cNvCxnSpPr>
            <a:cxnSpLocks/>
          </p:cNvCxnSpPr>
          <p:nvPr/>
        </p:nvCxnSpPr>
        <p:spPr bwMode="auto">
          <a:xfrm>
            <a:off x="3931966"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249CE26-224C-486D-A7E5-13206456685A}"/>
              </a:ext>
            </a:extLst>
          </p:cNvPr>
          <p:cNvCxnSpPr>
            <a:cxnSpLocks/>
          </p:cNvCxnSpPr>
          <p:nvPr/>
        </p:nvCxnSpPr>
        <p:spPr bwMode="auto">
          <a:xfrm>
            <a:off x="4151274"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EB81353-9E4D-4E31-A246-75951C30339A}"/>
              </a:ext>
            </a:extLst>
          </p:cNvPr>
          <p:cNvCxnSpPr>
            <a:cxnSpLocks/>
          </p:cNvCxnSpPr>
          <p:nvPr/>
        </p:nvCxnSpPr>
        <p:spPr bwMode="auto">
          <a:xfrm>
            <a:off x="4283495" y="433005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A5A5E49B-3069-41DB-BDB1-286F15A73F1A}"/>
              </a:ext>
            </a:extLst>
          </p:cNvPr>
          <p:cNvSpPr txBox="1"/>
          <p:nvPr/>
        </p:nvSpPr>
        <p:spPr bwMode="auto">
          <a:xfrm>
            <a:off x="767292"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149" name="TextBox 148">
            <a:extLst>
              <a:ext uri="{FF2B5EF4-FFF2-40B4-BE49-F238E27FC236}">
                <a16:creationId xmlns:a16="http://schemas.microsoft.com/office/drawing/2014/main" id="{55CC5B4A-5AB4-47BA-AF0D-4DFD758884B5}"/>
              </a:ext>
            </a:extLst>
          </p:cNvPr>
          <p:cNvSpPr txBox="1"/>
          <p:nvPr/>
        </p:nvSpPr>
        <p:spPr bwMode="auto">
          <a:xfrm>
            <a:off x="942373"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150" name="TextBox 149">
            <a:extLst>
              <a:ext uri="{FF2B5EF4-FFF2-40B4-BE49-F238E27FC236}">
                <a16:creationId xmlns:a16="http://schemas.microsoft.com/office/drawing/2014/main" id="{E62FC423-4849-48D0-A032-350419C590E6}"/>
              </a:ext>
            </a:extLst>
          </p:cNvPr>
          <p:cNvSpPr txBox="1"/>
          <p:nvPr/>
        </p:nvSpPr>
        <p:spPr bwMode="auto">
          <a:xfrm>
            <a:off x="1117454"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151" name="TextBox 150">
            <a:extLst>
              <a:ext uri="{FF2B5EF4-FFF2-40B4-BE49-F238E27FC236}">
                <a16:creationId xmlns:a16="http://schemas.microsoft.com/office/drawing/2014/main" id="{2BAEEC8B-499F-4AD0-BA08-61C39F509D69}"/>
              </a:ext>
            </a:extLst>
          </p:cNvPr>
          <p:cNvSpPr txBox="1"/>
          <p:nvPr/>
        </p:nvSpPr>
        <p:spPr bwMode="auto">
          <a:xfrm>
            <a:off x="1292535"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152" name="TextBox 151">
            <a:extLst>
              <a:ext uri="{FF2B5EF4-FFF2-40B4-BE49-F238E27FC236}">
                <a16:creationId xmlns:a16="http://schemas.microsoft.com/office/drawing/2014/main" id="{1998C090-6377-4315-8907-393E933097B9}"/>
              </a:ext>
            </a:extLst>
          </p:cNvPr>
          <p:cNvSpPr txBox="1"/>
          <p:nvPr/>
        </p:nvSpPr>
        <p:spPr bwMode="auto">
          <a:xfrm>
            <a:off x="1467616"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153" name="TextBox 152">
            <a:extLst>
              <a:ext uri="{FF2B5EF4-FFF2-40B4-BE49-F238E27FC236}">
                <a16:creationId xmlns:a16="http://schemas.microsoft.com/office/drawing/2014/main" id="{946588B1-1CCA-4330-BC9F-9C30ADEC94C3}"/>
              </a:ext>
            </a:extLst>
          </p:cNvPr>
          <p:cNvSpPr txBox="1"/>
          <p:nvPr/>
        </p:nvSpPr>
        <p:spPr bwMode="auto">
          <a:xfrm>
            <a:off x="1642697"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154" name="TextBox 153">
            <a:extLst>
              <a:ext uri="{FF2B5EF4-FFF2-40B4-BE49-F238E27FC236}">
                <a16:creationId xmlns:a16="http://schemas.microsoft.com/office/drawing/2014/main" id="{F5F55015-3E44-4033-B8E1-F235E7906608}"/>
              </a:ext>
            </a:extLst>
          </p:cNvPr>
          <p:cNvSpPr txBox="1"/>
          <p:nvPr/>
        </p:nvSpPr>
        <p:spPr bwMode="auto">
          <a:xfrm>
            <a:off x="1817778"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155" name="TextBox 154">
            <a:extLst>
              <a:ext uri="{FF2B5EF4-FFF2-40B4-BE49-F238E27FC236}">
                <a16:creationId xmlns:a16="http://schemas.microsoft.com/office/drawing/2014/main" id="{C3DD5987-26DF-48E6-9240-974ACFA371AE}"/>
              </a:ext>
            </a:extLst>
          </p:cNvPr>
          <p:cNvSpPr txBox="1"/>
          <p:nvPr/>
        </p:nvSpPr>
        <p:spPr bwMode="auto">
          <a:xfrm>
            <a:off x="1992859"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156" name="TextBox 155">
            <a:extLst>
              <a:ext uri="{FF2B5EF4-FFF2-40B4-BE49-F238E27FC236}">
                <a16:creationId xmlns:a16="http://schemas.microsoft.com/office/drawing/2014/main" id="{4CC18E4E-8FB0-40B9-B414-71C7EC06BBB5}"/>
              </a:ext>
            </a:extLst>
          </p:cNvPr>
          <p:cNvSpPr txBox="1"/>
          <p:nvPr/>
        </p:nvSpPr>
        <p:spPr bwMode="auto">
          <a:xfrm>
            <a:off x="2167940"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157" name="TextBox 156">
            <a:extLst>
              <a:ext uri="{FF2B5EF4-FFF2-40B4-BE49-F238E27FC236}">
                <a16:creationId xmlns:a16="http://schemas.microsoft.com/office/drawing/2014/main" id="{31E174BF-B64D-4983-ACC0-9FD0E7B768F4}"/>
              </a:ext>
            </a:extLst>
          </p:cNvPr>
          <p:cNvSpPr txBox="1"/>
          <p:nvPr/>
        </p:nvSpPr>
        <p:spPr bwMode="auto">
          <a:xfrm>
            <a:off x="2343021"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158" name="TextBox 157">
            <a:extLst>
              <a:ext uri="{FF2B5EF4-FFF2-40B4-BE49-F238E27FC236}">
                <a16:creationId xmlns:a16="http://schemas.microsoft.com/office/drawing/2014/main" id="{40F2DAAC-CE10-4945-9049-35B421C66925}"/>
              </a:ext>
            </a:extLst>
          </p:cNvPr>
          <p:cNvSpPr txBox="1"/>
          <p:nvPr/>
        </p:nvSpPr>
        <p:spPr bwMode="auto">
          <a:xfrm>
            <a:off x="2518102"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159" name="TextBox 158">
            <a:extLst>
              <a:ext uri="{FF2B5EF4-FFF2-40B4-BE49-F238E27FC236}">
                <a16:creationId xmlns:a16="http://schemas.microsoft.com/office/drawing/2014/main" id="{CB4752AB-C967-47AB-A4F7-A9EF3CD6C92B}"/>
              </a:ext>
            </a:extLst>
          </p:cNvPr>
          <p:cNvSpPr txBox="1"/>
          <p:nvPr/>
        </p:nvSpPr>
        <p:spPr bwMode="auto">
          <a:xfrm>
            <a:off x="2693183"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160" name="TextBox 159">
            <a:extLst>
              <a:ext uri="{FF2B5EF4-FFF2-40B4-BE49-F238E27FC236}">
                <a16:creationId xmlns:a16="http://schemas.microsoft.com/office/drawing/2014/main" id="{B88448DF-0971-437B-B8FB-823424F63D6D}"/>
              </a:ext>
            </a:extLst>
          </p:cNvPr>
          <p:cNvSpPr txBox="1"/>
          <p:nvPr/>
        </p:nvSpPr>
        <p:spPr bwMode="auto">
          <a:xfrm>
            <a:off x="2868264"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161" name="TextBox 160">
            <a:extLst>
              <a:ext uri="{FF2B5EF4-FFF2-40B4-BE49-F238E27FC236}">
                <a16:creationId xmlns:a16="http://schemas.microsoft.com/office/drawing/2014/main" id="{E8FF721C-F488-4FC8-B6D0-0FA4C286DEB2}"/>
              </a:ext>
            </a:extLst>
          </p:cNvPr>
          <p:cNvSpPr txBox="1"/>
          <p:nvPr/>
        </p:nvSpPr>
        <p:spPr bwMode="auto">
          <a:xfrm>
            <a:off x="4103580"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76</a:t>
            </a:r>
          </a:p>
        </p:txBody>
      </p:sp>
      <p:cxnSp>
        <p:nvCxnSpPr>
          <p:cNvPr id="169" name="Straight Connector 168">
            <a:extLst>
              <a:ext uri="{FF2B5EF4-FFF2-40B4-BE49-F238E27FC236}">
                <a16:creationId xmlns:a16="http://schemas.microsoft.com/office/drawing/2014/main" id="{8DD12B5C-92BF-44D3-A54E-5AA1987F0009}"/>
              </a:ext>
            </a:extLst>
          </p:cNvPr>
          <p:cNvCxnSpPr>
            <a:cxnSpLocks/>
          </p:cNvCxnSpPr>
          <p:nvPr/>
        </p:nvCxnSpPr>
        <p:spPr bwMode="auto">
          <a:xfrm>
            <a:off x="2877388"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C69753D-5844-4F12-963C-50FF7D922646}"/>
              </a:ext>
            </a:extLst>
          </p:cNvPr>
          <p:cNvCxnSpPr>
            <a:cxnSpLocks/>
          </p:cNvCxnSpPr>
          <p:nvPr/>
        </p:nvCxnSpPr>
        <p:spPr bwMode="auto">
          <a:xfrm>
            <a:off x="3228914"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5B070A0-D558-4DAE-8C3F-67D8A7FE3EEE}"/>
              </a:ext>
            </a:extLst>
          </p:cNvPr>
          <p:cNvCxnSpPr>
            <a:cxnSpLocks/>
          </p:cNvCxnSpPr>
          <p:nvPr/>
        </p:nvCxnSpPr>
        <p:spPr bwMode="auto">
          <a:xfrm>
            <a:off x="3404677" y="433005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8E9BAB2-F7DF-44E8-9C19-258DD1549429}"/>
              </a:ext>
            </a:extLst>
          </p:cNvPr>
          <p:cNvCxnSpPr>
            <a:cxnSpLocks/>
          </p:cNvCxnSpPr>
          <p:nvPr/>
        </p:nvCxnSpPr>
        <p:spPr bwMode="auto">
          <a:xfrm>
            <a:off x="3756203" y="433005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F25CBBC5-B896-46A0-A4DB-835B33B8AC04}"/>
              </a:ext>
            </a:extLst>
          </p:cNvPr>
          <p:cNvSpPr txBox="1"/>
          <p:nvPr/>
        </p:nvSpPr>
        <p:spPr bwMode="auto">
          <a:xfrm>
            <a:off x="3043345"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35" name="TextBox 34">
            <a:extLst>
              <a:ext uri="{FF2B5EF4-FFF2-40B4-BE49-F238E27FC236}">
                <a16:creationId xmlns:a16="http://schemas.microsoft.com/office/drawing/2014/main" id="{3CF27DC2-64B6-4A36-9A66-8F10A606A1A5}"/>
              </a:ext>
            </a:extLst>
          </p:cNvPr>
          <p:cNvSpPr txBox="1"/>
          <p:nvPr/>
        </p:nvSpPr>
        <p:spPr bwMode="auto">
          <a:xfrm>
            <a:off x="3218426"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36" name="TextBox 35">
            <a:extLst>
              <a:ext uri="{FF2B5EF4-FFF2-40B4-BE49-F238E27FC236}">
                <a16:creationId xmlns:a16="http://schemas.microsoft.com/office/drawing/2014/main" id="{1EF2CB9F-CE01-4589-BE91-EDB74D9D9378}"/>
              </a:ext>
            </a:extLst>
          </p:cNvPr>
          <p:cNvSpPr txBox="1"/>
          <p:nvPr/>
        </p:nvSpPr>
        <p:spPr bwMode="auto">
          <a:xfrm>
            <a:off x="3393507"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7" name="TextBox 36">
            <a:extLst>
              <a:ext uri="{FF2B5EF4-FFF2-40B4-BE49-F238E27FC236}">
                <a16:creationId xmlns:a16="http://schemas.microsoft.com/office/drawing/2014/main" id="{DCF49925-B4F2-4708-89CB-E349B14EDFE0}"/>
              </a:ext>
            </a:extLst>
          </p:cNvPr>
          <p:cNvSpPr txBox="1"/>
          <p:nvPr/>
        </p:nvSpPr>
        <p:spPr bwMode="auto">
          <a:xfrm>
            <a:off x="3568588"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64</a:t>
            </a:r>
          </a:p>
        </p:txBody>
      </p:sp>
      <p:sp>
        <p:nvSpPr>
          <p:cNvPr id="42" name="TextBox 41">
            <a:extLst>
              <a:ext uri="{FF2B5EF4-FFF2-40B4-BE49-F238E27FC236}">
                <a16:creationId xmlns:a16="http://schemas.microsoft.com/office/drawing/2014/main" id="{08BB3E99-E556-410E-B787-2FD71CC71F70}"/>
              </a:ext>
            </a:extLst>
          </p:cNvPr>
          <p:cNvSpPr txBox="1"/>
          <p:nvPr/>
        </p:nvSpPr>
        <p:spPr bwMode="auto">
          <a:xfrm>
            <a:off x="3743669"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68</a:t>
            </a:r>
          </a:p>
        </p:txBody>
      </p:sp>
      <p:sp>
        <p:nvSpPr>
          <p:cNvPr id="186" name="TextBox 185">
            <a:extLst>
              <a:ext uri="{FF2B5EF4-FFF2-40B4-BE49-F238E27FC236}">
                <a16:creationId xmlns:a16="http://schemas.microsoft.com/office/drawing/2014/main" id="{1F08AD46-9242-4F77-B007-DD889FB8D147}"/>
              </a:ext>
            </a:extLst>
          </p:cNvPr>
          <p:cNvSpPr txBox="1"/>
          <p:nvPr/>
        </p:nvSpPr>
        <p:spPr bwMode="auto">
          <a:xfrm>
            <a:off x="3918750" y="433005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72</a:t>
            </a:r>
          </a:p>
        </p:txBody>
      </p:sp>
      <p:cxnSp>
        <p:nvCxnSpPr>
          <p:cNvPr id="191" name="Straight Connector 190">
            <a:extLst>
              <a:ext uri="{FF2B5EF4-FFF2-40B4-BE49-F238E27FC236}">
                <a16:creationId xmlns:a16="http://schemas.microsoft.com/office/drawing/2014/main" id="{CEACB2A7-ADCA-46D0-ADD1-8AA3BCE0C2E8}"/>
              </a:ext>
            </a:extLst>
          </p:cNvPr>
          <p:cNvCxnSpPr>
            <a:cxnSpLocks/>
          </p:cNvCxnSpPr>
          <p:nvPr/>
        </p:nvCxnSpPr>
        <p:spPr bwMode="auto">
          <a:xfrm flipV="1">
            <a:off x="4765720" y="2366919"/>
            <a:ext cx="0" cy="1981991"/>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6B990F9-7788-4A86-97B9-B4A952FC7426}"/>
              </a:ext>
            </a:extLst>
          </p:cNvPr>
          <p:cNvCxnSpPr/>
          <p:nvPr/>
        </p:nvCxnSpPr>
        <p:spPr bwMode="auto">
          <a:xfrm flipH="1">
            <a:off x="4702865" y="23771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D45D85B-F925-4F69-8408-B28B2AACDAAF}"/>
              </a:ext>
            </a:extLst>
          </p:cNvPr>
          <p:cNvCxnSpPr/>
          <p:nvPr/>
        </p:nvCxnSpPr>
        <p:spPr bwMode="auto">
          <a:xfrm flipH="1">
            <a:off x="4702865" y="27669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284B6FE-A2D9-4343-8D90-29EF3567242B}"/>
              </a:ext>
            </a:extLst>
          </p:cNvPr>
          <p:cNvCxnSpPr/>
          <p:nvPr/>
        </p:nvCxnSpPr>
        <p:spPr bwMode="auto">
          <a:xfrm flipH="1">
            <a:off x="4702865" y="31566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FA245CA-1A9F-40CE-8B7E-E4795BC5CB22}"/>
              </a:ext>
            </a:extLst>
          </p:cNvPr>
          <p:cNvCxnSpPr/>
          <p:nvPr/>
        </p:nvCxnSpPr>
        <p:spPr bwMode="auto">
          <a:xfrm flipH="1">
            <a:off x="4702865" y="35464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C81970B-787F-4A4A-AC0D-7D060BF6340B}"/>
              </a:ext>
            </a:extLst>
          </p:cNvPr>
          <p:cNvCxnSpPr/>
          <p:nvPr/>
        </p:nvCxnSpPr>
        <p:spPr bwMode="auto">
          <a:xfrm flipH="1">
            <a:off x="4702865" y="3936239"/>
            <a:ext cx="64008" cy="0"/>
          </a:xfrm>
          <a:prstGeom prst="line">
            <a:avLst/>
          </a:prstGeom>
          <a:noFill/>
          <a:ln w="28575" cap="flat" cmpd="sng" algn="ctr">
            <a:solidFill>
              <a:schemeClr val="bg1"/>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284CFB1C-2F32-45DD-A037-B908C17911C0}"/>
              </a:ext>
            </a:extLst>
          </p:cNvPr>
          <p:cNvSpPr txBox="1"/>
          <p:nvPr/>
        </p:nvSpPr>
        <p:spPr bwMode="auto">
          <a:xfrm>
            <a:off x="4166721" y="2207015"/>
            <a:ext cx="592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98" name="TextBox 197">
            <a:extLst>
              <a:ext uri="{FF2B5EF4-FFF2-40B4-BE49-F238E27FC236}">
                <a16:creationId xmlns:a16="http://schemas.microsoft.com/office/drawing/2014/main" id="{11F7DE3D-9869-4E7D-82A9-61BDE1D7E3F4}"/>
              </a:ext>
            </a:extLst>
          </p:cNvPr>
          <p:cNvSpPr txBox="1"/>
          <p:nvPr/>
        </p:nvSpPr>
        <p:spPr bwMode="auto">
          <a:xfrm>
            <a:off x="4294696" y="2596794"/>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199" name="TextBox 198">
            <a:extLst>
              <a:ext uri="{FF2B5EF4-FFF2-40B4-BE49-F238E27FC236}">
                <a16:creationId xmlns:a16="http://schemas.microsoft.com/office/drawing/2014/main" id="{7103296B-3FAC-4173-A585-8D260965503E}"/>
              </a:ext>
            </a:extLst>
          </p:cNvPr>
          <p:cNvSpPr txBox="1"/>
          <p:nvPr/>
        </p:nvSpPr>
        <p:spPr bwMode="auto">
          <a:xfrm>
            <a:off x="4294696" y="2986573"/>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00" name="TextBox 199">
            <a:extLst>
              <a:ext uri="{FF2B5EF4-FFF2-40B4-BE49-F238E27FC236}">
                <a16:creationId xmlns:a16="http://schemas.microsoft.com/office/drawing/2014/main" id="{271320C5-5ED1-4425-A1D8-8CC12BA8BEEB}"/>
              </a:ext>
            </a:extLst>
          </p:cNvPr>
          <p:cNvSpPr txBox="1"/>
          <p:nvPr/>
        </p:nvSpPr>
        <p:spPr bwMode="auto">
          <a:xfrm>
            <a:off x="4294696" y="3376352"/>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201" name="TextBox 200">
            <a:extLst>
              <a:ext uri="{FF2B5EF4-FFF2-40B4-BE49-F238E27FC236}">
                <a16:creationId xmlns:a16="http://schemas.microsoft.com/office/drawing/2014/main" id="{5E396A4C-3A04-41F1-97D6-1A2840E25AC8}"/>
              </a:ext>
            </a:extLst>
          </p:cNvPr>
          <p:cNvSpPr txBox="1"/>
          <p:nvPr/>
        </p:nvSpPr>
        <p:spPr bwMode="auto">
          <a:xfrm>
            <a:off x="4294696" y="3766131"/>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02" name="TextBox 201">
            <a:extLst>
              <a:ext uri="{FF2B5EF4-FFF2-40B4-BE49-F238E27FC236}">
                <a16:creationId xmlns:a16="http://schemas.microsoft.com/office/drawing/2014/main" id="{8B7AF918-97B2-44A7-B59E-BAF21B7E4331}"/>
              </a:ext>
            </a:extLst>
          </p:cNvPr>
          <p:cNvSpPr txBox="1"/>
          <p:nvPr/>
        </p:nvSpPr>
        <p:spPr bwMode="auto">
          <a:xfrm>
            <a:off x="4294696" y="4155909"/>
            <a:ext cx="4641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203" name="Straight Connector 202">
            <a:extLst>
              <a:ext uri="{FF2B5EF4-FFF2-40B4-BE49-F238E27FC236}">
                <a16:creationId xmlns:a16="http://schemas.microsoft.com/office/drawing/2014/main" id="{5F146C10-FE53-4063-9820-B26D3342B93F}"/>
              </a:ext>
            </a:extLst>
          </p:cNvPr>
          <p:cNvCxnSpPr>
            <a:cxnSpLocks/>
          </p:cNvCxnSpPr>
          <p:nvPr/>
        </p:nvCxnSpPr>
        <p:spPr bwMode="auto">
          <a:xfrm>
            <a:off x="4754792" y="4330668"/>
            <a:ext cx="3166995"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B156BE5E-C3AD-4DCB-8310-DB09ECC5E02E}"/>
              </a:ext>
            </a:extLst>
          </p:cNvPr>
          <p:cNvCxnSpPr/>
          <p:nvPr/>
        </p:nvCxnSpPr>
        <p:spPr bwMode="auto">
          <a:xfrm flipH="1">
            <a:off x="4707892" y="4326010"/>
            <a:ext cx="6665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73722E0B-7D69-4B84-B209-4277DD6DB6EC}"/>
              </a:ext>
            </a:extLst>
          </p:cNvPr>
          <p:cNvCxnSpPr>
            <a:cxnSpLocks/>
          </p:cNvCxnSpPr>
          <p:nvPr/>
        </p:nvCxnSpPr>
        <p:spPr bwMode="auto">
          <a:xfrm>
            <a:off x="4763823"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7004A97-0CB2-4D19-BE33-27F5572BCC61}"/>
              </a:ext>
            </a:extLst>
          </p:cNvPr>
          <p:cNvCxnSpPr>
            <a:cxnSpLocks/>
          </p:cNvCxnSpPr>
          <p:nvPr/>
        </p:nvCxnSpPr>
        <p:spPr bwMode="auto">
          <a:xfrm>
            <a:off x="4939586"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4F13597-5D3C-4017-AB26-7AB5DF369FDD}"/>
              </a:ext>
            </a:extLst>
          </p:cNvPr>
          <p:cNvCxnSpPr>
            <a:cxnSpLocks/>
          </p:cNvCxnSpPr>
          <p:nvPr/>
        </p:nvCxnSpPr>
        <p:spPr bwMode="auto">
          <a:xfrm>
            <a:off x="5115349"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77F3991-DCB1-4972-84F0-B1990E094F9B}"/>
              </a:ext>
            </a:extLst>
          </p:cNvPr>
          <p:cNvCxnSpPr>
            <a:cxnSpLocks/>
          </p:cNvCxnSpPr>
          <p:nvPr/>
        </p:nvCxnSpPr>
        <p:spPr bwMode="auto">
          <a:xfrm>
            <a:off x="5291112"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BB1C4EA6-959C-4B77-87C2-75BFFCF071E8}"/>
              </a:ext>
            </a:extLst>
          </p:cNvPr>
          <p:cNvCxnSpPr>
            <a:cxnSpLocks/>
          </p:cNvCxnSpPr>
          <p:nvPr/>
        </p:nvCxnSpPr>
        <p:spPr bwMode="auto">
          <a:xfrm>
            <a:off x="5466875"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3D51AE2-B4CE-4E4A-9A75-562A73116E6D}"/>
              </a:ext>
            </a:extLst>
          </p:cNvPr>
          <p:cNvCxnSpPr>
            <a:cxnSpLocks/>
          </p:cNvCxnSpPr>
          <p:nvPr/>
        </p:nvCxnSpPr>
        <p:spPr bwMode="auto">
          <a:xfrm>
            <a:off x="5642638"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79AF89D-F480-481D-9148-64D92DC77375}"/>
              </a:ext>
            </a:extLst>
          </p:cNvPr>
          <p:cNvCxnSpPr>
            <a:cxnSpLocks/>
          </p:cNvCxnSpPr>
          <p:nvPr/>
        </p:nvCxnSpPr>
        <p:spPr bwMode="auto">
          <a:xfrm>
            <a:off x="5818401"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838062C-05C1-4DD2-BF99-E080C3384D32}"/>
              </a:ext>
            </a:extLst>
          </p:cNvPr>
          <p:cNvCxnSpPr>
            <a:cxnSpLocks/>
          </p:cNvCxnSpPr>
          <p:nvPr/>
        </p:nvCxnSpPr>
        <p:spPr bwMode="auto">
          <a:xfrm>
            <a:off x="5994164"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60DF3860-D160-438A-BCD6-E26F4449DD47}"/>
              </a:ext>
            </a:extLst>
          </p:cNvPr>
          <p:cNvCxnSpPr>
            <a:cxnSpLocks/>
          </p:cNvCxnSpPr>
          <p:nvPr/>
        </p:nvCxnSpPr>
        <p:spPr bwMode="auto">
          <a:xfrm>
            <a:off x="6169927"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0F037EC7-526C-40E9-BD8F-1220CBC893DD}"/>
              </a:ext>
            </a:extLst>
          </p:cNvPr>
          <p:cNvCxnSpPr>
            <a:cxnSpLocks/>
          </p:cNvCxnSpPr>
          <p:nvPr/>
        </p:nvCxnSpPr>
        <p:spPr bwMode="auto">
          <a:xfrm>
            <a:off x="6345690"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F5768B0-5550-4D77-BC5C-F55446956C5C}"/>
              </a:ext>
            </a:extLst>
          </p:cNvPr>
          <p:cNvCxnSpPr>
            <a:cxnSpLocks/>
          </p:cNvCxnSpPr>
          <p:nvPr/>
        </p:nvCxnSpPr>
        <p:spPr bwMode="auto">
          <a:xfrm>
            <a:off x="6521453"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15F4C8B-9EB6-40EC-B1C0-A3478C3E4816}"/>
              </a:ext>
            </a:extLst>
          </p:cNvPr>
          <p:cNvCxnSpPr>
            <a:cxnSpLocks/>
          </p:cNvCxnSpPr>
          <p:nvPr/>
        </p:nvCxnSpPr>
        <p:spPr bwMode="auto">
          <a:xfrm>
            <a:off x="6872979"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D2EA415-30F9-49AD-B35D-05D775AC1B11}"/>
              </a:ext>
            </a:extLst>
          </p:cNvPr>
          <p:cNvCxnSpPr>
            <a:cxnSpLocks/>
          </p:cNvCxnSpPr>
          <p:nvPr/>
        </p:nvCxnSpPr>
        <p:spPr bwMode="auto">
          <a:xfrm>
            <a:off x="7400268"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5457DAB-EEAE-4348-B42F-2067FE7096A6}"/>
              </a:ext>
            </a:extLst>
          </p:cNvPr>
          <p:cNvCxnSpPr>
            <a:cxnSpLocks/>
          </p:cNvCxnSpPr>
          <p:nvPr/>
        </p:nvCxnSpPr>
        <p:spPr bwMode="auto">
          <a:xfrm>
            <a:off x="7751794"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3A7399A-64FA-459C-B442-8B88AA81FB31}"/>
              </a:ext>
            </a:extLst>
          </p:cNvPr>
          <p:cNvCxnSpPr>
            <a:cxnSpLocks/>
          </p:cNvCxnSpPr>
          <p:nvPr/>
        </p:nvCxnSpPr>
        <p:spPr bwMode="auto">
          <a:xfrm>
            <a:off x="7927557" y="432600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1" name="TextBox 220">
            <a:extLst>
              <a:ext uri="{FF2B5EF4-FFF2-40B4-BE49-F238E27FC236}">
                <a16:creationId xmlns:a16="http://schemas.microsoft.com/office/drawing/2014/main" id="{8799724A-9426-4956-84A0-F448D062AF87}"/>
              </a:ext>
            </a:extLst>
          </p:cNvPr>
          <p:cNvSpPr txBox="1"/>
          <p:nvPr/>
        </p:nvSpPr>
        <p:spPr bwMode="auto">
          <a:xfrm>
            <a:off x="4587120"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222" name="TextBox 221">
            <a:extLst>
              <a:ext uri="{FF2B5EF4-FFF2-40B4-BE49-F238E27FC236}">
                <a16:creationId xmlns:a16="http://schemas.microsoft.com/office/drawing/2014/main" id="{76A07BE9-5195-47F7-945C-92C35B2AC027}"/>
              </a:ext>
            </a:extLst>
          </p:cNvPr>
          <p:cNvSpPr txBox="1"/>
          <p:nvPr/>
        </p:nvSpPr>
        <p:spPr bwMode="auto">
          <a:xfrm>
            <a:off x="4762201"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223" name="TextBox 222">
            <a:extLst>
              <a:ext uri="{FF2B5EF4-FFF2-40B4-BE49-F238E27FC236}">
                <a16:creationId xmlns:a16="http://schemas.microsoft.com/office/drawing/2014/main" id="{BF5D6F1D-1A22-41F6-A762-7AFA8389D907}"/>
              </a:ext>
            </a:extLst>
          </p:cNvPr>
          <p:cNvSpPr txBox="1"/>
          <p:nvPr/>
        </p:nvSpPr>
        <p:spPr bwMode="auto">
          <a:xfrm>
            <a:off x="4937282"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sp>
        <p:nvSpPr>
          <p:cNvPr id="224" name="TextBox 223">
            <a:extLst>
              <a:ext uri="{FF2B5EF4-FFF2-40B4-BE49-F238E27FC236}">
                <a16:creationId xmlns:a16="http://schemas.microsoft.com/office/drawing/2014/main" id="{BB3DFAB4-24BE-40BB-9436-CBB3E6834404}"/>
              </a:ext>
            </a:extLst>
          </p:cNvPr>
          <p:cNvSpPr txBox="1"/>
          <p:nvPr/>
        </p:nvSpPr>
        <p:spPr bwMode="auto">
          <a:xfrm>
            <a:off x="5112363"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225" name="TextBox 224">
            <a:extLst>
              <a:ext uri="{FF2B5EF4-FFF2-40B4-BE49-F238E27FC236}">
                <a16:creationId xmlns:a16="http://schemas.microsoft.com/office/drawing/2014/main" id="{C79A150E-1379-42C8-8FE0-42539543AE41}"/>
              </a:ext>
            </a:extLst>
          </p:cNvPr>
          <p:cNvSpPr txBox="1"/>
          <p:nvPr/>
        </p:nvSpPr>
        <p:spPr bwMode="auto">
          <a:xfrm>
            <a:off x="5287444"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226" name="TextBox 225">
            <a:extLst>
              <a:ext uri="{FF2B5EF4-FFF2-40B4-BE49-F238E27FC236}">
                <a16:creationId xmlns:a16="http://schemas.microsoft.com/office/drawing/2014/main" id="{EF612D42-F503-44AB-8F2E-A9C4DF37D8E9}"/>
              </a:ext>
            </a:extLst>
          </p:cNvPr>
          <p:cNvSpPr txBox="1"/>
          <p:nvPr/>
        </p:nvSpPr>
        <p:spPr bwMode="auto">
          <a:xfrm>
            <a:off x="5462525"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27" name="TextBox 226">
            <a:extLst>
              <a:ext uri="{FF2B5EF4-FFF2-40B4-BE49-F238E27FC236}">
                <a16:creationId xmlns:a16="http://schemas.microsoft.com/office/drawing/2014/main" id="{CC5D9978-3586-4A5C-A624-E84AF4978ADC}"/>
              </a:ext>
            </a:extLst>
          </p:cNvPr>
          <p:cNvSpPr txBox="1"/>
          <p:nvPr/>
        </p:nvSpPr>
        <p:spPr bwMode="auto">
          <a:xfrm>
            <a:off x="5637606"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228" name="TextBox 227">
            <a:extLst>
              <a:ext uri="{FF2B5EF4-FFF2-40B4-BE49-F238E27FC236}">
                <a16:creationId xmlns:a16="http://schemas.microsoft.com/office/drawing/2014/main" id="{1F80D530-27AF-47B9-9F79-6AE6419FBEF1}"/>
              </a:ext>
            </a:extLst>
          </p:cNvPr>
          <p:cNvSpPr txBox="1"/>
          <p:nvPr/>
        </p:nvSpPr>
        <p:spPr bwMode="auto">
          <a:xfrm>
            <a:off x="5812687"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229" name="TextBox 228">
            <a:extLst>
              <a:ext uri="{FF2B5EF4-FFF2-40B4-BE49-F238E27FC236}">
                <a16:creationId xmlns:a16="http://schemas.microsoft.com/office/drawing/2014/main" id="{AA3BAB4E-B407-49E1-8673-8864D5609721}"/>
              </a:ext>
            </a:extLst>
          </p:cNvPr>
          <p:cNvSpPr txBox="1"/>
          <p:nvPr/>
        </p:nvSpPr>
        <p:spPr bwMode="auto">
          <a:xfrm>
            <a:off x="5987768"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230" name="TextBox 229">
            <a:extLst>
              <a:ext uri="{FF2B5EF4-FFF2-40B4-BE49-F238E27FC236}">
                <a16:creationId xmlns:a16="http://schemas.microsoft.com/office/drawing/2014/main" id="{9813F5D6-9B21-418D-9169-4451F703E449}"/>
              </a:ext>
            </a:extLst>
          </p:cNvPr>
          <p:cNvSpPr txBox="1"/>
          <p:nvPr/>
        </p:nvSpPr>
        <p:spPr bwMode="auto">
          <a:xfrm>
            <a:off x="6162849"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231" name="TextBox 230">
            <a:extLst>
              <a:ext uri="{FF2B5EF4-FFF2-40B4-BE49-F238E27FC236}">
                <a16:creationId xmlns:a16="http://schemas.microsoft.com/office/drawing/2014/main" id="{A81037A6-8978-4751-AC3C-253C8FFB3933}"/>
              </a:ext>
            </a:extLst>
          </p:cNvPr>
          <p:cNvSpPr txBox="1"/>
          <p:nvPr/>
        </p:nvSpPr>
        <p:spPr bwMode="auto">
          <a:xfrm>
            <a:off x="6337930"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232" name="TextBox 231">
            <a:extLst>
              <a:ext uri="{FF2B5EF4-FFF2-40B4-BE49-F238E27FC236}">
                <a16:creationId xmlns:a16="http://schemas.microsoft.com/office/drawing/2014/main" id="{90443F67-FDE9-479E-AB49-615FAE165FF3}"/>
              </a:ext>
            </a:extLst>
          </p:cNvPr>
          <p:cNvSpPr txBox="1"/>
          <p:nvPr/>
        </p:nvSpPr>
        <p:spPr bwMode="auto">
          <a:xfrm>
            <a:off x="6513011"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233" name="TextBox 232">
            <a:extLst>
              <a:ext uri="{FF2B5EF4-FFF2-40B4-BE49-F238E27FC236}">
                <a16:creationId xmlns:a16="http://schemas.microsoft.com/office/drawing/2014/main" id="{FEC36EFF-CD94-4279-9C76-314188ADF4D6}"/>
              </a:ext>
            </a:extLst>
          </p:cNvPr>
          <p:cNvSpPr txBox="1"/>
          <p:nvPr/>
        </p:nvSpPr>
        <p:spPr bwMode="auto">
          <a:xfrm>
            <a:off x="6688092"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cxnSp>
        <p:nvCxnSpPr>
          <p:cNvPr id="235" name="Straight Connector 234">
            <a:extLst>
              <a:ext uri="{FF2B5EF4-FFF2-40B4-BE49-F238E27FC236}">
                <a16:creationId xmlns:a16="http://schemas.microsoft.com/office/drawing/2014/main" id="{19C4B22D-0A5B-424A-B75C-A499248A1A92}"/>
              </a:ext>
            </a:extLst>
          </p:cNvPr>
          <p:cNvCxnSpPr>
            <a:cxnSpLocks/>
          </p:cNvCxnSpPr>
          <p:nvPr/>
        </p:nvCxnSpPr>
        <p:spPr bwMode="auto">
          <a:xfrm flipH="1">
            <a:off x="4770331" y="3337089"/>
            <a:ext cx="3151456" cy="0"/>
          </a:xfrm>
          <a:prstGeom prst="line">
            <a:avLst/>
          </a:prstGeom>
          <a:noFill/>
          <a:ln w="28575" cap="flat" cmpd="sng" algn="ctr">
            <a:solidFill>
              <a:schemeClr val="bg1">
                <a:lumMod val="50000"/>
                <a:lumOff val="50000"/>
              </a:schemeClr>
            </a:solidFill>
            <a:prstDash val="sysDash"/>
            <a:round/>
            <a:headEnd type="none" w="med" len="med"/>
            <a:tailEnd type="none" w="med" len="med"/>
          </a:ln>
          <a:effectLst/>
        </p:spPr>
      </p:cxnSp>
      <p:cxnSp>
        <p:nvCxnSpPr>
          <p:cNvPr id="236" name="Straight Connector 235">
            <a:extLst>
              <a:ext uri="{FF2B5EF4-FFF2-40B4-BE49-F238E27FC236}">
                <a16:creationId xmlns:a16="http://schemas.microsoft.com/office/drawing/2014/main" id="{7508C175-AA0A-4826-8ECD-F648E4E425F1}"/>
              </a:ext>
            </a:extLst>
          </p:cNvPr>
          <p:cNvCxnSpPr>
            <a:cxnSpLocks/>
          </p:cNvCxnSpPr>
          <p:nvPr/>
        </p:nvCxnSpPr>
        <p:spPr bwMode="auto">
          <a:xfrm>
            <a:off x="6697216"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1D51B21-3619-4EFB-A5EC-8CC4A77542A7}"/>
              </a:ext>
            </a:extLst>
          </p:cNvPr>
          <p:cNvCxnSpPr>
            <a:cxnSpLocks/>
          </p:cNvCxnSpPr>
          <p:nvPr/>
        </p:nvCxnSpPr>
        <p:spPr bwMode="auto">
          <a:xfrm>
            <a:off x="7048742"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8BE9A77-D073-4A60-8365-1A1A69725D98}"/>
              </a:ext>
            </a:extLst>
          </p:cNvPr>
          <p:cNvCxnSpPr>
            <a:cxnSpLocks/>
          </p:cNvCxnSpPr>
          <p:nvPr/>
        </p:nvCxnSpPr>
        <p:spPr bwMode="auto">
          <a:xfrm>
            <a:off x="7224505" y="432600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0D213DC-3567-4127-84DC-0AF12A741DFD}"/>
              </a:ext>
            </a:extLst>
          </p:cNvPr>
          <p:cNvCxnSpPr>
            <a:cxnSpLocks/>
          </p:cNvCxnSpPr>
          <p:nvPr/>
        </p:nvCxnSpPr>
        <p:spPr bwMode="auto">
          <a:xfrm>
            <a:off x="7576031" y="432600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0" name="TextBox 239">
            <a:extLst>
              <a:ext uri="{FF2B5EF4-FFF2-40B4-BE49-F238E27FC236}">
                <a16:creationId xmlns:a16="http://schemas.microsoft.com/office/drawing/2014/main" id="{F017571E-49B6-404E-9621-E6B0F9F0E533}"/>
              </a:ext>
            </a:extLst>
          </p:cNvPr>
          <p:cNvSpPr txBox="1"/>
          <p:nvPr/>
        </p:nvSpPr>
        <p:spPr bwMode="auto">
          <a:xfrm>
            <a:off x="6863173"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52</a:t>
            </a:r>
          </a:p>
        </p:txBody>
      </p:sp>
      <p:sp>
        <p:nvSpPr>
          <p:cNvPr id="241" name="TextBox 240">
            <a:extLst>
              <a:ext uri="{FF2B5EF4-FFF2-40B4-BE49-F238E27FC236}">
                <a16:creationId xmlns:a16="http://schemas.microsoft.com/office/drawing/2014/main" id="{B5456DE4-4C4D-4211-9A79-8AAF14BD5012}"/>
              </a:ext>
            </a:extLst>
          </p:cNvPr>
          <p:cNvSpPr txBox="1"/>
          <p:nvPr/>
        </p:nvSpPr>
        <p:spPr bwMode="auto">
          <a:xfrm>
            <a:off x="7038254"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56</a:t>
            </a:r>
          </a:p>
        </p:txBody>
      </p:sp>
      <p:sp>
        <p:nvSpPr>
          <p:cNvPr id="242" name="TextBox 241">
            <a:extLst>
              <a:ext uri="{FF2B5EF4-FFF2-40B4-BE49-F238E27FC236}">
                <a16:creationId xmlns:a16="http://schemas.microsoft.com/office/drawing/2014/main" id="{4CB029F8-027E-44B0-8809-5404BD8530D2}"/>
              </a:ext>
            </a:extLst>
          </p:cNvPr>
          <p:cNvSpPr txBox="1"/>
          <p:nvPr/>
        </p:nvSpPr>
        <p:spPr bwMode="auto">
          <a:xfrm>
            <a:off x="7213335"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43" name="TextBox 242">
            <a:extLst>
              <a:ext uri="{FF2B5EF4-FFF2-40B4-BE49-F238E27FC236}">
                <a16:creationId xmlns:a16="http://schemas.microsoft.com/office/drawing/2014/main" id="{AADF977C-E73D-4F7F-A196-10A8CAF8A5F6}"/>
              </a:ext>
            </a:extLst>
          </p:cNvPr>
          <p:cNvSpPr txBox="1"/>
          <p:nvPr/>
        </p:nvSpPr>
        <p:spPr bwMode="auto">
          <a:xfrm>
            <a:off x="7388416"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64</a:t>
            </a:r>
          </a:p>
        </p:txBody>
      </p:sp>
      <p:sp>
        <p:nvSpPr>
          <p:cNvPr id="244" name="TextBox 243">
            <a:extLst>
              <a:ext uri="{FF2B5EF4-FFF2-40B4-BE49-F238E27FC236}">
                <a16:creationId xmlns:a16="http://schemas.microsoft.com/office/drawing/2014/main" id="{3DB0D0CC-4ED2-4224-AF8C-DC68F577FF5B}"/>
              </a:ext>
            </a:extLst>
          </p:cNvPr>
          <p:cNvSpPr txBox="1"/>
          <p:nvPr/>
        </p:nvSpPr>
        <p:spPr bwMode="auto">
          <a:xfrm>
            <a:off x="7563497"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68</a:t>
            </a:r>
          </a:p>
        </p:txBody>
      </p:sp>
      <p:sp>
        <p:nvSpPr>
          <p:cNvPr id="245" name="TextBox 244">
            <a:extLst>
              <a:ext uri="{FF2B5EF4-FFF2-40B4-BE49-F238E27FC236}">
                <a16:creationId xmlns:a16="http://schemas.microsoft.com/office/drawing/2014/main" id="{2BDF30C4-B4BF-4BCF-8964-C0EB00184C9A}"/>
              </a:ext>
            </a:extLst>
          </p:cNvPr>
          <p:cNvSpPr txBox="1"/>
          <p:nvPr/>
        </p:nvSpPr>
        <p:spPr bwMode="auto">
          <a:xfrm>
            <a:off x="7738578" y="4326009"/>
            <a:ext cx="366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72</a:t>
            </a:r>
          </a:p>
        </p:txBody>
      </p:sp>
    </p:spTree>
    <p:extLst>
      <p:ext uri="{BB962C8B-B14F-4D97-AF65-F5344CB8AC3E}">
        <p14:creationId xmlns:p14="http://schemas.microsoft.com/office/powerpoint/2010/main" val="1486481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9A90BD-5FDE-4531-A43A-F1FEC0AB9C00}"/>
              </a:ext>
            </a:extLst>
          </p:cNvPr>
          <p:cNvSpPr>
            <a:spLocks noGrp="1"/>
          </p:cNvSpPr>
          <p:nvPr>
            <p:ph type="title"/>
          </p:nvPr>
        </p:nvSpPr>
        <p:spPr/>
        <p:txBody>
          <a:bodyPr/>
          <a:lstStyle/>
          <a:p>
            <a:r>
              <a:rPr lang="en-US" dirty="0"/>
              <a:t>SPARTAN, PROSPER, and ARAMIS: MFS </a:t>
            </a:r>
            <a:br>
              <a:rPr lang="en-US" dirty="0"/>
            </a:br>
            <a:r>
              <a:rPr lang="en-US" dirty="0"/>
              <a:t>(Primary Endpoint)*</a:t>
            </a:r>
          </a:p>
        </p:txBody>
      </p:sp>
      <p:sp>
        <p:nvSpPr>
          <p:cNvPr id="8" name="Text Box 11">
            <a:extLst>
              <a:ext uri="{FF2B5EF4-FFF2-40B4-BE49-F238E27FC236}">
                <a16:creationId xmlns:a16="http://schemas.microsoft.com/office/drawing/2014/main" id="{34DE3AD3-2D14-480F-96AE-8F568CD6BA2B}"/>
              </a:ext>
            </a:extLst>
          </p:cNvPr>
          <p:cNvSpPr txBox="1">
            <a:spLocks noChangeArrowheads="1"/>
          </p:cNvSpPr>
          <p:nvPr/>
        </p:nvSpPr>
        <p:spPr bwMode="auto">
          <a:xfrm>
            <a:off x="415821" y="6384899"/>
            <a:ext cx="8008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91417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Smith. NEJM. 2018;378:1408. 2. Hussain. NEJM. 2018;378:2465. 3.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Fizazi.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NEJM. 2019;380:1235</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charset="0"/>
                <a:cs typeface="Calibri" panose="020F0502020204030204" pitchFamily="34" charset="0"/>
              </a:rPr>
              <a:t>.</a:t>
            </a:r>
          </a:p>
        </p:txBody>
      </p:sp>
      <p:sp>
        <p:nvSpPr>
          <p:cNvPr id="9" name="Title 3">
            <a:extLst>
              <a:ext uri="{FF2B5EF4-FFF2-40B4-BE49-F238E27FC236}">
                <a16:creationId xmlns:a16="http://schemas.microsoft.com/office/drawing/2014/main" id="{5D7EDE86-E5E1-44D9-9DAE-8EB40F6463E8}"/>
              </a:ext>
            </a:extLst>
          </p:cNvPr>
          <p:cNvSpPr txBox="1">
            <a:spLocks/>
          </p:cNvSpPr>
          <p:nvPr/>
        </p:nvSpPr>
        <p:spPr bwMode="auto">
          <a:xfrm>
            <a:off x="467688" y="4565484"/>
            <a:ext cx="3840480" cy="8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 </a:t>
            </a:r>
            <a:r>
              <a:rPr kumimoji="0" lang="en-US" altLang="en-US" sz="1600" b="1" i="0" u="none" strike="noStrike" kern="1200" cap="none" spc="0" normalizeH="0" baseline="0" noProof="0" dirty="0">
                <a:ln>
                  <a:noFill/>
                </a:ln>
                <a:solidFill>
                  <a:schemeClr val="accent1"/>
                </a:solidFill>
                <a:effectLst/>
                <a:uLnTx/>
                <a:uFillTx/>
                <a:latin typeface="Calibri" pitchFamily="34" charset="0"/>
                <a:ea typeface="ＭＳ Ｐゴシック" pitchFamily="34" charset="-128"/>
                <a:cs typeface="Calibri" panose="020F0502020204030204" pitchFamily="34" charset="0"/>
              </a:rPr>
              <a:t>Apa</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40.5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16.2</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72% </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reduction of distant progression or death</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24-mo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sp>
        <p:nvSpPr>
          <p:cNvPr id="10" name="Title 3">
            <a:extLst>
              <a:ext uri="{FF2B5EF4-FFF2-40B4-BE49-F238E27FC236}">
                <a16:creationId xmlns:a16="http://schemas.microsoft.com/office/drawing/2014/main" id="{3AFED477-E6F0-46DA-BF4A-EF5CBE9BD2B8}"/>
              </a:ext>
            </a:extLst>
          </p:cNvPr>
          <p:cNvSpPr txBox="1">
            <a:spLocks/>
          </p:cNvSpPr>
          <p:nvPr/>
        </p:nvSpPr>
        <p:spPr bwMode="auto">
          <a:xfrm>
            <a:off x="4175760" y="4565484"/>
            <a:ext cx="3840480" cy="84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 </a:t>
            </a:r>
            <a:r>
              <a:rPr kumimoji="0" lang="en-US" altLang="en-US" sz="1600" b="1" i="0" u="none" strike="noStrike" kern="1200" cap="none" spc="0" normalizeH="0" baseline="0" noProof="0" dirty="0">
                <a:ln>
                  <a:noFill/>
                </a:ln>
                <a:solidFill>
                  <a:schemeClr val="accent1"/>
                </a:solidFill>
                <a:effectLst/>
                <a:uLnTx/>
                <a:uFillTx/>
                <a:latin typeface="Calibri" pitchFamily="34" charset="0"/>
                <a:ea typeface="ＭＳ Ｐゴシック" pitchFamily="34" charset="-128"/>
                <a:cs typeface="Calibri" panose="020F0502020204030204" pitchFamily="34" charset="0"/>
              </a:rPr>
              <a:t>Enza</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36.6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14.7</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71% </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reduction of distant progression or death </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22-mo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sp>
        <p:nvSpPr>
          <p:cNvPr id="94" name="TextBox 93">
            <a:extLst>
              <a:ext uri="{FF2B5EF4-FFF2-40B4-BE49-F238E27FC236}">
                <a16:creationId xmlns:a16="http://schemas.microsoft.com/office/drawing/2014/main" id="{366E9A97-2298-4B42-B507-24AC0F2F3557}"/>
              </a:ext>
            </a:extLst>
          </p:cNvPr>
          <p:cNvSpPr txBox="1"/>
          <p:nvPr/>
        </p:nvSpPr>
        <p:spPr bwMode="auto">
          <a:xfrm>
            <a:off x="6286352" y="1864578"/>
            <a:ext cx="1764856" cy="668332"/>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0.29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0.24-0.35;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sp>
        <p:nvSpPr>
          <p:cNvPr id="95" name="TextBox 16">
            <a:extLst>
              <a:ext uri="{FF2B5EF4-FFF2-40B4-BE49-F238E27FC236}">
                <a16:creationId xmlns:a16="http://schemas.microsoft.com/office/drawing/2014/main" id="{E2B67A77-DDFC-4E11-84E0-BC55B3F3FEC4}"/>
              </a:ext>
            </a:extLst>
          </p:cNvPr>
          <p:cNvSpPr txBox="1">
            <a:spLocks noChangeArrowheads="1"/>
          </p:cNvSpPr>
          <p:nvPr/>
        </p:nvSpPr>
        <p:spPr bwMode="auto">
          <a:xfrm>
            <a:off x="5781664" y="1589181"/>
            <a:ext cx="14730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defRPr>
                <a:solidFill>
                  <a:schemeClr val="tx1"/>
                </a:solidFill>
                <a:latin typeface="Calibri" pitchFamily="34" charset="0"/>
                <a:ea typeface="ＭＳ Ｐゴシック" pitchFamily="34" charset="-128"/>
              </a:defRPr>
            </a:lvl1pPr>
            <a:lvl2pPr marL="742950" indent="-285750" defTabSz="685800">
              <a:defRPr>
                <a:solidFill>
                  <a:schemeClr val="tx1"/>
                </a:solidFill>
                <a:latin typeface="Calibri" pitchFamily="34" charset="0"/>
                <a:ea typeface="ＭＳ Ｐゴシック" pitchFamily="34" charset="-128"/>
              </a:defRPr>
            </a:lvl2pPr>
            <a:lvl3pPr marL="1143000" indent="-228600" defTabSz="685800">
              <a:defRPr>
                <a:solidFill>
                  <a:schemeClr val="tx1"/>
                </a:solidFill>
                <a:latin typeface="Calibri" pitchFamily="34" charset="0"/>
                <a:ea typeface="ＭＳ Ｐゴシック" pitchFamily="34" charset="-128"/>
              </a:defRPr>
            </a:lvl3pPr>
            <a:lvl4pPr marL="1600200" indent="-228600" defTabSz="685800">
              <a:defRPr>
                <a:solidFill>
                  <a:schemeClr val="tx1"/>
                </a:solidFill>
                <a:latin typeface="Calibri" pitchFamily="34" charset="0"/>
                <a:ea typeface="ＭＳ Ｐゴシック" pitchFamily="34" charset="-128"/>
              </a:defRPr>
            </a:lvl4pPr>
            <a:lvl5pPr marL="2057400" indent="-228600" defTabSz="685800">
              <a:defRPr>
                <a:solidFill>
                  <a:schemeClr val="tx1"/>
                </a:solidFill>
                <a:latin typeface="Calibri" pitchFamily="34" charset="0"/>
                <a:ea typeface="ＭＳ Ｐゴシック" pitchFamily="34" charset="-128"/>
              </a:defRPr>
            </a:lvl5pPr>
            <a:lvl6pPr marL="25146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PROSPER</a:t>
            </a:r>
            <a:r>
              <a:rPr kumimoji="0" lang="en-US" altLang="en-US" sz="1800" b="1" i="0" u="none" strike="noStrike" kern="1200" cap="none" spc="0" normalizeH="0" baseline="30000" noProof="0" dirty="0">
                <a:ln>
                  <a:noFill/>
                </a:ln>
                <a:solidFill>
                  <a:srgbClr val="000000"/>
                </a:solidFill>
                <a:effectLst/>
                <a:uLnTx/>
                <a:uFillTx/>
                <a:latin typeface="Calibri" pitchFamily="34" charset="0"/>
                <a:ea typeface="ＭＳ Ｐゴシック" pitchFamily="34" charset="-128"/>
                <a:cs typeface="+mn-cs"/>
              </a:rPr>
              <a:t>2</a:t>
            </a:r>
          </a:p>
        </p:txBody>
      </p:sp>
      <p:sp>
        <p:nvSpPr>
          <p:cNvPr id="97" name="TextBox 25">
            <a:extLst>
              <a:ext uri="{FF2B5EF4-FFF2-40B4-BE49-F238E27FC236}">
                <a16:creationId xmlns:a16="http://schemas.microsoft.com/office/drawing/2014/main" id="{00EB1D4A-EDDA-402D-A362-F9927C18CB65}"/>
              </a:ext>
            </a:extLst>
          </p:cNvPr>
          <p:cNvSpPr txBox="1">
            <a:spLocks noChangeArrowheads="1"/>
          </p:cNvSpPr>
          <p:nvPr/>
        </p:nvSpPr>
        <p:spPr bwMode="auto">
          <a:xfrm>
            <a:off x="5814047" y="4042157"/>
            <a:ext cx="899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a:t>
            </a:r>
          </a:p>
        </p:txBody>
      </p:sp>
      <p:sp>
        <p:nvSpPr>
          <p:cNvPr id="325" name="TextBox 324">
            <a:extLst>
              <a:ext uri="{FF2B5EF4-FFF2-40B4-BE49-F238E27FC236}">
                <a16:creationId xmlns:a16="http://schemas.microsoft.com/office/drawing/2014/main" id="{F004F2B8-9E32-42F9-8EE7-99627AD09384}"/>
              </a:ext>
            </a:extLst>
          </p:cNvPr>
          <p:cNvSpPr txBox="1"/>
          <p:nvPr/>
        </p:nvSpPr>
        <p:spPr bwMode="auto">
          <a:xfrm>
            <a:off x="673057" y="5896909"/>
            <a:ext cx="6002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*Caveat: comparing across trials is problematic; not a head-to-head comparison.</a:t>
            </a:r>
          </a:p>
        </p:txBody>
      </p:sp>
      <p:sp>
        <p:nvSpPr>
          <p:cNvPr id="11" name="TextBox 19">
            <a:extLst>
              <a:ext uri="{FF2B5EF4-FFF2-40B4-BE49-F238E27FC236}">
                <a16:creationId xmlns:a16="http://schemas.microsoft.com/office/drawing/2014/main" id="{F8FB9D87-E526-4EB1-8120-D822A2DEF764}"/>
              </a:ext>
            </a:extLst>
          </p:cNvPr>
          <p:cNvSpPr txBox="1">
            <a:spLocks noChangeArrowheads="1"/>
          </p:cNvSpPr>
          <p:nvPr/>
        </p:nvSpPr>
        <p:spPr bwMode="auto">
          <a:xfrm>
            <a:off x="2694892" y="1892216"/>
            <a:ext cx="1663553" cy="587185"/>
          </a:xfrm>
          <a:prstGeom prst="rect">
            <a:avLst/>
          </a:prstGeom>
          <a:noFill/>
          <a:ln>
            <a:noFill/>
          </a:ln>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HR: 0.28 </a:t>
            </a:r>
            <a:b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b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(95% CI: 0.23-0.35;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P</a:t>
            </a:r>
            <a:r>
              <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 &lt;.001)</a:t>
            </a:r>
          </a:p>
        </p:txBody>
      </p:sp>
      <p:sp>
        <p:nvSpPr>
          <p:cNvPr id="14" name="TextBox 14">
            <a:extLst>
              <a:ext uri="{FF2B5EF4-FFF2-40B4-BE49-F238E27FC236}">
                <a16:creationId xmlns:a16="http://schemas.microsoft.com/office/drawing/2014/main" id="{634B8F14-37F2-4707-A4FB-6132F459BCAF}"/>
              </a:ext>
            </a:extLst>
          </p:cNvPr>
          <p:cNvSpPr txBox="1">
            <a:spLocks noChangeArrowheads="1"/>
          </p:cNvSpPr>
          <p:nvPr/>
        </p:nvSpPr>
        <p:spPr bwMode="auto">
          <a:xfrm>
            <a:off x="1690843" y="1589181"/>
            <a:ext cx="1485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5800">
              <a:defRPr>
                <a:solidFill>
                  <a:schemeClr val="tx1"/>
                </a:solidFill>
                <a:latin typeface="Calibri" pitchFamily="34" charset="0"/>
                <a:ea typeface="ＭＳ Ｐゴシック" pitchFamily="34" charset="-128"/>
              </a:defRPr>
            </a:lvl1pPr>
            <a:lvl2pPr marL="742950" indent="-285750" defTabSz="685800">
              <a:defRPr>
                <a:solidFill>
                  <a:schemeClr val="tx1"/>
                </a:solidFill>
                <a:latin typeface="Calibri" pitchFamily="34" charset="0"/>
                <a:ea typeface="ＭＳ Ｐゴシック" pitchFamily="34" charset="-128"/>
              </a:defRPr>
            </a:lvl2pPr>
            <a:lvl3pPr marL="1143000" indent="-228600" defTabSz="685800">
              <a:defRPr>
                <a:solidFill>
                  <a:schemeClr val="tx1"/>
                </a:solidFill>
                <a:latin typeface="Calibri" pitchFamily="34" charset="0"/>
                <a:ea typeface="ＭＳ Ｐゴシック" pitchFamily="34" charset="-128"/>
              </a:defRPr>
            </a:lvl3pPr>
            <a:lvl4pPr marL="1600200" indent="-228600" defTabSz="685800">
              <a:defRPr>
                <a:solidFill>
                  <a:schemeClr val="tx1"/>
                </a:solidFill>
                <a:latin typeface="Calibri" pitchFamily="34" charset="0"/>
                <a:ea typeface="ＭＳ Ｐゴシック" pitchFamily="34" charset="-128"/>
              </a:defRPr>
            </a:lvl4pPr>
            <a:lvl5pPr marL="2057400" indent="-228600" defTabSz="685800">
              <a:defRPr>
                <a:solidFill>
                  <a:schemeClr val="tx1"/>
                </a:solidFill>
                <a:latin typeface="Calibri" pitchFamily="34" charset="0"/>
                <a:ea typeface="ＭＳ Ｐゴシック" pitchFamily="34" charset="-128"/>
              </a:defRPr>
            </a:lvl5pPr>
            <a:lvl6pPr marL="25146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6858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SPARTAN</a:t>
            </a:r>
            <a:r>
              <a:rPr kumimoji="0" lang="en-US" altLang="en-US" sz="1800" b="1" i="0" u="none" strike="noStrike" kern="1200" cap="none" spc="0" normalizeH="0" baseline="30000" noProof="0" dirty="0">
                <a:ln>
                  <a:noFill/>
                </a:ln>
                <a:solidFill>
                  <a:srgbClr val="000000"/>
                </a:solidFill>
                <a:effectLst/>
                <a:uLnTx/>
                <a:uFillTx/>
                <a:latin typeface="Calibri" pitchFamily="34" charset="0"/>
                <a:ea typeface="ＭＳ Ｐゴシック" pitchFamily="34" charset="-128"/>
                <a:cs typeface="+mn-cs"/>
              </a:rPr>
              <a:t>1</a:t>
            </a:r>
          </a:p>
        </p:txBody>
      </p:sp>
      <p:sp>
        <p:nvSpPr>
          <p:cNvPr id="17" name="TextBox 41">
            <a:extLst>
              <a:ext uri="{FF2B5EF4-FFF2-40B4-BE49-F238E27FC236}">
                <a16:creationId xmlns:a16="http://schemas.microsoft.com/office/drawing/2014/main" id="{47029354-13DA-4355-93A5-DFB837F27677}"/>
              </a:ext>
            </a:extLst>
          </p:cNvPr>
          <p:cNvSpPr txBox="1">
            <a:spLocks noChangeArrowheads="1"/>
          </p:cNvSpPr>
          <p:nvPr/>
        </p:nvSpPr>
        <p:spPr bwMode="auto">
          <a:xfrm rot="16200000">
            <a:off x="-531437" y="2808677"/>
            <a:ext cx="2410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Metastases-Free Survival (%)</a:t>
            </a:r>
          </a:p>
        </p:txBody>
      </p:sp>
      <p:sp>
        <p:nvSpPr>
          <p:cNvPr id="18" name="TextBox 25">
            <a:extLst>
              <a:ext uri="{FF2B5EF4-FFF2-40B4-BE49-F238E27FC236}">
                <a16:creationId xmlns:a16="http://schemas.microsoft.com/office/drawing/2014/main" id="{592D7036-1A34-4045-BBAD-1A60D47060B2}"/>
              </a:ext>
            </a:extLst>
          </p:cNvPr>
          <p:cNvSpPr txBox="1">
            <a:spLocks noChangeArrowheads="1"/>
          </p:cNvSpPr>
          <p:nvPr/>
        </p:nvSpPr>
        <p:spPr bwMode="auto">
          <a:xfrm>
            <a:off x="1993619" y="4042157"/>
            <a:ext cx="10465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a:t>
            </a:r>
          </a:p>
        </p:txBody>
      </p:sp>
      <p:sp>
        <p:nvSpPr>
          <p:cNvPr id="21" name="Rectangle 5">
            <a:extLst>
              <a:ext uri="{FF2B5EF4-FFF2-40B4-BE49-F238E27FC236}">
                <a16:creationId xmlns:a16="http://schemas.microsoft.com/office/drawing/2014/main" id="{78AF5ED6-97E1-41F0-835E-FCF10BDE1480}"/>
              </a:ext>
            </a:extLst>
          </p:cNvPr>
          <p:cNvSpPr>
            <a:spLocks noChangeArrowheads="1"/>
          </p:cNvSpPr>
          <p:nvPr/>
        </p:nvSpPr>
        <p:spPr bwMode="auto">
          <a:xfrm>
            <a:off x="788137" y="2103287"/>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Freeform 6">
            <a:extLst>
              <a:ext uri="{FF2B5EF4-FFF2-40B4-BE49-F238E27FC236}">
                <a16:creationId xmlns:a16="http://schemas.microsoft.com/office/drawing/2014/main" id="{3082AB10-8233-4558-A1C9-DE9012FF2B2A}"/>
              </a:ext>
            </a:extLst>
          </p:cNvPr>
          <p:cNvSpPr>
            <a:spLocks/>
          </p:cNvSpPr>
          <p:nvPr/>
        </p:nvSpPr>
        <p:spPr bwMode="auto">
          <a:xfrm>
            <a:off x="1043062" y="2177763"/>
            <a:ext cx="2898389" cy="1720173"/>
          </a:xfrm>
          <a:custGeom>
            <a:avLst/>
            <a:gdLst>
              <a:gd name="T0" fmla="*/ 0 w 2092"/>
              <a:gd name="T1" fmla="*/ 0 h 1432"/>
              <a:gd name="T2" fmla="*/ 40 w 2092"/>
              <a:gd name="T3" fmla="*/ 0 h 1432"/>
              <a:gd name="T4" fmla="*/ 40 w 2092"/>
              <a:gd name="T5" fmla="*/ 1390 h 1432"/>
              <a:gd name="T6" fmla="*/ 2092 w 2092"/>
              <a:gd name="T7" fmla="*/ 1390 h 1432"/>
              <a:gd name="T8" fmla="*/ 2092 w 2092"/>
              <a:gd name="T9" fmla="*/ 1432 h 1432"/>
            </a:gdLst>
            <a:ahLst/>
            <a:cxnLst>
              <a:cxn ang="0">
                <a:pos x="T0" y="T1"/>
              </a:cxn>
              <a:cxn ang="0">
                <a:pos x="T2" y="T3"/>
              </a:cxn>
              <a:cxn ang="0">
                <a:pos x="T4" y="T5"/>
              </a:cxn>
              <a:cxn ang="0">
                <a:pos x="T6" y="T7"/>
              </a:cxn>
              <a:cxn ang="0">
                <a:pos x="T8" y="T9"/>
              </a:cxn>
            </a:cxnLst>
            <a:rect l="0" t="0" r="r" b="b"/>
            <a:pathLst>
              <a:path w="2092" h="1432">
                <a:moveTo>
                  <a:pt x="0" y="0"/>
                </a:moveTo>
                <a:lnTo>
                  <a:pt x="40" y="0"/>
                </a:lnTo>
                <a:lnTo>
                  <a:pt x="40" y="1390"/>
                </a:lnTo>
                <a:lnTo>
                  <a:pt x="2092" y="1390"/>
                </a:lnTo>
                <a:lnTo>
                  <a:pt x="2092" y="1432"/>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Rectangle 7">
            <a:extLst>
              <a:ext uri="{FF2B5EF4-FFF2-40B4-BE49-F238E27FC236}">
                <a16:creationId xmlns:a16="http://schemas.microsoft.com/office/drawing/2014/main" id="{FC191E07-9A86-4D8C-B024-D5DFA98F8E94}"/>
              </a:ext>
            </a:extLst>
          </p:cNvPr>
          <p:cNvSpPr>
            <a:spLocks noChangeArrowheads="1"/>
          </p:cNvSpPr>
          <p:nvPr/>
        </p:nvSpPr>
        <p:spPr bwMode="auto">
          <a:xfrm>
            <a:off x="862952" y="2439633"/>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Line 8">
            <a:extLst>
              <a:ext uri="{FF2B5EF4-FFF2-40B4-BE49-F238E27FC236}">
                <a16:creationId xmlns:a16="http://schemas.microsoft.com/office/drawing/2014/main" id="{BE619ACA-DAEB-49E1-8BE1-29576BB3074E}"/>
              </a:ext>
            </a:extLst>
          </p:cNvPr>
          <p:cNvSpPr>
            <a:spLocks noChangeShapeType="1"/>
          </p:cNvSpPr>
          <p:nvPr/>
        </p:nvSpPr>
        <p:spPr bwMode="auto">
          <a:xfrm>
            <a:off x="1043062" y="2514110"/>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5" name="Rectangle 9">
            <a:extLst>
              <a:ext uri="{FF2B5EF4-FFF2-40B4-BE49-F238E27FC236}">
                <a16:creationId xmlns:a16="http://schemas.microsoft.com/office/drawing/2014/main" id="{F111231D-A446-4E5D-B512-EBE63E59C05B}"/>
              </a:ext>
            </a:extLst>
          </p:cNvPr>
          <p:cNvSpPr>
            <a:spLocks noChangeArrowheads="1"/>
          </p:cNvSpPr>
          <p:nvPr/>
        </p:nvSpPr>
        <p:spPr bwMode="auto">
          <a:xfrm>
            <a:off x="862952" y="2775980"/>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Line 10">
            <a:extLst>
              <a:ext uri="{FF2B5EF4-FFF2-40B4-BE49-F238E27FC236}">
                <a16:creationId xmlns:a16="http://schemas.microsoft.com/office/drawing/2014/main" id="{013C4817-3934-44BB-BD64-5722BD1E0CA1}"/>
              </a:ext>
            </a:extLst>
          </p:cNvPr>
          <p:cNvSpPr>
            <a:spLocks noChangeShapeType="1"/>
          </p:cNvSpPr>
          <p:nvPr/>
        </p:nvSpPr>
        <p:spPr bwMode="auto">
          <a:xfrm>
            <a:off x="1043062" y="2850457"/>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7" name="Rectangle 11">
            <a:extLst>
              <a:ext uri="{FF2B5EF4-FFF2-40B4-BE49-F238E27FC236}">
                <a16:creationId xmlns:a16="http://schemas.microsoft.com/office/drawing/2014/main" id="{3B6B8FAC-7556-46E6-B050-018719722C8B}"/>
              </a:ext>
            </a:extLst>
          </p:cNvPr>
          <p:cNvSpPr>
            <a:spLocks noChangeArrowheads="1"/>
          </p:cNvSpPr>
          <p:nvPr/>
        </p:nvSpPr>
        <p:spPr bwMode="auto">
          <a:xfrm>
            <a:off x="862952" y="310511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Line 12">
            <a:extLst>
              <a:ext uri="{FF2B5EF4-FFF2-40B4-BE49-F238E27FC236}">
                <a16:creationId xmlns:a16="http://schemas.microsoft.com/office/drawing/2014/main" id="{DA0BACF3-1F44-439B-B007-D3748453D2E3}"/>
              </a:ext>
            </a:extLst>
          </p:cNvPr>
          <p:cNvSpPr>
            <a:spLocks noChangeShapeType="1"/>
          </p:cNvSpPr>
          <p:nvPr/>
        </p:nvSpPr>
        <p:spPr bwMode="auto">
          <a:xfrm>
            <a:off x="1043062" y="3179596"/>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9" name="Rectangle 13">
            <a:extLst>
              <a:ext uri="{FF2B5EF4-FFF2-40B4-BE49-F238E27FC236}">
                <a16:creationId xmlns:a16="http://schemas.microsoft.com/office/drawing/2014/main" id="{BC8F47CC-E948-49A8-BAEA-26862B2B9806}"/>
              </a:ext>
            </a:extLst>
          </p:cNvPr>
          <p:cNvSpPr>
            <a:spLocks noChangeArrowheads="1"/>
          </p:cNvSpPr>
          <p:nvPr/>
        </p:nvSpPr>
        <p:spPr bwMode="auto">
          <a:xfrm>
            <a:off x="862952" y="3434258"/>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Line 14">
            <a:extLst>
              <a:ext uri="{FF2B5EF4-FFF2-40B4-BE49-F238E27FC236}">
                <a16:creationId xmlns:a16="http://schemas.microsoft.com/office/drawing/2014/main" id="{8A23EDBF-45EE-4EA3-B57B-3742EFF3BEF4}"/>
              </a:ext>
            </a:extLst>
          </p:cNvPr>
          <p:cNvSpPr>
            <a:spLocks noChangeShapeType="1"/>
          </p:cNvSpPr>
          <p:nvPr/>
        </p:nvSpPr>
        <p:spPr bwMode="auto">
          <a:xfrm>
            <a:off x="1043062" y="3508735"/>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1" name="Rectangle 15">
            <a:extLst>
              <a:ext uri="{FF2B5EF4-FFF2-40B4-BE49-F238E27FC236}">
                <a16:creationId xmlns:a16="http://schemas.microsoft.com/office/drawing/2014/main" id="{1BEBD2A1-9E70-4E53-8EE7-CDF20A807152}"/>
              </a:ext>
            </a:extLst>
          </p:cNvPr>
          <p:cNvSpPr>
            <a:spLocks noChangeArrowheads="1"/>
          </p:cNvSpPr>
          <p:nvPr/>
        </p:nvSpPr>
        <p:spPr bwMode="auto">
          <a:xfrm>
            <a:off x="940538" y="3768202"/>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Rectangle 16">
            <a:extLst>
              <a:ext uri="{FF2B5EF4-FFF2-40B4-BE49-F238E27FC236}">
                <a16:creationId xmlns:a16="http://schemas.microsoft.com/office/drawing/2014/main" id="{DC00E499-3614-4728-B460-8B85E7F49B8A}"/>
              </a:ext>
            </a:extLst>
          </p:cNvPr>
          <p:cNvSpPr>
            <a:spLocks noChangeArrowheads="1"/>
          </p:cNvSpPr>
          <p:nvPr/>
        </p:nvSpPr>
        <p:spPr bwMode="auto">
          <a:xfrm>
            <a:off x="3863865"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Line 17">
            <a:extLst>
              <a:ext uri="{FF2B5EF4-FFF2-40B4-BE49-F238E27FC236}">
                <a16:creationId xmlns:a16="http://schemas.microsoft.com/office/drawing/2014/main" id="{DE377E9F-0CA7-4D51-94DF-8E6761BBC420}"/>
              </a:ext>
            </a:extLst>
          </p:cNvPr>
          <p:cNvSpPr>
            <a:spLocks noChangeShapeType="1"/>
          </p:cNvSpPr>
          <p:nvPr/>
        </p:nvSpPr>
        <p:spPr bwMode="auto">
          <a:xfrm>
            <a:off x="368929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4" name="Rectangle 18">
            <a:extLst>
              <a:ext uri="{FF2B5EF4-FFF2-40B4-BE49-F238E27FC236}">
                <a16:creationId xmlns:a16="http://schemas.microsoft.com/office/drawing/2014/main" id="{89A1BDFB-73FA-4FDD-96DA-0C27CC6BA7C0}"/>
              </a:ext>
            </a:extLst>
          </p:cNvPr>
          <p:cNvSpPr>
            <a:spLocks noChangeArrowheads="1"/>
          </p:cNvSpPr>
          <p:nvPr/>
        </p:nvSpPr>
        <p:spPr bwMode="auto">
          <a:xfrm>
            <a:off x="3611711"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5" name="Line 19">
            <a:extLst>
              <a:ext uri="{FF2B5EF4-FFF2-40B4-BE49-F238E27FC236}">
                <a16:creationId xmlns:a16="http://schemas.microsoft.com/office/drawing/2014/main" id="{729EF2CB-8053-4633-AB06-C3BC4D752003}"/>
              </a:ext>
            </a:extLst>
          </p:cNvPr>
          <p:cNvSpPr>
            <a:spLocks noChangeShapeType="1"/>
          </p:cNvSpPr>
          <p:nvPr/>
        </p:nvSpPr>
        <p:spPr bwMode="auto">
          <a:xfrm>
            <a:off x="3437143"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6" name="Rectangle 20">
            <a:extLst>
              <a:ext uri="{FF2B5EF4-FFF2-40B4-BE49-F238E27FC236}">
                <a16:creationId xmlns:a16="http://schemas.microsoft.com/office/drawing/2014/main" id="{C2520034-14C6-426B-A101-327FBD60B8CD}"/>
              </a:ext>
            </a:extLst>
          </p:cNvPr>
          <p:cNvSpPr>
            <a:spLocks noChangeArrowheads="1"/>
          </p:cNvSpPr>
          <p:nvPr/>
        </p:nvSpPr>
        <p:spPr bwMode="auto">
          <a:xfrm>
            <a:off x="335678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7" name="Line 21">
            <a:extLst>
              <a:ext uri="{FF2B5EF4-FFF2-40B4-BE49-F238E27FC236}">
                <a16:creationId xmlns:a16="http://schemas.microsoft.com/office/drawing/2014/main" id="{3D39AB1E-041E-4C85-8249-3A66F309D355}"/>
              </a:ext>
            </a:extLst>
          </p:cNvPr>
          <p:cNvSpPr>
            <a:spLocks noChangeShapeType="1"/>
          </p:cNvSpPr>
          <p:nvPr/>
        </p:nvSpPr>
        <p:spPr bwMode="auto">
          <a:xfrm>
            <a:off x="3171134"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Rectangle 22">
            <a:extLst>
              <a:ext uri="{FF2B5EF4-FFF2-40B4-BE49-F238E27FC236}">
                <a16:creationId xmlns:a16="http://schemas.microsoft.com/office/drawing/2014/main" id="{E00B3273-08ED-4235-9E24-72938B6D6904}"/>
              </a:ext>
            </a:extLst>
          </p:cNvPr>
          <p:cNvSpPr>
            <a:spLocks noChangeArrowheads="1"/>
          </p:cNvSpPr>
          <p:nvPr/>
        </p:nvSpPr>
        <p:spPr bwMode="auto">
          <a:xfrm>
            <a:off x="3093548"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9" name="Line 23">
            <a:extLst>
              <a:ext uri="{FF2B5EF4-FFF2-40B4-BE49-F238E27FC236}">
                <a16:creationId xmlns:a16="http://schemas.microsoft.com/office/drawing/2014/main" id="{0AA6CF44-1939-43BB-9C85-42E873D811A5}"/>
              </a:ext>
            </a:extLst>
          </p:cNvPr>
          <p:cNvSpPr>
            <a:spLocks noChangeShapeType="1"/>
          </p:cNvSpPr>
          <p:nvPr/>
        </p:nvSpPr>
        <p:spPr bwMode="auto">
          <a:xfrm>
            <a:off x="291066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0" name="Rectangle 24">
            <a:extLst>
              <a:ext uri="{FF2B5EF4-FFF2-40B4-BE49-F238E27FC236}">
                <a16:creationId xmlns:a16="http://schemas.microsoft.com/office/drawing/2014/main" id="{CD35CB8E-6C71-4D3F-886F-D04FBBE05D00}"/>
              </a:ext>
            </a:extLst>
          </p:cNvPr>
          <p:cNvSpPr>
            <a:spLocks noChangeArrowheads="1"/>
          </p:cNvSpPr>
          <p:nvPr/>
        </p:nvSpPr>
        <p:spPr bwMode="auto">
          <a:xfrm>
            <a:off x="2833081"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4" name="Rectangle 28">
            <a:extLst>
              <a:ext uri="{FF2B5EF4-FFF2-40B4-BE49-F238E27FC236}">
                <a16:creationId xmlns:a16="http://schemas.microsoft.com/office/drawing/2014/main" id="{03756AC5-673B-4D72-8C46-5609CA1823C2}"/>
              </a:ext>
            </a:extLst>
          </p:cNvPr>
          <p:cNvSpPr>
            <a:spLocks noChangeArrowheads="1"/>
          </p:cNvSpPr>
          <p:nvPr/>
        </p:nvSpPr>
        <p:spPr bwMode="auto">
          <a:xfrm>
            <a:off x="874511" y="4138183"/>
            <a:ext cx="3526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5" name="Line 29">
            <a:extLst>
              <a:ext uri="{FF2B5EF4-FFF2-40B4-BE49-F238E27FC236}">
                <a16:creationId xmlns:a16="http://schemas.microsoft.com/office/drawing/2014/main" id="{A8AC5443-5EC0-4E80-84E9-DDABA28560CA}"/>
              </a:ext>
            </a:extLst>
          </p:cNvPr>
          <p:cNvSpPr>
            <a:spLocks noChangeShapeType="1"/>
          </p:cNvSpPr>
          <p:nvPr/>
        </p:nvSpPr>
        <p:spPr bwMode="auto">
          <a:xfrm>
            <a:off x="2658512"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6" name="Rectangle 30">
            <a:extLst>
              <a:ext uri="{FF2B5EF4-FFF2-40B4-BE49-F238E27FC236}">
                <a16:creationId xmlns:a16="http://schemas.microsoft.com/office/drawing/2014/main" id="{1AB36C6E-C7F8-4614-8F6B-04543E736266}"/>
              </a:ext>
            </a:extLst>
          </p:cNvPr>
          <p:cNvSpPr>
            <a:spLocks noChangeArrowheads="1"/>
          </p:cNvSpPr>
          <p:nvPr/>
        </p:nvSpPr>
        <p:spPr bwMode="auto">
          <a:xfrm>
            <a:off x="258092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7" name="Line 31">
            <a:extLst>
              <a:ext uri="{FF2B5EF4-FFF2-40B4-BE49-F238E27FC236}">
                <a16:creationId xmlns:a16="http://schemas.microsoft.com/office/drawing/2014/main" id="{AFEF9F8C-9CBC-47ED-A250-0D02696CE5BF}"/>
              </a:ext>
            </a:extLst>
          </p:cNvPr>
          <p:cNvSpPr>
            <a:spLocks noChangeShapeType="1"/>
          </p:cNvSpPr>
          <p:nvPr/>
        </p:nvSpPr>
        <p:spPr bwMode="auto">
          <a:xfrm>
            <a:off x="2392503"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8" name="Rectangle 32">
            <a:extLst>
              <a:ext uri="{FF2B5EF4-FFF2-40B4-BE49-F238E27FC236}">
                <a16:creationId xmlns:a16="http://schemas.microsoft.com/office/drawing/2014/main" id="{5DAE93DF-5E71-4535-A2AF-595BC90350DA}"/>
              </a:ext>
            </a:extLst>
          </p:cNvPr>
          <p:cNvSpPr>
            <a:spLocks noChangeArrowheads="1"/>
          </p:cNvSpPr>
          <p:nvPr/>
        </p:nvSpPr>
        <p:spPr bwMode="auto">
          <a:xfrm>
            <a:off x="2314917"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9" name="Line 33">
            <a:extLst>
              <a:ext uri="{FF2B5EF4-FFF2-40B4-BE49-F238E27FC236}">
                <a16:creationId xmlns:a16="http://schemas.microsoft.com/office/drawing/2014/main" id="{185D7022-9F8C-4600-B9C1-DFC8E19CF116}"/>
              </a:ext>
            </a:extLst>
          </p:cNvPr>
          <p:cNvSpPr>
            <a:spLocks noChangeShapeType="1"/>
          </p:cNvSpPr>
          <p:nvPr/>
        </p:nvSpPr>
        <p:spPr bwMode="auto">
          <a:xfrm>
            <a:off x="2132036"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0" name="Rectangle 34">
            <a:extLst>
              <a:ext uri="{FF2B5EF4-FFF2-40B4-BE49-F238E27FC236}">
                <a16:creationId xmlns:a16="http://schemas.microsoft.com/office/drawing/2014/main" id="{220E22A0-67C4-4C9F-B317-CBDC2E49DAA8}"/>
              </a:ext>
            </a:extLst>
          </p:cNvPr>
          <p:cNvSpPr>
            <a:spLocks noChangeArrowheads="1"/>
          </p:cNvSpPr>
          <p:nvPr/>
        </p:nvSpPr>
        <p:spPr bwMode="auto">
          <a:xfrm>
            <a:off x="2054450"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 name="Line 35">
            <a:extLst>
              <a:ext uri="{FF2B5EF4-FFF2-40B4-BE49-F238E27FC236}">
                <a16:creationId xmlns:a16="http://schemas.microsoft.com/office/drawing/2014/main" id="{9242CD9F-0EA9-4FD4-8008-BBDECF152BC5}"/>
              </a:ext>
            </a:extLst>
          </p:cNvPr>
          <p:cNvSpPr>
            <a:spLocks noChangeShapeType="1"/>
          </p:cNvSpPr>
          <p:nvPr/>
        </p:nvSpPr>
        <p:spPr bwMode="auto">
          <a:xfrm>
            <a:off x="1356177"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2" name="Rectangle 36">
            <a:extLst>
              <a:ext uri="{FF2B5EF4-FFF2-40B4-BE49-F238E27FC236}">
                <a16:creationId xmlns:a16="http://schemas.microsoft.com/office/drawing/2014/main" id="{80ADC470-2431-4B20-B7A6-37270C4CE43A}"/>
              </a:ext>
            </a:extLst>
          </p:cNvPr>
          <p:cNvSpPr>
            <a:spLocks noChangeArrowheads="1"/>
          </p:cNvSpPr>
          <p:nvPr/>
        </p:nvSpPr>
        <p:spPr bwMode="auto">
          <a:xfrm>
            <a:off x="1317384"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3" name="Line 37">
            <a:extLst>
              <a:ext uri="{FF2B5EF4-FFF2-40B4-BE49-F238E27FC236}">
                <a16:creationId xmlns:a16="http://schemas.microsoft.com/office/drawing/2014/main" id="{B0BFF350-C9A4-4436-AB45-D22C86283637}"/>
              </a:ext>
            </a:extLst>
          </p:cNvPr>
          <p:cNvSpPr>
            <a:spLocks noChangeShapeType="1"/>
          </p:cNvSpPr>
          <p:nvPr/>
        </p:nvSpPr>
        <p:spPr bwMode="auto">
          <a:xfrm>
            <a:off x="1092939"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4" name="Rectangle 38">
            <a:extLst>
              <a:ext uri="{FF2B5EF4-FFF2-40B4-BE49-F238E27FC236}">
                <a16:creationId xmlns:a16="http://schemas.microsoft.com/office/drawing/2014/main" id="{0A1DD51C-3B26-45E9-AFA7-99E53885CDB2}"/>
              </a:ext>
            </a:extLst>
          </p:cNvPr>
          <p:cNvSpPr>
            <a:spLocks noChangeArrowheads="1"/>
          </p:cNvSpPr>
          <p:nvPr/>
        </p:nvSpPr>
        <p:spPr bwMode="auto">
          <a:xfrm>
            <a:off x="1054146"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5" name="Line 39">
            <a:extLst>
              <a:ext uri="{FF2B5EF4-FFF2-40B4-BE49-F238E27FC236}">
                <a16:creationId xmlns:a16="http://schemas.microsoft.com/office/drawing/2014/main" id="{CCFE4585-58DB-4A9F-8565-7AB2839EED0B}"/>
              </a:ext>
            </a:extLst>
          </p:cNvPr>
          <p:cNvSpPr>
            <a:spLocks noChangeShapeType="1"/>
          </p:cNvSpPr>
          <p:nvPr/>
        </p:nvSpPr>
        <p:spPr bwMode="auto">
          <a:xfrm>
            <a:off x="1879882"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6" name="Rectangle 40">
            <a:extLst>
              <a:ext uri="{FF2B5EF4-FFF2-40B4-BE49-F238E27FC236}">
                <a16:creationId xmlns:a16="http://schemas.microsoft.com/office/drawing/2014/main" id="{4928B446-1B09-49BF-943E-3599C1ABACE7}"/>
              </a:ext>
            </a:extLst>
          </p:cNvPr>
          <p:cNvSpPr>
            <a:spLocks noChangeArrowheads="1"/>
          </p:cNvSpPr>
          <p:nvPr/>
        </p:nvSpPr>
        <p:spPr bwMode="auto">
          <a:xfrm>
            <a:off x="1802296" y="3890729"/>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7" name="Line 41">
            <a:extLst>
              <a:ext uri="{FF2B5EF4-FFF2-40B4-BE49-F238E27FC236}">
                <a16:creationId xmlns:a16="http://schemas.microsoft.com/office/drawing/2014/main" id="{06169D2B-B7A3-4483-889F-2824315C3CC5}"/>
              </a:ext>
            </a:extLst>
          </p:cNvPr>
          <p:cNvSpPr>
            <a:spLocks noChangeShapeType="1"/>
          </p:cNvSpPr>
          <p:nvPr/>
        </p:nvSpPr>
        <p:spPr bwMode="auto">
          <a:xfrm>
            <a:off x="1616644" y="3847484"/>
            <a:ext cx="0" cy="50452"/>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8" name="Rectangle 42">
            <a:extLst>
              <a:ext uri="{FF2B5EF4-FFF2-40B4-BE49-F238E27FC236}">
                <a16:creationId xmlns:a16="http://schemas.microsoft.com/office/drawing/2014/main" id="{517D5DEC-756D-4955-8669-7335D2808618}"/>
              </a:ext>
            </a:extLst>
          </p:cNvPr>
          <p:cNvSpPr>
            <a:spLocks noChangeArrowheads="1"/>
          </p:cNvSpPr>
          <p:nvPr/>
        </p:nvSpPr>
        <p:spPr bwMode="auto">
          <a:xfrm>
            <a:off x="1577851" y="3890729"/>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7" name="Line 71">
            <a:extLst>
              <a:ext uri="{FF2B5EF4-FFF2-40B4-BE49-F238E27FC236}">
                <a16:creationId xmlns:a16="http://schemas.microsoft.com/office/drawing/2014/main" id="{E4CDBE1C-8529-4F5F-AB05-FF4656722CE0}"/>
              </a:ext>
            </a:extLst>
          </p:cNvPr>
          <p:cNvSpPr>
            <a:spLocks noChangeShapeType="1"/>
          </p:cNvSpPr>
          <p:nvPr/>
        </p:nvSpPr>
        <p:spPr bwMode="auto">
          <a:xfrm>
            <a:off x="1043062" y="3842679"/>
            <a:ext cx="55419"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8" name="Line 72">
            <a:extLst>
              <a:ext uri="{FF2B5EF4-FFF2-40B4-BE49-F238E27FC236}">
                <a16:creationId xmlns:a16="http://schemas.microsoft.com/office/drawing/2014/main" id="{70BA6D66-BFA5-4AB6-95FE-AA2D7C901355}"/>
              </a:ext>
            </a:extLst>
          </p:cNvPr>
          <p:cNvSpPr>
            <a:spLocks noChangeShapeType="1"/>
          </p:cNvSpPr>
          <p:nvPr/>
        </p:nvSpPr>
        <p:spPr bwMode="auto">
          <a:xfrm>
            <a:off x="1104022" y="3011423"/>
            <a:ext cx="2962121"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2" name="Group 1">
            <a:extLst>
              <a:ext uri="{FF2B5EF4-FFF2-40B4-BE49-F238E27FC236}">
                <a16:creationId xmlns:a16="http://schemas.microsoft.com/office/drawing/2014/main" id="{22F9C71F-C4C2-4F68-A8DA-06CC44EB5789}"/>
              </a:ext>
            </a:extLst>
          </p:cNvPr>
          <p:cNvGrpSpPr/>
          <p:nvPr/>
        </p:nvGrpSpPr>
        <p:grpSpPr>
          <a:xfrm>
            <a:off x="1102128" y="2177371"/>
            <a:ext cx="2620420" cy="1673716"/>
            <a:chOff x="6693218" y="3050273"/>
            <a:chExt cx="4326716" cy="1806832"/>
          </a:xfrm>
        </p:grpSpPr>
        <p:grpSp>
          <p:nvGrpSpPr>
            <p:cNvPr id="327" name="Group 180">
              <a:extLst>
                <a:ext uri="{FF2B5EF4-FFF2-40B4-BE49-F238E27FC236}">
                  <a16:creationId xmlns:a16="http://schemas.microsoft.com/office/drawing/2014/main" id="{DC7AD713-8BD3-425F-AE55-28286608B2ED}"/>
                </a:ext>
              </a:extLst>
            </p:cNvPr>
            <p:cNvGrpSpPr>
              <a:grpSpLocks/>
            </p:cNvGrpSpPr>
            <p:nvPr/>
          </p:nvGrpSpPr>
          <p:grpSpPr bwMode="auto">
            <a:xfrm>
              <a:off x="6693218" y="3052108"/>
              <a:ext cx="4326716" cy="1804997"/>
              <a:chOff x="2083182" y="1701609"/>
              <a:chExt cx="8267597" cy="3472347"/>
            </a:xfrm>
          </p:grpSpPr>
          <p:sp>
            <p:nvSpPr>
              <p:cNvPr id="328" name="Freeform: Shape 327">
                <a:extLst>
                  <a:ext uri="{FF2B5EF4-FFF2-40B4-BE49-F238E27FC236}">
                    <a16:creationId xmlns:a16="http://schemas.microsoft.com/office/drawing/2014/main" id="{B9118D73-AED3-440A-A9EC-640BFEF71184}"/>
                  </a:ext>
                </a:extLst>
              </p:cNvPr>
              <p:cNvSpPr/>
              <p:nvPr/>
            </p:nvSpPr>
            <p:spPr bwMode="auto">
              <a:xfrm>
                <a:off x="2083670" y="1701140"/>
                <a:ext cx="5791677" cy="1254186"/>
              </a:xfrm>
              <a:custGeom>
                <a:avLst/>
                <a:gdLst>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4102 w 5792346"/>
                  <a:gd name="connsiteY16" fmla="*/ 140941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49936 w 5792346"/>
                  <a:gd name="connsiteY16" fmla="*/ 161770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21645 w 5792346"/>
                  <a:gd name="connsiteY49" fmla="*/ 598141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50805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8141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44809 w 5792346"/>
                  <a:gd name="connsiteY79" fmla="*/ 862836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53140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59389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 name="connsiteX0" fmla="*/ 0 w 5792346"/>
                  <a:gd name="connsiteY0" fmla="*/ 0 h 1254722"/>
                  <a:gd name="connsiteX1" fmla="*/ 398761 w 5792346"/>
                  <a:gd name="connsiteY1" fmla="*/ 0 h 1254722"/>
                  <a:gd name="connsiteX2" fmla="*/ 398761 w 5792346"/>
                  <a:gd name="connsiteY2" fmla="*/ 13750 h 1254722"/>
                  <a:gd name="connsiteX3" fmla="*/ 584391 w 5792346"/>
                  <a:gd name="connsiteY3" fmla="*/ 13750 h 1254722"/>
                  <a:gd name="connsiteX4" fmla="*/ 584391 w 5792346"/>
                  <a:gd name="connsiteY4" fmla="*/ 13750 h 1254722"/>
                  <a:gd name="connsiteX5" fmla="*/ 639392 w 5792346"/>
                  <a:gd name="connsiteY5" fmla="*/ 13750 h 1254722"/>
                  <a:gd name="connsiteX6" fmla="*/ 639392 w 5792346"/>
                  <a:gd name="connsiteY6" fmla="*/ 44689 h 1254722"/>
                  <a:gd name="connsiteX7" fmla="*/ 708144 w 5792346"/>
                  <a:gd name="connsiteY7" fmla="*/ 44689 h 1254722"/>
                  <a:gd name="connsiteX8" fmla="*/ 708144 w 5792346"/>
                  <a:gd name="connsiteY8" fmla="*/ 72189 h 1254722"/>
                  <a:gd name="connsiteX9" fmla="*/ 742520 w 5792346"/>
                  <a:gd name="connsiteY9" fmla="*/ 72189 h 1254722"/>
                  <a:gd name="connsiteX10" fmla="*/ 742520 w 5792346"/>
                  <a:gd name="connsiteY10" fmla="*/ 110003 h 1254722"/>
                  <a:gd name="connsiteX11" fmla="*/ 866274 w 5792346"/>
                  <a:gd name="connsiteY11" fmla="*/ 110003 h 1254722"/>
                  <a:gd name="connsiteX12" fmla="*/ 866274 w 5792346"/>
                  <a:gd name="connsiteY12" fmla="*/ 130629 h 1254722"/>
                  <a:gd name="connsiteX13" fmla="*/ 1069092 w 5792346"/>
                  <a:gd name="connsiteY13" fmla="*/ 130629 h 1254722"/>
                  <a:gd name="connsiteX14" fmla="*/ 1069092 w 5792346"/>
                  <a:gd name="connsiteY14" fmla="*/ 140941 h 1254722"/>
                  <a:gd name="connsiteX15" fmla="*/ 1454102 w 5792346"/>
                  <a:gd name="connsiteY15" fmla="*/ 140941 h 1254722"/>
                  <a:gd name="connsiteX16" fmla="*/ 1456185 w 5792346"/>
                  <a:gd name="connsiteY16" fmla="*/ 168019 h 1254722"/>
                  <a:gd name="connsiteX17" fmla="*/ 1481603 w 5792346"/>
                  <a:gd name="connsiteY17" fmla="*/ 168442 h 1254722"/>
                  <a:gd name="connsiteX18" fmla="*/ 1481603 w 5792346"/>
                  <a:gd name="connsiteY18" fmla="*/ 199380 h 1254722"/>
                  <a:gd name="connsiteX19" fmla="*/ 1512541 w 5792346"/>
                  <a:gd name="connsiteY19" fmla="*/ 199380 h 1254722"/>
                  <a:gd name="connsiteX20" fmla="*/ 1512541 w 5792346"/>
                  <a:gd name="connsiteY20" fmla="*/ 250944 h 1254722"/>
                  <a:gd name="connsiteX21" fmla="*/ 1674108 w 5792346"/>
                  <a:gd name="connsiteY21" fmla="*/ 250944 h 1254722"/>
                  <a:gd name="connsiteX22" fmla="*/ 1674108 w 5792346"/>
                  <a:gd name="connsiteY22" fmla="*/ 271570 h 1254722"/>
                  <a:gd name="connsiteX23" fmla="*/ 1763486 w 5792346"/>
                  <a:gd name="connsiteY23" fmla="*/ 271570 h 1254722"/>
                  <a:gd name="connsiteX24" fmla="*/ 1763486 w 5792346"/>
                  <a:gd name="connsiteY24" fmla="*/ 281883 h 1254722"/>
                  <a:gd name="connsiteX25" fmla="*/ 1894114 w 5792346"/>
                  <a:gd name="connsiteY25" fmla="*/ 281883 h 1254722"/>
                  <a:gd name="connsiteX26" fmla="*/ 1900989 w 5792346"/>
                  <a:gd name="connsiteY26" fmla="*/ 288758 h 1254722"/>
                  <a:gd name="connsiteX27" fmla="*/ 2179435 w 5792346"/>
                  <a:gd name="connsiteY27" fmla="*/ 288758 h 1254722"/>
                  <a:gd name="connsiteX28" fmla="*/ 2179435 w 5792346"/>
                  <a:gd name="connsiteY28" fmla="*/ 302508 h 1254722"/>
                  <a:gd name="connsiteX29" fmla="*/ 2224123 w 5792346"/>
                  <a:gd name="connsiteY29" fmla="*/ 302508 h 1254722"/>
                  <a:gd name="connsiteX30" fmla="*/ 2224123 w 5792346"/>
                  <a:gd name="connsiteY30" fmla="*/ 333447 h 1254722"/>
                  <a:gd name="connsiteX31" fmla="*/ 2244749 w 5792346"/>
                  <a:gd name="connsiteY31" fmla="*/ 333447 h 1254722"/>
                  <a:gd name="connsiteX32" fmla="*/ 2244749 w 5792346"/>
                  <a:gd name="connsiteY32" fmla="*/ 378135 h 1254722"/>
                  <a:gd name="connsiteX33" fmla="*/ 2268812 w 5792346"/>
                  <a:gd name="connsiteY33" fmla="*/ 378135 h 1254722"/>
                  <a:gd name="connsiteX34" fmla="*/ 2268812 w 5792346"/>
                  <a:gd name="connsiteY34" fmla="*/ 440012 h 1254722"/>
                  <a:gd name="connsiteX35" fmla="*/ 2299750 w 5792346"/>
                  <a:gd name="connsiteY35" fmla="*/ 440012 h 1254722"/>
                  <a:gd name="connsiteX36" fmla="*/ 2299750 w 5792346"/>
                  <a:gd name="connsiteY36" fmla="*/ 464075 h 1254722"/>
                  <a:gd name="connsiteX37" fmla="*/ 2447567 w 5792346"/>
                  <a:gd name="connsiteY37" fmla="*/ 464075 h 1254722"/>
                  <a:gd name="connsiteX38" fmla="*/ 2447567 w 5792346"/>
                  <a:gd name="connsiteY38" fmla="*/ 464075 h 1254722"/>
                  <a:gd name="connsiteX39" fmla="*/ 2564445 w 5792346"/>
                  <a:gd name="connsiteY39" fmla="*/ 464075 h 1254722"/>
                  <a:gd name="connsiteX40" fmla="*/ 2564445 w 5792346"/>
                  <a:gd name="connsiteY40" fmla="*/ 488138 h 1254722"/>
                  <a:gd name="connsiteX41" fmla="*/ 2616009 w 5792346"/>
                  <a:gd name="connsiteY41" fmla="*/ 488138 h 1254722"/>
                  <a:gd name="connsiteX42" fmla="*/ 2616009 w 5792346"/>
                  <a:gd name="connsiteY42" fmla="*/ 495014 h 1254722"/>
                  <a:gd name="connsiteX43" fmla="*/ 2956331 w 5792346"/>
                  <a:gd name="connsiteY43" fmla="*/ 495014 h 1254722"/>
                  <a:gd name="connsiteX44" fmla="*/ 2956331 w 5792346"/>
                  <a:gd name="connsiteY44" fmla="*/ 529389 h 1254722"/>
                  <a:gd name="connsiteX45" fmla="*/ 2987269 w 5792346"/>
                  <a:gd name="connsiteY45" fmla="*/ 529389 h 1254722"/>
                  <a:gd name="connsiteX46" fmla="*/ 2987269 w 5792346"/>
                  <a:gd name="connsiteY46" fmla="*/ 560328 h 1254722"/>
                  <a:gd name="connsiteX47" fmla="*/ 3021645 w 5792346"/>
                  <a:gd name="connsiteY47" fmla="*/ 560328 h 1254722"/>
                  <a:gd name="connsiteX48" fmla="*/ 3021645 w 5792346"/>
                  <a:gd name="connsiteY48" fmla="*/ 593975 h 1254722"/>
                  <a:gd name="connsiteX49" fmla="*/ 3046639 w 5792346"/>
                  <a:gd name="connsiteY49" fmla="*/ 593975 h 1254722"/>
                  <a:gd name="connsiteX50" fmla="*/ 3045708 w 5792346"/>
                  <a:gd name="connsiteY50" fmla="*/ 622204 h 1254722"/>
                  <a:gd name="connsiteX51" fmla="*/ 3111023 w 5792346"/>
                  <a:gd name="connsiteY51" fmla="*/ 622204 h 1254722"/>
                  <a:gd name="connsiteX52" fmla="*/ 3111023 w 5792346"/>
                  <a:gd name="connsiteY52" fmla="*/ 629080 h 1254722"/>
                  <a:gd name="connsiteX53" fmla="*/ 3214150 w 5792346"/>
                  <a:gd name="connsiteY53" fmla="*/ 629080 h 1254722"/>
                  <a:gd name="connsiteX54" fmla="*/ 3214150 w 5792346"/>
                  <a:gd name="connsiteY54" fmla="*/ 639393 h 1254722"/>
                  <a:gd name="connsiteX55" fmla="*/ 3265714 w 5792346"/>
                  <a:gd name="connsiteY55" fmla="*/ 639393 h 1254722"/>
                  <a:gd name="connsiteX56" fmla="*/ 3265714 w 5792346"/>
                  <a:gd name="connsiteY56" fmla="*/ 656580 h 1254722"/>
                  <a:gd name="connsiteX57" fmla="*/ 3341341 w 5792346"/>
                  <a:gd name="connsiteY57" fmla="*/ 656580 h 1254722"/>
                  <a:gd name="connsiteX58" fmla="*/ 3341341 w 5792346"/>
                  <a:gd name="connsiteY58" fmla="*/ 663456 h 1254722"/>
                  <a:gd name="connsiteX59" fmla="*/ 3698851 w 5792346"/>
                  <a:gd name="connsiteY59" fmla="*/ 663456 h 1254722"/>
                  <a:gd name="connsiteX60" fmla="*/ 3698851 w 5792346"/>
                  <a:gd name="connsiteY60" fmla="*/ 690956 h 1254722"/>
                  <a:gd name="connsiteX61" fmla="*/ 3729789 w 5792346"/>
                  <a:gd name="connsiteY61" fmla="*/ 690956 h 1254722"/>
                  <a:gd name="connsiteX62" fmla="*/ 3729789 w 5792346"/>
                  <a:gd name="connsiteY62" fmla="*/ 711582 h 1254722"/>
                  <a:gd name="connsiteX63" fmla="*/ 3757290 w 5792346"/>
                  <a:gd name="connsiteY63" fmla="*/ 711582 h 1254722"/>
                  <a:gd name="connsiteX64" fmla="*/ 3757290 w 5792346"/>
                  <a:gd name="connsiteY64" fmla="*/ 732208 h 1254722"/>
                  <a:gd name="connsiteX65" fmla="*/ 3788229 w 5792346"/>
                  <a:gd name="connsiteY65" fmla="*/ 732208 h 1254722"/>
                  <a:gd name="connsiteX66" fmla="*/ 3788229 w 5792346"/>
                  <a:gd name="connsiteY66" fmla="*/ 763146 h 1254722"/>
                  <a:gd name="connsiteX67" fmla="*/ 3846668 w 5792346"/>
                  <a:gd name="connsiteY67" fmla="*/ 763146 h 1254722"/>
                  <a:gd name="connsiteX68" fmla="*/ 3846668 w 5792346"/>
                  <a:gd name="connsiteY68" fmla="*/ 776896 h 1254722"/>
                  <a:gd name="connsiteX69" fmla="*/ 3887919 w 5792346"/>
                  <a:gd name="connsiteY69" fmla="*/ 776896 h 1254722"/>
                  <a:gd name="connsiteX70" fmla="*/ 3887919 w 5792346"/>
                  <a:gd name="connsiteY70" fmla="*/ 797522 h 1254722"/>
                  <a:gd name="connsiteX71" fmla="*/ 3949795 w 5792346"/>
                  <a:gd name="connsiteY71" fmla="*/ 797522 h 1254722"/>
                  <a:gd name="connsiteX72" fmla="*/ 3949795 w 5792346"/>
                  <a:gd name="connsiteY72" fmla="*/ 807835 h 1254722"/>
                  <a:gd name="connsiteX73" fmla="*/ 4314180 w 5792346"/>
                  <a:gd name="connsiteY73" fmla="*/ 807835 h 1254722"/>
                  <a:gd name="connsiteX74" fmla="*/ 4314180 w 5792346"/>
                  <a:gd name="connsiteY74" fmla="*/ 825023 h 1254722"/>
                  <a:gd name="connsiteX75" fmla="*/ 4396683 w 5792346"/>
                  <a:gd name="connsiteY75" fmla="*/ 825023 h 1254722"/>
                  <a:gd name="connsiteX76" fmla="*/ 4393246 w 5792346"/>
                  <a:gd name="connsiteY76" fmla="*/ 828460 h 1254722"/>
                  <a:gd name="connsiteX77" fmla="*/ 4444809 w 5792346"/>
                  <a:gd name="connsiteY77" fmla="*/ 828460 h 1254722"/>
                  <a:gd name="connsiteX78" fmla="*/ 4444809 w 5792346"/>
                  <a:gd name="connsiteY78" fmla="*/ 862836 h 1254722"/>
                  <a:gd name="connsiteX79" fmla="*/ 4465638 w 5792346"/>
                  <a:gd name="connsiteY79" fmla="*/ 860753 h 1254722"/>
                  <a:gd name="connsiteX80" fmla="*/ 4465435 w 5792346"/>
                  <a:gd name="connsiteY80" fmla="*/ 883462 h 1254722"/>
                  <a:gd name="connsiteX81" fmla="*/ 4503248 w 5792346"/>
                  <a:gd name="connsiteY81" fmla="*/ 883462 h 1254722"/>
                  <a:gd name="connsiteX82" fmla="*/ 4503248 w 5792346"/>
                  <a:gd name="connsiteY82" fmla="*/ 924713 h 1254722"/>
                  <a:gd name="connsiteX83" fmla="*/ 4527311 w 5792346"/>
                  <a:gd name="connsiteY83" fmla="*/ 924713 h 1254722"/>
                  <a:gd name="connsiteX84" fmla="*/ 4527311 w 5792346"/>
                  <a:gd name="connsiteY84" fmla="*/ 965964 h 1254722"/>
                  <a:gd name="connsiteX85" fmla="*/ 4561687 w 5792346"/>
                  <a:gd name="connsiteY85" fmla="*/ 965964 h 1254722"/>
                  <a:gd name="connsiteX86" fmla="*/ 4561687 w 5792346"/>
                  <a:gd name="connsiteY86" fmla="*/ 983152 h 1254722"/>
                  <a:gd name="connsiteX87" fmla="*/ 4723254 w 5792346"/>
                  <a:gd name="connsiteY87" fmla="*/ 983152 h 1254722"/>
                  <a:gd name="connsiteX88" fmla="*/ 4723254 w 5792346"/>
                  <a:gd name="connsiteY88" fmla="*/ 996902 h 1254722"/>
                  <a:gd name="connsiteX89" fmla="*/ 4840132 w 5792346"/>
                  <a:gd name="connsiteY89" fmla="*/ 996902 h 1254722"/>
                  <a:gd name="connsiteX90" fmla="*/ 4840132 w 5792346"/>
                  <a:gd name="connsiteY90" fmla="*/ 1007215 h 1254722"/>
                  <a:gd name="connsiteX91" fmla="*/ 4860758 w 5792346"/>
                  <a:gd name="connsiteY91" fmla="*/ 1007215 h 1254722"/>
                  <a:gd name="connsiteX92" fmla="*/ 4860758 w 5792346"/>
                  <a:gd name="connsiteY92" fmla="*/ 1024403 h 1254722"/>
                  <a:gd name="connsiteX93" fmla="*/ 5104827 w 5792346"/>
                  <a:gd name="connsiteY93" fmla="*/ 1024403 h 1254722"/>
                  <a:gd name="connsiteX94" fmla="*/ 5104827 w 5792346"/>
                  <a:gd name="connsiteY94" fmla="*/ 1038153 h 1254722"/>
                  <a:gd name="connsiteX95" fmla="*/ 5207955 w 5792346"/>
                  <a:gd name="connsiteY95" fmla="*/ 1038153 h 1254722"/>
                  <a:gd name="connsiteX96" fmla="*/ 5207955 w 5792346"/>
                  <a:gd name="connsiteY96" fmla="*/ 1055341 h 1254722"/>
                  <a:gd name="connsiteX97" fmla="*/ 5259519 w 5792346"/>
                  <a:gd name="connsiteY97" fmla="*/ 1055341 h 1254722"/>
                  <a:gd name="connsiteX98" fmla="*/ 5259519 w 5792346"/>
                  <a:gd name="connsiteY98" fmla="*/ 1151594 h 1254722"/>
                  <a:gd name="connsiteX99" fmla="*/ 5276707 w 5792346"/>
                  <a:gd name="connsiteY99" fmla="*/ 1151594 h 1254722"/>
                  <a:gd name="connsiteX100" fmla="*/ 5276707 w 5792346"/>
                  <a:gd name="connsiteY100" fmla="*/ 1185970 h 1254722"/>
                  <a:gd name="connsiteX101" fmla="*/ 5359209 w 5792346"/>
                  <a:gd name="connsiteY101" fmla="*/ 1185970 h 1254722"/>
                  <a:gd name="connsiteX102" fmla="*/ 5359209 w 5792346"/>
                  <a:gd name="connsiteY102" fmla="*/ 1213471 h 1254722"/>
                  <a:gd name="connsiteX103" fmla="*/ 5658280 w 5792346"/>
                  <a:gd name="connsiteY103" fmla="*/ 1213471 h 1254722"/>
                  <a:gd name="connsiteX104" fmla="*/ 5658280 w 5792346"/>
                  <a:gd name="connsiteY104" fmla="*/ 1230659 h 1254722"/>
                  <a:gd name="connsiteX105" fmla="*/ 5733907 w 5792346"/>
                  <a:gd name="connsiteY105" fmla="*/ 1230659 h 1254722"/>
                  <a:gd name="connsiteX106" fmla="*/ 5733907 w 5792346"/>
                  <a:gd name="connsiteY106" fmla="*/ 1254722 h 1254722"/>
                  <a:gd name="connsiteX107" fmla="*/ 5792346 w 5792346"/>
                  <a:gd name="connsiteY107" fmla="*/ 1254722 h 1254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5792346" h="1254722">
                    <a:moveTo>
                      <a:pt x="0" y="0"/>
                    </a:moveTo>
                    <a:lnTo>
                      <a:pt x="398761" y="0"/>
                    </a:lnTo>
                    <a:lnTo>
                      <a:pt x="398761" y="13750"/>
                    </a:lnTo>
                    <a:lnTo>
                      <a:pt x="584391" y="13750"/>
                    </a:lnTo>
                    <a:lnTo>
                      <a:pt x="584391" y="13750"/>
                    </a:lnTo>
                    <a:lnTo>
                      <a:pt x="639392" y="13750"/>
                    </a:lnTo>
                    <a:lnTo>
                      <a:pt x="639392" y="44689"/>
                    </a:lnTo>
                    <a:lnTo>
                      <a:pt x="708144" y="44689"/>
                    </a:lnTo>
                    <a:lnTo>
                      <a:pt x="708144" y="72189"/>
                    </a:lnTo>
                    <a:lnTo>
                      <a:pt x="742520" y="72189"/>
                    </a:lnTo>
                    <a:lnTo>
                      <a:pt x="742520" y="110003"/>
                    </a:lnTo>
                    <a:lnTo>
                      <a:pt x="866274" y="110003"/>
                    </a:lnTo>
                    <a:lnTo>
                      <a:pt x="866274" y="130629"/>
                    </a:lnTo>
                    <a:lnTo>
                      <a:pt x="1069092" y="130629"/>
                    </a:lnTo>
                    <a:lnTo>
                      <a:pt x="1069092" y="140941"/>
                    </a:lnTo>
                    <a:lnTo>
                      <a:pt x="1454102" y="140941"/>
                    </a:lnTo>
                    <a:lnTo>
                      <a:pt x="1456185" y="168019"/>
                    </a:lnTo>
                    <a:lnTo>
                      <a:pt x="1481603" y="168442"/>
                    </a:lnTo>
                    <a:lnTo>
                      <a:pt x="1481603" y="199380"/>
                    </a:lnTo>
                    <a:lnTo>
                      <a:pt x="1512541" y="199380"/>
                    </a:lnTo>
                    <a:lnTo>
                      <a:pt x="1512541" y="250944"/>
                    </a:lnTo>
                    <a:lnTo>
                      <a:pt x="1674108" y="250944"/>
                    </a:lnTo>
                    <a:lnTo>
                      <a:pt x="1674108" y="271570"/>
                    </a:lnTo>
                    <a:lnTo>
                      <a:pt x="1763486" y="271570"/>
                    </a:lnTo>
                    <a:lnTo>
                      <a:pt x="1763486" y="281883"/>
                    </a:lnTo>
                    <a:lnTo>
                      <a:pt x="1894114" y="281883"/>
                    </a:lnTo>
                    <a:lnTo>
                      <a:pt x="1900989" y="288758"/>
                    </a:lnTo>
                    <a:lnTo>
                      <a:pt x="2179435" y="288758"/>
                    </a:lnTo>
                    <a:lnTo>
                      <a:pt x="2179435" y="302508"/>
                    </a:lnTo>
                    <a:lnTo>
                      <a:pt x="2224123" y="302508"/>
                    </a:lnTo>
                    <a:lnTo>
                      <a:pt x="2224123" y="333447"/>
                    </a:lnTo>
                    <a:lnTo>
                      <a:pt x="2244749" y="333447"/>
                    </a:lnTo>
                    <a:lnTo>
                      <a:pt x="2244749" y="378135"/>
                    </a:lnTo>
                    <a:lnTo>
                      <a:pt x="2268812" y="378135"/>
                    </a:lnTo>
                    <a:lnTo>
                      <a:pt x="2268812" y="440012"/>
                    </a:lnTo>
                    <a:lnTo>
                      <a:pt x="2299750" y="440012"/>
                    </a:lnTo>
                    <a:lnTo>
                      <a:pt x="2299750" y="464075"/>
                    </a:lnTo>
                    <a:lnTo>
                      <a:pt x="2447567" y="464075"/>
                    </a:lnTo>
                    <a:lnTo>
                      <a:pt x="2447567" y="464075"/>
                    </a:lnTo>
                    <a:lnTo>
                      <a:pt x="2564445" y="464075"/>
                    </a:lnTo>
                    <a:lnTo>
                      <a:pt x="2564445" y="488138"/>
                    </a:lnTo>
                    <a:lnTo>
                      <a:pt x="2616009" y="488138"/>
                    </a:lnTo>
                    <a:lnTo>
                      <a:pt x="2616009" y="495014"/>
                    </a:lnTo>
                    <a:lnTo>
                      <a:pt x="2956331" y="495014"/>
                    </a:lnTo>
                    <a:lnTo>
                      <a:pt x="2956331" y="529389"/>
                    </a:lnTo>
                    <a:lnTo>
                      <a:pt x="2987269" y="529389"/>
                    </a:lnTo>
                    <a:lnTo>
                      <a:pt x="2987269" y="560328"/>
                    </a:lnTo>
                    <a:lnTo>
                      <a:pt x="3021645" y="560328"/>
                    </a:lnTo>
                    <a:lnTo>
                      <a:pt x="3021645" y="593975"/>
                    </a:lnTo>
                    <a:lnTo>
                      <a:pt x="3046639" y="593975"/>
                    </a:lnTo>
                    <a:cubicBezTo>
                      <a:pt x="3046329" y="603385"/>
                      <a:pt x="3046018" y="612794"/>
                      <a:pt x="3045708" y="622204"/>
                    </a:cubicBezTo>
                    <a:lnTo>
                      <a:pt x="3111023" y="622204"/>
                    </a:lnTo>
                    <a:lnTo>
                      <a:pt x="3111023" y="629080"/>
                    </a:lnTo>
                    <a:lnTo>
                      <a:pt x="3214150" y="629080"/>
                    </a:lnTo>
                    <a:lnTo>
                      <a:pt x="3214150" y="639393"/>
                    </a:lnTo>
                    <a:lnTo>
                      <a:pt x="3265714" y="639393"/>
                    </a:lnTo>
                    <a:lnTo>
                      <a:pt x="3265714" y="656580"/>
                    </a:lnTo>
                    <a:lnTo>
                      <a:pt x="3341341" y="656580"/>
                    </a:lnTo>
                    <a:lnTo>
                      <a:pt x="3341341" y="663456"/>
                    </a:lnTo>
                    <a:lnTo>
                      <a:pt x="3698851" y="663456"/>
                    </a:lnTo>
                    <a:lnTo>
                      <a:pt x="3698851" y="690956"/>
                    </a:lnTo>
                    <a:lnTo>
                      <a:pt x="3729789" y="690956"/>
                    </a:lnTo>
                    <a:lnTo>
                      <a:pt x="3729789" y="711582"/>
                    </a:lnTo>
                    <a:lnTo>
                      <a:pt x="3757290" y="711582"/>
                    </a:lnTo>
                    <a:lnTo>
                      <a:pt x="3757290" y="732208"/>
                    </a:lnTo>
                    <a:lnTo>
                      <a:pt x="3788229" y="732208"/>
                    </a:lnTo>
                    <a:lnTo>
                      <a:pt x="3788229" y="763146"/>
                    </a:lnTo>
                    <a:lnTo>
                      <a:pt x="3846668" y="763146"/>
                    </a:lnTo>
                    <a:lnTo>
                      <a:pt x="3846668" y="776896"/>
                    </a:lnTo>
                    <a:lnTo>
                      <a:pt x="3887919" y="776896"/>
                    </a:lnTo>
                    <a:lnTo>
                      <a:pt x="3887919" y="797522"/>
                    </a:lnTo>
                    <a:lnTo>
                      <a:pt x="3949795" y="797522"/>
                    </a:lnTo>
                    <a:lnTo>
                      <a:pt x="3949795" y="807835"/>
                    </a:lnTo>
                    <a:lnTo>
                      <a:pt x="4314180" y="807835"/>
                    </a:lnTo>
                    <a:lnTo>
                      <a:pt x="4314180" y="825023"/>
                    </a:lnTo>
                    <a:lnTo>
                      <a:pt x="4396683" y="825023"/>
                    </a:lnTo>
                    <a:lnTo>
                      <a:pt x="4393246" y="828460"/>
                    </a:lnTo>
                    <a:lnTo>
                      <a:pt x="4444809" y="828460"/>
                    </a:lnTo>
                    <a:lnTo>
                      <a:pt x="4444809" y="862836"/>
                    </a:lnTo>
                    <a:lnTo>
                      <a:pt x="4465638" y="860753"/>
                    </a:lnTo>
                    <a:cubicBezTo>
                      <a:pt x="4465536" y="872107"/>
                      <a:pt x="4465503" y="875892"/>
                      <a:pt x="4465435" y="883462"/>
                    </a:cubicBezTo>
                    <a:lnTo>
                      <a:pt x="4503248" y="883462"/>
                    </a:lnTo>
                    <a:lnTo>
                      <a:pt x="4503248" y="924713"/>
                    </a:lnTo>
                    <a:lnTo>
                      <a:pt x="4527311" y="924713"/>
                    </a:lnTo>
                    <a:lnTo>
                      <a:pt x="4527311" y="965964"/>
                    </a:lnTo>
                    <a:lnTo>
                      <a:pt x="4561687" y="965964"/>
                    </a:lnTo>
                    <a:lnTo>
                      <a:pt x="4561687" y="983152"/>
                    </a:lnTo>
                    <a:lnTo>
                      <a:pt x="4723254" y="983152"/>
                    </a:lnTo>
                    <a:lnTo>
                      <a:pt x="4723254" y="996902"/>
                    </a:lnTo>
                    <a:lnTo>
                      <a:pt x="4840132" y="996902"/>
                    </a:lnTo>
                    <a:lnTo>
                      <a:pt x="4840132" y="1007215"/>
                    </a:lnTo>
                    <a:lnTo>
                      <a:pt x="4860758" y="1007215"/>
                    </a:lnTo>
                    <a:lnTo>
                      <a:pt x="4860758" y="1024403"/>
                    </a:lnTo>
                    <a:lnTo>
                      <a:pt x="5104827" y="1024403"/>
                    </a:lnTo>
                    <a:lnTo>
                      <a:pt x="5104827" y="1038153"/>
                    </a:lnTo>
                    <a:lnTo>
                      <a:pt x="5207955" y="1038153"/>
                    </a:lnTo>
                    <a:lnTo>
                      <a:pt x="5207955" y="1055341"/>
                    </a:lnTo>
                    <a:lnTo>
                      <a:pt x="5259519" y="1055341"/>
                    </a:lnTo>
                    <a:lnTo>
                      <a:pt x="5259519" y="1151594"/>
                    </a:lnTo>
                    <a:lnTo>
                      <a:pt x="5276707" y="1151594"/>
                    </a:lnTo>
                    <a:lnTo>
                      <a:pt x="5276707" y="1185970"/>
                    </a:lnTo>
                    <a:lnTo>
                      <a:pt x="5359209" y="1185970"/>
                    </a:lnTo>
                    <a:lnTo>
                      <a:pt x="5359209" y="1213471"/>
                    </a:lnTo>
                    <a:lnTo>
                      <a:pt x="5658280" y="1213471"/>
                    </a:lnTo>
                    <a:lnTo>
                      <a:pt x="5658280" y="1230659"/>
                    </a:lnTo>
                    <a:lnTo>
                      <a:pt x="5733907" y="1230659"/>
                    </a:lnTo>
                    <a:lnTo>
                      <a:pt x="5733907" y="1254722"/>
                    </a:lnTo>
                    <a:lnTo>
                      <a:pt x="5792346" y="1254722"/>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9" name="Freeform: Shape 328">
                <a:extLst>
                  <a:ext uri="{FF2B5EF4-FFF2-40B4-BE49-F238E27FC236}">
                    <a16:creationId xmlns:a16="http://schemas.microsoft.com/office/drawing/2014/main" id="{92E283A6-0A39-4AA0-BDE0-6EF21AE88226}"/>
                  </a:ext>
                </a:extLst>
              </p:cNvPr>
              <p:cNvSpPr/>
              <p:nvPr/>
            </p:nvSpPr>
            <p:spPr bwMode="auto">
              <a:xfrm>
                <a:off x="7826196" y="2955326"/>
                <a:ext cx="2524744" cy="2218561"/>
              </a:xfrm>
              <a:custGeom>
                <a:avLst/>
                <a:gdLst>
                  <a:gd name="connsiteX0" fmla="*/ 0 w 2525350"/>
                  <a:gd name="connsiteY0" fmla="*/ 0 h 2218638"/>
                  <a:gd name="connsiteX1" fmla="*/ 197786 w 2525350"/>
                  <a:gd name="connsiteY1" fmla="*/ 0 h 2218638"/>
                  <a:gd name="connsiteX2" fmla="*/ 197786 w 2525350"/>
                  <a:gd name="connsiteY2" fmla="*/ 51596 h 2218638"/>
                  <a:gd name="connsiteX3" fmla="*/ 229317 w 2525350"/>
                  <a:gd name="connsiteY3" fmla="*/ 51596 h 2218638"/>
                  <a:gd name="connsiteX4" fmla="*/ 229317 w 2525350"/>
                  <a:gd name="connsiteY4" fmla="*/ 100326 h 2218638"/>
                  <a:gd name="connsiteX5" fmla="*/ 252249 w 2525350"/>
                  <a:gd name="connsiteY5" fmla="*/ 100326 h 2218638"/>
                  <a:gd name="connsiteX6" fmla="*/ 252249 w 2525350"/>
                  <a:gd name="connsiteY6" fmla="*/ 137590 h 2218638"/>
                  <a:gd name="connsiteX7" fmla="*/ 252249 w 2525350"/>
                  <a:gd name="connsiteY7" fmla="*/ 137590 h 2218638"/>
                  <a:gd name="connsiteX8" fmla="*/ 275180 w 2525350"/>
                  <a:gd name="connsiteY8" fmla="*/ 137590 h 2218638"/>
                  <a:gd name="connsiteX9" fmla="*/ 275180 w 2525350"/>
                  <a:gd name="connsiteY9" fmla="*/ 171987 h 2218638"/>
                  <a:gd name="connsiteX10" fmla="*/ 364041 w 2525350"/>
                  <a:gd name="connsiteY10" fmla="*/ 171987 h 2218638"/>
                  <a:gd name="connsiteX11" fmla="*/ 364041 w 2525350"/>
                  <a:gd name="connsiteY11" fmla="*/ 214984 h 2218638"/>
                  <a:gd name="connsiteX12" fmla="*/ 2525350 w 2525350"/>
                  <a:gd name="connsiteY12" fmla="*/ 214984 h 2218638"/>
                  <a:gd name="connsiteX13" fmla="*/ 2525350 w 2525350"/>
                  <a:gd name="connsiteY13" fmla="*/ 2218638 h 2218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25350" h="2218638">
                    <a:moveTo>
                      <a:pt x="0" y="0"/>
                    </a:moveTo>
                    <a:lnTo>
                      <a:pt x="197786" y="0"/>
                    </a:lnTo>
                    <a:lnTo>
                      <a:pt x="197786" y="51596"/>
                    </a:lnTo>
                    <a:lnTo>
                      <a:pt x="229317" y="51596"/>
                    </a:lnTo>
                    <a:lnTo>
                      <a:pt x="229317" y="100326"/>
                    </a:lnTo>
                    <a:lnTo>
                      <a:pt x="252249" y="100326"/>
                    </a:lnTo>
                    <a:lnTo>
                      <a:pt x="252249" y="137590"/>
                    </a:lnTo>
                    <a:lnTo>
                      <a:pt x="252249" y="137590"/>
                    </a:lnTo>
                    <a:lnTo>
                      <a:pt x="275180" y="137590"/>
                    </a:lnTo>
                    <a:lnTo>
                      <a:pt x="275180" y="171987"/>
                    </a:lnTo>
                    <a:lnTo>
                      <a:pt x="364041" y="171987"/>
                    </a:lnTo>
                    <a:lnTo>
                      <a:pt x="364041" y="214984"/>
                    </a:lnTo>
                    <a:lnTo>
                      <a:pt x="2525350" y="214984"/>
                    </a:lnTo>
                    <a:lnTo>
                      <a:pt x="2525350" y="2218638"/>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30" name="Group 181">
              <a:extLst>
                <a:ext uri="{FF2B5EF4-FFF2-40B4-BE49-F238E27FC236}">
                  <a16:creationId xmlns:a16="http://schemas.microsoft.com/office/drawing/2014/main" id="{62D3F9AC-4DF5-4C6D-9F00-44242BBD29F4}"/>
                </a:ext>
              </a:extLst>
            </p:cNvPr>
            <p:cNvGrpSpPr>
              <a:grpSpLocks/>
            </p:cNvGrpSpPr>
            <p:nvPr/>
          </p:nvGrpSpPr>
          <p:grpSpPr bwMode="auto">
            <a:xfrm>
              <a:off x="6693547" y="3050273"/>
              <a:ext cx="3948422" cy="1801742"/>
              <a:chOff x="2083670" y="1699475"/>
              <a:chExt cx="7544744" cy="3466085"/>
            </a:xfrm>
          </p:grpSpPr>
          <p:sp>
            <p:nvSpPr>
              <p:cNvPr id="331" name="Freeform: Shape 330">
                <a:extLst>
                  <a:ext uri="{FF2B5EF4-FFF2-40B4-BE49-F238E27FC236}">
                    <a16:creationId xmlns:a16="http://schemas.microsoft.com/office/drawing/2014/main" id="{22D656A2-6CD0-4AF8-9FF2-3C456C56CA44}"/>
                  </a:ext>
                </a:extLst>
              </p:cNvPr>
              <p:cNvSpPr/>
              <p:nvPr/>
            </p:nvSpPr>
            <p:spPr bwMode="auto">
              <a:xfrm>
                <a:off x="2083670" y="1699475"/>
                <a:ext cx="3766638" cy="1950402"/>
              </a:xfrm>
              <a:custGeom>
                <a:avLst/>
                <a:gdLst>
                  <a:gd name="connsiteX0" fmla="*/ 0 w 3766340"/>
                  <a:gd name="connsiteY0" fmla="*/ 0 h 1949896"/>
                  <a:gd name="connsiteX1" fmla="*/ 395416 w 3766340"/>
                  <a:gd name="connsiteY1" fmla="*/ 0 h 1949896"/>
                  <a:gd name="connsiteX2" fmla="*/ 395416 w 3766340"/>
                  <a:gd name="connsiteY2" fmla="*/ 19771 h 1949896"/>
                  <a:gd name="connsiteX3" fmla="*/ 632666 w 3766340"/>
                  <a:gd name="connsiteY3" fmla="*/ 19771 h 1949896"/>
                  <a:gd name="connsiteX4" fmla="*/ 632666 w 3766340"/>
                  <a:gd name="connsiteY4" fmla="*/ 49427 h 1949896"/>
                  <a:gd name="connsiteX5" fmla="*/ 704335 w 3766340"/>
                  <a:gd name="connsiteY5" fmla="*/ 49427 h 1949896"/>
                  <a:gd name="connsiteX6" fmla="*/ 704335 w 3766340"/>
                  <a:gd name="connsiteY6" fmla="*/ 108739 h 1949896"/>
                  <a:gd name="connsiteX7" fmla="*/ 721635 w 3766340"/>
                  <a:gd name="connsiteY7" fmla="*/ 108739 h 1949896"/>
                  <a:gd name="connsiteX8" fmla="*/ 721635 w 3766340"/>
                  <a:gd name="connsiteY8" fmla="*/ 212536 h 1949896"/>
                  <a:gd name="connsiteX9" fmla="*/ 721635 w 3766340"/>
                  <a:gd name="connsiteY9" fmla="*/ 212536 h 1949896"/>
                  <a:gd name="connsiteX10" fmla="*/ 721635 w 3766340"/>
                  <a:gd name="connsiteY10" fmla="*/ 313861 h 1949896"/>
                  <a:gd name="connsiteX11" fmla="*/ 741406 w 3766340"/>
                  <a:gd name="connsiteY11" fmla="*/ 313861 h 1949896"/>
                  <a:gd name="connsiteX12" fmla="*/ 741406 w 3766340"/>
                  <a:gd name="connsiteY12" fmla="*/ 397887 h 1949896"/>
                  <a:gd name="connsiteX13" fmla="*/ 741406 w 3766340"/>
                  <a:gd name="connsiteY13" fmla="*/ 397887 h 1949896"/>
                  <a:gd name="connsiteX14" fmla="*/ 748820 w 3766340"/>
                  <a:gd name="connsiteY14" fmla="*/ 390473 h 1949896"/>
                  <a:gd name="connsiteX15" fmla="*/ 748820 w 3766340"/>
                  <a:gd name="connsiteY15" fmla="*/ 551111 h 1949896"/>
                  <a:gd name="connsiteX16" fmla="*/ 763648 w 3766340"/>
                  <a:gd name="connsiteY16" fmla="*/ 551111 h 1949896"/>
                  <a:gd name="connsiteX17" fmla="*/ 763648 w 3766340"/>
                  <a:gd name="connsiteY17" fmla="*/ 637608 h 1949896"/>
                  <a:gd name="connsiteX18" fmla="*/ 805661 w 3766340"/>
                  <a:gd name="connsiteY18" fmla="*/ 637608 h 1949896"/>
                  <a:gd name="connsiteX19" fmla="*/ 805661 w 3766340"/>
                  <a:gd name="connsiteY19" fmla="*/ 657379 h 1949896"/>
                  <a:gd name="connsiteX20" fmla="*/ 919343 w 3766340"/>
                  <a:gd name="connsiteY20" fmla="*/ 657379 h 1949896"/>
                  <a:gd name="connsiteX21" fmla="*/ 919343 w 3766340"/>
                  <a:gd name="connsiteY21" fmla="*/ 674679 h 1949896"/>
                  <a:gd name="connsiteX22" fmla="*/ 1033025 w 3766340"/>
                  <a:gd name="connsiteY22" fmla="*/ 674679 h 1949896"/>
                  <a:gd name="connsiteX23" fmla="*/ 1033025 w 3766340"/>
                  <a:gd name="connsiteY23" fmla="*/ 689507 h 1949896"/>
                  <a:gd name="connsiteX24" fmla="*/ 1129408 w 3766340"/>
                  <a:gd name="connsiteY24" fmla="*/ 689507 h 1949896"/>
                  <a:gd name="connsiteX25" fmla="*/ 1129408 w 3766340"/>
                  <a:gd name="connsiteY25" fmla="*/ 714220 h 1949896"/>
                  <a:gd name="connsiteX26" fmla="*/ 1272746 w 3766340"/>
                  <a:gd name="connsiteY26" fmla="*/ 714220 h 1949896"/>
                  <a:gd name="connsiteX27" fmla="*/ 1272746 w 3766340"/>
                  <a:gd name="connsiteY27" fmla="*/ 741405 h 1949896"/>
                  <a:gd name="connsiteX28" fmla="*/ 1391371 w 3766340"/>
                  <a:gd name="connsiteY28" fmla="*/ 741405 h 1949896"/>
                  <a:gd name="connsiteX29" fmla="*/ 1391371 w 3766340"/>
                  <a:gd name="connsiteY29" fmla="*/ 763647 h 1949896"/>
                  <a:gd name="connsiteX30" fmla="*/ 1460569 w 3766340"/>
                  <a:gd name="connsiteY30" fmla="*/ 763647 h 1949896"/>
                  <a:gd name="connsiteX31" fmla="*/ 1460569 w 3766340"/>
                  <a:gd name="connsiteY31" fmla="*/ 879801 h 1949896"/>
                  <a:gd name="connsiteX32" fmla="*/ 1482811 w 3766340"/>
                  <a:gd name="connsiteY32" fmla="*/ 879801 h 1949896"/>
                  <a:gd name="connsiteX33" fmla="*/ 1482811 w 3766340"/>
                  <a:gd name="connsiteY33" fmla="*/ 1023139 h 1949896"/>
                  <a:gd name="connsiteX34" fmla="*/ 1512467 w 3766340"/>
                  <a:gd name="connsiteY34" fmla="*/ 1023139 h 1949896"/>
                  <a:gd name="connsiteX35" fmla="*/ 1512467 w 3766340"/>
                  <a:gd name="connsiteY35" fmla="*/ 1062681 h 1949896"/>
                  <a:gd name="connsiteX36" fmla="*/ 1561894 w 3766340"/>
                  <a:gd name="connsiteY36" fmla="*/ 1062681 h 1949896"/>
                  <a:gd name="connsiteX37" fmla="*/ 1561894 w 3766340"/>
                  <a:gd name="connsiteY37" fmla="*/ 1109636 h 1949896"/>
                  <a:gd name="connsiteX38" fmla="*/ 1608850 w 3766340"/>
                  <a:gd name="connsiteY38" fmla="*/ 1109636 h 1949896"/>
                  <a:gd name="connsiteX39" fmla="*/ 1608850 w 3766340"/>
                  <a:gd name="connsiteY39" fmla="*/ 1131879 h 1949896"/>
                  <a:gd name="connsiteX40" fmla="*/ 1692876 w 3766340"/>
                  <a:gd name="connsiteY40" fmla="*/ 1131879 h 1949896"/>
                  <a:gd name="connsiteX41" fmla="*/ 1692876 w 3766340"/>
                  <a:gd name="connsiteY41" fmla="*/ 1144235 h 1949896"/>
                  <a:gd name="connsiteX42" fmla="*/ 2058636 w 3766340"/>
                  <a:gd name="connsiteY42" fmla="*/ 1144235 h 1949896"/>
                  <a:gd name="connsiteX43" fmla="*/ 2058636 w 3766340"/>
                  <a:gd name="connsiteY43" fmla="*/ 1193662 h 1949896"/>
                  <a:gd name="connsiteX44" fmla="*/ 2216802 w 3766340"/>
                  <a:gd name="connsiteY44" fmla="*/ 1193662 h 1949896"/>
                  <a:gd name="connsiteX45" fmla="*/ 2216802 w 3766340"/>
                  <a:gd name="connsiteY45" fmla="*/ 1299931 h 1949896"/>
                  <a:gd name="connsiteX46" fmla="*/ 2243987 w 3766340"/>
                  <a:gd name="connsiteY46" fmla="*/ 1299931 h 1949896"/>
                  <a:gd name="connsiteX47" fmla="*/ 2243987 w 3766340"/>
                  <a:gd name="connsiteY47" fmla="*/ 1319701 h 1949896"/>
                  <a:gd name="connsiteX48" fmla="*/ 2263758 w 3766340"/>
                  <a:gd name="connsiteY48" fmla="*/ 1319701 h 1949896"/>
                  <a:gd name="connsiteX49" fmla="*/ 2263758 w 3766340"/>
                  <a:gd name="connsiteY49" fmla="*/ 1416084 h 1949896"/>
                  <a:gd name="connsiteX50" fmla="*/ 2538078 w 3766340"/>
                  <a:gd name="connsiteY50" fmla="*/ 1416084 h 1949896"/>
                  <a:gd name="connsiteX51" fmla="*/ 2538078 w 3766340"/>
                  <a:gd name="connsiteY51" fmla="*/ 1433384 h 1949896"/>
                  <a:gd name="connsiteX52" fmla="*/ 2955736 w 3766340"/>
                  <a:gd name="connsiteY52" fmla="*/ 1433384 h 1949896"/>
                  <a:gd name="connsiteX53" fmla="*/ 2955736 w 3766340"/>
                  <a:gd name="connsiteY53" fmla="*/ 1569308 h 1949896"/>
                  <a:gd name="connsiteX54" fmla="*/ 2980450 w 3766340"/>
                  <a:gd name="connsiteY54" fmla="*/ 1569308 h 1949896"/>
                  <a:gd name="connsiteX55" fmla="*/ 2980450 w 3766340"/>
                  <a:gd name="connsiteY55" fmla="*/ 1636034 h 1949896"/>
                  <a:gd name="connsiteX56" fmla="*/ 3002692 w 3766340"/>
                  <a:gd name="connsiteY56" fmla="*/ 1636034 h 1949896"/>
                  <a:gd name="connsiteX57" fmla="*/ 3002692 w 3766340"/>
                  <a:gd name="connsiteY57" fmla="*/ 1658276 h 1949896"/>
                  <a:gd name="connsiteX58" fmla="*/ 3032348 w 3766340"/>
                  <a:gd name="connsiteY58" fmla="*/ 1658276 h 1949896"/>
                  <a:gd name="connsiteX59" fmla="*/ 3032348 w 3766340"/>
                  <a:gd name="connsiteY59" fmla="*/ 1675576 h 1949896"/>
                  <a:gd name="connsiteX60" fmla="*/ 3106489 w 3766340"/>
                  <a:gd name="connsiteY60" fmla="*/ 1675576 h 1949896"/>
                  <a:gd name="connsiteX61" fmla="*/ 3106489 w 3766340"/>
                  <a:gd name="connsiteY61" fmla="*/ 1700289 h 1949896"/>
                  <a:gd name="connsiteX62" fmla="*/ 3197929 w 3766340"/>
                  <a:gd name="connsiteY62" fmla="*/ 1700289 h 1949896"/>
                  <a:gd name="connsiteX63" fmla="*/ 3197929 w 3766340"/>
                  <a:gd name="connsiteY63" fmla="*/ 1715118 h 1949896"/>
                  <a:gd name="connsiteX64" fmla="*/ 3239942 w 3766340"/>
                  <a:gd name="connsiteY64" fmla="*/ 1715118 h 1949896"/>
                  <a:gd name="connsiteX65" fmla="*/ 3239942 w 3766340"/>
                  <a:gd name="connsiteY65" fmla="*/ 1734888 h 1949896"/>
                  <a:gd name="connsiteX66" fmla="*/ 3375866 w 3766340"/>
                  <a:gd name="connsiteY66" fmla="*/ 1734888 h 1949896"/>
                  <a:gd name="connsiteX67" fmla="*/ 3375866 w 3766340"/>
                  <a:gd name="connsiteY67" fmla="*/ 1754659 h 1949896"/>
                  <a:gd name="connsiteX68" fmla="*/ 3501905 w 3766340"/>
                  <a:gd name="connsiteY68" fmla="*/ 1754659 h 1949896"/>
                  <a:gd name="connsiteX69" fmla="*/ 3501905 w 3766340"/>
                  <a:gd name="connsiteY69" fmla="*/ 1754659 h 1949896"/>
                  <a:gd name="connsiteX70" fmla="*/ 3501905 w 3766340"/>
                  <a:gd name="connsiteY70" fmla="*/ 1776901 h 1949896"/>
                  <a:gd name="connsiteX71" fmla="*/ 3667486 w 3766340"/>
                  <a:gd name="connsiteY71" fmla="*/ 1776901 h 1949896"/>
                  <a:gd name="connsiteX72" fmla="*/ 3667486 w 3766340"/>
                  <a:gd name="connsiteY72" fmla="*/ 1804086 h 1949896"/>
                  <a:gd name="connsiteX73" fmla="*/ 3707027 w 3766340"/>
                  <a:gd name="connsiteY73" fmla="*/ 1804086 h 1949896"/>
                  <a:gd name="connsiteX74" fmla="*/ 3707027 w 3766340"/>
                  <a:gd name="connsiteY74" fmla="*/ 1813972 h 1949896"/>
                  <a:gd name="connsiteX75" fmla="*/ 3741626 w 3766340"/>
                  <a:gd name="connsiteY75" fmla="*/ 1813972 h 1949896"/>
                  <a:gd name="connsiteX76" fmla="*/ 3741626 w 3766340"/>
                  <a:gd name="connsiteY76" fmla="*/ 1888112 h 1949896"/>
                  <a:gd name="connsiteX77" fmla="*/ 3766340 w 3766340"/>
                  <a:gd name="connsiteY77" fmla="*/ 1888112 h 1949896"/>
                  <a:gd name="connsiteX78" fmla="*/ 3766340 w 3766340"/>
                  <a:gd name="connsiteY78" fmla="*/ 1949896 h 1949896"/>
                  <a:gd name="connsiteX0" fmla="*/ 0 w 3766340"/>
                  <a:gd name="connsiteY0" fmla="*/ 0 h 1949896"/>
                  <a:gd name="connsiteX1" fmla="*/ 395416 w 3766340"/>
                  <a:gd name="connsiteY1" fmla="*/ 0 h 1949896"/>
                  <a:gd name="connsiteX2" fmla="*/ 395416 w 3766340"/>
                  <a:gd name="connsiteY2" fmla="*/ 19771 h 1949896"/>
                  <a:gd name="connsiteX3" fmla="*/ 632666 w 3766340"/>
                  <a:gd name="connsiteY3" fmla="*/ 19771 h 1949896"/>
                  <a:gd name="connsiteX4" fmla="*/ 632666 w 3766340"/>
                  <a:gd name="connsiteY4" fmla="*/ 49427 h 1949896"/>
                  <a:gd name="connsiteX5" fmla="*/ 704335 w 3766340"/>
                  <a:gd name="connsiteY5" fmla="*/ 49427 h 1949896"/>
                  <a:gd name="connsiteX6" fmla="*/ 704335 w 3766340"/>
                  <a:gd name="connsiteY6" fmla="*/ 108739 h 1949896"/>
                  <a:gd name="connsiteX7" fmla="*/ 721635 w 3766340"/>
                  <a:gd name="connsiteY7" fmla="*/ 108739 h 1949896"/>
                  <a:gd name="connsiteX8" fmla="*/ 721635 w 3766340"/>
                  <a:gd name="connsiteY8" fmla="*/ 212536 h 1949896"/>
                  <a:gd name="connsiteX9" fmla="*/ 721635 w 3766340"/>
                  <a:gd name="connsiteY9" fmla="*/ 212536 h 1949896"/>
                  <a:gd name="connsiteX10" fmla="*/ 721635 w 3766340"/>
                  <a:gd name="connsiteY10" fmla="*/ 313861 h 1949896"/>
                  <a:gd name="connsiteX11" fmla="*/ 741406 w 3766340"/>
                  <a:gd name="connsiteY11" fmla="*/ 313861 h 1949896"/>
                  <a:gd name="connsiteX12" fmla="*/ 741406 w 3766340"/>
                  <a:gd name="connsiteY12" fmla="*/ 397887 h 1949896"/>
                  <a:gd name="connsiteX13" fmla="*/ 741406 w 3766340"/>
                  <a:gd name="connsiteY13" fmla="*/ 397887 h 1949896"/>
                  <a:gd name="connsiteX14" fmla="*/ 748820 w 3766340"/>
                  <a:gd name="connsiteY14" fmla="*/ 395415 h 1949896"/>
                  <a:gd name="connsiteX15" fmla="*/ 748820 w 3766340"/>
                  <a:gd name="connsiteY15" fmla="*/ 551111 h 1949896"/>
                  <a:gd name="connsiteX16" fmla="*/ 763648 w 3766340"/>
                  <a:gd name="connsiteY16" fmla="*/ 551111 h 1949896"/>
                  <a:gd name="connsiteX17" fmla="*/ 763648 w 3766340"/>
                  <a:gd name="connsiteY17" fmla="*/ 637608 h 1949896"/>
                  <a:gd name="connsiteX18" fmla="*/ 805661 w 3766340"/>
                  <a:gd name="connsiteY18" fmla="*/ 637608 h 1949896"/>
                  <a:gd name="connsiteX19" fmla="*/ 805661 w 3766340"/>
                  <a:gd name="connsiteY19" fmla="*/ 657379 h 1949896"/>
                  <a:gd name="connsiteX20" fmla="*/ 919343 w 3766340"/>
                  <a:gd name="connsiteY20" fmla="*/ 657379 h 1949896"/>
                  <a:gd name="connsiteX21" fmla="*/ 919343 w 3766340"/>
                  <a:gd name="connsiteY21" fmla="*/ 674679 h 1949896"/>
                  <a:gd name="connsiteX22" fmla="*/ 1033025 w 3766340"/>
                  <a:gd name="connsiteY22" fmla="*/ 674679 h 1949896"/>
                  <a:gd name="connsiteX23" fmla="*/ 1033025 w 3766340"/>
                  <a:gd name="connsiteY23" fmla="*/ 689507 h 1949896"/>
                  <a:gd name="connsiteX24" fmla="*/ 1129408 w 3766340"/>
                  <a:gd name="connsiteY24" fmla="*/ 689507 h 1949896"/>
                  <a:gd name="connsiteX25" fmla="*/ 1129408 w 3766340"/>
                  <a:gd name="connsiteY25" fmla="*/ 714220 h 1949896"/>
                  <a:gd name="connsiteX26" fmla="*/ 1272746 w 3766340"/>
                  <a:gd name="connsiteY26" fmla="*/ 714220 h 1949896"/>
                  <a:gd name="connsiteX27" fmla="*/ 1272746 w 3766340"/>
                  <a:gd name="connsiteY27" fmla="*/ 741405 h 1949896"/>
                  <a:gd name="connsiteX28" fmla="*/ 1391371 w 3766340"/>
                  <a:gd name="connsiteY28" fmla="*/ 741405 h 1949896"/>
                  <a:gd name="connsiteX29" fmla="*/ 1391371 w 3766340"/>
                  <a:gd name="connsiteY29" fmla="*/ 763647 h 1949896"/>
                  <a:gd name="connsiteX30" fmla="*/ 1460569 w 3766340"/>
                  <a:gd name="connsiteY30" fmla="*/ 763647 h 1949896"/>
                  <a:gd name="connsiteX31" fmla="*/ 1460569 w 3766340"/>
                  <a:gd name="connsiteY31" fmla="*/ 879801 h 1949896"/>
                  <a:gd name="connsiteX32" fmla="*/ 1482811 w 3766340"/>
                  <a:gd name="connsiteY32" fmla="*/ 879801 h 1949896"/>
                  <a:gd name="connsiteX33" fmla="*/ 1482811 w 3766340"/>
                  <a:gd name="connsiteY33" fmla="*/ 1023139 h 1949896"/>
                  <a:gd name="connsiteX34" fmla="*/ 1512467 w 3766340"/>
                  <a:gd name="connsiteY34" fmla="*/ 1023139 h 1949896"/>
                  <a:gd name="connsiteX35" fmla="*/ 1512467 w 3766340"/>
                  <a:gd name="connsiteY35" fmla="*/ 1062681 h 1949896"/>
                  <a:gd name="connsiteX36" fmla="*/ 1561894 w 3766340"/>
                  <a:gd name="connsiteY36" fmla="*/ 1062681 h 1949896"/>
                  <a:gd name="connsiteX37" fmla="*/ 1561894 w 3766340"/>
                  <a:gd name="connsiteY37" fmla="*/ 1109636 h 1949896"/>
                  <a:gd name="connsiteX38" fmla="*/ 1608850 w 3766340"/>
                  <a:gd name="connsiteY38" fmla="*/ 1109636 h 1949896"/>
                  <a:gd name="connsiteX39" fmla="*/ 1608850 w 3766340"/>
                  <a:gd name="connsiteY39" fmla="*/ 1131879 h 1949896"/>
                  <a:gd name="connsiteX40" fmla="*/ 1692876 w 3766340"/>
                  <a:gd name="connsiteY40" fmla="*/ 1131879 h 1949896"/>
                  <a:gd name="connsiteX41" fmla="*/ 1692876 w 3766340"/>
                  <a:gd name="connsiteY41" fmla="*/ 1144235 h 1949896"/>
                  <a:gd name="connsiteX42" fmla="*/ 2058636 w 3766340"/>
                  <a:gd name="connsiteY42" fmla="*/ 1144235 h 1949896"/>
                  <a:gd name="connsiteX43" fmla="*/ 2058636 w 3766340"/>
                  <a:gd name="connsiteY43" fmla="*/ 1193662 h 1949896"/>
                  <a:gd name="connsiteX44" fmla="*/ 2216802 w 3766340"/>
                  <a:gd name="connsiteY44" fmla="*/ 1193662 h 1949896"/>
                  <a:gd name="connsiteX45" fmla="*/ 2216802 w 3766340"/>
                  <a:gd name="connsiteY45" fmla="*/ 1299931 h 1949896"/>
                  <a:gd name="connsiteX46" fmla="*/ 2243987 w 3766340"/>
                  <a:gd name="connsiteY46" fmla="*/ 1299931 h 1949896"/>
                  <a:gd name="connsiteX47" fmla="*/ 2243987 w 3766340"/>
                  <a:gd name="connsiteY47" fmla="*/ 1319701 h 1949896"/>
                  <a:gd name="connsiteX48" fmla="*/ 2263758 w 3766340"/>
                  <a:gd name="connsiteY48" fmla="*/ 1319701 h 1949896"/>
                  <a:gd name="connsiteX49" fmla="*/ 2263758 w 3766340"/>
                  <a:gd name="connsiteY49" fmla="*/ 1416084 h 1949896"/>
                  <a:gd name="connsiteX50" fmla="*/ 2538078 w 3766340"/>
                  <a:gd name="connsiteY50" fmla="*/ 1416084 h 1949896"/>
                  <a:gd name="connsiteX51" fmla="*/ 2538078 w 3766340"/>
                  <a:gd name="connsiteY51" fmla="*/ 1433384 h 1949896"/>
                  <a:gd name="connsiteX52" fmla="*/ 2955736 w 3766340"/>
                  <a:gd name="connsiteY52" fmla="*/ 1433384 h 1949896"/>
                  <a:gd name="connsiteX53" fmla="*/ 2955736 w 3766340"/>
                  <a:gd name="connsiteY53" fmla="*/ 1569308 h 1949896"/>
                  <a:gd name="connsiteX54" fmla="*/ 2980450 w 3766340"/>
                  <a:gd name="connsiteY54" fmla="*/ 1569308 h 1949896"/>
                  <a:gd name="connsiteX55" fmla="*/ 2980450 w 3766340"/>
                  <a:gd name="connsiteY55" fmla="*/ 1636034 h 1949896"/>
                  <a:gd name="connsiteX56" fmla="*/ 3002692 w 3766340"/>
                  <a:gd name="connsiteY56" fmla="*/ 1636034 h 1949896"/>
                  <a:gd name="connsiteX57" fmla="*/ 3002692 w 3766340"/>
                  <a:gd name="connsiteY57" fmla="*/ 1658276 h 1949896"/>
                  <a:gd name="connsiteX58" fmla="*/ 3032348 w 3766340"/>
                  <a:gd name="connsiteY58" fmla="*/ 1658276 h 1949896"/>
                  <a:gd name="connsiteX59" fmla="*/ 3032348 w 3766340"/>
                  <a:gd name="connsiteY59" fmla="*/ 1675576 h 1949896"/>
                  <a:gd name="connsiteX60" fmla="*/ 3106489 w 3766340"/>
                  <a:gd name="connsiteY60" fmla="*/ 1675576 h 1949896"/>
                  <a:gd name="connsiteX61" fmla="*/ 3106489 w 3766340"/>
                  <a:gd name="connsiteY61" fmla="*/ 1700289 h 1949896"/>
                  <a:gd name="connsiteX62" fmla="*/ 3197929 w 3766340"/>
                  <a:gd name="connsiteY62" fmla="*/ 1700289 h 1949896"/>
                  <a:gd name="connsiteX63" fmla="*/ 3197929 w 3766340"/>
                  <a:gd name="connsiteY63" fmla="*/ 1715118 h 1949896"/>
                  <a:gd name="connsiteX64" fmla="*/ 3239942 w 3766340"/>
                  <a:gd name="connsiteY64" fmla="*/ 1715118 h 1949896"/>
                  <a:gd name="connsiteX65" fmla="*/ 3239942 w 3766340"/>
                  <a:gd name="connsiteY65" fmla="*/ 1734888 h 1949896"/>
                  <a:gd name="connsiteX66" fmla="*/ 3375866 w 3766340"/>
                  <a:gd name="connsiteY66" fmla="*/ 1734888 h 1949896"/>
                  <a:gd name="connsiteX67" fmla="*/ 3375866 w 3766340"/>
                  <a:gd name="connsiteY67" fmla="*/ 1754659 h 1949896"/>
                  <a:gd name="connsiteX68" fmla="*/ 3501905 w 3766340"/>
                  <a:gd name="connsiteY68" fmla="*/ 1754659 h 1949896"/>
                  <a:gd name="connsiteX69" fmla="*/ 3501905 w 3766340"/>
                  <a:gd name="connsiteY69" fmla="*/ 1754659 h 1949896"/>
                  <a:gd name="connsiteX70" fmla="*/ 3501905 w 3766340"/>
                  <a:gd name="connsiteY70" fmla="*/ 1776901 h 1949896"/>
                  <a:gd name="connsiteX71" fmla="*/ 3667486 w 3766340"/>
                  <a:gd name="connsiteY71" fmla="*/ 1776901 h 1949896"/>
                  <a:gd name="connsiteX72" fmla="*/ 3667486 w 3766340"/>
                  <a:gd name="connsiteY72" fmla="*/ 1804086 h 1949896"/>
                  <a:gd name="connsiteX73" fmla="*/ 3707027 w 3766340"/>
                  <a:gd name="connsiteY73" fmla="*/ 1804086 h 1949896"/>
                  <a:gd name="connsiteX74" fmla="*/ 3707027 w 3766340"/>
                  <a:gd name="connsiteY74" fmla="*/ 1813972 h 1949896"/>
                  <a:gd name="connsiteX75" fmla="*/ 3741626 w 3766340"/>
                  <a:gd name="connsiteY75" fmla="*/ 1813972 h 1949896"/>
                  <a:gd name="connsiteX76" fmla="*/ 3741626 w 3766340"/>
                  <a:gd name="connsiteY76" fmla="*/ 1888112 h 1949896"/>
                  <a:gd name="connsiteX77" fmla="*/ 3766340 w 3766340"/>
                  <a:gd name="connsiteY77" fmla="*/ 1888112 h 1949896"/>
                  <a:gd name="connsiteX78" fmla="*/ 3766340 w 3766340"/>
                  <a:gd name="connsiteY78" fmla="*/ 1949896 h 194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766340" h="1949896">
                    <a:moveTo>
                      <a:pt x="0" y="0"/>
                    </a:moveTo>
                    <a:lnTo>
                      <a:pt x="395416" y="0"/>
                    </a:lnTo>
                    <a:lnTo>
                      <a:pt x="395416" y="19771"/>
                    </a:lnTo>
                    <a:lnTo>
                      <a:pt x="632666" y="19771"/>
                    </a:lnTo>
                    <a:lnTo>
                      <a:pt x="632666" y="49427"/>
                    </a:lnTo>
                    <a:lnTo>
                      <a:pt x="704335" y="49427"/>
                    </a:lnTo>
                    <a:lnTo>
                      <a:pt x="704335" y="108739"/>
                    </a:lnTo>
                    <a:lnTo>
                      <a:pt x="721635" y="108739"/>
                    </a:lnTo>
                    <a:lnTo>
                      <a:pt x="721635" y="212536"/>
                    </a:lnTo>
                    <a:lnTo>
                      <a:pt x="721635" y="212536"/>
                    </a:lnTo>
                    <a:lnTo>
                      <a:pt x="721635" y="313861"/>
                    </a:lnTo>
                    <a:lnTo>
                      <a:pt x="741406" y="313861"/>
                    </a:lnTo>
                    <a:lnTo>
                      <a:pt x="741406" y="397887"/>
                    </a:lnTo>
                    <a:lnTo>
                      <a:pt x="741406" y="397887"/>
                    </a:lnTo>
                    <a:lnTo>
                      <a:pt x="748820" y="395415"/>
                    </a:lnTo>
                    <a:lnTo>
                      <a:pt x="748820" y="551111"/>
                    </a:lnTo>
                    <a:lnTo>
                      <a:pt x="763648" y="551111"/>
                    </a:lnTo>
                    <a:lnTo>
                      <a:pt x="763648" y="637608"/>
                    </a:lnTo>
                    <a:lnTo>
                      <a:pt x="805661" y="637608"/>
                    </a:lnTo>
                    <a:lnTo>
                      <a:pt x="805661" y="657379"/>
                    </a:lnTo>
                    <a:lnTo>
                      <a:pt x="919343" y="657379"/>
                    </a:lnTo>
                    <a:lnTo>
                      <a:pt x="919343" y="674679"/>
                    </a:lnTo>
                    <a:lnTo>
                      <a:pt x="1033025" y="674679"/>
                    </a:lnTo>
                    <a:lnTo>
                      <a:pt x="1033025" y="689507"/>
                    </a:lnTo>
                    <a:lnTo>
                      <a:pt x="1129408" y="689507"/>
                    </a:lnTo>
                    <a:lnTo>
                      <a:pt x="1129408" y="714220"/>
                    </a:lnTo>
                    <a:lnTo>
                      <a:pt x="1272746" y="714220"/>
                    </a:lnTo>
                    <a:lnTo>
                      <a:pt x="1272746" y="741405"/>
                    </a:lnTo>
                    <a:lnTo>
                      <a:pt x="1391371" y="741405"/>
                    </a:lnTo>
                    <a:lnTo>
                      <a:pt x="1391371" y="763647"/>
                    </a:lnTo>
                    <a:lnTo>
                      <a:pt x="1460569" y="763647"/>
                    </a:lnTo>
                    <a:lnTo>
                      <a:pt x="1460569" y="879801"/>
                    </a:lnTo>
                    <a:lnTo>
                      <a:pt x="1482811" y="879801"/>
                    </a:lnTo>
                    <a:lnTo>
                      <a:pt x="1482811" y="1023139"/>
                    </a:lnTo>
                    <a:lnTo>
                      <a:pt x="1512467" y="1023139"/>
                    </a:lnTo>
                    <a:lnTo>
                      <a:pt x="1512467" y="1062681"/>
                    </a:lnTo>
                    <a:lnTo>
                      <a:pt x="1561894" y="1062681"/>
                    </a:lnTo>
                    <a:lnTo>
                      <a:pt x="1561894" y="1109636"/>
                    </a:lnTo>
                    <a:lnTo>
                      <a:pt x="1608850" y="1109636"/>
                    </a:lnTo>
                    <a:lnTo>
                      <a:pt x="1608850" y="1131879"/>
                    </a:lnTo>
                    <a:lnTo>
                      <a:pt x="1692876" y="1131879"/>
                    </a:lnTo>
                    <a:lnTo>
                      <a:pt x="1692876" y="1144235"/>
                    </a:lnTo>
                    <a:lnTo>
                      <a:pt x="2058636" y="1144235"/>
                    </a:lnTo>
                    <a:lnTo>
                      <a:pt x="2058636" y="1193662"/>
                    </a:lnTo>
                    <a:lnTo>
                      <a:pt x="2216802" y="1193662"/>
                    </a:lnTo>
                    <a:lnTo>
                      <a:pt x="2216802" y="1299931"/>
                    </a:lnTo>
                    <a:lnTo>
                      <a:pt x="2243987" y="1299931"/>
                    </a:lnTo>
                    <a:lnTo>
                      <a:pt x="2243987" y="1319701"/>
                    </a:lnTo>
                    <a:lnTo>
                      <a:pt x="2263758" y="1319701"/>
                    </a:lnTo>
                    <a:lnTo>
                      <a:pt x="2263758" y="1416084"/>
                    </a:lnTo>
                    <a:lnTo>
                      <a:pt x="2538078" y="1416084"/>
                    </a:lnTo>
                    <a:lnTo>
                      <a:pt x="2538078" y="1433384"/>
                    </a:lnTo>
                    <a:lnTo>
                      <a:pt x="2955736" y="1433384"/>
                    </a:lnTo>
                    <a:lnTo>
                      <a:pt x="2955736" y="1569308"/>
                    </a:lnTo>
                    <a:lnTo>
                      <a:pt x="2980450" y="1569308"/>
                    </a:lnTo>
                    <a:lnTo>
                      <a:pt x="2980450" y="1636034"/>
                    </a:lnTo>
                    <a:lnTo>
                      <a:pt x="3002692" y="1636034"/>
                    </a:lnTo>
                    <a:lnTo>
                      <a:pt x="3002692" y="1658276"/>
                    </a:lnTo>
                    <a:lnTo>
                      <a:pt x="3032348" y="1658276"/>
                    </a:lnTo>
                    <a:lnTo>
                      <a:pt x="3032348" y="1675576"/>
                    </a:lnTo>
                    <a:lnTo>
                      <a:pt x="3106489" y="1675576"/>
                    </a:lnTo>
                    <a:lnTo>
                      <a:pt x="3106489" y="1700289"/>
                    </a:lnTo>
                    <a:lnTo>
                      <a:pt x="3197929" y="1700289"/>
                    </a:lnTo>
                    <a:lnTo>
                      <a:pt x="3197929" y="1715118"/>
                    </a:lnTo>
                    <a:lnTo>
                      <a:pt x="3239942" y="1715118"/>
                    </a:lnTo>
                    <a:lnTo>
                      <a:pt x="3239942" y="1734888"/>
                    </a:lnTo>
                    <a:lnTo>
                      <a:pt x="3375866" y="1734888"/>
                    </a:lnTo>
                    <a:lnTo>
                      <a:pt x="3375866" y="1754659"/>
                    </a:lnTo>
                    <a:lnTo>
                      <a:pt x="3501905" y="1754659"/>
                    </a:lnTo>
                    <a:lnTo>
                      <a:pt x="3501905" y="1754659"/>
                    </a:lnTo>
                    <a:lnTo>
                      <a:pt x="3501905" y="1776901"/>
                    </a:lnTo>
                    <a:lnTo>
                      <a:pt x="3667486" y="1776901"/>
                    </a:lnTo>
                    <a:lnTo>
                      <a:pt x="3667486" y="1804086"/>
                    </a:lnTo>
                    <a:lnTo>
                      <a:pt x="3707027" y="1804086"/>
                    </a:lnTo>
                    <a:lnTo>
                      <a:pt x="3707027" y="1813972"/>
                    </a:lnTo>
                    <a:lnTo>
                      <a:pt x="3741626" y="1813972"/>
                    </a:lnTo>
                    <a:lnTo>
                      <a:pt x="3741626" y="1888112"/>
                    </a:lnTo>
                    <a:lnTo>
                      <a:pt x="3766340" y="1888112"/>
                    </a:lnTo>
                    <a:lnTo>
                      <a:pt x="3766340" y="1949896"/>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32" name="Freeform: Shape 331">
                <a:extLst>
                  <a:ext uri="{FF2B5EF4-FFF2-40B4-BE49-F238E27FC236}">
                    <a16:creationId xmlns:a16="http://schemas.microsoft.com/office/drawing/2014/main" id="{A5680B82-C191-4618-9206-701B63FA08F0}"/>
                  </a:ext>
                </a:extLst>
              </p:cNvPr>
              <p:cNvSpPr/>
              <p:nvPr/>
            </p:nvSpPr>
            <p:spPr bwMode="auto">
              <a:xfrm>
                <a:off x="5850308" y="3619896"/>
                <a:ext cx="3778106" cy="1545664"/>
              </a:xfrm>
              <a:custGeom>
                <a:avLst/>
                <a:gdLst>
                  <a:gd name="connsiteX0" fmla="*/ 0 w 3778697"/>
                  <a:gd name="connsiteY0" fmla="*/ 0 h 1544594"/>
                  <a:gd name="connsiteX1" fmla="*/ 0 w 3778697"/>
                  <a:gd name="connsiteY1" fmla="*/ 66726 h 1544594"/>
                  <a:gd name="connsiteX2" fmla="*/ 24714 w 3778697"/>
                  <a:gd name="connsiteY2" fmla="*/ 66726 h 1544594"/>
                  <a:gd name="connsiteX3" fmla="*/ 24714 w 3778697"/>
                  <a:gd name="connsiteY3" fmla="*/ 84026 h 1544594"/>
                  <a:gd name="connsiteX4" fmla="*/ 93912 w 3778697"/>
                  <a:gd name="connsiteY4" fmla="*/ 84026 h 1544594"/>
                  <a:gd name="connsiteX5" fmla="*/ 93912 w 3778697"/>
                  <a:gd name="connsiteY5" fmla="*/ 113682 h 1544594"/>
                  <a:gd name="connsiteX6" fmla="*/ 565940 w 3778697"/>
                  <a:gd name="connsiteY6" fmla="*/ 113682 h 1544594"/>
                  <a:gd name="connsiteX7" fmla="*/ 565940 w 3778697"/>
                  <a:gd name="connsiteY7" fmla="*/ 130981 h 1544594"/>
                  <a:gd name="connsiteX8" fmla="*/ 649966 w 3778697"/>
                  <a:gd name="connsiteY8" fmla="*/ 130981 h 1544594"/>
                  <a:gd name="connsiteX9" fmla="*/ 649966 w 3778697"/>
                  <a:gd name="connsiteY9" fmla="*/ 165580 h 1544594"/>
                  <a:gd name="connsiteX10" fmla="*/ 706807 w 3778697"/>
                  <a:gd name="connsiteY10" fmla="*/ 165580 h 1544594"/>
                  <a:gd name="connsiteX11" fmla="*/ 706807 w 3778697"/>
                  <a:gd name="connsiteY11" fmla="*/ 212536 h 1544594"/>
                  <a:gd name="connsiteX12" fmla="*/ 706807 w 3778697"/>
                  <a:gd name="connsiteY12" fmla="*/ 212536 h 1544594"/>
                  <a:gd name="connsiteX13" fmla="*/ 733992 w 3778697"/>
                  <a:gd name="connsiteY13" fmla="*/ 212536 h 1544594"/>
                  <a:gd name="connsiteX14" fmla="*/ 733992 w 3778697"/>
                  <a:gd name="connsiteY14" fmla="*/ 321275 h 1544594"/>
                  <a:gd name="connsiteX15" fmla="*/ 751291 w 3778697"/>
                  <a:gd name="connsiteY15" fmla="*/ 321275 h 1544594"/>
                  <a:gd name="connsiteX16" fmla="*/ 751291 w 3778697"/>
                  <a:gd name="connsiteY16" fmla="*/ 350932 h 1544594"/>
                  <a:gd name="connsiteX17" fmla="*/ 864973 w 3778697"/>
                  <a:gd name="connsiteY17" fmla="*/ 350932 h 1544594"/>
                  <a:gd name="connsiteX18" fmla="*/ 864973 w 3778697"/>
                  <a:gd name="connsiteY18" fmla="*/ 378116 h 1544594"/>
                  <a:gd name="connsiteX19" fmla="*/ 941585 w 3778697"/>
                  <a:gd name="connsiteY19" fmla="*/ 378116 h 1544594"/>
                  <a:gd name="connsiteX20" fmla="*/ 941585 w 3778697"/>
                  <a:gd name="connsiteY20" fmla="*/ 395416 h 1544594"/>
                  <a:gd name="connsiteX21" fmla="*/ 963827 w 3778697"/>
                  <a:gd name="connsiteY21" fmla="*/ 395416 h 1544594"/>
                  <a:gd name="connsiteX22" fmla="*/ 963827 w 3778697"/>
                  <a:gd name="connsiteY22" fmla="*/ 422601 h 1544594"/>
                  <a:gd name="connsiteX23" fmla="*/ 1502582 w 3778697"/>
                  <a:gd name="connsiteY23" fmla="*/ 422601 h 1544594"/>
                  <a:gd name="connsiteX24" fmla="*/ 1502582 w 3778697"/>
                  <a:gd name="connsiteY24" fmla="*/ 454728 h 1544594"/>
                  <a:gd name="connsiteX25" fmla="*/ 1828800 w 3778697"/>
                  <a:gd name="connsiteY25" fmla="*/ 454728 h 1544594"/>
                  <a:gd name="connsiteX26" fmla="*/ 1828800 w 3778697"/>
                  <a:gd name="connsiteY26" fmla="*/ 536283 h 1544594"/>
                  <a:gd name="connsiteX27" fmla="*/ 2246459 w 3778697"/>
                  <a:gd name="connsiteY27" fmla="*/ 536283 h 1544594"/>
                  <a:gd name="connsiteX28" fmla="*/ 2246459 w 3778697"/>
                  <a:gd name="connsiteY28" fmla="*/ 625252 h 1544594"/>
                  <a:gd name="connsiteX29" fmla="*/ 3042234 w 3778697"/>
                  <a:gd name="connsiteY29" fmla="*/ 625252 h 1544594"/>
                  <a:gd name="connsiteX30" fmla="*/ 3042234 w 3778697"/>
                  <a:gd name="connsiteY30" fmla="*/ 1079980 h 1544594"/>
                  <a:gd name="connsiteX31" fmla="*/ 3778697 w 3778697"/>
                  <a:gd name="connsiteY31" fmla="*/ 1079980 h 1544594"/>
                  <a:gd name="connsiteX32" fmla="*/ 3778697 w 3778697"/>
                  <a:gd name="connsiteY32" fmla="*/ 1544594 h 1544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778697" h="1544594">
                    <a:moveTo>
                      <a:pt x="0" y="0"/>
                    </a:moveTo>
                    <a:lnTo>
                      <a:pt x="0" y="66726"/>
                    </a:lnTo>
                    <a:lnTo>
                      <a:pt x="24714" y="66726"/>
                    </a:lnTo>
                    <a:lnTo>
                      <a:pt x="24714" y="84026"/>
                    </a:lnTo>
                    <a:lnTo>
                      <a:pt x="93912" y="84026"/>
                    </a:lnTo>
                    <a:lnTo>
                      <a:pt x="93912" y="113682"/>
                    </a:lnTo>
                    <a:lnTo>
                      <a:pt x="565940" y="113682"/>
                    </a:lnTo>
                    <a:lnTo>
                      <a:pt x="565940" y="130981"/>
                    </a:lnTo>
                    <a:lnTo>
                      <a:pt x="649966" y="130981"/>
                    </a:lnTo>
                    <a:lnTo>
                      <a:pt x="649966" y="165580"/>
                    </a:lnTo>
                    <a:lnTo>
                      <a:pt x="706807" y="165580"/>
                    </a:lnTo>
                    <a:lnTo>
                      <a:pt x="706807" y="212536"/>
                    </a:lnTo>
                    <a:lnTo>
                      <a:pt x="706807" y="212536"/>
                    </a:lnTo>
                    <a:lnTo>
                      <a:pt x="733992" y="212536"/>
                    </a:lnTo>
                    <a:lnTo>
                      <a:pt x="733992" y="321275"/>
                    </a:lnTo>
                    <a:lnTo>
                      <a:pt x="751291" y="321275"/>
                    </a:lnTo>
                    <a:lnTo>
                      <a:pt x="751291" y="350932"/>
                    </a:lnTo>
                    <a:lnTo>
                      <a:pt x="864973" y="350932"/>
                    </a:lnTo>
                    <a:lnTo>
                      <a:pt x="864973" y="378116"/>
                    </a:lnTo>
                    <a:lnTo>
                      <a:pt x="941585" y="378116"/>
                    </a:lnTo>
                    <a:lnTo>
                      <a:pt x="941585" y="395416"/>
                    </a:lnTo>
                    <a:lnTo>
                      <a:pt x="963827" y="395416"/>
                    </a:lnTo>
                    <a:lnTo>
                      <a:pt x="963827" y="422601"/>
                    </a:lnTo>
                    <a:lnTo>
                      <a:pt x="1502582" y="422601"/>
                    </a:lnTo>
                    <a:lnTo>
                      <a:pt x="1502582" y="454728"/>
                    </a:lnTo>
                    <a:lnTo>
                      <a:pt x="1828800" y="454728"/>
                    </a:lnTo>
                    <a:lnTo>
                      <a:pt x="1828800" y="536283"/>
                    </a:lnTo>
                    <a:lnTo>
                      <a:pt x="2246459" y="536283"/>
                    </a:lnTo>
                    <a:lnTo>
                      <a:pt x="2246459" y="625252"/>
                    </a:lnTo>
                    <a:lnTo>
                      <a:pt x="3042234" y="625252"/>
                    </a:lnTo>
                    <a:lnTo>
                      <a:pt x="3042234" y="1079980"/>
                    </a:lnTo>
                    <a:lnTo>
                      <a:pt x="3778697" y="1079980"/>
                    </a:lnTo>
                    <a:lnTo>
                      <a:pt x="3778697" y="1544594"/>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grpSp>
        <p:nvGrpSpPr>
          <p:cNvPr id="307" name="Group 306">
            <a:extLst>
              <a:ext uri="{FF2B5EF4-FFF2-40B4-BE49-F238E27FC236}">
                <a16:creationId xmlns:a16="http://schemas.microsoft.com/office/drawing/2014/main" id="{E5EEC948-0BAB-4743-980C-25A3D041745E}"/>
              </a:ext>
            </a:extLst>
          </p:cNvPr>
          <p:cNvGrpSpPr>
            <a:grpSpLocks/>
          </p:cNvGrpSpPr>
          <p:nvPr/>
        </p:nvGrpSpPr>
        <p:grpSpPr>
          <a:xfrm>
            <a:off x="8210667" y="2076607"/>
            <a:ext cx="3135504" cy="1994786"/>
            <a:chOff x="1601766" y="1494440"/>
            <a:chExt cx="6645953" cy="4098959"/>
          </a:xfrm>
        </p:grpSpPr>
        <p:sp>
          <p:nvSpPr>
            <p:cNvPr id="310" name="Rectangle 307">
              <a:extLst>
                <a:ext uri="{FF2B5EF4-FFF2-40B4-BE49-F238E27FC236}">
                  <a16:creationId xmlns:a16="http://schemas.microsoft.com/office/drawing/2014/main" id="{9534C9F2-FB97-4699-BF76-14DB894ED8A8}"/>
                </a:ext>
              </a:extLst>
            </p:cNvPr>
            <p:cNvSpPr>
              <a:spLocks noChangeArrowheads="1"/>
            </p:cNvSpPr>
            <p:nvPr/>
          </p:nvSpPr>
          <p:spPr bwMode="auto">
            <a:xfrm>
              <a:off x="1601766" y="1494440"/>
              <a:ext cx="531937"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312" name="Freeform 308">
              <a:extLst>
                <a:ext uri="{FF2B5EF4-FFF2-40B4-BE49-F238E27FC236}">
                  <a16:creationId xmlns:a16="http://schemas.microsoft.com/office/drawing/2014/main" id="{ECF6C0A6-826C-4C29-B174-8C819994D017}"/>
                </a:ext>
              </a:extLst>
            </p:cNvPr>
            <p:cNvSpPr>
              <a:spLocks/>
            </p:cNvSpPr>
            <p:nvPr/>
          </p:nvSpPr>
          <p:spPr bwMode="auto">
            <a:xfrm>
              <a:off x="2175713" y="1648029"/>
              <a:ext cx="5821557" cy="3482766"/>
            </a:xfrm>
            <a:custGeom>
              <a:avLst/>
              <a:gdLst>
                <a:gd name="T0" fmla="*/ 0 w 2092"/>
                <a:gd name="T1" fmla="*/ 0 h 1432"/>
                <a:gd name="T2" fmla="*/ 40 w 2092"/>
                <a:gd name="T3" fmla="*/ 0 h 1432"/>
                <a:gd name="T4" fmla="*/ 40 w 2092"/>
                <a:gd name="T5" fmla="*/ 1390 h 1432"/>
                <a:gd name="T6" fmla="*/ 2092 w 2092"/>
                <a:gd name="T7" fmla="*/ 1390 h 1432"/>
                <a:gd name="T8" fmla="*/ 2092 w 2092"/>
                <a:gd name="T9" fmla="*/ 1432 h 1432"/>
                <a:gd name="connsiteX0" fmla="*/ 0 w 10000"/>
                <a:gd name="connsiteY0" fmla="*/ 0 h 9707"/>
                <a:gd name="connsiteX1" fmla="*/ 191 w 10000"/>
                <a:gd name="connsiteY1" fmla="*/ 0 h 9707"/>
                <a:gd name="connsiteX2" fmla="*/ 191 w 10000"/>
                <a:gd name="connsiteY2" fmla="*/ 9707 h 9707"/>
                <a:gd name="connsiteX3" fmla="*/ 10000 w 10000"/>
                <a:gd name="connsiteY3" fmla="*/ 9707 h 9707"/>
              </a:gdLst>
              <a:ahLst/>
              <a:cxnLst>
                <a:cxn ang="0">
                  <a:pos x="connsiteX0" y="connsiteY0"/>
                </a:cxn>
                <a:cxn ang="0">
                  <a:pos x="connsiteX1" y="connsiteY1"/>
                </a:cxn>
                <a:cxn ang="0">
                  <a:pos x="connsiteX2" y="connsiteY2"/>
                </a:cxn>
                <a:cxn ang="0">
                  <a:pos x="connsiteX3" y="connsiteY3"/>
                </a:cxn>
              </a:cxnLst>
              <a:rect l="l" t="t" r="r" b="b"/>
              <a:pathLst>
                <a:path w="10000" h="9707">
                  <a:moveTo>
                    <a:pt x="0" y="0"/>
                  </a:moveTo>
                  <a:lnTo>
                    <a:pt x="191" y="0"/>
                  </a:lnTo>
                  <a:lnTo>
                    <a:pt x="191" y="9707"/>
                  </a:lnTo>
                  <a:lnTo>
                    <a:pt x="10000" y="9707"/>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3" name="Rectangle 309">
              <a:extLst>
                <a:ext uri="{FF2B5EF4-FFF2-40B4-BE49-F238E27FC236}">
                  <a16:creationId xmlns:a16="http://schemas.microsoft.com/office/drawing/2014/main" id="{AE3AC52A-6BCE-4668-8594-238DBF1B50E6}"/>
                </a:ext>
              </a:extLst>
            </p:cNvPr>
            <p:cNvSpPr>
              <a:spLocks noChangeArrowheads="1"/>
            </p:cNvSpPr>
            <p:nvPr/>
          </p:nvSpPr>
          <p:spPr bwMode="auto">
            <a:xfrm>
              <a:off x="1779076" y="2195983"/>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314" name="Line 310">
              <a:extLst>
                <a:ext uri="{FF2B5EF4-FFF2-40B4-BE49-F238E27FC236}">
                  <a16:creationId xmlns:a16="http://schemas.microsoft.com/office/drawing/2014/main" id="{F55785C1-2D12-42AB-94A9-BB15CED3A001}"/>
                </a:ext>
              </a:extLst>
            </p:cNvPr>
            <p:cNvSpPr>
              <a:spLocks noChangeShapeType="1"/>
            </p:cNvSpPr>
            <p:nvPr/>
          </p:nvSpPr>
          <p:spPr bwMode="auto">
            <a:xfrm>
              <a:off x="2175713" y="2349572"/>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5" name="Rectangle 311">
              <a:extLst>
                <a:ext uri="{FF2B5EF4-FFF2-40B4-BE49-F238E27FC236}">
                  <a16:creationId xmlns:a16="http://schemas.microsoft.com/office/drawing/2014/main" id="{BBCDEE6A-BA77-4472-BE74-8172DE31B6F9}"/>
                </a:ext>
              </a:extLst>
            </p:cNvPr>
            <p:cNvSpPr>
              <a:spLocks noChangeArrowheads="1"/>
            </p:cNvSpPr>
            <p:nvPr/>
          </p:nvSpPr>
          <p:spPr bwMode="auto">
            <a:xfrm>
              <a:off x="1779076" y="2897527"/>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316" name="Line 312">
              <a:extLst>
                <a:ext uri="{FF2B5EF4-FFF2-40B4-BE49-F238E27FC236}">
                  <a16:creationId xmlns:a16="http://schemas.microsoft.com/office/drawing/2014/main" id="{495B50DB-FABB-4C31-A58B-23BBF0A6D338}"/>
                </a:ext>
              </a:extLst>
            </p:cNvPr>
            <p:cNvSpPr>
              <a:spLocks noChangeShapeType="1"/>
            </p:cNvSpPr>
            <p:nvPr/>
          </p:nvSpPr>
          <p:spPr bwMode="auto">
            <a:xfrm>
              <a:off x="2175713" y="3051115"/>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7" name="Rectangle 313">
              <a:extLst>
                <a:ext uri="{FF2B5EF4-FFF2-40B4-BE49-F238E27FC236}">
                  <a16:creationId xmlns:a16="http://schemas.microsoft.com/office/drawing/2014/main" id="{5F17A379-5A41-4EE5-9E4F-BAA0A3A31385}"/>
                </a:ext>
              </a:extLst>
            </p:cNvPr>
            <p:cNvSpPr>
              <a:spLocks noChangeArrowheads="1"/>
            </p:cNvSpPr>
            <p:nvPr/>
          </p:nvSpPr>
          <p:spPr bwMode="auto">
            <a:xfrm>
              <a:off x="1779076" y="3584034"/>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318" name="Line 314">
              <a:extLst>
                <a:ext uri="{FF2B5EF4-FFF2-40B4-BE49-F238E27FC236}">
                  <a16:creationId xmlns:a16="http://schemas.microsoft.com/office/drawing/2014/main" id="{DBEE0183-44F8-4DBE-A263-9FF4CA774C4C}"/>
                </a:ext>
              </a:extLst>
            </p:cNvPr>
            <p:cNvSpPr>
              <a:spLocks noChangeShapeType="1"/>
            </p:cNvSpPr>
            <p:nvPr/>
          </p:nvSpPr>
          <p:spPr bwMode="auto">
            <a:xfrm>
              <a:off x="2175713" y="3737625"/>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19" name="Rectangle 315">
              <a:extLst>
                <a:ext uri="{FF2B5EF4-FFF2-40B4-BE49-F238E27FC236}">
                  <a16:creationId xmlns:a16="http://schemas.microsoft.com/office/drawing/2014/main" id="{942129C4-D7C1-454E-8FB0-4AB1CA17DABE}"/>
                </a:ext>
              </a:extLst>
            </p:cNvPr>
            <p:cNvSpPr>
              <a:spLocks noChangeArrowheads="1"/>
            </p:cNvSpPr>
            <p:nvPr/>
          </p:nvSpPr>
          <p:spPr bwMode="auto">
            <a:xfrm>
              <a:off x="1779076" y="4270545"/>
              <a:ext cx="354626"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320" name="Line 316">
              <a:extLst>
                <a:ext uri="{FF2B5EF4-FFF2-40B4-BE49-F238E27FC236}">
                  <a16:creationId xmlns:a16="http://schemas.microsoft.com/office/drawing/2014/main" id="{D7787B06-B06F-4320-A16D-AB81B4D751A8}"/>
                </a:ext>
              </a:extLst>
            </p:cNvPr>
            <p:cNvSpPr>
              <a:spLocks noChangeShapeType="1"/>
            </p:cNvSpPr>
            <p:nvPr/>
          </p:nvSpPr>
          <p:spPr bwMode="auto">
            <a:xfrm>
              <a:off x="2175713" y="4424134"/>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21" name="Rectangle 317">
              <a:extLst>
                <a:ext uri="{FF2B5EF4-FFF2-40B4-BE49-F238E27FC236}">
                  <a16:creationId xmlns:a16="http://schemas.microsoft.com/office/drawing/2014/main" id="{69275B31-D96D-4B40-AA7F-DB0429D164C5}"/>
                </a:ext>
              </a:extLst>
            </p:cNvPr>
            <p:cNvSpPr>
              <a:spLocks noChangeArrowheads="1"/>
            </p:cNvSpPr>
            <p:nvPr/>
          </p:nvSpPr>
          <p:spPr bwMode="auto">
            <a:xfrm>
              <a:off x="1956389" y="4967076"/>
              <a:ext cx="177314"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grpSp>
          <p:nvGrpSpPr>
            <p:cNvPr id="322" name="Group 321">
              <a:extLst>
                <a:ext uri="{FF2B5EF4-FFF2-40B4-BE49-F238E27FC236}">
                  <a16:creationId xmlns:a16="http://schemas.microsoft.com/office/drawing/2014/main" id="{0D975387-D251-40AC-8C3E-A1DA98CB0212}"/>
                </a:ext>
              </a:extLst>
            </p:cNvPr>
            <p:cNvGrpSpPr/>
            <p:nvPr/>
          </p:nvGrpSpPr>
          <p:grpSpPr>
            <a:xfrm>
              <a:off x="2275894" y="5130688"/>
              <a:ext cx="4749027" cy="72825"/>
              <a:chOff x="2876138" y="5130688"/>
              <a:chExt cx="5214913" cy="105231"/>
            </a:xfrm>
          </p:grpSpPr>
          <p:sp>
            <p:nvSpPr>
              <p:cNvPr id="557" name="Line 319">
                <a:extLst>
                  <a:ext uri="{FF2B5EF4-FFF2-40B4-BE49-F238E27FC236}">
                    <a16:creationId xmlns:a16="http://schemas.microsoft.com/office/drawing/2014/main" id="{38083906-AB8F-4E55-B5F5-4E9423726182}"/>
                  </a:ext>
                </a:extLst>
              </p:cNvPr>
              <p:cNvSpPr>
                <a:spLocks noChangeShapeType="1"/>
              </p:cNvSpPr>
              <p:nvPr/>
            </p:nvSpPr>
            <p:spPr bwMode="auto">
              <a:xfrm>
                <a:off x="8091051"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8" name="Line 321">
                <a:extLst>
                  <a:ext uri="{FF2B5EF4-FFF2-40B4-BE49-F238E27FC236}">
                    <a16:creationId xmlns:a16="http://schemas.microsoft.com/office/drawing/2014/main" id="{339162C7-4AD5-402D-B2BA-EAB39E18C089}"/>
                  </a:ext>
                </a:extLst>
              </p:cNvPr>
              <p:cNvSpPr>
                <a:spLocks noChangeShapeType="1"/>
              </p:cNvSpPr>
              <p:nvPr/>
            </p:nvSpPr>
            <p:spPr bwMode="auto">
              <a:xfrm>
                <a:off x="7584587"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59" name="Line 323">
                <a:extLst>
                  <a:ext uri="{FF2B5EF4-FFF2-40B4-BE49-F238E27FC236}">
                    <a16:creationId xmlns:a16="http://schemas.microsoft.com/office/drawing/2014/main" id="{A663E320-C1E0-458A-8196-6E8BAD218353}"/>
                  </a:ext>
                </a:extLst>
              </p:cNvPr>
              <p:cNvSpPr>
                <a:spLocks noChangeShapeType="1"/>
              </p:cNvSpPr>
              <p:nvPr/>
            </p:nvSpPr>
            <p:spPr bwMode="auto">
              <a:xfrm>
                <a:off x="705029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0" name="Line 325">
                <a:extLst>
                  <a:ext uri="{FF2B5EF4-FFF2-40B4-BE49-F238E27FC236}">
                    <a16:creationId xmlns:a16="http://schemas.microsoft.com/office/drawing/2014/main" id="{665DED48-8C8E-450C-8E5F-5D6E1B9438B7}"/>
                  </a:ext>
                </a:extLst>
              </p:cNvPr>
              <p:cNvSpPr>
                <a:spLocks noChangeShapeType="1"/>
              </p:cNvSpPr>
              <p:nvPr/>
            </p:nvSpPr>
            <p:spPr bwMode="auto">
              <a:xfrm>
                <a:off x="6527133"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1" name="Line 331">
                <a:extLst>
                  <a:ext uri="{FF2B5EF4-FFF2-40B4-BE49-F238E27FC236}">
                    <a16:creationId xmlns:a16="http://schemas.microsoft.com/office/drawing/2014/main" id="{9CDED930-56A1-4713-9BD6-2037BC10E22B}"/>
                  </a:ext>
                </a:extLst>
              </p:cNvPr>
              <p:cNvSpPr>
                <a:spLocks noChangeShapeType="1"/>
              </p:cNvSpPr>
              <p:nvPr/>
            </p:nvSpPr>
            <p:spPr bwMode="auto">
              <a:xfrm>
                <a:off x="6020669"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2" name="Line 333">
                <a:extLst>
                  <a:ext uri="{FF2B5EF4-FFF2-40B4-BE49-F238E27FC236}">
                    <a16:creationId xmlns:a16="http://schemas.microsoft.com/office/drawing/2014/main" id="{2C825008-7389-4470-9F7F-F37469F9765D}"/>
                  </a:ext>
                </a:extLst>
              </p:cNvPr>
              <p:cNvSpPr>
                <a:spLocks noChangeShapeType="1"/>
              </p:cNvSpPr>
              <p:nvPr/>
            </p:nvSpPr>
            <p:spPr bwMode="auto">
              <a:xfrm>
                <a:off x="5486376"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3" name="Line 335">
                <a:extLst>
                  <a:ext uri="{FF2B5EF4-FFF2-40B4-BE49-F238E27FC236}">
                    <a16:creationId xmlns:a16="http://schemas.microsoft.com/office/drawing/2014/main" id="{69F36D25-1592-4A52-899B-9A8B841C40F7}"/>
                  </a:ext>
                </a:extLst>
              </p:cNvPr>
              <p:cNvSpPr>
                <a:spLocks noChangeShapeType="1"/>
              </p:cNvSpPr>
              <p:nvPr/>
            </p:nvSpPr>
            <p:spPr bwMode="auto">
              <a:xfrm>
                <a:off x="4963216"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4" name="Line 337">
                <a:extLst>
                  <a:ext uri="{FF2B5EF4-FFF2-40B4-BE49-F238E27FC236}">
                    <a16:creationId xmlns:a16="http://schemas.microsoft.com/office/drawing/2014/main" id="{ED15F31E-1A17-42CE-8521-45BD34888F31}"/>
                  </a:ext>
                </a:extLst>
              </p:cNvPr>
              <p:cNvSpPr>
                <a:spLocks noChangeShapeType="1"/>
              </p:cNvSpPr>
              <p:nvPr/>
            </p:nvSpPr>
            <p:spPr bwMode="auto">
              <a:xfrm>
                <a:off x="340486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565" name="Line 339">
                <a:extLst>
                  <a:ext uri="{FF2B5EF4-FFF2-40B4-BE49-F238E27FC236}">
                    <a16:creationId xmlns:a16="http://schemas.microsoft.com/office/drawing/2014/main" id="{F7A17A70-8093-48F0-AE4E-5D7D8B5CC6B2}"/>
                  </a:ext>
                </a:extLst>
              </p:cNvPr>
              <p:cNvSpPr>
                <a:spLocks noChangeShapeType="1"/>
              </p:cNvSpPr>
              <p:nvPr/>
            </p:nvSpPr>
            <p:spPr bwMode="auto">
              <a:xfrm>
                <a:off x="2876138"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15" name="Line 341">
                <a:extLst>
                  <a:ext uri="{FF2B5EF4-FFF2-40B4-BE49-F238E27FC236}">
                    <a16:creationId xmlns:a16="http://schemas.microsoft.com/office/drawing/2014/main" id="{309B4F66-457C-435A-95F2-48A009B6F9A7}"/>
                  </a:ext>
                </a:extLst>
              </p:cNvPr>
              <p:cNvSpPr>
                <a:spLocks noChangeShapeType="1"/>
              </p:cNvSpPr>
              <p:nvPr/>
            </p:nvSpPr>
            <p:spPr bwMode="auto">
              <a:xfrm>
                <a:off x="4456752"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616" name="Line 343">
                <a:extLst>
                  <a:ext uri="{FF2B5EF4-FFF2-40B4-BE49-F238E27FC236}">
                    <a16:creationId xmlns:a16="http://schemas.microsoft.com/office/drawing/2014/main" id="{230A700F-B35F-43E1-B649-D06699EE3322}"/>
                  </a:ext>
                </a:extLst>
              </p:cNvPr>
              <p:cNvSpPr>
                <a:spLocks noChangeShapeType="1"/>
              </p:cNvSpPr>
              <p:nvPr/>
            </p:nvSpPr>
            <p:spPr bwMode="auto">
              <a:xfrm>
                <a:off x="3928024" y="5130688"/>
                <a:ext cx="0" cy="105231"/>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323" name="Group 322">
              <a:extLst>
                <a:ext uri="{FF2B5EF4-FFF2-40B4-BE49-F238E27FC236}">
                  <a16:creationId xmlns:a16="http://schemas.microsoft.com/office/drawing/2014/main" id="{42E2B106-208B-471A-9BE8-71563D546494}"/>
                </a:ext>
              </a:extLst>
            </p:cNvPr>
            <p:cNvGrpSpPr/>
            <p:nvPr/>
          </p:nvGrpSpPr>
          <p:grpSpPr>
            <a:xfrm>
              <a:off x="2230880" y="5220891"/>
              <a:ext cx="5500565" cy="372508"/>
              <a:chOff x="2798220" y="5220887"/>
              <a:chExt cx="6032367" cy="480307"/>
            </a:xfrm>
          </p:grpSpPr>
          <p:sp>
            <p:nvSpPr>
              <p:cNvPr id="545" name="Rectangle 318">
                <a:extLst>
                  <a:ext uri="{FF2B5EF4-FFF2-40B4-BE49-F238E27FC236}">
                    <a16:creationId xmlns:a16="http://schemas.microsoft.com/office/drawing/2014/main" id="{2A7C3C1E-216B-465A-9B54-638D310EA15A}"/>
                  </a:ext>
                </a:extLst>
              </p:cNvPr>
              <p:cNvSpPr>
                <a:spLocks noChangeArrowheads="1"/>
              </p:cNvSpPr>
              <p:nvPr/>
            </p:nvSpPr>
            <p:spPr bwMode="auto">
              <a:xfrm>
                <a:off x="844167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44</a:t>
                </a:r>
              </a:p>
            </p:txBody>
          </p:sp>
          <p:sp>
            <p:nvSpPr>
              <p:cNvPr id="546" name="Rectangle 320">
                <a:extLst>
                  <a:ext uri="{FF2B5EF4-FFF2-40B4-BE49-F238E27FC236}">
                    <a16:creationId xmlns:a16="http://schemas.microsoft.com/office/drawing/2014/main" id="{945420BB-8C6C-4A7E-B2B4-29E2125030C7}"/>
                  </a:ext>
                </a:extLst>
              </p:cNvPr>
              <p:cNvSpPr>
                <a:spLocks noChangeArrowheads="1"/>
              </p:cNvSpPr>
              <p:nvPr/>
            </p:nvSpPr>
            <p:spPr bwMode="auto">
              <a:xfrm>
                <a:off x="7935214"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547" name="Rectangle 322">
                <a:extLst>
                  <a:ext uri="{FF2B5EF4-FFF2-40B4-BE49-F238E27FC236}">
                    <a16:creationId xmlns:a16="http://schemas.microsoft.com/office/drawing/2014/main" id="{E3DDFEA5-F5D0-424B-9C34-93B7B0B5D583}"/>
                  </a:ext>
                </a:extLst>
              </p:cNvPr>
              <p:cNvSpPr>
                <a:spLocks noChangeArrowheads="1"/>
              </p:cNvSpPr>
              <p:nvPr/>
            </p:nvSpPr>
            <p:spPr bwMode="auto">
              <a:xfrm>
                <a:off x="7423185"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36</a:t>
                </a:r>
              </a:p>
            </p:txBody>
          </p:sp>
          <p:sp>
            <p:nvSpPr>
              <p:cNvPr id="548" name="Rectangle 324">
                <a:extLst>
                  <a:ext uri="{FF2B5EF4-FFF2-40B4-BE49-F238E27FC236}">
                    <a16:creationId xmlns:a16="http://schemas.microsoft.com/office/drawing/2014/main" id="{0C662632-0A66-4BB7-B82F-65A2B239B588}"/>
                  </a:ext>
                </a:extLst>
              </p:cNvPr>
              <p:cNvSpPr>
                <a:spLocks noChangeArrowheads="1"/>
              </p:cNvSpPr>
              <p:nvPr/>
            </p:nvSpPr>
            <p:spPr bwMode="auto">
              <a:xfrm>
                <a:off x="689445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32</a:t>
                </a:r>
              </a:p>
            </p:txBody>
          </p:sp>
          <p:sp>
            <p:nvSpPr>
              <p:cNvPr id="549" name="Rectangle 326">
                <a:extLst>
                  <a:ext uri="{FF2B5EF4-FFF2-40B4-BE49-F238E27FC236}">
                    <a16:creationId xmlns:a16="http://schemas.microsoft.com/office/drawing/2014/main" id="{AE73FBFA-6BCD-49CD-945D-93C52EA33239}"/>
                  </a:ext>
                </a:extLst>
              </p:cNvPr>
              <p:cNvSpPr>
                <a:spLocks noChangeArrowheads="1"/>
              </p:cNvSpPr>
              <p:nvPr/>
            </p:nvSpPr>
            <p:spPr bwMode="auto">
              <a:xfrm>
                <a:off x="6371299"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28</a:t>
                </a:r>
              </a:p>
            </p:txBody>
          </p:sp>
          <p:sp>
            <p:nvSpPr>
              <p:cNvPr id="550" name="Rectangle 332">
                <a:extLst>
                  <a:ext uri="{FF2B5EF4-FFF2-40B4-BE49-F238E27FC236}">
                    <a16:creationId xmlns:a16="http://schemas.microsoft.com/office/drawing/2014/main" id="{8868FE67-F401-4A50-B034-08BBE505312A}"/>
                  </a:ext>
                </a:extLst>
              </p:cNvPr>
              <p:cNvSpPr>
                <a:spLocks noChangeArrowheads="1"/>
              </p:cNvSpPr>
              <p:nvPr/>
            </p:nvSpPr>
            <p:spPr bwMode="auto">
              <a:xfrm>
                <a:off x="5864833"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24</a:t>
                </a:r>
              </a:p>
            </p:txBody>
          </p:sp>
          <p:sp>
            <p:nvSpPr>
              <p:cNvPr id="551" name="Rectangle 334">
                <a:extLst>
                  <a:ext uri="{FF2B5EF4-FFF2-40B4-BE49-F238E27FC236}">
                    <a16:creationId xmlns:a16="http://schemas.microsoft.com/office/drawing/2014/main" id="{A6955B43-DC75-46DE-A223-F81DF6C8A60A}"/>
                  </a:ext>
                </a:extLst>
              </p:cNvPr>
              <p:cNvSpPr>
                <a:spLocks noChangeArrowheads="1"/>
              </p:cNvSpPr>
              <p:nvPr/>
            </p:nvSpPr>
            <p:spPr bwMode="auto">
              <a:xfrm>
                <a:off x="5330541"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552" name="Rectangle 336">
                <a:extLst>
                  <a:ext uri="{FF2B5EF4-FFF2-40B4-BE49-F238E27FC236}">
                    <a16:creationId xmlns:a16="http://schemas.microsoft.com/office/drawing/2014/main" id="{1EA9E3BB-FE6A-4DC3-BCA2-ECC66595B241}"/>
                  </a:ext>
                </a:extLst>
              </p:cNvPr>
              <p:cNvSpPr>
                <a:spLocks noChangeArrowheads="1"/>
              </p:cNvSpPr>
              <p:nvPr/>
            </p:nvSpPr>
            <p:spPr bwMode="auto">
              <a:xfrm>
                <a:off x="4807382"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16</a:t>
                </a:r>
              </a:p>
            </p:txBody>
          </p:sp>
          <p:sp>
            <p:nvSpPr>
              <p:cNvPr id="553" name="Rectangle 338">
                <a:extLst>
                  <a:ext uri="{FF2B5EF4-FFF2-40B4-BE49-F238E27FC236}">
                    <a16:creationId xmlns:a16="http://schemas.microsoft.com/office/drawing/2014/main" id="{3EE7592C-1E81-4A92-A84B-3E139862CF99}"/>
                  </a:ext>
                </a:extLst>
              </p:cNvPr>
              <p:cNvSpPr>
                <a:spLocks noChangeArrowheads="1"/>
              </p:cNvSpPr>
              <p:nvPr/>
            </p:nvSpPr>
            <p:spPr bwMode="auto">
              <a:xfrm>
                <a:off x="3326947"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a:t>
                </a:r>
              </a:p>
            </p:txBody>
          </p:sp>
          <p:sp>
            <p:nvSpPr>
              <p:cNvPr id="554" name="Rectangle 340">
                <a:extLst>
                  <a:ext uri="{FF2B5EF4-FFF2-40B4-BE49-F238E27FC236}">
                    <a16:creationId xmlns:a16="http://schemas.microsoft.com/office/drawing/2014/main" id="{2EBA7CCC-EBA7-4D90-9494-D5284117B756}"/>
                  </a:ext>
                </a:extLst>
              </p:cNvPr>
              <p:cNvSpPr>
                <a:spLocks noChangeArrowheads="1"/>
              </p:cNvSpPr>
              <p:nvPr/>
            </p:nvSpPr>
            <p:spPr bwMode="auto">
              <a:xfrm>
                <a:off x="2798220"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sp>
            <p:nvSpPr>
              <p:cNvPr id="555" name="Rectangle 342">
                <a:extLst>
                  <a:ext uri="{FF2B5EF4-FFF2-40B4-BE49-F238E27FC236}">
                    <a16:creationId xmlns:a16="http://schemas.microsoft.com/office/drawing/2014/main" id="{1AB458F1-DB96-41F1-93A0-A433307D0CF2}"/>
                  </a:ext>
                </a:extLst>
              </p:cNvPr>
              <p:cNvSpPr>
                <a:spLocks noChangeArrowheads="1"/>
              </p:cNvSpPr>
              <p:nvPr/>
            </p:nvSpPr>
            <p:spPr bwMode="auto">
              <a:xfrm>
                <a:off x="4300918" y="5220887"/>
                <a:ext cx="388909"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12</a:t>
                </a:r>
              </a:p>
            </p:txBody>
          </p:sp>
          <p:sp>
            <p:nvSpPr>
              <p:cNvPr id="556" name="Rectangle 344">
                <a:extLst>
                  <a:ext uri="{FF2B5EF4-FFF2-40B4-BE49-F238E27FC236}">
                    <a16:creationId xmlns:a16="http://schemas.microsoft.com/office/drawing/2014/main" id="{1BDD8CBC-D8A4-4E56-8482-6B36D88C0C33}"/>
                  </a:ext>
                </a:extLst>
              </p:cNvPr>
              <p:cNvSpPr>
                <a:spLocks noChangeArrowheads="1"/>
              </p:cNvSpPr>
              <p:nvPr/>
            </p:nvSpPr>
            <p:spPr bwMode="auto">
              <a:xfrm>
                <a:off x="3850106" y="5220887"/>
                <a:ext cx="194457" cy="480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a:t>
                </a:r>
              </a:p>
            </p:txBody>
          </p:sp>
        </p:grpSp>
        <p:sp>
          <p:nvSpPr>
            <p:cNvPr id="324" name="Line 373">
              <a:extLst>
                <a:ext uri="{FF2B5EF4-FFF2-40B4-BE49-F238E27FC236}">
                  <a16:creationId xmlns:a16="http://schemas.microsoft.com/office/drawing/2014/main" id="{6CB03518-5C32-4BD2-9973-DAC64F2839E4}"/>
                </a:ext>
              </a:extLst>
            </p:cNvPr>
            <p:cNvSpPr>
              <a:spLocks noChangeShapeType="1"/>
            </p:cNvSpPr>
            <p:nvPr/>
          </p:nvSpPr>
          <p:spPr bwMode="auto">
            <a:xfrm>
              <a:off x="2175713" y="5120666"/>
              <a:ext cx="111311"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26" name="Line 374">
              <a:extLst>
                <a:ext uri="{FF2B5EF4-FFF2-40B4-BE49-F238E27FC236}">
                  <a16:creationId xmlns:a16="http://schemas.microsoft.com/office/drawing/2014/main" id="{F1A8E555-CC32-4DD6-B3A3-86E23AA8AD1B}"/>
                </a:ext>
              </a:extLst>
            </p:cNvPr>
            <p:cNvSpPr>
              <a:spLocks noChangeShapeType="1"/>
            </p:cNvSpPr>
            <p:nvPr/>
          </p:nvSpPr>
          <p:spPr bwMode="auto">
            <a:xfrm>
              <a:off x="2298155" y="3406897"/>
              <a:ext cx="5949564"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3" name="Line 319">
              <a:extLst>
                <a:ext uri="{FF2B5EF4-FFF2-40B4-BE49-F238E27FC236}">
                  <a16:creationId xmlns:a16="http://schemas.microsoft.com/office/drawing/2014/main" id="{BBD0701E-4229-4345-98C4-7C13C18CAF9D}"/>
                </a:ext>
              </a:extLst>
            </p:cNvPr>
            <p:cNvSpPr>
              <a:spLocks noChangeShapeType="1"/>
            </p:cNvSpPr>
            <p:nvPr/>
          </p:nvSpPr>
          <p:spPr bwMode="auto">
            <a:xfrm>
              <a:off x="7502785" y="5130688"/>
              <a:ext cx="0" cy="72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4" name="Line 319">
              <a:extLst>
                <a:ext uri="{FF2B5EF4-FFF2-40B4-BE49-F238E27FC236}">
                  <a16:creationId xmlns:a16="http://schemas.microsoft.com/office/drawing/2014/main" id="{CE62544D-F701-4A7F-A4F2-0BBBAEBA4103}"/>
                </a:ext>
              </a:extLst>
            </p:cNvPr>
            <p:cNvSpPr>
              <a:spLocks noChangeShapeType="1"/>
            </p:cNvSpPr>
            <p:nvPr/>
          </p:nvSpPr>
          <p:spPr bwMode="auto">
            <a:xfrm>
              <a:off x="7984870" y="5130688"/>
              <a:ext cx="0" cy="7282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335" name="Rectangle 318">
              <a:extLst>
                <a:ext uri="{FF2B5EF4-FFF2-40B4-BE49-F238E27FC236}">
                  <a16:creationId xmlns:a16="http://schemas.microsoft.com/office/drawing/2014/main" id="{4A2845F4-7E4E-4569-B5FE-FB5254DA6303}"/>
                </a:ext>
              </a:extLst>
            </p:cNvPr>
            <p:cNvSpPr>
              <a:spLocks noChangeArrowheads="1"/>
            </p:cNvSpPr>
            <p:nvPr/>
          </p:nvSpPr>
          <p:spPr bwMode="auto">
            <a:xfrm>
              <a:off x="7838637" y="5220887"/>
              <a:ext cx="354624" cy="372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48</a:t>
              </a:r>
            </a:p>
          </p:txBody>
        </p:sp>
        <p:sp>
          <p:nvSpPr>
            <p:cNvPr id="337" name="Freeform: Shape 336">
              <a:extLst>
                <a:ext uri="{FF2B5EF4-FFF2-40B4-BE49-F238E27FC236}">
                  <a16:creationId xmlns:a16="http://schemas.microsoft.com/office/drawing/2014/main" id="{FCC2DED4-3839-466B-86BD-91FB6FF51261}"/>
                </a:ext>
              </a:extLst>
            </p:cNvPr>
            <p:cNvSpPr/>
            <p:nvPr/>
          </p:nvSpPr>
          <p:spPr bwMode="auto">
            <a:xfrm>
              <a:off x="2280920" y="1818640"/>
              <a:ext cx="5349240" cy="1772920"/>
            </a:xfrm>
            <a:custGeom>
              <a:avLst/>
              <a:gdLst>
                <a:gd name="connsiteX0" fmla="*/ 0 w 5349240"/>
                <a:gd name="connsiteY0" fmla="*/ 0 h 1772920"/>
                <a:gd name="connsiteX1" fmla="*/ 152400 w 5349240"/>
                <a:gd name="connsiteY1" fmla="*/ 0 h 1772920"/>
                <a:gd name="connsiteX2" fmla="*/ 152400 w 5349240"/>
                <a:gd name="connsiteY2" fmla="*/ 30480 h 1772920"/>
                <a:gd name="connsiteX3" fmla="*/ 431800 w 5349240"/>
                <a:gd name="connsiteY3" fmla="*/ 30480 h 1772920"/>
                <a:gd name="connsiteX4" fmla="*/ 431800 w 5349240"/>
                <a:gd name="connsiteY4" fmla="*/ 91440 h 1772920"/>
                <a:gd name="connsiteX5" fmla="*/ 487680 w 5349240"/>
                <a:gd name="connsiteY5" fmla="*/ 91440 h 1772920"/>
                <a:gd name="connsiteX6" fmla="*/ 487680 w 5349240"/>
                <a:gd name="connsiteY6" fmla="*/ 132080 h 1772920"/>
                <a:gd name="connsiteX7" fmla="*/ 599440 w 5349240"/>
                <a:gd name="connsiteY7" fmla="*/ 132080 h 1772920"/>
                <a:gd name="connsiteX8" fmla="*/ 599440 w 5349240"/>
                <a:gd name="connsiteY8" fmla="*/ 147320 h 1772920"/>
                <a:gd name="connsiteX9" fmla="*/ 853440 w 5349240"/>
                <a:gd name="connsiteY9" fmla="*/ 147320 h 1772920"/>
                <a:gd name="connsiteX10" fmla="*/ 853440 w 5349240"/>
                <a:gd name="connsiteY10" fmla="*/ 203200 h 1772920"/>
                <a:gd name="connsiteX11" fmla="*/ 909320 w 5349240"/>
                <a:gd name="connsiteY11" fmla="*/ 203200 h 1772920"/>
                <a:gd name="connsiteX12" fmla="*/ 909320 w 5349240"/>
                <a:gd name="connsiteY12" fmla="*/ 238760 h 1772920"/>
                <a:gd name="connsiteX13" fmla="*/ 1036320 w 5349240"/>
                <a:gd name="connsiteY13" fmla="*/ 238760 h 1772920"/>
                <a:gd name="connsiteX14" fmla="*/ 1036320 w 5349240"/>
                <a:gd name="connsiteY14" fmla="*/ 264160 h 1772920"/>
                <a:gd name="connsiteX15" fmla="*/ 1209040 w 5349240"/>
                <a:gd name="connsiteY15" fmla="*/ 264160 h 1772920"/>
                <a:gd name="connsiteX16" fmla="*/ 1209040 w 5349240"/>
                <a:gd name="connsiteY16" fmla="*/ 304800 h 1772920"/>
                <a:gd name="connsiteX17" fmla="*/ 1310640 w 5349240"/>
                <a:gd name="connsiteY17" fmla="*/ 304800 h 1772920"/>
                <a:gd name="connsiteX18" fmla="*/ 1310640 w 5349240"/>
                <a:gd name="connsiteY18" fmla="*/ 386080 h 1772920"/>
                <a:gd name="connsiteX19" fmla="*/ 1351280 w 5349240"/>
                <a:gd name="connsiteY19" fmla="*/ 386080 h 1772920"/>
                <a:gd name="connsiteX20" fmla="*/ 1351280 w 5349240"/>
                <a:gd name="connsiteY20" fmla="*/ 386080 h 1772920"/>
                <a:gd name="connsiteX21" fmla="*/ 1391920 w 5349240"/>
                <a:gd name="connsiteY21" fmla="*/ 426720 h 1772920"/>
                <a:gd name="connsiteX22" fmla="*/ 1412240 w 5349240"/>
                <a:gd name="connsiteY22" fmla="*/ 447040 h 1772920"/>
                <a:gd name="connsiteX23" fmla="*/ 1762760 w 5349240"/>
                <a:gd name="connsiteY23" fmla="*/ 447040 h 1772920"/>
                <a:gd name="connsiteX24" fmla="*/ 1762760 w 5349240"/>
                <a:gd name="connsiteY24" fmla="*/ 502920 h 1772920"/>
                <a:gd name="connsiteX25" fmla="*/ 1783080 w 5349240"/>
                <a:gd name="connsiteY25" fmla="*/ 502920 h 1772920"/>
                <a:gd name="connsiteX26" fmla="*/ 1783080 w 5349240"/>
                <a:gd name="connsiteY26" fmla="*/ 558800 h 1772920"/>
                <a:gd name="connsiteX27" fmla="*/ 1783080 w 5349240"/>
                <a:gd name="connsiteY27" fmla="*/ 558800 h 1772920"/>
                <a:gd name="connsiteX28" fmla="*/ 1803400 w 5349240"/>
                <a:gd name="connsiteY28" fmla="*/ 579120 h 1772920"/>
                <a:gd name="connsiteX29" fmla="*/ 1981200 w 5349240"/>
                <a:gd name="connsiteY29" fmla="*/ 579120 h 1772920"/>
                <a:gd name="connsiteX30" fmla="*/ 1981200 w 5349240"/>
                <a:gd name="connsiteY30" fmla="*/ 599440 h 1772920"/>
                <a:gd name="connsiteX31" fmla="*/ 2138680 w 5349240"/>
                <a:gd name="connsiteY31" fmla="*/ 599440 h 1772920"/>
                <a:gd name="connsiteX32" fmla="*/ 2199640 w 5349240"/>
                <a:gd name="connsiteY32" fmla="*/ 599440 h 1772920"/>
                <a:gd name="connsiteX33" fmla="*/ 2199640 w 5349240"/>
                <a:gd name="connsiteY33" fmla="*/ 640080 h 1772920"/>
                <a:gd name="connsiteX34" fmla="*/ 2235200 w 5349240"/>
                <a:gd name="connsiteY34" fmla="*/ 640080 h 1772920"/>
                <a:gd name="connsiteX35" fmla="*/ 2235200 w 5349240"/>
                <a:gd name="connsiteY35" fmla="*/ 670560 h 1772920"/>
                <a:gd name="connsiteX36" fmla="*/ 2316480 w 5349240"/>
                <a:gd name="connsiteY36" fmla="*/ 670560 h 1772920"/>
                <a:gd name="connsiteX37" fmla="*/ 2316480 w 5349240"/>
                <a:gd name="connsiteY37" fmla="*/ 706120 h 1772920"/>
                <a:gd name="connsiteX38" fmla="*/ 2509520 w 5349240"/>
                <a:gd name="connsiteY38" fmla="*/ 706120 h 1772920"/>
                <a:gd name="connsiteX39" fmla="*/ 2509520 w 5349240"/>
                <a:gd name="connsiteY39" fmla="*/ 726440 h 1772920"/>
                <a:gd name="connsiteX40" fmla="*/ 2641600 w 5349240"/>
                <a:gd name="connsiteY40" fmla="*/ 726440 h 1772920"/>
                <a:gd name="connsiteX41" fmla="*/ 2641600 w 5349240"/>
                <a:gd name="connsiteY41" fmla="*/ 762000 h 1772920"/>
                <a:gd name="connsiteX42" fmla="*/ 2641600 w 5349240"/>
                <a:gd name="connsiteY42" fmla="*/ 762000 h 1772920"/>
                <a:gd name="connsiteX43" fmla="*/ 2692400 w 5349240"/>
                <a:gd name="connsiteY43" fmla="*/ 812800 h 1772920"/>
                <a:gd name="connsiteX44" fmla="*/ 2748280 w 5349240"/>
                <a:gd name="connsiteY44" fmla="*/ 812800 h 1772920"/>
                <a:gd name="connsiteX45" fmla="*/ 2748280 w 5349240"/>
                <a:gd name="connsiteY45" fmla="*/ 858520 h 1772920"/>
                <a:gd name="connsiteX46" fmla="*/ 2748280 w 5349240"/>
                <a:gd name="connsiteY46" fmla="*/ 858520 h 1772920"/>
                <a:gd name="connsiteX47" fmla="*/ 2783840 w 5349240"/>
                <a:gd name="connsiteY47" fmla="*/ 894080 h 1772920"/>
                <a:gd name="connsiteX48" fmla="*/ 3114040 w 5349240"/>
                <a:gd name="connsiteY48" fmla="*/ 894080 h 1772920"/>
                <a:gd name="connsiteX49" fmla="*/ 3114040 w 5349240"/>
                <a:gd name="connsiteY49" fmla="*/ 944880 h 1772920"/>
                <a:gd name="connsiteX50" fmla="*/ 3134360 w 5349240"/>
                <a:gd name="connsiteY50" fmla="*/ 944880 h 1772920"/>
                <a:gd name="connsiteX51" fmla="*/ 3134360 w 5349240"/>
                <a:gd name="connsiteY51" fmla="*/ 985520 h 1772920"/>
                <a:gd name="connsiteX52" fmla="*/ 3530600 w 5349240"/>
                <a:gd name="connsiteY52" fmla="*/ 985520 h 1772920"/>
                <a:gd name="connsiteX53" fmla="*/ 3530600 w 5349240"/>
                <a:gd name="connsiteY53" fmla="*/ 1051560 h 1772920"/>
                <a:gd name="connsiteX54" fmla="*/ 3591560 w 5349240"/>
                <a:gd name="connsiteY54" fmla="*/ 1051560 h 1772920"/>
                <a:gd name="connsiteX55" fmla="*/ 3591560 w 5349240"/>
                <a:gd name="connsiteY55" fmla="*/ 1102360 h 1772920"/>
                <a:gd name="connsiteX56" fmla="*/ 3693160 w 5349240"/>
                <a:gd name="connsiteY56" fmla="*/ 1102360 h 1772920"/>
                <a:gd name="connsiteX57" fmla="*/ 3693160 w 5349240"/>
                <a:gd name="connsiteY57" fmla="*/ 1148080 h 1772920"/>
                <a:gd name="connsiteX58" fmla="*/ 3957320 w 5349240"/>
                <a:gd name="connsiteY58" fmla="*/ 1148080 h 1772920"/>
                <a:gd name="connsiteX59" fmla="*/ 3957320 w 5349240"/>
                <a:gd name="connsiteY59" fmla="*/ 1219200 h 1772920"/>
                <a:gd name="connsiteX60" fmla="*/ 4028440 w 5349240"/>
                <a:gd name="connsiteY60" fmla="*/ 1219200 h 1772920"/>
                <a:gd name="connsiteX61" fmla="*/ 4028440 w 5349240"/>
                <a:gd name="connsiteY61" fmla="*/ 1320800 h 1772920"/>
                <a:gd name="connsiteX62" fmla="*/ 4150360 w 5349240"/>
                <a:gd name="connsiteY62" fmla="*/ 1320800 h 1772920"/>
                <a:gd name="connsiteX63" fmla="*/ 4150360 w 5349240"/>
                <a:gd name="connsiteY63" fmla="*/ 1366520 h 1772920"/>
                <a:gd name="connsiteX64" fmla="*/ 4318000 w 5349240"/>
                <a:gd name="connsiteY64" fmla="*/ 1366520 h 1772920"/>
                <a:gd name="connsiteX65" fmla="*/ 4318000 w 5349240"/>
                <a:gd name="connsiteY65" fmla="*/ 1417320 h 1772920"/>
                <a:gd name="connsiteX66" fmla="*/ 4892040 w 5349240"/>
                <a:gd name="connsiteY66" fmla="*/ 1417320 h 1772920"/>
                <a:gd name="connsiteX67" fmla="*/ 4892040 w 5349240"/>
                <a:gd name="connsiteY67" fmla="*/ 1772920 h 1772920"/>
                <a:gd name="connsiteX68" fmla="*/ 5349240 w 5349240"/>
                <a:gd name="connsiteY68" fmla="*/ 1772920 h 1772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349240" h="1772920">
                  <a:moveTo>
                    <a:pt x="0" y="0"/>
                  </a:moveTo>
                  <a:lnTo>
                    <a:pt x="152400" y="0"/>
                  </a:lnTo>
                  <a:lnTo>
                    <a:pt x="152400" y="30480"/>
                  </a:lnTo>
                  <a:lnTo>
                    <a:pt x="431800" y="30480"/>
                  </a:lnTo>
                  <a:lnTo>
                    <a:pt x="431800" y="91440"/>
                  </a:lnTo>
                  <a:lnTo>
                    <a:pt x="487680" y="91440"/>
                  </a:lnTo>
                  <a:lnTo>
                    <a:pt x="487680" y="132080"/>
                  </a:lnTo>
                  <a:lnTo>
                    <a:pt x="599440" y="132080"/>
                  </a:lnTo>
                  <a:lnTo>
                    <a:pt x="599440" y="147320"/>
                  </a:lnTo>
                  <a:lnTo>
                    <a:pt x="853440" y="147320"/>
                  </a:lnTo>
                  <a:lnTo>
                    <a:pt x="853440" y="203200"/>
                  </a:lnTo>
                  <a:lnTo>
                    <a:pt x="909320" y="203200"/>
                  </a:lnTo>
                  <a:lnTo>
                    <a:pt x="909320" y="238760"/>
                  </a:lnTo>
                  <a:lnTo>
                    <a:pt x="1036320" y="238760"/>
                  </a:lnTo>
                  <a:lnTo>
                    <a:pt x="1036320" y="264160"/>
                  </a:lnTo>
                  <a:lnTo>
                    <a:pt x="1209040" y="264160"/>
                  </a:lnTo>
                  <a:lnTo>
                    <a:pt x="1209040" y="304800"/>
                  </a:lnTo>
                  <a:lnTo>
                    <a:pt x="1310640" y="304800"/>
                  </a:lnTo>
                  <a:lnTo>
                    <a:pt x="1310640" y="386080"/>
                  </a:lnTo>
                  <a:lnTo>
                    <a:pt x="1351280" y="386080"/>
                  </a:lnTo>
                  <a:lnTo>
                    <a:pt x="1351280" y="386080"/>
                  </a:lnTo>
                  <a:lnTo>
                    <a:pt x="1391920" y="426720"/>
                  </a:lnTo>
                  <a:lnTo>
                    <a:pt x="1412240" y="447040"/>
                  </a:lnTo>
                  <a:lnTo>
                    <a:pt x="1762760" y="447040"/>
                  </a:lnTo>
                  <a:lnTo>
                    <a:pt x="1762760" y="502920"/>
                  </a:lnTo>
                  <a:lnTo>
                    <a:pt x="1783080" y="502920"/>
                  </a:lnTo>
                  <a:lnTo>
                    <a:pt x="1783080" y="558800"/>
                  </a:lnTo>
                  <a:lnTo>
                    <a:pt x="1783080" y="558800"/>
                  </a:lnTo>
                  <a:lnTo>
                    <a:pt x="1803400" y="579120"/>
                  </a:lnTo>
                  <a:lnTo>
                    <a:pt x="1981200" y="579120"/>
                  </a:lnTo>
                  <a:lnTo>
                    <a:pt x="1981200" y="599440"/>
                  </a:lnTo>
                  <a:lnTo>
                    <a:pt x="2138680" y="599440"/>
                  </a:lnTo>
                  <a:lnTo>
                    <a:pt x="2199640" y="599440"/>
                  </a:lnTo>
                  <a:lnTo>
                    <a:pt x="2199640" y="640080"/>
                  </a:lnTo>
                  <a:lnTo>
                    <a:pt x="2235200" y="640080"/>
                  </a:lnTo>
                  <a:lnTo>
                    <a:pt x="2235200" y="670560"/>
                  </a:lnTo>
                  <a:lnTo>
                    <a:pt x="2316480" y="670560"/>
                  </a:lnTo>
                  <a:lnTo>
                    <a:pt x="2316480" y="706120"/>
                  </a:lnTo>
                  <a:lnTo>
                    <a:pt x="2509520" y="706120"/>
                  </a:lnTo>
                  <a:lnTo>
                    <a:pt x="2509520" y="726440"/>
                  </a:lnTo>
                  <a:lnTo>
                    <a:pt x="2641600" y="726440"/>
                  </a:lnTo>
                  <a:lnTo>
                    <a:pt x="2641600" y="762000"/>
                  </a:lnTo>
                  <a:lnTo>
                    <a:pt x="2641600" y="762000"/>
                  </a:lnTo>
                  <a:lnTo>
                    <a:pt x="2692400" y="812800"/>
                  </a:lnTo>
                  <a:lnTo>
                    <a:pt x="2748280" y="812800"/>
                  </a:lnTo>
                  <a:lnTo>
                    <a:pt x="2748280" y="858520"/>
                  </a:lnTo>
                  <a:lnTo>
                    <a:pt x="2748280" y="858520"/>
                  </a:lnTo>
                  <a:lnTo>
                    <a:pt x="2783840" y="894080"/>
                  </a:lnTo>
                  <a:lnTo>
                    <a:pt x="3114040" y="894080"/>
                  </a:lnTo>
                  <a:lnTo>
                    <a:pt x="3114040" y="944880"/>
                  </a:lnTo>
                  <a:lnTo>
                    <a:pt x="3134360" y="944880"/>
                  </a:lnTo>
                  <a:lnTo>
                    <a:pt x="3134360" y="985520"/>
                  </a:lnTo>
                  <a:lnTo>
                    <a:pt x="3530600" y="985520"/>
                  </a:lnTo>
                  <a:lnTo>
                    <a:pt x="3530600" y="1051560"/>
                  </a:lnTo>
                  <a:lnTo>
                    <a:pt x="3591560" y="1051560"/>
                  </a:lnTo>
                  <a:lnTo>
                    <a:pt x="3591560" y="1102360"/>
                  </a:lnTo>
                  <a:lnTo>
                    <a:pt x="3693160" y="1102360"/>
                  </a:lnTo>
                  <a:lnTo>
                    <a:pt x="3693160" y="1148080"/>
                  </a:lnTo>
                  <a:lnTo>
                    <a:pt x="3957320" y="1148080"/>
                  </a:lnTo>
                  <a:lnTo>
                    <a:pt x="3957320" y="1219200"/>
                  </a:lnTo>
                  <a:lnTo>
                    <a:pt x="4028440" y="1219200"/>
                  </a:lnTo>
                  <a:lnTo>
                    <a:pt x="4028440" y="1320800"/>
                  </a:lnTo>
                  <a:lnTo>
                    <a:pt x="4150360" y="1320800"/>
                  </a:lnTo>
                  <a:lnTo>
                    <a:pt x="4150360" y="1366520"/>
                  </a:lnTo>
                  <a:lnTo>
                    <a:pt x="4318000" y="1366520"/>
                  </a:lnTo>
                  <a:lnTo>
                    <a:pt x="4318000" y="1417320"/>
                  </a:lnTo>
                  <a:lnTo>
                    <a:pt x="4892040" y="1417320"/>
                  </a:lnTo>
                  <a:lnTo>
                    <a:pt x="4892040" y="1772920"/>
                  </a:lnTo>
                  <a:lnTo>
                    <a:pt x="5349240" y="177292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8" name="Freeform: Shape 337">
              <a:extLst>
                <a:ext uri="{FF2B5EF4-FFF2-40B4-BE49-F238E27FC236}">
                  <a16:creationId xmlns:a16="http://schemas.microsoft.com/office/drawing/2014/main" id="{2FDE0914-D2FC-43C7-BFC0-F55919B5B41F}"/>
                </a:ext>
              </a:extLst>
            </p:cNvPr>
            <p:cNvSpPr/>
            <p:nvPr/>
          </p:nvSpPr>
          <p:spPr bwMode="auto">
            <a:xfrm>
              <a:off x="2270760" y="1894840"/>
              <a:ext cx="1031240" cy="721360"/>
            </a:xfrm>
            <a:custGeom>
              <a:avLst/>
              <a:gdLst>
                <a:gd name="connsiteX0" fmla="*/ 0 w 1031240"/>
                <a:gd name="connsiteY0" fmla="*/ 0 h 721360"/>
                <a:gd name="connsiteX1" fmla="*/ 177800 w 1031240"/>
                <a:gd name="connsiteY1" fmla="*/ 0 h 721360"/>
                <a:gd name="connsiteX2" fmla="*/ 177800 w 1031240"/>
                <a:gd name="connsiteY2" fmla="*/ 20320 h 721360"/>
                <a:gd name="connsiteX3" fmla="*/ 391160 w 1031240"/>
                <a:gd name="connsiteY3" fmla="*/ 20320 h 721360"/>
                <a:gd name="connsiteX4" fmla="*/ 391160 w 1031240"/>
                <a:gd name="connsiteY4" fmla="*/ 45720 h 721360"/>
                <a:gd name="connsiteX5" fmla="*/ 467360 w 1031240"/>
                <a:gd name="connsiteY5" fmla="*/ 45720 h 721360"/>
                <a:gd name="connsiteX6" fmla="*/ 467360 w 1031240"/>
                <a:gd name="connsiteY6" fmla="*/ 365760 h 721360"/>
                <a:gd name="connsiteX7" fmla="*/ 528320 w 1031240"/>
                <a:gd name="connsiteY7" fmla="*/ 365760 h 721360"/>
                <a:gd name="connsiteX8" fmla="*/ 528320 w 1031240"/>
                <a:gd name="connsiteY8" fmla="*/ 401320 h 721360"/>
                <a:gd name="connsiteX9" fmla="*/ 731520 w 1031240"/>
                <a:gd name="connsiteY9" fmla="*/ 401320 h 721360"/>
                <a:gd name="connsiteX10" fmla="*/ 731520 w 1031240"/>
                <a:gd name="connsiteY10" fmla="*/ 431800 h 721360"/>
                <a:gd name="connsiteX11" fmla="*/ 858520 w 1031240"/>
                <a:gd name="connsiteY11" fmla="*/ 431800 h 721360"/>
                <a:gd name="connsiteX12" fmla="*/ 858520 w 1031240"/>
                <a:gd name="connsiteY12" fmla="*/ 462280 h 721360"/>
                <a:gd name="connsiteX13" fmla="*/ 889000 w 1031240"/>
                <a:gd name="connsiteY13" fmla="*/ 462280 h 721360"/>
                <a:gd name="connsiteX14" fmla="*/ 889000 w 1031240"/>
                <a:gd name="connsiteY14" fmla="*/ 584200 h 721360"/>
                <a:gd name="connsiteX15" fmla="*/ 914400 w 1031240"/>
                <a:gd name="connsiteY15" fmla="*/ 584200 h 721360"/>
                <a:gd name="connsiteX16" fmla="*/ 914400 w 1031240"/>
                <a:gd name="connsiteY16" fmla="*/ 721360 h 721360"/>
                <a:gd name="connsiteX17" fmla="*/ 1031240 w 1031240"/>
                <a:gd name="connsiteY17" fmla="*/ 721360 h 721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1240" h="721360">
                  <a:moveTo>
                    <a:pt x="0" y="0"/>
                  </a:moveTo>
                  <a:lnTo>
                    <a:pt x="177800" y="0"/>
                  </a:lnTo>
                  <a:lnTo>
                    <a:pt x="177800" y="20320"/>
                  </a:lnTo>
                  <a:lnTo>
                    <a:pt x="391160" y="20320"/>
                  </a:lnTo>
                  <a:lnTo>
                    <a:pt x="391160" y="45720"/>
                  </a:lnTo>
                  <a:lnTo>
                    <a:pt x="467360" y="45720"/>
                  </a:lnTo>
                  <a:lnTo>
                    <a:pt x="467360" y="365760"/>
                  </a:lnTo>
                  <a:lnTo>
                    <a:pt x="528320" y="365760"/>
                  </a:lnTo>
                  <a:lnTo>
                    <a:pt x="528320" y="401320"/>
                  </a:lnTo>
                  <a:lnTo>
                    <a:pt x="731520" y="401320"/>
                  </a:lnTo>
                  <a:lnTo>
                    <a:pt x="731520" y="431800"/>
                  </a:lnTo>
                  <a:lnTo>
                    <a:pt x="858520" y="431800"/>
                  </a:lnTo>
                  <a:lnTo>
                    <a:pt x="858520" y="462280"/>
                  </a:lnTo>
                  <a:lnTo>
                    <a:pt x="889000" y="462280"/>
                  </a:lnTo>
                  <a:lnTo>
                    <a:pt x="889000" y="584200"/>
                  </a:lnTo>
                  <a:lnTo>
                    <a:pt x="914400" y="584200"/>
                  </a:lnTo>
                  <a:lnTo>
                    <a:pt x="914400" y="721360"/>
                  </a:lnTo>
                  <a:lnTo>
                    <a:pt x="1031240" y="72136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39" name="Freeform: Shape 338">
              <a:extLst>
                <a:ext uri="{FF2B5EF4-FFF2-40B4-BE49-F238E27FC236}">
                  <a16:creationId xmlns:a16="http://schemas.microsoft.com/office/drawing/2014/main" id="{2C8089A8-8B8A-425F-A1A8-7F24B0CD4148}"/>
                </a:ext>
              </a:extLst>
            </p:cNvPr>
            <p:cNvSpPr/>
            <p:nvPr/>
          </p:nvSpPr>
          <p:spPr bwMode="auto">
            <a:xfrm>
              <a:off x="3266439" y="2641600"/>
              <a:ext cx="3444239" cy="2468880"/>
            </a:xfrm>
            <a:custGeom>
              <a:avLst/>
              <a:gdLst>
                <a:gd name="connsiteX0" fmla="*/ 0 w 3429000"/>
                <a:gd name="connsiteY0" fmla="*/ 0 h 2468880"/>
                <a:gd name="connsiteX1" fmla="*/ 162560 w 3429000"/>
                <a:gd name="connsiteY1" fmla="*/ 0 h 2468880"/>
                <a:gd name="connsiteX2" fmla="*/ 162560 w 3429000"/>
                <a:gd name="connsiteY2" fmla="*/ 35560 h 2468880"/>
                <a:gd name="connsiteX3" fmla="*/ 335280 w 3429000"/>
                <a:gd name="connsiteY3" fmla="*/ 35560 h 2468880"/>
                <a:gd name="connsiteX4" fmla="*/ 335280 w 3429000"/>
                <a:gd name="connsiteY4" fmla="*/ 233680 h 2468880"/>
                <a:gd name="connsiteX5" fmla="*/ 421640 w 3429000"/>
                <a:gd name="connsiteY5" fmla="*/ 233680 h 2468880"/>
                <a:gd name="connsiteX6" fmla="*/ 421640 w 3429000"/>
                <a:gd name="connsiteY6" fmla="*/ 284480 h 2468880"/>
                <a:gd name="connsiteX7" fmla="*/ 508000 w 3429000"/>
                <a:gd name="connsiteY7" fmla="*/ 284480 h 2468880"/>
                <a:gd name="connsiteX8" fmla="*/ 508000 w 3429000"/>
                <a:gd name="connsiteY8" fmla="*/ 304800 h 2468880"/>
                <a:gd name="connsiteX9" fmla="*/ 670560 w 3429000"/>
                <a:gd name="connsiteY9" fmla="*/ 304800 h 2468880"/>
                <a:gd name="connsiteX10" fmla="*/ 670560 w 3429000"/>
                <a:gd name="connsiteY10" fmla="*/ 320040 h 2468880"/>
                <a:gd name="connsiteX11" fmla="*/ 777240 w 3429000"/>
                <a:gd name="connsiteY11" fmla="*/ 320040 h 2468880"/>
                <a:gd name="connsiteX12" fmla="*/ 777240 w 3429000"/>
                <a:gd name="connsiteY12" fmla="*/ 401320 h 2468880"/>
                <a:gd name="connsiteX13" fmla="*/ 792480 w 3429000"/>
                <a:gd name="connsiteY13" fmla="*/ 401320 h 2468880"/>
                <a:gd name="connsiteX14" fmla="*/ 792480 w 3429000"/>
                <a:gd name="connsiteY14" fmla="*/ 548640 h 2468880"/>
                <a:gd name="connsiteX15" fmla="*/ 919480 w 3429000"/>
                <a:gd name="connsiteY15" fmla="*/ 548640 h 2468880"/>
                <a:gd name="connsiteX16" fmla="*/ 919480 w 3429000"/>
                <a:gd name="connsiteY16" fmla="*/ 568960 h 2468880"/>
                <a:gd name="connsiteX17" fmla="*/ 1082040 w 3429000"/>
                <a:gd name="connsiteY17" fmla="*/ 568960 h 2468880"/>
                <a:gd name="connsiteX18" fmla="*/ 1082040 w 3429000"/>
                <a:gd name="connsiteY18" fmla="*/ 594360 h 2468880"/>
                <a:gd name="connsiteX19" fmla="*/ 1224280 w 3429000"/>
                <a:gd name="connsiteY19" fmla="*/ 594360 h 2468880"/>
                <a:gd name="connsiteX20" fmla="*/ 1224280 w 3429000"/>
                <a:gd name="connsiteY20" fmla="*/ 721360 h 2468880"/>
                <a:gd name="connsiteX21" fmla="*/ 1259840 w 3429000"/>
                <a:gd name="connsiteY21" fmla="*/ 721360 h 2468880"/>
                <a:gd name="connsiteX22" fmla="*/ 1259840 w 3429000"/>
                <a:gd name="connsiteY22" fmla="*/ 777240 h 2468880"/>
                <a:gd name="connsiteX23" fmla="*/ 1330960 w 3429000"/>
                <a:gd name="connsiteY23" fmla="*/ 777240 h 2468880"/>
                <a:gd name="connsiteX24" fmla="*/ 1330960 w 3429000"/>
                <a:gd name="connsiteY24" fmla="*/ 833120 h 2468880"/>
                <a:gd name="connsiteX25" fmla="*/ 1645920 w 3429000"/>
                <a:gd name="connsiteY25" fmla="*/ 833120 h 2468880"/>
                <a:gd name="connsiteX26" fmla="*/ 1645920 w 3429000"/>
                <a:gd name="connsiteY26" fmla="*/ 899160 h 2468880"/>
                <a:gd name="connsiteX27" fmla="*/ 1696720 w 3429000"/>
                <a:gd name="connsiteY27" fmla="*/ 899160 h 2468880"/>
                <a:gd name="connsiteX28" fmla="*/ 1696720 w 3429000"/>
                <a:gd name="connsiteY28" fmla="*/ 990600 h 2468880"/>
                <a:gd name="connsiteX29" fmla="*/ 1737360 w 3429000"/>
                <a:gd name="connsiteY29" fmla="*/ 990600 h 2468880"/>
                <a:gd name="connsiteX30" fmla="*/ 1737360 w 3429000"/>
                <a:gd name="connsiteY30" fmla="*/ 1051560 h 2468880"/>
                <a:gd name="connsiteX31" fmla="*/ 2103120 w 3429000"/>
                <a:gd name="connsiteY31" fmla="*/ 1051560 h 2468880"/>
                <a:gd name="connsiteX32" fmla="*/ 2103120 w 3429000"/>
                <a:gd name="connsiteY32" fmla="*/ 1107440 h 2468880"/>
                <a:gd name="connsiteX33" fmla="*/ 2540000 w 3429000"/>
                <a:gd name="connsiteY33" fmla="*/ 1107440 h 2468880"/>
                <a:gd name="connsiteX34" fmla="*/ 2540000 w 3429000"/>
                <a:gd name="connsiteY34" fmla="*/ 1178560 h 2468880"/>
                <a:gd name="connsiteX35" fmla="*/ 2590800 w 3429000"/>
                <a:gd name="connsiteY35" fmla="*/ 1178560 h 2468880"/>
                <a:gd name="connsiteX36" fmla="*/ 2590800 w 3429000"/>
                <a:gd name="connsiteY36" fmla="*/ 1224280 h 2468880"/>
                <a:gd name="connsiteX37" fmla="*/ 2727960 w 3429000"/>
                <a:gd name="connsiteY37" fmla="*/ 1224280 h 2468880"/>
                <a:gd name="connsiteX38" fmla="*/ 2727960 w 3429000"/>
                <a:gd name="connsiteY38" fmla="*/ 1330960 h 2468880"/>
                <a:gd name="connsiteX39" fmla="*/ 2966720 w 3429000"/>
                <a:gd name="connsiteY39" fmla="*/ 1330960 h 2468880"/>
                <a:gd name="connsiteX40" fmla="*/ 2966720 w 3429000"/>
                <a:gd name="connsiteY40" fmla="*/ 1427480 h 2468880"/>
                <a:gd name="connsiteX41" fmla="*/ 3007360 w 3429000"/>
                <a:gd name="connsiteY41" fmla="*/ 1427480 h 2468880"/>
                <a:gd name="connsiteX42" fmla="*/ 3007360 w 3429000"/>
                <a:gd name="connsiteY42" fmla="*/ 1559560 h 2468880"/>
                <a:gd name="connsiteX43" fmla="*/ 3429000 w 3429000"/>
                <a:gd name="connsiteY43" fmla="*/ 1559560 h 2468880"/>
                <a:gd name="connsiteX44" fmla="*/ 3429000 w 3429000"/>
                <a:gd name="connsiteY44" fmla="*/ 2468880 h 2468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429000" h="2468880">
                  <a:moveTo>
                    <a:pt x="0" y="0"/>
                  </a:moveTo>
                  <a:lnTo>
                    <a:pt x="162560" y="0"/>
                  </a:lnTo>
                  <a:lnTo>
                    <a:pt x="162560" y="35560"/>
                  </a:lnTo>
                  <a:lnTo>
                    <a:pt x="335280" y="35560"/>
                  </a:lnTo>
                  <a:lnTo>
                    <a:pt x="335280" y="233680"/>
                  </a:lnTo>
                  <a:lnTo>
                    <a:pt x="421640" y="233680"/>
                  </a:lnTo>
                  <a:lnTo>
                    <a:pt x="421640" y="284480"/>
                  </a:lnTo>
                  <a:lnTo>
                    <a:pt x="508000" y="284480"/>
                  </a:lnTo>
                  <a:lnTo>
                    <a:pt x="508000" y="304800"/>
                  </a:lnTo>
                  <a:lnTo>
                    <a:pt x="670560" y="304800"/>
                  </a:lnTo>
                  <a:lnTo>
                    <a:pt x="670560" y="320040"/>
                  </a:lnTo>
                  <a:lnTo>
                    <a:pt x="777240" y="320040"/>
                  </a:lnTo>
                  <a:lnTo>
                    <a:pt x="777240" y="401320"/>
                  </a:lnTo>
                  <a:lnTo>
                    <a:pt x="792480" y="401320"/>
                  </a:lnTo>
                  <a:lnTo>
                    <a:pt x="792480" y="548640"/>
                  </a:lnTo>
                  <a:lnTo>
                    <a:pt x="919480" y="548640"/>
                  </a:lnTo>
                  <a:lnTo>
                    <a:pt x="919480" y="568960"/>
                  </a:lnTo>
                  <a:lnTo>
                    <a:pt x="1082040" y="568960"/>
                  </a:lnTo>
                  <a:lnTo>
                    <a:pt x="1082040" y="594360"/>
                  </a:lnTo>
                  <a:lnTo>
                    <a:pt x="1224280" y="594360"/>
                  </a:lnTo>
                  <a:lnTo>
                    <a:pt x="1224280" y="721360"/>
                  </a:lnTo>
                  <a:lnTo>
                    <a:pt x="1259840" y="721360"/>
                  </a:lnTo>
                  <a:lnTo>
                    <a:pt x="1259840" y="777240"/>
                  </a:lnTo>
                  <a:lnTo>
                    <a:pt x="1330960" y="777240"/>
                  </a:lnTo>
                  <a:lnTo>
                    <a:pt x="1330960" y="833120"/>
                  </a:lnTo>
                  <a:lnTo>
                    <a:pt x="1645920" y="833120"/>
                  </a:lnTo>
                  <a:lnTo>
                    <a:pt x="1645920" y="899160"/>
                  </a:lnTo>
                  <a:lnTo>
                    <a:pt x="1696720" y="899160"/>
                  </a:lnTo>
                  <a:lnTo>
                    <a:pt x="1696720" y="990600"/>
                  </a:lnTo>
                  <a:lnTo>
                    <a:pt x="1737360" y="990600"/>
                  </a:lnTo>
                  <a:lnTo>
                    <a:pt x="1737360" y="1051560"/>
                  </a:lnTo>
                  <a:lnTo>
                    <a:pt x="2103120" y="1051560"/>
                  </a:lnTo>
                  <a:lnTo>
                    <a:pt x="2103120" y="1107440"/>
                  </a:lnTo>
                  <a:lnTo>
                    <a:pt x="2540000" y="1107440"/>
                  </a:lnTo>
                  <a:lnTo>
                    <a:pt x="2540000" y="1178560"/>
                  </a:lnTo>
                  <a:lnTo>
                    <a:pt x="2590800" y="1178560"/>
                  </a:lnTo>
                  <a:lnTo>
                    <a:pt x="2590800" y="1224280"/>
                  </a:lnTo>
                  <a:lnTo>
                    <a:pt x="2727960" y="1224280"/>
                  </a:lnTo>
                  <a:lnTo>
                    <a:pt x="2727960" y="1330960"/>
                  </a:lnTo>
                  <a:lnTo>
                    <a:pt x="2966720" y="1330960"/>
                  </a:lnTo>
                  <a:lnTo>
                    <a:pt x="2966720" y="1427480"/>
                  </a:lnTo>
                  <a:lnTo>
                    <a:pt x="3007360" y="1427480"/>
                  </a:lnTo>
                  <a:lnTo>
                    <a:pt x="3007360" y="1559560"/>
                  </a:lnTo>
                  <a:lnTo>
                    <a:pt x="3429000" y="1559560"/>
                  </a:lnTo>
                  <a:lnTo>
                    <a:pt x="3429000" y="246888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0" name="Oval 339">
              <a:extLst>
                <a:ext uri="{FF2B5EF4-FFF2-40B4-BE49-F238E27FC236}">
                  <a16:creationId xmlns:a16="http://schemas.microsoft.com/office/drawing/2014/main" id="{AE342A37-9CB4-4EC0-81AD-2BD2AFBAB13B}"/>
                </a:ext>
              </a:extLst>
            </p:cNvPr>
            <p:cNvSpPr/>
            <p:nvPr/>
          </p:nvSpPr>
          <p:spPr bwMode="auto">
            <a:xfrm>
              <a:off x="2243096" y="177337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1" name="Oval 340">
              <a:extLst>
                <a:ext uri="{FF2B5EF4-FFF2-40B4-BE49-F238E27FC236}">
                  <a16:creationId xmlns:a16="http://schemas.microsoft.com/office/drawing/2014/main" id="{93BBFCEE-C812-48A4-8358-7F5556BE92BA}"/>
                </a:ext>
              </a:extLst>
            </p:cNvPr>
            <p:cNvSpPr/>
            <p:nvPr/>
          </p:nvSpPr>
          <p:spPr bwMode="auto">
            <a:xfrm>
              <a:off x="2639280" y="181545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2" name="Oval 341">
              <a:extLst>
                <a:ext uri="{FF2B5EF4-FFF2-40B4-BE49-F238E27FC236}">
                  <a16:creationId xmlns:a16="http://schemas.microsoft.com/office/drawing/2014/main" id="{DE001EBA-8614-4FE2-BB9A-AC976BC513D0}"/>
                </a:ext>
              </a:extLst>
            </p:cNvPr>
            <p:cNvSpPr/>
            <p:nvPr/>
          </p:nvSpPr>
          <p:spPr bwMode="auto">
            <a:xfrm>
              <a:off x="2692096" y="184769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3" name="Oval 342">
              <a:extLst>
                <a:ext uri="{FF2B5EF4-FFF2-40B4-BE49-F238E27FC236}">
                  <a16:creationId xmlns:a16="http://schemas.microsoft.com/office/drawing/2014/main" id="{48129287-2905-464D-AD86-74F23CF78177}"/>
                </a:ext>
              </a:extLst>
            </p:cNvPr>
            <p:cNvSpPr/>
            <p:nvPr/>
          </p:nvSpPr>
          <p:spPr bwMode="auto">
            <a:xfrm>
              <a:off x="2756594" y="190352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4" name="Oval 343">
              <a:extLst>
                <a:ext uri="{FF2B5EF4-FFF2-40B4-BE49-F238E27FC236}">
                  <a16:creationId xmlns:a16="http://schemas.microsoft.com/office/drawing/2014/main" id="{E7DEAF23-365B-4336-A985-4EFA3DA0B2A1}"/>
                </a:ext>
              </a:extLst>
            </p:cNvPr>
            <p:cNvSpPr/>
            <p:nvPr/>
          </p:nvSpPr>
          <p:spPr bwMode="auto">
            <a:xfrm>
              <a:off x="2922793" y="191516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5" name="Oval 344">
              <a:extLst>
                <a:ext uri="{FF2B5EF4-FFF2-40B4-BE49-F238E27FC236}">
                  <a16:creationId xmlns:a16="http://schemas.microsoft.com/office/drawing/2014/main" id="{F321AFF9-1CEF-4183-BD34-7F1BE6E8E169}"/>
                </a:ext>
              </a:extLst>
            </p:cNvPr>
            <p:cNvSpPr/>
            <p:nvPr/>
          </p:nvSpPr>
          <p:spPr bwMode="auto">
            <a:xfrm>
              <a:off x="3007759" y="192644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6" name="Oval 345">
              <a:extLst>
                <a:ext uri="{FF2B5EF4-FFF2-40B4-BE49-F238E27FC236}">
                  <a16:creationId xmlns:a16="http://schemas.microsoft.com/office/drawing/2014/main" id="{23273B7D-BA0B-41CB-9111-FA886A2608EB}"/>
                </a:ext>
              </a:extLst>
            </p:cNvPr>
            <p:cNvSpPr/>
            <p:nvPr/>
          </p:nvSpPr>
          <p:spPr bwMode="auto">
            <a:xfrm>
              <a:off x="3094234" y="19470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7" name="Oval 346">
              <a:extLst>
                <a:ext uri="{FF2B5EF4-FFF2-40B4-BE49-F238E27FC236}">
                  <a16:creationId xmlns:a16="http://schemas.microsoft.com/office/drawing/2014/main" id="{48AE2B90-4426-4EF7-BA40-FBE4CBEB1CFA}"/>
                </a:ext>
              </a:extLst>
            </p:cNvPr>
            <p:cNvSpPr/>
            <p:nvPr/>
          </p:nvSpPr>
          <p:spPr bwMode="auto">
            <a:xfrm>
              <a:off x="3137352" y="199752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8" name="Oval 347">
              <a:extLst>
                <a:ext uri="{FF2B5EF4-FFF2-40B4-BE49-F238E27FC236}">
                  <a16:creationId xmlns:a16="http://schemas.microsoft.com/office/drawing/2014/main" id="{969D4298-2DDD-4F7A-BBB2-BF66C91C4A1A}"/>
                </a:ext>
              </a:extLst>
            </p:cNvPr>
            <p:cNvSpPr/>
            <p:nvPr/>
          </p:nvSpPr>
          <p:spPr bwMode="auto">
            <a:xfrm>
              <a:off x="3195756" y="202292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49" name="Oval 348">
              <a:extLst>
                <a:ext uri="{FF2B5EF4-FFF2-40B4-BE49-F238E27FC236}">
                  <a16:creationId xmlns:a16="http://schemas.microsoft.com/office/drawing/2014/main" id="{7E8EBC35-9DCC-4494-8821-AEE70D40551E}"/>
                </a:ext>
              </a:extLst>
            </p:cNvPr>
            <p:cNvSpPr/>
            <p:nvPr/>
          </p:nvSpPr>
          <p:spPr bwMode="auto">
            <a:xfrm>
              <a:off x="3264411" y="202948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0" name="Oval 349">
              <a:extLst>
                <a:ext uri="{FF2B5EF4-FFF2-40B4-BE49-F238E27FC236}">
                  <a16:creationId xmlns:a16="http://schemas.microsoft.com/office/drawing/2014/main" id="{1D2D5B02-4213-46CA-AE07-A6EAE24F9C92}"/>
                </a:ext>
              </a:extLst>
            </p:cNvPr>
            <p:cNvSpPr/>
            <p:nvPr/>
          </p:nvSpPr>
          <p:spPr bwMode="auto">
            <a:xfrm>
              <a:off x="3442589" y="205959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1" name="Oval 350">
              <a:extLst>
                <a:ext uri="{FF2B5EF4-FFF2-40B4-BE49-F238E27FC236}">
                  <a16:creationId xmlns:a16="http://schemas.microsoft.com/office/drawing/2014/main" id="{55595E1C-9D90-49E9-8D5C-C8005A2613D8}"/>
                </a:ext>
              </a:extLst>
            </p:cNvPr>
            <p:cNvSpPr/>
            <p:nvPr/>
          </p:nvSpPr>
          <p:spPr bwMode="auto">
            <a:xfrm>
              <a:off x="3506818" y="206969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2" name="Oval 351">
              <a:extLst>
                <a:ext uri="{FF2B5EF4-FFF2-40B4-BE49-F238E27FC236}">
                  <a16:creationId xmlns:a16="http://schemas.microsoft.com/office/drawing/2014/main" id="{27C40076-20F4-4EEC-8FA8-0C0B3212B748}"/>
                </a:ext>
              </a:extLst>
            </p:cNvPr>
            <p:cNvSpPr/>
            <p:nvPr/>
          </p:nvSpPr>
          <p:spPr bwMode="auto">
            <a:xfrm>
              <a:off x="3659218" y="221701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3" name="Oval 352">
              <a:extLst>
                <a:ext uri="{FF2B5EF4-FFF2-40B4-BE49-F238E27FC236}">
                  <a16:creationId xmlns:a16="http://schemas.microsoft.com/office/drawing/2014/main" id="{484E92FD-EEA4-4E97-96F9-5627BB4C91D9}"/>
                </a:ext>
              </a:extLst>
            </p:cNvPr>
            <p:cNvSpPr/>
            <p:nvPr/>
          </p:nvSpPr>
          <p:spPr bwMode="auto">
            <a:xfrm>
              <a:off x="3553960" y="210521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4" name="Oval 353">
              <a:extLst>
                <a:ext uri="{FF2B5EF4-FFF2-40B4-BE49-F238E27FC236}">
                  <a16:creationId xmlns:a16="http://schemas.microsoft.com/office/drawing/2014/main" id="{E3471282-E4B7-413D-A69B-7BA38109D689}"/>
                </a:ext>
              </a:extLst>
            </p:cNvPr>
            <p:cNvSpPr/>
            <p:nvPr/>
          </p:nvSpPr>
          <p:spPr bwMode="auto">
            <a:xfrm>
              <a:off x="3592560" y="218560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5" name="Oval 354">
              <a:extLst>
                <a:ext uri="{FF2B5EF4-FFF2-40B4-BE49-F238E27FC236}">
                  <a16:creationId xmlns:a16="http://schemas.microsoft.com/office/drawing/2014/main" id="{045FCDFF-48A0-40A4-B73F-B36D417F240C}"/>
                </a:ext>
              </a:extLst>
            </p:cNvPr>
            <p:cNvSpPr/>
            <p:nvPr/>
          </p:nvSpPr>
          <p:spPr bwMode="auto">
            <a:xfrm>
              <a:off x="3776115" y="221754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6" name="Oval 355">
              <a:extLst>
                <a:ext uri="{FF2B5EF4-FFF2-40B4-BE49-F238E27FC236}">
                  <a16:creationId xmlns:a16="http://schemas.microsoft.com/office/drawing/2014/main" id="{FF295568-FB4B-4238-80C5-97EB3A4617CE}"/>
                </a:ext>
              </a:extLst>
            </p:cNvPr>
            <p:cNvSpPr/>
            <p:nvPr/>
          </p:nvSpPr>
          <p:spPr bwMode="auto">
            <a:xfrm>
              <a:off x="3907448" y="221701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7" name="Oval 356">
              <a:extLst>
                <a:ext uri="{FF2B5EF4-FFF2-40B4-BE49-F238E27FC236}">
                  <a16:creationId xmlns:a16="http://schemas.microsoft.com/office/drawing/2014/main" id="{0F8CED8F-B302-4B47-94CA-02FBEA28A847}"/>
                </a:ext>
              </a:extLst>
            </p:cNvPr>
            <p:cNvSpPr/>
            <p:nvPr/>
          </p:nvSpPr>
          <p:spPr bwMode="auto">
            <a:xfrm>
              <a:off x="3977183" y="221972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8" name="Oval 357">
              <a:extLst>
                <a:ext uri="{FF2B5EF4-FFF2-40B4-BE49-F238E27FC236}">
                  <a16:creationId xmlns:a16="http://schemas.microsoft.com/office/drawing/2014/main" id="{2F8D775E-07E5-4819-88E1-006797AF1E60}"/>
                </a:ext>
              </a:extLst>
            </p:cNvPr>
            <p:cNvSpPr/>
            <p:nvPr/>
          </p:nvSpPr>
          <p:spPr bwMode="auto">
            <a:xfrm>
              <a:off x="4006812" y="227274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59" name="Oval 358">
              <a:extLst>
                <a:ext uri="{FF2B5EF4-FFF2-40B4-BE49-F238E27FC236}">
                  <a16:creationId xmlns:a16="http://schemas.microsoft.com/office/drawing/2014/main" id="{FE986568-A8CB-4316-805A-2E9B051563AD}"/>
                </a:ext>
              </a:extLst>
            </p:cNvPr>
            <p:cNvSpPr/>
            <p:nvPr/>
          </p:nvSpPr>
          <p:spPr bwMode="auto">
            <a:xfrm>
              <a:off x="4056083" y="233218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0" name="Oval 359">
              <a:extLst>
                <a:ext uri="{FF2B5EF4-FFF2-40B4-BE49-F238E27FC236}">
                  <a16:creationId xmlns:a16="http://schemas.microsoft.com/office/drawing/2014/main" id="{37051268-15C5-4F2A-A611-B682493F608C}"/>
                </a:ext>
              </a:extLst>
            </p:cNvPr>
            <p:cNvSpPr/>
            <p:nvPr/>
          </p:nvSpPr>
          <p:spPr bwMode="auto">
            <a:xfrm>
              <a:off x="4114864" y="234955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1" name="Oval 360">
              <a:extLst>
                <a:ext uri="{FF2B5EF4-FFF2-40B4-BE49-F238E27FC236}">
                  <a16:creationId xmlns:a16="http://schemas.microsoft.com/office/drawing/2014/main" id="{7CAA452E-0BE7-4C70-BBB5-9FFE9000B54C}"/>
                </a:ext>
              </a:extLst>
            </p:cNvPr>
            <p:cNvSpPr/>
            <p:nvPr/>
          </p:nvSpPr>
          <p:spPr bwMode="auto">
            <a:xfrm>
              <a:off x="4188191" y="23734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2" name="Oval 361">
              <a:extLst>
                <a:ext uri="{FF2B5EF4-FFF2-40B4-BE49-F238E27FC236}">
                  <a16:creationId xmlns:a16="http://schemas.microsoft.com/office/drawing/2014/main" id="{03AC95B0-4842-4AB4-AC3C-873FE7D36E2A}"/>
                </a:ext>
              </a:extLst>
            </p:cNvPr>
            <p:cNvSpPr/>
            <p:nvPr/>
          </p:nvSpPr>
          <p:spPr bwMode="auto">
            <a:xfrm>
              <a:off x="4334791" y="23734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3" name="Oval 362">
              <a:extLst>
                <a:ext uri="{FF2B5EF4-FFF2-40B4-BE49-F238E27FC236}">
                  <a16:creationId xmlns:a16="http://schemas.microsoft.com/office/drawing/2014/main" id="{D88FC783-084D-4C12-9544-9C19C069B0AB}"/>
                </a:ext>
              </a:extLst>
            </p:cNvPr>
            <p:cNvSpPr/>
            <p:nvPr/>
          </p:nvSpPr>
          <p:spPr bwMode="auto">
            <a:xfrm>
              <a:off x="4401376" y="238268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4" name="Oval 363">
              <a:extLst>
                <a:ext uri="{FF2B5EF4-FFF2-40B4-BE49-F238E27FC236}">
                  <a16:creationId xmlns:a16="http://schemas.microsoft.com/office/drawing/2014/main" id="{3391D473-3AD6-4B52-B44C-20E362674CD2}"/>
                </a:ext>
              </a:extLst>
            </p:cNvPr>
            <p:cNvSpPr/>
            <p:nvPr/>
          </p:nvSpPr>
          <p:spPr bwMode="auto">
            <a:xfrm>
              <a:off x="4457582" y="242055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5" name="Oval 364">
              <a:extLst>
                <a:ext uri="{FF2B5EF4-FFF2-40B4-BE49-F238E27FC236}">
                  <a16:creationId xmlns:a16="http://schemas.microsoft.com/office/drawing/2014/main" id="{D8969313-B3C5-4C19-95FC-17365B6F39BF}"/>
                </a:ext>
              </a:extLst>
            </p:cNvPr>
            <p:cNvSpPr/>
            <p:nvPr/>
          </p:nvSpPr>
          <p:spPr bwMode="auto">
            <a:xfrm>
              <a:off x="4502869" y="24488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6" name="Oval 365">
              <a:extLst>
                <a:ext uri="{FF2B5EF4-FFF2-40B4-BE49-F238E27FC236}">
                  <a16:creationId xmlns:a16="http://schemas.microsoft.com/office/drawing/2014/main" id="{ACF6A5EC-BA32-410B-8898-65A373721B56}"/>
                </a:ext>
              </a:extLst>
            </p:cNvPr>
            <p:cNvSpPr/>
            <p:nvPr/>
          </p:nvSpPr>
          <p:spPr bwMode="auto">
            <a:xfrm>
              <a:off x="4570714" y="248228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7" name="Oval 366">
              <a:extLst>
                <a:ext uri="{FF2B5EF4-FFF2-40B4-BE49-F238E27FC236}">
                  <a16:creationId xmlns:a16="http://schemas.microsoft.com/office/drawing/2014/main" id="{8CFC4F54-D552-47AB-8017-7097277CF676}"/>
                </a:ext>
              </a:extLst>
            </p:cNvPr>
            <p:cNvSpPr/>
            <p:nvPr/>
          </p:nvSpPr>
          <p:spPr bwMode="auto">
            <a:xfrm>
              <a:off x="4723063" y="248598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8" name="Oval 367">
              <a:extLst>
                <a:ext uri="{FF2B5EF4-FFF2-40B4-BE49-F238E27FC236}">
                  <a16:creationId xmlns:a16="http://schemas.microsoft.com/office/drawing/2014/main" id="{F239A12B-43BA-49CC-83AA-E56F2B74C520}"/>
                </a:ext>
              </a:extLst>
            </p:cNvPr>
            <p:cNvSpPr/>
            <p:nvPr/>
          </p:nvSpPr>
          <p:spPr bwMode="auto">
            <a:xfrm>
              <a:off x="4777414" y="248635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69" name="Oval 368">
              <a:extLst>
                <a:ext uri="{FF2B5EF4-FFF2-40B4-BE49-F238E27FC236}">
                  <a16:creationId xmlns:a16="http://schemas.microsoft.com/office/drawing/2014/main" id="{7C39D5E7-3439-4846-9D03-2501E6A7A6B2}"/>
                </a:ext>
              </a:extLst>
            </p:cNvPr>
            <p:cNvSpPr/>
            <p:nvPr/>
          </p:nvSpPr>
          <p:spPr bwMode="auto">
            <a:xfrm>
              <a:off x="4873827" y="249705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0" name="Oval 369">
              <a:extLst>
                <a:ext uri="{FF2B5EF4-FFF2-40B4-BE49-F238E27FC236}">
                  <a16:creationId xmlns:a16="http://schemas.microsoft.com/office/drawing/2014/main" id="{0401F8FA-4D2F-452E-96C6-06B53BC76AD2}"/>
                </a:ext>
              </a:extLst>
            </p:cNvPr>
            <p:cNvSpPr/>
            <p:nvPr/>
          </p:nvSpPr>
          <p:spPr bwMode="auto">
            <a:xfrm>
              <a:off x="4909337" y="255986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1" name="Oval 370">
              <a:extLst>
                <a:ext uri="{FF2B5EF4-FFF2-40B4-BE49-F238E27FC236}">
                  <a16:creationId xmlns:a16="http://schemas.microsoft.com/office/drawing/2014/main" id="{1BEFE151-E9D3-4731-A1E5-2671F699C65E}"/>
                </a:ext>
              </a:extLst>
            </p:cNvPr>
            <p:cNvSpPr/>
            <p:nvPr/>
          </p:nvSpPr>
          <p:spPr bwMode="auto">
            <a:xfrm>
              <a:off x="4960502" y="259849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2" name="Oval 371">
              <a:extLst>
                <a:ext uri="{FF2B5EF4-FFF2-40B4-BE49-F238E27FC236}">
                  <a16:creationId xmlns:a16="http://schemas.microsoft.com/office/drawing/2014/main" id="{4CF2B33F-7A44-46E4-A9A8-A731B93BAE12}"/>
                </a:ext>
              </a:extLst>
            </p:cNvPr>
            <p:cNvSpPr/>
            <p:nvPr/>
          </p:nvSpPr>
          <p:spPr bwMode="auto">
            <a:xfrm>
              <a:off x="5027146" y="26594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3" name="Oval 372">
              <a:extLst>
                <a:ext uri="{FF2B5EF4-FFF2-40B4-BE49-F238E27FC236}">
                  <a16:creationId xmlns:a16="http://schemas.microsoft.com/office/drawing/2014/main" id="{C2E34475-6901-42E7-BFCE-AFB15E26F927}"/>
                </a:ext>
              </a:extLst>
            </p:cNvPr>
            <p:cNvSpPr/>
            <p:nvPr/>
          </p:nvSpPr>
          <p:spPr bwMode="auto">
            <a:xfrm>
              <a:off x="5239642" y="266303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4" name="Oval 373">
              <a:extLst>
                <a:ext uri="{FF2B5EF4-FFF2-40B4-BE49-F238E27FC236}">
                  <a16:creationId xmlns:a16="http://schemas.microsoft.com/office/drawing/2014/main" id="{B9BB92E8-103C-466B-AC22-E5A859CE2F21}"/>
                </a:ext>
              </a:extLst>
            </p:cNvPr>
            <p:cNvSpPr/>
            <p:nvPr/>
          </p:nvSpPr>
          <p:spPr bwMode="auto">
            <a:xfrm>
              <a:off x="5321936" y="266430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5" name="Oval 374">
              <a:extLst>
                <a:ext uri="{FF2B5EF4-FFF2-40B4-BE49-F238E27FC236}">
                  <a16:creationId xmlns:a16="http://schemas.microsoft.com/office/drawing/2014/main" id="{96D00993-ED05-4026-A953-5E015D2B17B7}"/>
                </a:ext>
              </a:extLst>
            </p:cNvPr>
            <p:cNvSpPr/>
            <p:nvPr/>
          </p:nvSpPr>
          <p:spPr bwMode="auto">
            <a:xfrm>
              <a:off x="5344938" y="271586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6" name="Oval 375">
              <a:extLst>
                <a:ext uri="{FF2B5EF4-FFF2-40B4-BE49-F238E27FC236}">
                  <a16:creationId xmlns:a16="http://schemas.microsoft.com/office/drawing/2014/main" id="{F44F2926-8462-4CB9-AF55-21EFBCC148EF}"/>
                </a:ext>
              </a:extLst>
            </p:cNvPr>
            <p:cNvSpPr/>
            <p:nvPr/>
          </p:nvSpPr>
          <p:spPr bwMode="auto">
            <a:xfrm>
              <a:off x="5392080"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7" name="Oval 376">
              <a:extLst>
                <a:ext uri="{FF2B5EF4-FFF2-40B4-BE49-F238E27FC236}">
                  <a16:creationId xmlns:a16="http://schemas.microsoft.com/office/drawing/2014/main" id="{130E9658-0D11-418C-9863-D08232637E1A}"/>
                </a:ext>
              </a:extLst>
            </p:cNvPr>
            <p:cNvSpPr/>
            <p:nvPr/>
          </p:nvSpPr>
          <p:spPr bwMode="auto">
            <a:xfrm>
              <a:off x="5459709"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8" name="Oval 377">
              <a:extLst>
                <a:ext uri="{FF2B5EF4-FFF2-40B4-BE49-F238E27FC236}">
                  <a16:creationId xmlns:a16="http://schemas.microsoft.com/office/drawing/2014/main" id="{5944A6CC-D7AC-4E79-857C-F9655A5A412C}"/>
                </a:ext>
              </a:extLst>
            </p:cNvPr>
            <p:cNvSpPr/>
            <p:nvPr/>
          </p:nvSpPr>
          <p:spPr bwMode="auto">
            <a:xfrm>
              <a:off x="5733801" y="276545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79" name="Oval 378">
              <a:extLst>
                <a:ext uri="{FF2B5EF4-FFF2-40B4-BE49-F238E27FC236}">
                  <a16:creationId xmlns:a16="http://schemas.microsoft.com/office/drawing/2014/main" id="{E2821153-4BE9-4D6A-8172-4B32AE8F7A37}"/>
                </a:ext>
              </a:extLst>
            </p:cNvPr>
            <p:cNvSpPr/>
            <p:nvPr/>
          </p:nvSpPr>
          <p:spPr bwMode="auto">
            <a:xfrm>
              <a:off x="5773633" y="282092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0" name="Oval 379">
              <a:extLst>
                <a:ext uri="{FF2B5EF4-FFF2-40B4-BE49-F238E27FC236}">
                  <a16:creationId xmlns:a16="http://schemas.microsoft.com/office/drawing/2014/main" id="{0F899307-E9D3-4C4A-BC32-289234DC862B}"/>
                </a:ext>
              </a:extLst>
            </p:cNvPr>
            <p:cNvSpPr/>
            <p:nvPr/>
          </p:nvSpPr>
          <p:spPr bwMode="auto">
            <a:xfrm>
              <a:off x="5816055" y="2852562"/>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1" name="Oval 380">
              <a:extLst>
                <a:ext uri="{FF2B5EF4-FFF2-40B4-BE49-F238E27FC236}">
                  <a16:creationId xmlns:a16="http://schemas.microsoft.com/office/drawing/2014/main" id="{40EACF71-89DC-4AC4-B733-2DB945EB71C3}"/>
                </a:ext>
              </a:extLst>
            </p:cNvPr>
            <p:cNvSpPr/>
            <p:nvPr/>
          </p:nvSpPr>
          <p:spPr bwMode="auto">
            <a:xfrm>
              <a:off x="5917422" y="2882823"/>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2" name="Oval 381">
              <a:extLst>
                <a:ext uri="{FF2B5EF4-FFF2-40B4-BE49-F238E27FC236}">
                  <a16:creationId xmlns:a16="http://schemas.microsoft.com/office/drawing/2014/main" id="{34947B1D-E10D-4743-8DEA-8812E2FC9C5B}"/>
                </a:ext>
              </a:extLst>
            </p:cNvPr>
            <p:cNvSpPr/>
            <p:nvPr/>
          </p:nvSpPr>
          <p:spPr bwMode="auto">
            <a:xfrm>
              <a:off x="6069771" y="291824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3" name="Oval 382">
              <a:extLst>
                <a:ext uri="{FF2B5EF4-FFF2-40B4-BE49-F238E27FC236}">
                  <a16:creationId xmlns:a16="http://schemas.microsoft.com/office/drawing/2014/main" id="{A54DB172-93A2-4196-94B6-FAEC4EF4D27A}"/>
                </a:ext>
              </a:extLst>
            </p:cNvPr>
            <p:cNvSpPr/>
            <p:nvPr/>
          </p:nvSpPr>
          <p:spPr bwMode="auto">
            <a:xfrm>
              <a:off x="6171264" y="2918245"/>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4" name="Oval 383">
              <a:extLst>
                <a:ext uri="{FF2B5EF4-FFF2-40B4-BE49-F238E27FC236}">
                  <a16:creationId xmlns:a16="http://schemas.microsoft.com/office/drawing/2014/main" id="{11415E8D-6B6F-4BA4-B8E3-0132AB8D58E8}"/>
                </a:ext>
              </a:extLst>
            </p:cNvPr>
            <p:cNvSpPr/>
            <p:nvPr/>
          </p:nvSpPr>
          <p:spPr bwMode="auto">
            <a:xfrm>
              <a:off x="6211254" y="2917779"/>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5" name="Oval 384">
              <a:extLst>
                <a:ext uri="{FF2B5EF4-FFF2-40B4-BE49-F238E27FC236}">
                  <a16:creationId xmlns:a16="http://schemas.microsoft.com/office/drawing/2014/main" id="{B601F9ED-3FF0-49BE-91A4-0CA039256D60}"/>
                </a:ext>
              </a:extLst>
            </p:cNvPr>
            <p:cNvSpPr/>
            <p:nvPr/>
          </p:nvSpPr>
          <p:spPr bwMode="auto">
            <a:xfrm>
              <a:off x="6245995" y="299175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6" name="Oval 385">
              <a:extLst>
                <a:ext uri="{FF2B5EF4-FFF2-40B4-BE49-F238E27FC236}">
                  <a16:creationId xmlns:a16="http://schemas.microsoft.com/office/drawing/2014/main" id="{52336428-2198-454C-978C-DF2F5BFA1250}"/>
                </a:ext>
              </a:extLst>
            </p:cNvPr>
            <p:cNvSpPr/>
            <p:nvPr/>
          </p:nvSpPr>
          <p:spPr bwMode="auto">
            <a:xfrm>
              <a:off x="6637493" y="3196391"/>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7" name="Oval 386">
              <a:extLst>
                <a:ext uri="{FF2B5EF4-FFF2-40B4-BE49-F238E27FC236}">
                  <a16:creationId xmlns:a16="http://schemas.microsoft.com/office/drawing/2014/main" id="{AE37EB08-AD7E-46AD-8D1A-A3A1B0937FA7}"/>
                </a:ext>
              </a:extLst>
            </p:cNvPr>
            <p:cNvSpPr/>
            <p:nvPr/>
          </p:nvSpPr>
          <p:spPr bwMode="auto">
            <a:xfrm>
              <a:off x="6693035" y="319453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8" name="Oval 387">
              <a:extLst>
                <a:ext uri="{FF2B5EF4-FFF2-40B4-BE49-F238E27FC236}">
                  <a16:creationId xmlns:a16="http://schemas.microsoft.com/office/drawing/2014/main" id="{20833F1F-D88A-4209-8C8C-587A20AB922F}"/>
                </a:ext>
              </a:extLst>
            </p:cNvPr>
            <p:cNvSpPr/>
            <p:nvPr/>
          </p:nvSpPr>
          <p:spPr bwMode="auto">
            <a:xfrm>
              <a:off x="7069017" y="318984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89" name="Oval 388">
              <a:extLst>
                <a:ext uri="{FF2B5EF4-FFF2-40B4-BE49-F238E27FC236}">
                  <a16:creationId xmlns:a16="http://schemas.microsoft.com/office/drawing/2014/main" id="{7F31D30B-D6C0-4F47-BE90-896768D5CDF8}"/>
                </a:ext>
              </a:extLst>
            </p:cNvPr>
            <p:cNvSpPr/>
            <p:nvPr/>
          </p:nvSpPr>
          <p:spPr bwMode="auto">
            <a:xfrm>
              <a:off x="6748502" y="3194833"/>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0" name="Oval 389">
              <a:extLst>
                <a:ext uri="{FF2B5EF4-FFF2-40B4-BE49-F238E27FC236}">
                  <a16:creationId xmlns:a16="http://schemas.microsoft.com/office/drawing/2014/main" id="{D89D72A0-C856-4587-9756-A5AC8B232694}"/>
                </a:ext>
              </a:extLst>
            </p:cNvPr>
            <p:cNvSpPr/>
            <p:nvPr/>
          </p:nvSpPr>
          <p:spPr bwMode="auto">
            <a:xfrm>
              <a:off x="6784759" y="3195968"/>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1" name="Oval 390">
              <a:extLst>
                <a:ext uri="{FF2B5EF4-FFF2-40B4-BE49-F238E27FC236}">
                  <a16:creationId xmlns:a16="http://schemas.microsoft.com/office/drawing/2014/main" id="{D3551A19-499A-445D-9364-9CEA76356CD0}"/>
                </a:ext>
              </a:extLst>
            </p:cNvPr>
            <p:cNvSpPr/>
            <p:nvPr/>
          </p:nvSpPr>
          <p:spPr bwMode="auto">
            <a:xfrm>
              <a:off x="7098035" y="3189456"/>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2" name="Oval 391">
              <a:extLst>
                <a:ext uri="{FF2B5EF4-FFF2-40B4-BE49-F238E27FC236}">
                  <a16:creationId xmlns:a16="http://schemas.microsoft.com/office/drawing/2014/main" id="{FA0C94D4-5D15-4824-BB3F-AA73A5E89991}"/>
                </a:ext>
              </a:extLst>
            </p:cNvPr>
            <p:cNvSpPr/>
            <p:nvPr/>
          </p:nvSpPr>
          <p:spPr bwMode="auto">
            <a:xfrm>
              <a:off x="7132265" y="3351980"/>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3" name="Oval 392">
              <a:extLst>
                <a:ext uri="{FF2B5EF4-FFF2-40B4-BE49-F238E27FC236}">
                  <a16:creationId xmlns:a16="http://schemas.microsoft.com/office/drawing/2014/main" id="{BC9F37E0-1A84-4C5C-A1EB-39587BFA0021}"/>
                </a:ext>
              </a:extLst>
            </p:cNvPr>
            <p:cNvSpPr/>
            <p:nvPr/>
          </p:nvSpPr>
          <p:spPr bwMode="auto">
            <a:xfrm>
              <a:off x="7132265" y="353916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4" name="Oval 393">
              <a:extLst>
                <a:ext uri="{FF2B5EF4-FFF2-40B4-BE49-F238E27FC236}">
                  <a16:creationId xmlns:a16="http://schemas.microsoft.com/office/drawing/2014/main" id="{B1E23446-C994-45AC-AB54-7251F8B9D48F}"/>
                </a:ext>
              </a:extLst>
            </p:cNvPr>
            <p:cNvSpPr/>
            <p:nvPr/>
          </p:nvSpPr>
          <p:spPr bwMode="auto">
            <a:xfrm>
              <a:off x="7159806" y="35389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5" name="Oval 394">
              <a:extLst>
                <a:ext uri="{FF2B5EF4-FFF2-40B4-BE49-F238E27FC236}">
                  <a16:creationId xmlns:a16="http://schemas.microsoft.com/office/drawing/2014/main" id="{C29F4909-FA09-493B-BB64-913AE7DECB00}"/>
                </a:ext>
              </a:extLst>
            </p:cNvPr>
            <p:cNvSpPr/>
            <p:nvPr/>
          </p:nvSpPr>
          <p:spPr bwMode="auto">
            <a:xfrm>
              <a:off x="7543085" y="3538997"/>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6" name="Oval 395">
              <a:extLst>
                <a:ext uri="{FF2B5EF4-FFF2-40B4-BE49-F238E27FC236}">
                  <a16:creationId xmlns:a16="http://schemas.microsoft.com/office/drawing/2014/main" id="{7BFB4044-627C-4594-8E88-6963C6D9F7D7}"/>
                </a:ext>
              </a:extLst>
            </p:cNvPr>
            <p:cNvSpPr/>
            <p:nvPr/>
          </p:nvSpPr>
          <p:spPr bwMode="auto">
            <a:xfrm>
              <a:off x="7576313" y="3539604"/>
              <a:ext cx="94284" cy="94284"/>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7" name="Oval 396">
              <a:extLst>
                <a:ext uri="{FF2B5EF4-FFF2-40B4-BE49-F238E27FC236}">
                  <a16:creationId xmlns:a16="http://schemas.microsoft.com/office/drawing/2014/main" id="{5D1B200A-8CFE-42FD-B7E1-FF244C395C6E}"/>
                </a:ext>
              </a:extLst>
            </p:cNvPr>
            <p:cNvSpPr/>
            <p:nvPr/>
          </p:nvSpPr>
          <p:spPr bwMode="auto">
            <a:xfrm>
              <a:off x="2244770" y="185294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8" name="Oval 397">
              <a:extLst>
                <a:ext uri="{FF2B5EF4-FFF2-40B4-BE49-F238E27FC236}">
                  <a16:creationId xmlns:a16="http://schemas.microsoft.com/office/drawing/2014/main" id="{FF9D760E-0FB7-4934-9CC8-A07A115325EB}"/>
                </a:ext>
              </a:extLst>
            </p:cNvPr>
            <p:cNvSpPr/>
            <p:nvPr/>
          </p:nvSpPr>
          <p:spPr bwMode="auto">
            <a:xfrm>
              <a:off x="2627766" y="188617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9" name="Oval 398">
              <a:extLst>
                <a:ext uri="{FF2B5EF4-FFF2-40B4-BE49-F238E27FC236}">
                  <a16:creationId xmlns:a16="http://schemas.microsoft.com/office/drawing/2014/main" id="{3F8A658F-1DAA-4937-93A9-CCEB7BF1E835}"/>
                </a:ext>
              </a:extLst>
            </p:cNvPr>
            <p:cNvSpPr/>
            <p:nvPr/>
          </p:nvSpPr>
          <p:spPr bwMode="auto">
            <a:xfrm>
              <a:off x="2554575" y="186260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0" name="Oval 399">
              <a:extLst>
                <a:ext uri="{FF2B5EF4-FFF2-40B4-BE49-F238E27FC236}">
                  <a16:creationId xmlns:a16="http://schemas.microsoft.com/office/drawing/2014/main" id="{471071FD-33B9-49BE-9F13-75F1F461BDA2}"/>
                </a:ext>
              </a:extLst>
            </p:cNvPr>
            <p:cNvSpPr/>
            <p:nvPr/>
          </p:nvSpPr>
          <p:spPr bwMode="auto">
            <a:xfrm>
              <a:off x="2657230" y="193779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1" name="Oval 400">
              <a:extLst>
                <a:ext uri="{FF2B5EF4-FFF2-40B4-BE49-F238E27FC236}">
                  <a16:creationId xmlns:a16="http://schemas.microsoft.com/office/drawing/2014/main" id="{FE2D0A92-9D26-4CE4-A44A-47EA397DA3BD}"/>
                </a:ext>
              </a:extLst>
            </p:cNvPr>
            <p:cNvSpPr/>
            <p:nvPr/>
          </p:nvSpPr>
          <p:spPr bwMode="auto">
            <a:xfrm>
              <a:off x="2688742" y="19913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2" name="Oval 401">
              <a:extLst>
                <a:ext uri="{FF2B5EF4-FFF2-40B4-BE49-F238E27FC236}">
                  <a16:creationId xmlns:a16="http://schemas.microsoft.com/office/drawing/2014/main" id="{3A00D4EE-FBC0-4BE1-A4CA-2AFE4D95E65D}"/>
                </a:ext>
              </a:extLst>
            </p:cNvPr>
            <p:cNvSpPr/>
            <p:nvPr/>
          </p:nvSpPr>
          <p:spPr bwMode="auto">
            <a:xfrm>
              <a:off x="2683457" y="204666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3" name="Oval 402">
              <a:extLst>
                <a:ext uri="{FF2B5EF4-FFF2-40B4-BE49-F238E27FC236}">
                  <a16:creationId xmlns:a16="http://schemas.microsoft.com/office/drawing/2014/main" id="{5C2DF960-E79F-4810-8B1A-A5E5F2ACCBB1}"/>
                </a:ext>
              </a:extLst>
            </p:cNvPr>
            <p:cNvSpPr/>
            <p:nvPr/>
          </p:nvSpPr>
          <p:spPr bwMode="auto">
            <a:xfrm>
              <a:off x="2679767" y="191474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4" name="Oval 403">
              <a:extLst>
                <a:ext uri="{FF2B5EF4-FFF2-40B4-BE49-F238E27FC236}">
                  <a16:creationId xmlns:a16="http://schemas.microsoft.com/office/drawing/2014/main" id="{330E5FC2-8685-4886-A2A6-B089B13CEAA2}"/>
                </a:ext>
              </a:extLst>
            </p:cNvPr>
            <p:cNvSpPr/>
            <p:nvPr/>
          </p:nvSpPr>
          <p:spPr bwMode="auto">
            <a:xfrm>
              <a:off x="2683457" y="213616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5" name="Oval 404">
              <a:extLst>
                <a:ext uri="{FF2B5EF4-FFF2-40B4-BE49-F238E27FC236}">
                  <a16:creationId xmlns:a16="http://schemas.microsoft.com/office/drawing/2014/main" id="{E3D36FA9-84DB-474B-831E-6A6CE1E92276}"/>
                </a:ext>
              </a:extLst>
            </p:cNvPr>
            <p:cNvSpPr/>
            <p:nvPr/>
          </p:nvSpPr>
          <p:spPr bwMode="auto">
            <a:xfrm>
              <a:off x="2701136" y="219959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06" name="Oval 405">
              <a:extLst>
                <a:ext uri="{FF2B5EF4-FFF2-40B4-BE49-F238E27FC236}">
                  <a16:creationId xmlns:a16="http://schemas.microsoft.com/office/drawing/2014/main" id="{5361A233-B985-41E0-A35F-60D9A1546E86}"/>
                </a:ext>
              </a:extLst>
            </p:cNvPr>
            <p:cNvSpPr/>
            <p:nvPr/>
          </p:nvSpPr>
          <p:spPr bwMode="auto">
            <a:xfrm>
              <a:off x="2737286" y="223659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88" name="Oval 487">
              <a:extLst>
                <a:ext uri="{FF2B5EF4-FFF2-40B4-BE49-F238E27FC236}">
                  <a16:creationId xmlns:a16="http://schemas.microsoft.com/office/drawing/2014/main" id="{E6B4FC34-BFA9-4CAD-BDCF-E4EBD25C0178}"/>
                </a:ext>
              </a:extLst>
            </p:cNvPr>
            <p:cNvSpPr/>
            <p:nvPr/>
          </p:nvSpPr>
          <p:spPr bwMode="auto">
            <a:xfrm>
              <a:off x="2777907" y="2248374"/>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89" name="Oval 488">
              <a:extLst>
                <a:ext uri="{FF2B5EF4-FFF2-40B4-BE49-F238E27FC236}">
                  <a16:creationId xmlns:a16="http://schemas.microsoft.com/office/drawing/2014/main" id="{6D448977-F134-4691-BFB3-D719EAFF9BAD}"/>
                </a:ext>
              </a:extLst>
            </p:cNvPr>
            <p:cNvSpPr/>
            <p:nvPr/>
          </p:nvSpPr>
          <p:spPr bwMode="auto">
            <a:xfrm>
              <a:off x="2916955" y="226416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0" name="Oval 489">
              <a:extLst>
                <a:ext uri="{FF2B5EF4-FFF2-40B4-BE49-F238E27FC236}">
                  <a16:creationId xmlns:a16="http://schemas.microsoft.com/office/drawing/2014/main" id="{47D85D4B-621A-4F2E-B45E-EE9084BD37B5}"/>
                </a:ext>
              </a:extLst>
            </p:cNvPr>
            <p:cNvSpPr/>
            <p:nvPr/>
          </p:nvSpPr>
          <p:spPr bwMode="auto">
            <a:xfrm>
              <a:off x="3106286" y="231637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1" name="Oval 490">
              <a:extLst>
                <a:ext uri="{FF2B5EF4-FFF2-40B4-BE49-F238E27FC236}">
                  <a16:creationId xmlns:a16="http://schemas.microsoft.com/office/drawing/2014/main" id="{84C5374C-9102-433B-BFA7-36E64A3D84DE}"/>
                </a:ext>
              </a:extLst>
            </p:cNvPr>
            <p:cNvSpPr/>
            <p:nvPr/>
          </p:nvSpPr>
          <p:spPr bwMode="auto">
            <a:xfrm>
              <a:off x="2955357" y="226305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2" name="Oval 491">
              <a:extLst>
                <a:ext uri="{FF2B5EF4-FFF2-40B4-BE49-F238E27FC236}">
                  <a16:creationId xmlns:a16="http://schemas.microsoft.com/office/drawing/2014/main" id="{1FF2612C-3D12-4CEA-8E5F-0AF63A0A241C}"/>
                </a:ext>
              </a:extLst>
            </p:cNvPr>
            <p:cNvSpPr/>
            <p:nvPr/>
          </p:nvSpPr>
          <p:spPr bwMode="auto">
            <a:xfrm>
              <a:off x="3059144" y="229126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3" name="Oval 492">
              <a:extLst>
                <a:ext uri="{FF2B5EF4-FFF2-40B4-BE49-F238E27FC236}">
                  <a16:creationId xmlns:a16="http://schemas.microsoft.com/office/drawing/2014/main" id="{C97DCF1D-99D5-4FFB-A90B-4690C35E916D}"/>
                </a:ext>
              </a:extLst>
            </p:cNvPr>
            <p:cNvSpPr/>
            <p:nvPr/>
          </p:nvSpPr>
          <p:spPr bwMode="auto">
            <a:xfrm>
              <a:off x="3109891" y="23720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4" name="Oval 493">
              <a:extLst>
                <a:ext uri="{FF2B5EF4-FFF2-40B4-BE49-F238E27FC236}">
                  <a16:creationId xmlns:a16="http://schemas.microsoft.com/office/drawing/2014/main" id="{14AABFB6-4B7C-44C9-99EC-1DE193F67A90}"/>
                </a:ext>
              </a:extLst>
            </p:cNvPr>
            <p:cNvSpPr/>
            <p:nvPr/>
          </p:nvSpPr>
          <p:spPr bwMode="auto">
            <a:xfrm>
              <a:off x="3120051" y="244094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5" name="Oval 494">
              <a:extLst>
                <a:ext uri="{FF2B5EF4-FFF2-40B4-BE49-F238E27FC236}">
                  <a16:creationId xmlns:a16="http://schemas.microsoft.com/office/drawing/2014/main" id="{E15FEA6E-43CD-4BDD-8B9B-06FD00B6C729}"/>
                </a:ext>
              </a:extLst>
            </p:cNvPr>
            <p:cNvSpPr/>
            <p:nvPr/>
          </p:nvSpPr>
          <p:spPr bwMode="auto">
            <a:xfrm>
              <a:off x="3135864" y="24764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6" name="Oval 495">
              <a:extLst>
                <a:ext uri="{FF2B5EF4-FFF2-40B4-BE49-F238E27FC236}">
                  <a16:creationId xmlns:a16="http://schemas.microsoft.com/office/drawing/2014/main" id="{354441CF-5292-4336-8376-1191009C86AF}"/>
                </a:ext>
              </a:extLst>
            </p:cNvPr>
            <p:cNvSpPr/>
            <p:nvPr/>
          </p:nvSpPr>
          <p:spPr bwMode="auto">
            <a:xfrm>
              <a:off x="3143073" y="25403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7" name="Oval 496">
              <a:extLst>
                <a:ext uri="{FF2B5EF4-FFF2-40B4-BE49-F238E27FC236}">
                  <a16:creationId xmlns:a16="http://schemas.microsoft.com/office/drawing/2014/main" id="{D44AF2E2-F951-49EE-A0DF-37E4E37D8383}"/>
                </a:ext>
              </a:extLst>
            </p:cNvPr>
            <p:cNvSpPr/>
            <p:nvPr/>
          </p:nvSpPr>
          <p:spPr bwMode="auto">
            <a:xfrm>
              <a:off x="3167075" y="257649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8" name="Oval 497">
              <a:extLst>
                <a:ext uri="{FF2B5EF4-FFF2-40B4-BE49-F238E27FC236}">
                  <a16:creationId xmlns:a16="http://schemas.microsoft.com/office/drawing/2014/main" id="{5D2B8775-8043-4505-8937-E17ABC1A5450}"/>
                </a:ext>
              </a:extLst>
            </p:cNvPr>
            <p:cNvSpPr/>
            <p:nvPr/>
          </p:nvSpPr>
          <p:spPr bwMode="auto">
            <a:xfrm>
              <a:off x="3221426" y="257953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99" name="Oval 498">
              <a:extLst>
                <a:ext uri="{FF2B5EF4-FFF2-40B4-BE49-F238E27FC236}">
                  <a16:creationId xmlns:a16="http://schemas.microsoft.com/office/drawing/2014/main" id="{10D0D6DE-68BD-43B9-A88D-8D8088F491EE}"/>
                </a:ext>
              </a:extLst>
            </p:cNvPr>
            <p:cNvSpPr/>
            <p:nvPr/>
          </p:nvSpPr>
          <p:spPr bwMode="auto">
            <a:xfrm>
              <a:off x="3303347" y="25899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0" name="Oval 499">
              <a:extLst>
                <a:ext uri="{FF2B5EF4-FFF2-40B4-BE49-F238E27FC236}">
                  <a16:creationId xmlns:a16="http://schemas.microsoft.com/office/drawing/2014/main" id="{9828A34E-06D6-483E-8DEE-CA66E8F36E29}"/>
                </a:ext>
              </a:extLst>
            </p:cNvPr>
            <p:cNvSpPr/>
            <p:nvPr/>
          </p:nvSpPr>
          <p:spPr bwMode="auto">
            <a:xfrm>
              <a:off x="3445483" y="262685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1" name="Oval 500">
              <a:extLst>
                <a:ext uri="{FF2B5EF4-FFF2-40B4-BE49-F238E27FC236}">
                  <a16:creationId xmlns:a16="http://schemas.microsoft.com/office/drawing/2014/main" id="{451EA4F5-3E6E-4C58-9872-BD2252BF8EE5}"/>
                </a:ext>
              </a:extLst>
            </p:cNvPr>
            <p:cNvSpPr/>
            <p:nvPr/>
          </p:nvSpPr>
          <p:spPr bwMode="auto">
            <a:xfrm>
              <a:off x="3526855" y="262066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2" name="Oval 501">
              <a:extLst>
                <a:ext uri="{FF2B5EF4-FFF2-40B4-BE49-F238E27FC236}">
                  <a16:creationId xmlns:a16="http://schemas.microsoft.com/office/drawing/2014/main" id="{4658B9E9-36A0-4313-AA91-22B945FDFF4C}"/>
                </a:ext>
              </a:extLst>
            </p:cNvPr>
            <p:cNvSpPr/>
            <p:nvPr/>
          </p:nvSpPr>
          <p:spPr bwMode="auto">
            <a:xfrm>
              <a:off x="3560538" y="264903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3" name="Oval 502">
              <a:extLst>
                <a:ext uri="{FF2B5EF4-FFF2-40B4-BE49-F238E27FC236}">
                  <a16:creationId xmlns:a16="http://schemas.microsoft.com/office/drawing/2014/main" id="{1FA006EF-C860-4229-AE4E-1BAC2525DDF0}"/>
                </a:ext>
              </a:extLst>
            </p:cNvPr>
            <p:cNvSpPr/>
            <p:nvPr/>
          </p:nvSpPr>
          <p:spPr bwMode="auto">
            <a:xfrm>
              <a:off x="3559990" y="272831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4" name="Oval 503">
              <a:extLst>
                <a:ext uri="{FF2B5EF4-FFF2-40B4-BE49-F238E27FC236}">
                  <a16:creationId xmlns:a16="http://schemas.microsoft.com/office/drawing/2014/main" id="{496B6C19-61EA-4824-81BC-4EDBFBCFDD47}"/>
                </a:ext>
              </a:extLst>
            </p:cNvPr>
            <p:cNvSpPr/>
            <p:nvPr/>
          </p:nvSpPr>
          <p:spPr bwMode="auto">
            <a:xfrm>
              <a:off x="3560667" y="276658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5" name="Oval 504">
              <a:extLst>
                <a:ext uri="{FF2B5EF4-FFF2-40B4-BE49-F238E27FC236}">
                  <a16:creationId xmlns:a16="http://schemas.microsoft.com/office/drawing/2014/main" id="{6418F988-150B-4DAF-8D46-5B48DF25C83A}"/>
                </a:ext>
              </a:extLst>
            </p:cNvPr>
            <p:cNvSpPr/>
            <p:nvPr/>
          </p:nvSpPr>
          <p:spPr bwMode="auto">
            <a:xfrm>
              <a:off x="3600499" y="283703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6" name="Oval 505">
              <a:extLst>
                <a:ext uri="{FF2B5EF4-FFF2-40B4-BE49-F238E27FC236}">
                  <a16:creationId xmlns:a16="http://schemas.microsoft.com/office/drawing/2014/main" id="{650848EB-EA80-4833-B679-09116A760DFA}"/>
                </a:ext>
              </a:extLst>
            </p:cNvPr>
            <p:cNvSpPr/>
            <p:nvPr/>
          </p:nvSpPr>
          <p:spPr bwMode="auto">
            <a:xfrm>
              <a:off x="3625180" y="283243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7" name="Oval 506">
              <a:extLst>
                <a:ext uri="{FF2B5EF4-FFF2-40B4-BE49-F238E27FC236}">
                  <a16:creationId xmlns:a16="http://schemas.microsoft.com/office/drawing/2014/main" id="{44A64361-E4DD-47CC-8DD6-3471FAB3E6D6}"/>
                </a:ext>
              </a:extLst>
            </p:cNvPr>
            <p:cNvSpPr/>
            <p:nvPr/>
          </p:nvSpPr>
          <p:spPr bwMode="auto">
            <a:xfrm>
              <a:off x="3703949" y="287957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8" name="Oval 507">
              <a:extLst>
                <a:ext uri="{FF2B5EF4-FFF2-40B4-BE49-F238E27FC236}">
                  <a16:creationId xmlns:a16="http://schemas.microsoft.com/office/drawing/2014/main" id="{8741C9B1-7B8A-486A-B5C1-221DFAFD9826}"/>
                </a:ext>
              </a:extLst>
            </p:cNvPr>
            <p:cNvSpPr/>
            <p:nvPr/>
          </p:nvSpPr>
          <p:spPr bwMode="auto">
            <a:xfrm>
              <a:off x="3776520" y="289958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09" name="Oval 508">
              <a:extLst>
                <a:ext uri="{FF2B5EF4-FFF2-40B4-BE49-F238E27FC236}">
                  <a16:creationId xmlns:a16="http://schemas.microsoft.com/office/drawing/2014/main" id="{8851FBDE-E508-4D1B-8CB5-7C351E5613E2}"/>
                </a:ext>
              </a:extLst>
            </p:cNvPr>
            <p:cNvSpPr/>
            <p:nvPr/>
          </p:nvSpPr>
          <p:spPr bwMode="auto">
            <a:xfrm>
              <a:off x="3866264" y="290626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0" name="Oval 509">
              <a:extLst>
                <a:ext uri="{FF2B5EF4-FFF2-40B4-BE49-F238E27FC236}">
                  <a16:creationId xmlns:a16="http://schemas.microsoft.com/office/drawing/2014/main" id="{B2ED6BA7-EBD2-4E5A-B8FB-71AC4BCE176E}"/>
                </a:ext>
              </a:extLst>
            </p:cNvPr>
            <p:cNvSpPr/>
            <p:nvPr/>
          </p:nvSpPr>
          <p:spPr bwMode="auto">
            <a:xfrm>
              <a:off x="3981437" y="292262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1" name="Oval 510">
              <a:extLst>
                <a:ext uri="{FF2B5EF4-FFF2-40B4-BE49-F238E27FC236}">
                  <a16:creationId xmlns:a16="http://schemas.microsoft.com/office/drawing/2014/main" id="{F087EC8E-2DC4-4537-97D5-943D7EBA6801}"/>
                </a:ext>
              </a:extLst>
            </p:cNvPr>
            <p:cNvSpPr/>
            <p:nvPr/>
          </p:nvSpPr>
          <p:spPr bwMode="auto">
            <a:xfrm>
              <a:off x="4001057" y="298338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2" name="Oval 511">
              <a:extLst>
                <a:ext uri="{FF2B5EF4-FFF2-40B4-BE49-F238E27FC236}">
                  <a16:creationId xmlns:a16="http://schemas.microsoft.com/office/drawing/2014/main" id="{397DF887-0AD5-4826-B44F-B5B7B40A5AED}"/>
                </a:ext>
              </a:extLst>
            </p:cNvPr>
            <p:cNvSpPr/>
            <p:nvPr/>
          </p:nvSpPr>
          <p:spPr bwMode="auto">
            <a:xfrm>
              <a:off x="4024325" y="306294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3" name="Oval 512">
              <a:extLst>
                <a:ext uri="{FF2B5EF4-FFF2-40B4-BE49-F238E27FC236}">
                  <a16:creationId xmlns:a16="http://schemas.microsoft.com/office/drawing/2014/main" id="{9C6BF61C-9FEE-4DB9-A66D-076929629FD7}"/>
                </a:ext>
              </a:extLst>
            </p:cNvPr>
            <p:cNvSpPr/>
            <p:nvPr/>
          </p:nvSpPr>
          <p:spPr bwMode="auto">
            <a:xfrm>
              <a:off x="4034003" y="313438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4" name="Oval 513">
              <a:extLst>
                <a:ext uri="{FF2B5EF4-FFF2-40B4-BE49-F238E27FC236}">
                  <a16:creationId xmlns:a16="http://schemas.microsoft.com/office/drawing/2014/main" id="{F80D42D1-6BD5-459F-8B60-5D85CED249F1}"/>
                </a:ext>
              </a:extLst>
            </p:cNvPr>
            <p:cNvSpPr/>
            <p:nvPr/>
          </p:nvSpPr>
          <p:spPr bwMode="auto">
            <a:xfrm>
              <a:off x="4188191" y="316075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5" name="Oval 514">
              <a:extLst>
                <a:ext uri="{FF2B5EF4-FFF2-40B4-BE49-F238E27FC236}">
                  <a16:creationId xmlns:a16="http://schemas.microsoft.com/office/drawing/2014/main" id="{CA670ADD-ECDF-4D4A-A693-7C7425E0268C}"/>
                </a:ext>
              </a:extLst>
            </p:cNvPr>
            <p:cNvSpPr/>
            <p:nvPr/>
          </p:nvSpPr>
          <p:spPr bwMode="auto">
            <a:xfrm>
              <a:off x="4307376" y="316410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6" name="Oval 515">
              <a:extLst>
                <a:ext uri="{FF2B5EF4-FFF2-40B4-BE49-F238E27FC236}">
                  <a16:creationId xmlns:a16="http://schemas.microsoft.com/office/drawing/2014/main" id="{6E395C4C-50D4-48C8-82C9-1D906A913626}"/>
                </a:ext>
              </a:extLst>
            </p:cNvPr>
            <p:cNvSpPr/>
            <p:nvPr/>
          </p:nvSpPr>
          <p:spPr bwMode="auto">
            <a:xfrm>
              <a:off x="4435820" y="320134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7" name="Oval 516">
              <a:extLst>
                <a:ext uri="{FF2B5EF4-FFF2-40B4-BE49-F238E27FC236}">
                  <a16:creationId xmlns:a16="http://schemas.microsoft.com/office/drawing/2014/main" id="{293D33B8-F44F-4E3F-A50A-173F2D193654}"/>
                </a:ext>
              </a:extLst>
            </p:cNvPr>
            <p:cNvSpPr/>
            <p:nvPr/>
          </p:nvSpPr>
          <p:spPr bwMode="auto">
            <a:xfrm>
              <a:off x="4453851" y="329848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8" name="Oval 517">
              <a:extLst>
                <a:ext uri="{FF2B5EF4-FFF2-40B4-BE49-F238E27FC236}">
                  <a16:creationId xmlns:a16="http://schemas.microsoft.com/office/drawing/2014/main" id="{699532F7-B91A-4593-B144-4A32A7D56A4A}"/>
                </a:ext>
              </a:extLst>
            </p:cNvPr>
            <p:cNvSpPr/>
            <p:nvPr/>
          </p:nvSpPr>
          <p:spPr bwMode="auto">
            <a:xfrm>
              <a:off x="4482884" y="334139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19" name="Oval 518">
              <a:extLst>
                <a:ext uri="{FF2B5EF4-FFF2-40B4-BE49-F238E27FC236}">
                  <a16:creationId xmlns:a16="http://schemas.microsoft.com/office/drawing/2014/main" id="{A1C7A7F5-AC03-4DDB-B62E-C30E4B483E74}"/>
                </a:ext>
              </a:extLst>
            </p:cNvPr>
            <p:cNvSpPr/>
            <p:nvPr/>
          </p:nvSpPr>
          <p:spPr bwMode="auto">
            <a:xfrm>
              <a:off x="4559918" y="340946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0" name="Oval 519">
              <a:extLst>
                <a:ext uri="{FF2B5EF4-FFF2-40B4-BE49-F238E27FC236}">
                  <a16:creationId xmlns:a16="http://schemas.microsoft.com/office/drawing/2014/main" id="{7E3A0379-DADE-4263-819D-6B149DFE6D11}"/>
                </a:ext>
              </a:extLst>
            </p:cNvPr>
            <p:cNvSpPr/>
            <p:nvPr/>
          </p:nvSpPr>
          <p:spPr bwMode="auto">
            <a:xfrm>
              <a:off x="4638237" y="3429225"/>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1" name="Oval 520">
              <a:extLst>
                <a:ext uri="{FF2B5EF4-FFF2-40B4-BE49-F238E27FC236}">
                  <a16:creationId xmlns:a16="http://schemas.microsoft.com/office/drawing/2014/main" id="{E3A3897C-A586-4941-9E60-7F5DAED62917}"/>
                </a:ext>
              </a:extLst>
            </p:cNvPr>
            <p:cNvSpPr/>
            <p:nvPr/>
          </p:nvSpPr>
          <p:spPr bwMode="auto">
            <a:xfrm>
              <a:off x="4882277" y="345220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2" name="Oval 521">
              <a:extLst>
                <a:ext uri="{FF2B5EF4-FFF2-40B4-BE49-F238E27FC236}">
                  <a16:creationId xmlns:a16="http://schemas.microsoft.com/office/drawing/2014/main" id="{6B262FB0-F111-4C2A-894C-C974C50B57C9}"/>
                </a:ext>
              </a:extLst>
            </p:cNvPr>
            <p:cNvSpPr/>
            <p:nvPr/>
          </p:nvSpPr>
          <p:spPr bwMode="auto">
            <a:xfrm>
              <a:off x="4803888" y="342907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3" name="Oval 522">
              <a:extLst>
                <a:ext uri="{FF2B5EF4-FFF2-40B4-BE49-F238E27FC236}">
                  <a16:creationId xmlns:a16="http://schemas.microsoft.com/office/drawing/2014/main" id="{AA3A30B6-1A7A-4DCB-B78C-53A7B181481A}"/>
                </a:ext>
              </a:extLst>
            </p:cNvPr>
            <p:cNvSpPr/>
            <p:nvPr/>
          </p:nvSpPr>
          <p:spPr bwMode="auto">
            <a:xfrm>
              <a:off x="4913136" y="344755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4" name="Oval 523">
              <a:extLst>
                <a:ext uri="{FF2B5EF4-FFF2-40B4-BE49-F238E27FC236}">
                  <a16:creationId xmlns:a16="http://schemas.microsoft.com/office/drawing/2014/main" id="{BED838D1-18E3-4D9E-BCB9-D65FD1DA071E}"/>
                </a:ext>
              </a:extLst>
            </p:cNvPr>
            <p:cNvSpPr/>
            <p:nvPr/>
          </p:nvSpPr>
          <p:spPr bwMode="auto">
            <a:xfrm>
              <a:off x="4916741" y="3534533"/>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5" name="Oval 524">
              <a:extLst>
                <a:ext uri="{FF2B5EF4-FFF2-40B4-BE49-F238E27FC236}">
                  <a16:creationId xmlns:a16="http://schemas.microsoft.com/office/drawing/2014/main" id="{D0F81CBB-1FD6-4351-82A9-D7AD310920E1}"/>
                </a:ext>
              </a:extLst>
            </p:cNvPr>
            <p:cNvSpPr/>
            <p:nvPr/>
          </p:nvSpPr>
          <p:spPr bwMode="auto">
            <a:xfrm>
              <a:off x="4974873" y="364501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6" name="Oval 525">
              <a:extLst>
                <a:ext uri="{FF2B5EF4-FFF2-40B4-BE49-F238E27FC236}">
                  <a16:creationId xmlns:a16="http://schemas.microsoft.com/office/drawing/2014/main" id="{707C0503-9078-4EB4-B5BB-E559867C6C7D}"/>
                </a:ext>
              </a:extLst>
            </p:cNvPr>
            <p:cNvSpPr/>
            <p:nvPr/>
          </p:nvSpPr>
          <p:spPr bwMode="auto">
            <a:xfrm>
              <a:off x="5336799" y="365001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7" name="Oval 526">
              <a:extLst>
                <a:ext uri="{FF2B5EF4-FFF2-40B4-BE49-F238E27FC236}">
                  <a16:creationId xmlns:a16="http://schemas.microsoft.com/office/drawing/2014/main" id="{EF4CB55C-D29A-4189-8CBC-42246390EC03}"/>
                </a:ext>
              </a:extLst>
            </p:cNvPr>
            <p:cNvSpPr/>
            <p:nvPr/>
          </p:nvSpPr>
          <p:spPr bwMode="auto">
            <a:xfrm>
              <a:off x="4932862" y="357754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8" name="Oval 527">
              <a:extLst>
                <a:ext uri="{FF2B5EF4-FFF2-40B4-BE49-F238E27FC236}">
                  <a16:creationId xmlns:a16="http://schemas.microsoft.com/office/drawing/2014/main" id="{442BCB89-4845-4769-923A-6575500A4F23}"/>
                </a:ext>
              </a:extLst>
            </p:cNvPr>
            <p:cNvSpPr/>
            <p:nvPr/>
          </p:nvSpPr>
          <p:spPr bwMode="auto">
            <a:xfrm>
              <a:off x="5082752" y="364283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29" name="Oval 528">
              <a:extLst>
                <a:ext uri="{FF2B5EF4-FFF2-40B4-BE49-F238E27FC236}">
                  <a16:creationId xmlns:a16="http://schemas.microsoft.com/office/drawing/2014/main" id="{58E03679-9FC8-4F4F-A6B1-B21589D48FCF}"/>
                </a:ext>
              </a:extLst>
            </p:cNvPr>
            <p:cNvSpPr/>
            <p:nvPr/>
          </p:nvSpPr>
          <p:spPr bwMode="auto">
            <a:xfrm>
              <a:off x="5299758" y="365246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0" name="Oval 529">
              <a:extLst>
                <a:ext uri="{FF2B5EF4-FFF2-40B4-BE49-F238E27FC236}">
                  <a16:creationId xmlns:a16="http://schemas.microsoft.com/office/drawing/2014/main" id="{0578D3DF-48A9-44CD-ADCB-7E52082A6E98}"/>
                </a:ext>
              </a:extLst>
            </p:cNvPr>
            <p:cNvSpPr/>
            <p:nvPr/>
          </p:nvSpPr>
          <p:spPr bwMode="auto">
            <a:xfrm>
              <a:off x="5351980" y="370698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1" name="Oval 530">
              <a:extLst>
                <a:ext uri="{FF2B5EF4-FFF2-40B4-BE49-F238E27FC236}">
                  <a16:creationId xmlns:a16="http://schemas.microsoft.com/office/drawing/2014/main" id="{6D8D1364-09E5-45B7-A3F0-BABAC5BCCFDB}"/>
                </a:ext>
              </a:extLst>
            </p:cNvPr>
            <p:cNvSpPr/>
            <p:nvPr/>
          </p:nvSpPr>
          <p:spPr bwMode="auto">
            <a:xfrm>
              <a:off x="5461775" y="37056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2" name="Oval 531">
              <a:extLst>
                <a:ext uri="{FF2B5EF4-FFF2-40B4-BE49-F238E27FC236}">
                  <a16:creationId xmlns:a16="http://schemas.microsoft.com/office/drawing/2014/main" id="{DEF5157D-9015-45BE-8B27-28C63B0828B2}"/>
                </a:ext>
              </a:extLst>
            </p:cNvPr>
            <p:cNvSpPr/>
            <p:nvPr/>
          </p:nvSpPr>
          <p:spPr bwMode="auto">
            <a:xfrm>
              <a:off x="5427015" y="370902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3" name="Oval 532">
              <a:extLst>
                <a:ext uri="{FF2B5EF4-FFF2-40B4-BE49-F238E27FC236}">
                  <a16:creationId xmlns:a16="http://schemas.microsoft.com/office/drawing/2014/main" id="{1591A1AF-CA60-447F-932C-3C7710EFE0BE}"/>
                </a:ext>
              </a:extLst>
            </p:cNvPr>
            <p:cNvSpPr/>
            <p:nvPr/>
          </p:nvSpPr>
          <p:spPr bwMode="auto">
            <a:xfrm>
              <a:off x="5632036" y="370569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4" name="Oval 533">
              <a:extLst>
                <a:ext uri="{FF2B5EF4-FFF2-40B4-BE49-F238E27FC236}">
                  <a16:creationId xmlns:a16="http://schemas.microsoft.com/office/drawing/2014/main" id="{50C77008-D2E6-449C-92B2-C8798B8730B8}"/>
                </a:ext>
              </a:extLst>
            </p:cNvPr>
            <p:cNvSpPr/>
            <p:nvPr/>
          </p:nvSpPr>
          <p:spPr bwMode="auto">
            <a:xfrm>
              <a:off x="5547853" y="370887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5" name="Oval 534">
              <a:extLst>
                <a:ext uri="{FF2B5EF4-FFF2-40B4-BE49-F238E27FC236}">
                  <a16:creationId xmlns:a16="http://schemas.microsoft.com/office/drawing/2014/main" id="{6A19DFC0-BCB5-4C18-A02F-EE951226DFC2}"/>
                </a:ext>
              </a:extLst>
            </p:cNvPr>
            <p:cNvSpPr/>
            <p:nvPr/>
          </p:nvSpPr>
          <p:spPr bwMode="auto">
            <a:xfrm>
              <a:off x="5724583" y="370884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6" name="Oval 535">
              <a:extLst>
                <a:ext uri="{FF2B5EF4-FFF2-40B4-BE49-F238E27FC236}">
                  <a16:creationId xmlns:a16="http://schemas.microsoft.com/office/drawing/2014/main" id="{148B6ED2-9B86-4197-8A01-0509DD6390FB}"/>
                </a:ext>
              </a:extLst>
            </p:cNvPr>
            <p:cNvSpPr/>
            <p:nvPr/>
          </p:nvSpPr>
          <p:spPr bwMode="auto">
            <a:xfrm>
              <a:off x="5761614" y="370740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7" name="Oval 536">
              <a:extLst>
                <a:ext uri="{FF2B5EF4-FFF2-40B4-BE49-F238E27FC236}">
                  <a16:creationId xmlns:a16="http://schemas.microsoft.com/office/drawing/2014/main" id="{0C5B1789-BC7C-4929-BE15-33615ACCDB51}"/>
                </a:ext>
              </a:extLst>
            </p:cNvPr>
            <p:cNvSpPr/>
            <p:nvPr/>
          </p:nvSpPr>
          <p:spPr bwMode="auto">
            <a:xfrm>
              <a:off x="5773633" y="3752840"/>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8" name="Oval 537">
              <a:extLst>
                <a:ext uri="{FF2B5EF4-FFF2-40B4-BE49-F238E27FC236}">
                  <a16:creationId xmlns:a16="http://schemas.microsoft.com/office/drawing/2014/main" id="{A4487AB9-6B7F-45FC-A472-B034BF269285}"/>
                </a:ext>
              </a:extLst>
            </p:cNvPr>
            <p:cNvSpPr/>
            <p:nvPr/>
          </p:nvSpPr>
          <p:spPr bwMode="auto">
            <a:xfrm>
              <a:off x="5806068" y="3833538"/>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39" name="Oval 538">
              <a:extLst>
                <a:ext uri="{FF2B5EF4-FFF2-40B4-BE49-F238E27FC236}">
                  <a16:creationId xmlns:a16="http://schemas.microsoft.com/office/drawing/2014/main" id="{C49DFE8F-7857-452B-A3E6-BDA40468A49F}"/>
                </a:ext>
              </a:extLst>
            </p:cNvPr>
            <p:cNvSpPr/>
            <p:nvPr/>
          </p:nvSpPr>
          <p:spPr bwMode="auto">
            <a:xfrm>
              <a:off x="5836993" y="3829991"/>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0" name="Oval 539">
              <a:extLst>
                <a:ext uri="{FF2B5EF4-FFF2-40B4-BE49-F238E27FC236}">
                  <a16:creationId xmlns:a16="http://schemas.microsoft.com/office/drawing/2014/main" id="{6982CA15-37D1-4995-B877-27C240BD97FA}"/>
                </a:ext>
              </a:extLst>
            </p:cNvPr>
            <p:cNvSpPr/>
            <p:nvPr/>
          </p:nvSpPr>
          <p:spPr bwMode="auto">
            <a:xfrm>
              <a:off x="6191743" y="3927066"/>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1" name="Oval 540">
              <a:extLst>
                <a:ext uri="{FF2B5EF4-FFF2-40B4-BE49-F238E27FC236}">
                  <a16:creationId xmlns:a16="http://schemas.microsoft.com/office/drawing/2014/main" id="{65635D14-9839-4627-80E9-BBA5F1F42203}"/>
                </a:ext>
              </a:extLst>
            </p:cNvPr>
            <p:cNvSpPr/>
            <p:nvPr/>
          </p:nvSpPr>
          <p:spPr bwMode="auto">
            <a:xfrm>
              <a:off x="6211254" y="4035262"/>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2" name="Oval 541">
              <a:extLst>
                <a:ext uri="{FF2B5EF4-FFF2-40B4-BE49-F238E27FC236}">
                  <a16:creationId xmlns:a16="http://schemas.microsoft.com/office/drawing/2014/main" id="{BC1DF331-E3A6-4A6C-B239-53A11075DFA6}"/>
                </a:ext>
              </a:extLst>
            </p:cNvPr>
            <p:cNvSpPr/>
            <p:nvPr/>
          </p:nvSpPr>
          <p:spPr bwMode="auto">
            <a:xfrm>
              <a:off x="6245995" y="4150427"/>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3" name="Oval 542">
              <a:extLst>
                <a:ext uri="{FF2B5EF4-FFF2-40B4-BE49-F238E27FC236}">
                  <a16:creationId xmlns:a16="http://schemas.microsoft.com/office/drawing/2014/main" id="{2FCF850E-0F00-4E88-81D2-CD32464D4258}"/>
                </a:ext>
              </a:extLst>
            </p:cNvPr>
            <p:cNvSpPr/>
            <p:nvPr/>
          </p:nvSpPr>
          <p:spPr bwMode="auto">
            <a:xfrm>
              <a:off x="6661407" y="4158464"/>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544" name="Oval 543">
              <a:extLst>
                <a:ext uri="{FF2B5EF4-FFF2-40B4-BE49-F238E27FC236}">
                  <a16:creationId xmlns:a16="http://schemas.microsoft.com/office/drawing/2014/main" id="{4B7FCBF9-2933-4D86-8763-059398EE7374}"/>
                </a:ext>
              </a:extLst>
            </p:cNvPr>
            <p:cNvSpPr/>
            <p:nvPr/>
          </p:nvSpPr>
          <p:spPr bwMode="auto">
            <a:xfrm>
              <a:off x="6665396" y="4464519"/>
              <a:ext cx="94284" cy="94284"/>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grpSp>
      <p:sp>
        <p:nvSpPr>
          <p:cNvPr id="89" name="TextBox 88">
            <a:extLst>
              <a:ext uri="{FF2B5EF4-FFF2-40B4-BE49-F238E27FC236}">
                <a16:creationId xmlns:a16="http://schemas.microsoft.com/office/drawing/2014/main" id="{897C1B75-B3D7-4481-82D9-058FC97129E4}"/>
              </a:ext>
            </a:extLst>
          </p:cNvPr>
          <p:cNvSpPr txBox="1"/>
          <p:nvPr/>
        </p:nvSpPr>
        <p:spPr bwMode="auto">
          <a:xfrm>
            <a:off x="9355355" y="1589181"/>
            <a:ext cx="10438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rPr>
              <a:t>ARAMIS</a:t>
            </a:r>
            <a:r>
              <a:rPr lang="en-US" sz="1800" b="1" baseline="30000" dirty="0">
                <a:solidFill>
                  <a:schemeClr val="bg1"/>
                </a:solidFill>
                <a:latin typeface="Calibri" panose="020F0502020204030204" pitchFamily="34" charset="0"/>
              </a:rPr>
              <a:t>3</a:t>
            </a:r>
            <a:endParaRPr lang="en-US" sz="1800" b="1" dirty="0">
              <a:solidFill>
                <a:schemeClr val="bg1"/>
              </a:solidFill>
              <a:latin typeface="Calibri" panose="020F0502020204030204" pitchFamily="34" charset="0"/>
            </a:endParaRPr>
          </a:p>
        </p:txBody>
      </p:sp>
      <p:sp>
        <p:nvSpPr>
          <p:cNvPr id="90" name="TextBox 25">
            <a:extLst>
              <a:ext uri="{FF2B5EF4-FFF2-40B4-BE49-F238E27FC236}">
                <a16:creationId xmlns:a16="http://schemas.microsoft.com/office/drawing/2014/main" id="{34470906-9945-49FF-860C-6B3FFED7B266}"/>
              </a:ext>
            </a:extLst>
          </p:cNvPr>
          <p:cNvSpPr txBox="1">
            <a:spLocks noChangeArrowheads="1"/>
          </p:cNvSpPr>
          <p:nvPr/>
        </p:nvSpPr>
        <p:spPr bwMode="auto">
          <a:xfrm>
            <a:off x="9447773" y="4042157"/>
            <a:ext cx="8993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mn-cs"/>
              </a:rPr>
              <a:t>Mo</a:t>
            </a:r>
          </a:p>
        </p:txBody>
      </p:sp>
      <p:sp>
        <p:nvSpPr>
          <p:cNvPr id="667" name="TextBox 666">
            <a:extLst>
              <a:ext uri="{FF2B5EF4-FFF2-40B4-BE49-F238E27FC236}">
                <a16:creationId xmlns:a16="http://schemas.microsoft.com/office/drawing/2014/main" id="{7AD9FCC0-A45D-40A1-A104-5B2A6D004383}"/>
              </a:ext>
            </a:extLst>
          </p:cNvPr>
          <p:cNvSpPr txBox="1"/>
          <p:nvPr/>
        </p:nvSpPr>
        <p:spPr bwMode="auto">
          <a:xfrm>
            <a:off x="9907183" y="1869986"/>
            <a:ext cx="1764856" cy="668332"/>
          </a:xfrm>
          <a:prstGeom prst="rect">
            <a:avLst/>
          </a:prstGeom>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0.41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 CI: 0.34-0.50;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p>
        </p:txBody>
      </p:sp>
      <p:cxnSp>
        <p:nvCxnSpPr>
          <p:cNvPr id="124" name="Straight Connector 123">
            <a:extLst>
              <a:ext uri="{FF2B5EF4-FFF2-40B4-BE49-F238E27FC236}">
                <a16:creationId xmlns:a16="http://schemas.microsoft.com/office/drawing/2014/main" id="{E71E0705-1AF2-4CA5-A1B7-56D5C2642F4D}"/>
              </a:ext>
            </a:extLst>
          </p:cNvPr>
          <p:cNvCxnSpPr>
            <a:cxnSpLocks/>
          </p:cNvCxnSpPr>
          <p:nvPr/>
        </p:nvCxnSpPr>
        <p:spPr bwMode="auto">
          <a:xfrm>
            <a:off x="8686078" y="3552920"/>
            <a:ext cx="175487" cy="0"/>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5A3CDF9B-BB59-49DB-A479-8026FBC3816B}"/>
              </a:ext>
            </a:extLst>
          </p:cNvPr>
          <p:cNvCxnSpPr>
            <a:cxnSpLocks/>
          </p:cNvCxnSpPr>
          <p:nvPr/>
        </p:nvCxnSpPr>
        <p:spPr bwMode="auto">
          <a:xfrm>
            <a:off x="8686078" y="3705320"/>
            <a:ext cx="175487" cy="0"/>
          </a:xfrm>
          <a:prstGeom prst="line">
            <a:avLst/>
          </a:prstGeom>
          <a:noFill/>
          <a:ln w="28575"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7EE01F3F-F0A8-4142-BB6C-D992C40E714D}"/>
              </a:ext>
            </a:extLst>
          </p:cNvPr>
          <p:cNvCxnSpPr>
            <a:cxnSpLocks/>
          </p:cNvCxnSpPr>
          <p:nvPr/>
        </p:nvCxnSpPr>
        <p:spPr bwMode="auto">
          <a:xfrm>
            <a:off x="1191748" y="3586380"/>
            <a:ext cx="175487" cy="0"/>
          </a:xfrm>
          <a:prstGeom prst="line">
            <a:avLst/>
          </a:prstGeom>
          <a:noFill/>
          <a:ln w="28575"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DC123448-43F8-4C69-B48B-DDF9C0B8C5AE}"/>
              </a:ext>
            </a:extLst>
          </p:cNvPr>
          <p:cNvCxnSpPr>
            <a:cxnSpLocks/>
          </p:cNvCxnSpPr>
          <p:nvPr/>
        </p:nvCxnSpPr>
        <p:spPr bwMode="auto">
          <a:xfrm>
            <a:off x="1191748" y="3738780"/>
            <a:ext cx="175487" cy="0"/>
          </a:xfrm>
          <a:prstGeom prst="line">
            <a:avLst/>
          </a:prstGeom>
          <a:noFill/>
          <a:ln w="28575" cap="flat" cmpd="sng" algn="ctr">
            <a:solidFill>
              <a:schemeClr val="accent3"/>
            </a:solidFill>
            <a:prstDash val="solid"/>
            <a:round/>
            <a:headEnd type="none" w="med" len="med"/>
            <a:tailEnd type="none" w="med" len="med"/>
          </a:ln>
          <a:effectLst/>
        </p:spPr>
      </p:cxnSp>
      <p:sp>
        <p:nvSpPr>
          <p:cNvPr id="175" name="TextBox 174">
            <a:extLst>
              <a:ext uri="{FF2B5EF4-FFF2-40B4-BE49-F238E27FC236}">
                <a16:creationId xmlns:a16="http://schemas.microsoft.com/office/drawing/2014/main" id="{F740D0F6-4A2F-4B80-BA15-36DDDEE2F3B9}"/>
              </a:ext>
            </a:extLst>
          </p:cNvPr>
          <p:cNvSpPr txBox="1"/>
          <p:nvPr/>
        </p:nvSpPr>
        <p:spPr bwMode="auto">
          <a:xfrm>
            <a:off x="1354379" y="3384882"/>
            <a:ext cx="4780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Apa</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cxnSp>
        <p:nvCxnSpPr>
          <p:cNvPr id="670" name="Straight Connector 669">
            <a:extLst>
              <a:ext uri="{FF2B5EF4-FFF2-40B4-BE49-F238E27FC236}">
                <a16:creationId xmlns:a16="http://schemas.microsoft.com/office/drawing/2014/main" id="{BAB57C59-B76B-43DC-B4DD-27A7B1AAB0B2}"/>
              </a:ext>
            </a:extLst>
          </p:cNvPr>
          <p:cNvCxnSpPr>
            <a:cxnSpLocks/>
          </p:cNvCxnSpPr>
          <p:nvPr/>
        </p:nvCxnSpPr>
        <p:spPr bwMode="auto">
          <a:xfrm>
            <a:off x="4942779" y="3580160"/>
            <a:ext cx="185339" cy="0"/>
          </a:xfrm>
          <a:prstGeom prst="line">
            <a:avLst/>
          </a:prstGeom>
          <a:noFill/>
          <a:ln w="28575" cap="flat" cmpd="sng" algn="ctr">
            <a:solidFill>
              <a:schemeClr val="accent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A2BF436D-435D-4436-BEBC-476731391AC6}"/>
              </a:ext>
            </a:extLst>
          </p:cNvPr>
          <p:cNvCxnSpPr>
            <a:cxnSpLocks/>
          </p:cNvCxnSpPr>
          <p:nvPr/>
        </p:nvCxnSpPr>
        <p:spPr bwMode="auto">
          <a:xfrm>
            <a:off x="4942779" y="3732560"/>
            <a:ext cx="185339" cy="0"/>
          </a:xfrm>
          <a:prstGeom prst="line">
            <a:avLst/>
          </a:prstGeom>
          <a:noFill/>
          <a:ln w="28575" cap="flat" cmpd="sng" algn="ctr">
            <a:solidFill>
              <a:schemeClr val="accent3"/>
            </a:solidFill>
            <a:prstDash val="solid"/>
            <a:round/>
            <a:headEnd type="none" w="med" len="med"/>
            <a:tailEnd type="none" w="med" len="med"/>
          </a:ln>
          <a:effectLst/>
        </p:spPr>
      </p:cxnSp>
      <p:sp>
        <p:nvSpPr>
          <p:cNvPr id="674" name="TextBox 673">
            <a:extLst>
              <a:ext uri="{FF2B5EF4-FFF2-40B4-BE49-F238E27FC236}">
                <a16:creationId xmlns:a16="http://schemas.microsoft.com/office/drawing/2014/main" id="{5000381D-2C9D-4D47-8176-23589EB53FB1}"/>
              </a:ext>
            </a:extLst>
          </p:cNvPr>
          <p:cNvSpPr txBox="1"/>
          <p:nvPr/>
        </p:nvSpPr>
        <p:spPr bwMode="auto">
          <a:xfrm>
            <a:off x="5136963" y="3358658"/>
            <a:ext cx="5565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Enza</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sp>
        <p:nvSpPr>
          <p:cNvPr id="675" name="TextBox 674">
            <a:extLst>
              <a:ext uri="{FF2B5EF4-FFF2-40B4-BE49-F238E27FC236}">
                <a16:creationId xmlns:a16="http://schemas.microsoft.com/office/drawing/2014/main" id="{249F2770-5F5A-4541-BCDD-B1BCCA866861}"/>
              </a:ext>
            </a:extLst>
          </p:cNvPr>
          <p:cNvSpPr txBox="1"/>
          <p:nvPr/>
        </p:nvSpPr>
        <p:spPr bwMode="auto">
          <a:xfrm>
            <a:off x="8838621" y="3353454"/>
            <a:ext cx="5447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err="1">
                <a:solidFill>
                  <a:schemeClr val="accent1"/>
                </a:solidFill>
                <a:latin typeface="Calibri" panose="020F0502020204030204" pitchFamily="34" charset="0"/>
              </a:rPr>
              <a:t>Daro</a:t>
            </a:r>
            <a:br>
              <a:rPr lang="en-US" sz="1400" b="1" dirty="0">
                <a:solidFill>
                  <a:schemeClr val="bg1"/>
                </a:solidFill>
                <a:latin typeface="Calibri" panose="020F0502020204030204" pitchFamily="34" charset="0"/>
              </a:rPr>
            </a:br>
            <a:r>
              <a:rPr lang="en-US" sz="1400" b="1" dirty="0">
                <a:solidFill>
                  <a:schemeClr val="accent3"/>
                </a:solidFill>
                <a:latin typeface="Calibri" panose="020F0502020204030204" pitchFamily="34" charset="0"/>
              </a:rPr>
              <a:t>Pbo</a:t>
            </a:r>
          </a:p>
        </p:txBody>
      </p:sp>
      <p:sp>
        <p:nvSpPr>
          <p:cNvPr id="676" name="Title 3">
            <a:extLst>
              <a:ext uri="{FF2B5EF4-FFF2-40B4-BE49-F238E27FC236}">
                <a16:creationId xmlns:a16="http://schemas.microsoft.com/office/drawing/2014/main" id="{7C1B3C00-222A-4AAE-931D-B5A4E414C737}"/>
              </a:ext>
            </a:extLst>
          </p:cNvPr>
          <p:cNvSpPr txBox="1">
            <a:spLocks/>
          </p:cNvSpPr>
          <p:nvPr/>
        </p:nvSpPr>
        <p:spPr bwMode="auto">
          <a:xfrm>
            <a:off x="8074665" y="4565484"/>
            <a:ext cx="3840480" cy="845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14313" indent="-214313" defTabSz="342900">
              <a:defRPr>
                <a:solidFill>
                  <a:schemeClr val="tx1"/>
                </a:solidFill>
                <a:latin typeface="Calibri" pitchFamily="34" charset="0"/>
                <a:ea typeface="ＭＳ Ｐゴシック" pitchFamily="34" charset="-128"/>
              </a:defRPr>
            </a:lvl1pPr>
            <a:lvl2pPr marL="742950" indent="-285750" defTabSz="342900">
              <a:defRPr>
                <a:solidFill>
                  <a:schemeClr val="tx1"/>
                </a:solidFill>
                <a:latin typeface="Calibri" pitchFamily="34" charset="0"/>
                <a:ea typeface="ＭＳ Ｐゴシック" pitchFamily="34" charset="-128"/>
              </a:defRPr>
            </a:lvl2pPr>
            <a:lvl3pPr marL="1143000" indent="-228600" defTabSz="342900">
              <a:defRPr>
                <a:solidFill>
                  <a:schemeClr val="tx1"/>
                </a:solidFill>
                <a:latin typeface="Calibri" pitchFamily="34" charset="0"/>
                <a:ea typeface="ＭＳ Ｐゴシック" pitchFamily="34" charset="-128"/>
              </a:defRPr>
            </a:lvl3pPr>
            <a:lvl4pPr marL="1600200" indent="-228600" defTabSz="342900">
              <a:defRPr>
                <a:solidFill>
                  <a:schemeClr val="tx1"/>
                </a:solidFill>
                <a:latin typeface="Calibri" pitchFamily="34" charset="0"/>
                <a:ea typeface="ＭＳ Ｐゴシック" pitchFamily="34" charset="-128"/>
              </a:defRPr>
            </a:lvl4pPr>
            <a:lvl5pPr marL="2057400" indent="-228600" defTabSz="342900">
              <a:defRPr>
                <a:solidFill>
                  <a:schemeClr val="tx1"/>
                </a:solidFill>
                <a:latin typeface="Calibri" pitchFamily="34" charset="0"/>
                <a:ea typeface="ＭＳ Ｐゴシック" pitchFamily="34" charset="-128"/>
              </a:defRPr>
            </a:lvl5pPr>
            <a:lvl6pPr marL="25146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defTabSz="3429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pPr marL="285750" indent="-285750">
              <a:buFont typeface="Wingdings" panose="05000000000000000000" pitchFamily="2" charset="2"/>
              <a:buChar char="§"/>
              <a:defRPr/>
            </a:pP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Median MFS, mo: </a:t>
            </a:r>
            <a:r>
              <a:rPr kumimoji="0" lang="en-US" altLang="en-US" sz="1600" b="1" i="0" u="none" strike="noStrike" kern="1200" cap="none" spc="0" normalizeH="0" baseline="0" noProof="0" dirty="0" err="1">
                <a:ln>
                  <a:noFill/>
                </a:ln>
                <a:solidFill>
                  <a:schemeClr val="accent1"/>
                </a:solidFill>
                <a:effectLst/>
                <a:uLnTx/>
                <a:uFillTx/>
                <a:latin typeface="Calibri" pitchFamily="34" charset="0"/>
                <a:ea typeface="ＭＳ Ｐゴシック" pitchFamily="34" charset="-128"/>
                <a:cs typeface="Calibri" panose="020F0502020204030204" pitchFamily="34" charset="0"/>
              </a:rPr>
              <a:t>Daro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40.4 vs </a:t>
            </a:r>
            <a:r>
              <a:rPr kumimoji="0" lang="en-US" altLang="en-US" sz="1600" b="1" i="0" u="none" strike="noStrike" kern="1200" cap="none" spc="0" normalizeH="0" baseline="0" noProof="0" dirty="0">
                <a:ln>
                  <a:noFill/>
                </a:ln>
                <a:solidFill>
                  <a:schemeClr val="accent3"/>
                </a:solidFill>
                <a:effectLst/>
                <a:uLnTx/>
                <a:uFillTx/>
                <a:latin typeface="Calibri" pitchFamily="34" charset="0"/>
                <a:ea typeface="ＭＳ Ｐゴシック" pitchFamily="34" charset="-128"/>
                <a:cs typeface="Calibri" panose="020F0502020204030204" pitchFamily="34" charset="0"/>
              </a:rPr>
              <a:t>Pbo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18.4</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59% </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reduction of distant progression or death </a:t>
            </a:r>
          </a:p>
          <a:p>
            <a:pPr marL="285750" marR="0" lvl="0" indent="-285750" algn="l" defTabSz="3429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60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22-mo</a:t>
            </a:r>
            <a:r>
              <a:rPr kumimoji="0" lang="en-US" altLang="en-US" sz="16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rPr>
              <a:t> additional MFS benefit</a:t>
            </a:r>
          </a:p>
          <a:p>
            <a:pPr marL="214313" marR="0" lvl="0" indent="-214313" algn="l" defTabSz="342900" rtl="0" eaLnBrk="1" fontAlgn="auto" latinLnBrk="0" hangingPunct="1">
              <a:lnSpc>
                <a:spcPct val="100000"/>
              </a:lnSpc>
              <a:spcBef>
                <a:spcPts val="0"/>
              </a:spcBef>
              <a:spcAft>
                <a:spcPts val="0"/>
              </a:spcAft>
              <a:buClrTx/>
              <a:buSzTx/>
              <a:buFont typeface="Arial" pitchFamily="34" charset="0"/>
              <a:buChar char="•"/>
              <a:tabLst/>
              <a:defRPr/>
            </a:pPr>
            <a:endParaRPr kumimoji="0" lang="en-US" altLang="en-US" sz="14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Calibri" panose="020F0502020204030204" pitchFamily="34" charset="0"/>
            </a:endParaRPr>
          </a:p>
        </p:txBody>
      </p:sp>
      <p:grpSp>
        <p:nvGrpSpPr>
          <p:cNvPr id="677" name="Group 676">
            <a:extLst>
              <a:ext uri="{FF2B5EF4-FFF2-40B4-BE49-F238E27FC236}">
                <a16:creationId xmlns:a16="http://schemas.microsoft.com/office/drawing/2014/main" id="{4C3B8A79-2EFF-406C-B0EA-33EE3DCC81B6}"/>
              </a:ext>
            </a:extLst>
          </p:cNvPr>
          <p:cNvGrpSpPr>
            <a:grpSpLocks/>
          </p:cNvGrpSpPr>
          <p:nvPr/>
        </p:nvGrpSpPr>
        <p:grpSpPr>
          <a:xfrm>
            <a:off x="4492608" y="2204000"/>
            <a:ext cx="3428474" cy="1916513"/>
            <a:chOff x="7144384" y="1885951"/>
            <a:chExt cx="3762375" cy="2577644"/>
          </a:xfrm>
        </p:grpSpPr>
        <p:sp>
          <p:nvSpPr>
            <p:cNvPr id="678" name="Line 156">
              <a:extLst>
                <a:ext uri="{FF2B5EF4-FFF2-40B4-BE49-F238E27FC236}">
                  <a16:creationId xmlns:a16="http://schemas.microsoft.com/office/drawing/2014/main" id="{7CAF2048-4B2A-4A6F-B93D-6EB0B8782EE4}"/>
                </a:ext>
              </a:extLst>
            </p:cNvPr>
            <p:cNvSpPr>
              <a:spLocks noChangeShapeType="1"/>
            </p:cNvSpPr>
            <p:nvPr/>
          </p:nvSpPr>
          <p:spPr bwMode="auto">
            <a:xfrm>
              <a:off x="7512684" y="3054351"/>
              <a:ext cx="3394075" cy="0"/>
            </a:xfrm>
            <a:prstGeom prst="line">
              <a:avLst/>
            </a:prstGeom>
            <a:noFill/>
            <a:ln w="19050">
              <a:solidFill>
                <a:schemeClr val="bg1"/>
              </a:solidFill>
              <a:prstDash val="dash"/>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79" name="Oval 678">
              <a:extLst>
                <a:ext uri="{FF2B5EF4-FFF2-40B4-BE49-F238E27FC236}">
                  <a16:creationId xmlns:a16="http://schemas.microsoft.com/office/drawing/2014/main" id="{7DCBE686-9D37-4560-B7DE-AC0DB6D79ADF}"/>
                </a:ext>
              </a:extLst>
            </p:cNvPr>
            <p:cNvSpPr/>
            <p:nvPr/>
          </p:nvSpPr>
          <p:spPr bwMode="auto">
            <a:xfrm>
              <a:off x="7485060" y="19508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0" name="Oval 679">
              <a:extLst>
                <a:ext uri="{FF2B5EF4-FFF2-40B4-BE49-F238E27FC236}">
                  <a16:creationId xmlns:a16="http://schemas.microsoft.com/office/drawing/2014/main" id="{9062232B-CBC1-45AE-AFD8-AF891B72CD7F}"/>
                </a:ext>
              </a:extLst>
            </p:cNvPr>
            <p:cNvSpPr/>
            <p:nvPr/>
          </p:nvSpPr>
          <p:spPr bwMode="auto">
            <a:xfrm>
              <a:off x="7562930" y="194776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1" name="Oval 680">
              <a:extLst>
                <a:ext uri="{FF2B5EF4-FFF2-40B4-BE49-F238E27FC236}">
                  <a16:creationId xmlns:a16="http://schemas.microsoft.com/office/drawing/2014/main" id="{CDF1C3EA-A842-4DDD-948D-B27BD3C804C9}"/>
                </a:ext>
              </a:extLst>
            </p:cNvPr>
            <p:cNvSpPr/>
            <p:nvPr/>
          </p:nvSpPr>
          <p:spPr bwMode="auto">
            <a:xfrm>
              <a:off x="7767967" y="210470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2" name="Oval 681">
              <a:extLst>
                <a:ext uri="{FF2B5EF4-FFF2-40B4-BE49-F238E27FC236}">
                  <a16:creationId xmlns:a16="http://schemas.microsoft.com/office/drawing/2014/main" id="{FA05164E-A889-46ED-A10D-C0A32189185A}"/>
                </a:ext>
              </a:extLst>
            </p:cNvPr>
            <p:cNvSpPr/>
            <p:nvPr/>
          </p:nvSpPr>
          <p:spPr bwMode="auto">
            <a:xfrm>
              <a:off x="7776961" y="225102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3" name="Oval 682">
              <a:extLst>
                <a:ext uri="{FF2B5EF4-FFF2-40B4-BE49-F238E27FC236}">
                  <a16:creationId xmlns:a16="http://schemas.microsoft.com/office/drawing/2014/main" id="{8063C11F-B889-4A9C-A6E4-5DDA3D5F48D9}"/>
                </a:ext>
              </a:extLst>
            </p:cNvPr>
            <p:cNvSpPr/>
            <p:nvPr/>
          </p:nvSpPr>
          <p:spPr bwMode="auto">
            <a:xfrm>
              <a:off x="7783570" y="23049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4" name="Oval 683">
              <a:extLst>
                <a:ext uri="{FF2B5EF4-FFF2-40B4-BE49-F238E27FC236}">
                  <a16:creationId xmlns:a16="http://schemas.microsoft.com/office/drawing/2014/main" id="{B50332FF-0FD1-405C-8195-066243AC593A}"/>
                </a:ext>
              </a:extLst>
            </p:cNvPr>
            <p:cNvSpPr/>
            <p:nvPr/>
          </p:nvSpPr>
          <p:spPr bwMode="auto">
            <a:xfrm>
              <a:off x="7818958" y="2403939"/>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5" name="Oval 684">
              <a:extLst>
                <a:ext uri="{FF2B5EF4-FFF2-40B4-BE49-F238E27FC236}">
                  <a16:creationId xmlns:a16="http://schemas.microsoft.com/office/drawing/2014/main" id="{CE6814C7-4424-4AAA-8FEF-3D7B5D5A9143}"/>
                </a:ext>
              </a:extLst>
            </p:cNvPr>
            <p:cNvSpPr/>
            <p:nvPr/>
          </p:nvSpPr>
          <p:spPr bwMode="auto">
            <a:xfrm>
              <a:off x="8018393" y="241792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6" name="Oval 685">
              <a:extLst>
                <a:ext uri="{FF2B5EF4-FFF2-40B4-BE49-F238E27FC236}">
                  <a16:creationId xmlns:a16="http://schemas.microsoft.com/office/drawing/2014/main" id="{DEA5624E-7A50-4886-9EF4-8AC285B66A2C}"/>
                </a:ext>
              </a:extLst>
            </p:cNvPr>
            <p:cNvSpPr/>
            <p:nvPr/>
          </p:nvSpPr>
          <p:spPr bwMode="auto">
            <a:xfrm>
              <a:off x="8038203" y="252785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7" name="Oval 686">
              <a:extLst>
                <a:ext uri="{FF2B5EF4-FFF2-40B4-BE49-F238E27FC236}">
                  <a16:creationId xmlns:a16="http://schemas.microsoft.com/office/drawing/2014/main" id="{E74C3267-C9DA-49CA-8E00-48FDDCFA880E}"/>
                </a:ext>
              </a:extLst>
            </p:cNvPr>
            <p:cNvSpPr/>
            <p:nvPr/>
          </p:nvSpPr>
          <p:spPr bwMode="auto">
            <a:xfrm>
              <a:off x="8620653" y="297180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8" name="Oval 687">
              <a:extLst>
                <a:ext uri="{FF2B5EF4-FFF2-40B4-BE49-F238E27FC236}">
                  <a16:creationId xmlns:a16="http://schemas.microsoft.com/office/drawing/2014/main" id="{25E56C63-E9FB-4A22-991B-98082AA170D9}"/>
                </a:ext>
              </a:extLst>
            </p:cNvPr>
            <p:cNvSpPr/>
            <p:nvPr/>
          </p:nvSpPr>
          <p:spPr bwMode="auto">
            <a:xfrm>
              <a:off x="8640257" y="31464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9" name="Oval 688">
              <a:extLst>
                <a:ext uri="{FF2B5EF4-FFF2-40B4-BE49-F238E27FC236}">
                  <a16:creationId xmlns:a16="http://schemas.microsoft.com/office/drawing/2014/main" id="{49031F34-B6E6-4B02-B53D-7D70F1375847}"/>
                </a:ext>
              </a:extLst>
            </p:cNvPr>
            <p:cNvSpPr/>
            <p:nvPr/>
          </p:nvSpPr>
          <p:spPr bwMode="auto">
            <a:xfrm>
              <a:off x="8709553" y="31591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0" name="Oval 689">
              <a:extLst>
                <a:ext uri="{FF2B5EF4-FFF2-40B4-BE49-F238E27FC236}">
                  <a16:creationId xmlns:a16="http://schemas.microsoft.com/office/drawing/2014/main" id="{27FB579A-1D09-4564-B2BF-8A9CFA49CA5F}"/>
                </a:ext>
              </a:extLst>
            </p:cNvPr>
            <p:cNvSpPr/>
            <p:nvPr/>
          </p:nvSpPr>
          <p:spPr bwMode="auto">
            <a:xfrm>
              <a:off x="8420628" y="2900528"/>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1" name="Oval 690">
              <a:extLst>
                <a:ext uri="{FF2B5EF4-FFF2-40B4-BE49-F238E27FC236}">
                  <a16:creationId xmlns:a16="http://schemas.microsoft.com/office/drawing/2014/main" id="{41EF3583-2DC7-49BF-8D4B-5880F58C62C4}"/>
                </a:ext>
              </a:extLst>
            </p:cNvPr>
            <p:cNvSpPr/>
            <p:nvPr/>
          </p:nvSpPr>
          <p:spPr bwMode="auto">
            <a:xfrm>
              <a:off x="8508930" y="290165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2" name="Oval 691">
              <a:extLst>
                <a:ext uri="{FF2B5EF4-FFF2-40B4-BE49-F238E27FC236}">
                  <a16:creationId xmlns:a16="http://schemas.microsoft.com/office/drawing/2014/main" id="{C4769DF3-ECDB-4AF8-BF45-F66A2FB1B2A6}"/>
                </a:ext>
              </a:extLst>
            </p:cNvPr>
            <p:cNvSpPr/>
            <p:nvPr/>
          </p:nvSpPr>
          <p:spPr bwMode="auto">
            <a:xfrm>
              <a:off x="8592078" y="292793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3" name="Oval 692">
              <a:extLst>
                <a:ext uri="{FF2B5EF4-FFF2-40B4-BE49-F238E27FC236}">
                  <a16:creationId xmlns:a16="http://schemas.microsoft.com/office/drawing/2014/main" id="{B760418A-DAA6-436C-B099-56A4259C1BCE}"/>
                </a:ext>
              </a:extLst>
            </p:cNvPr>
            <p:cNvSpPr/>
            <p:nvPr/>
          </p:nvSpPr>
          <p:spPr bwMode="auto">
            <a:xfrm>
              <a:off x="8762983" y="317538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4" name="Oval 693">
              <a:extLst>
                <a:ext uri="{FF2B5EF4-FFF2-40B4-BE49-F238E27FC236}">
                  <a16:creationId xmlns:a16="http://schemas.microsoft.com/office/drawing/2014/main" id="{8C08AC97-C916-4034-90AB-3E6EED89CDD8}"/>
                </a:ext>
              </a:extLst>
            </p:cNvPr>
            <p:cNvSpPr/>
            <p:nvPr/>
          </p:nvSpPr>
          <p:spPr bwMode="auto">
            <a:xfrm>
              <a:off x="9106300" y="333349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5" name="Oval 694">
              <a:extLst>
                <a:ext uri="{FF2B5EF4-FFF2-40B4-BE49-F238E27FC236}">
                  <a16:creationId xmlns:a16="http://schemas.microsoft.com/office/drawing/2014/main" id="{D34FF790-F7CE-4E32-A0ED-BA2A8A1CDA8C}"/>
                </a:ext>
              </a:extLst>
            </p:cNvPr>
            <p:cNvSpPr/>
            <p:nvPr/>
          </p:nvSpPr>
          <p:spPr bwMode="auto">
            <a:xfrm>
              <a:off x="9211309" y="338544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6" name="Oval 695">
              <a:extLst>
                <a:ext uri="{FF2B5EF4-FFF2-40B4-BE49-F238E27FC236}">
                  <a16:creationId xmlns:a16="http://schemas.microsoft.com/office/drawing/2014/main" id="{49C55EA4-4DE5-4491-B67A-EDBDE05C3F2F}"/>
                </a:ext>
              </a:extLst>
            </p:cNvPr>
            <p:cNvSpPr/>
            <p:nvPr/>
          </p:nvSpPr>
          <p:spPr bwMode="auto">
            <a:xfrm>
              <a:off x="9249774" y="338566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7" name="Oval 696">
              <a:extLst>
                <a:ext uri="{FF2B5EF4-FFF2-40B4-BE49-F238E27FC236}">
                  <a16:creationId xmlns:a16="http://schemas.microsoft.com/office/drawing/2014/main" id="{69B06967-843F-4068-87A7-B0363542B74D}"/>
                </a:ext>
              </a:extLst>
            </p:cNvPr>
            <p:cNvSpPr/>
            <p:nvPr/>
          </p:nvSpPr>
          <p:spPr bwMode="auto">
            <a:xfrm>
              <a:off x="9485744" y="342094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8" name="Oval 697">
              <a:extLst>
                <a:ext uri="{FF2B5EF4-FFF2-40B4-BE49-F238E27FC236}">
                  <a16:creationId xmlns:a16="http://schemas.microsoft.com/office/drawing/2014/main" id="{FA840069-417C-433F-9F60-83B098D40A4D}"/>
                </a:ext>
              </a:extLst>
            </p:cNvPr>
            <p:cNvSpPr/>
            <p:nvPr/>
          </p:nvSpPr>
          <p:spPr bwMode="auto">
            <a:xfrm>
              <a:off x="9839906" y="353576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9" name="Oval 698">
              <a:extLst>
                <a:ext uri="{FF2B5EF4-FFF2-40B4-BE49-F238E27FC236}">
                  <a16:creationId xmlns:a16="http://schemas.microsoft.com/office/drawing/2014/main" id="{66DDF586-06E0-4A0B-9188-9149245580DD}"/>
                </a:ext>
              </a:extLst>
            </p:cNvPr>
            <p:cNvSpPr/>
            <p:nvPr/>
          </p:nvSpPr>
          <p:spPr bwMode="auto">
            <a:xfrm>
              <a:off x="9703434" y="345206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0" name="Oval 699">
              <a:extLst>
                <a:ext uri="{FF2B5EF4-FFF2-40B4-BE49-F238E27FC236}">
                  <a16:creationId xmlns:a16="http://schemas.microsoft.com/office/drawing/2014/main" id="{244B8B57-9CDC-4E97-8244-AB7C6C13E679}"/>
                </a:ext>
              </a:extLst>
            </p:cNvPr>
            <p:cNvSpPr/>
            <p:nvPr/>
          </p:nvSpPr>
          <p:spPr bwMode="auto">
            <a:xfrm>
              <a:off x="9770003" y="350665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1" name="Oval 700">
              <a:extLst>
                <a:ext uri="{FF2B5EF4-FFF2-40B4-BE49-F238E27FC236}">
                  <a16:creationId xmlns:a16="http://schemas.microsoft.com/office/drawing/2014/main" id="{C2715221-F500-4911-909F-24F7B810558D}"/>
                </a:ext>
              </a:extLst>
            </p:cNvPr>
            <p:cNvSpPr/>
            <p:nvPr/>
          </p:nvSpPr>
          <p:spPr bwMode="auto">
            <a:xfrm>
              <a:off x="9804928" y="350613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2" name="Oval 701">
              <a:extLst>
                <a:ext uri="{FF2B5EF4-FFF2-40B4-BE49-F238E27FC236}">
                  <a16:creationId xmlns:a16="http://schemas.microsoft.com/office/drawing/2014/main" id="{1B8CC014-FA4F-41DD-A951-286AB7A336DA}"/>
                </a:ext>
              </a:extLst>
            </p:cNvPr>
            <p:cNvSpPr/>
            <p:nvPr/>
          </p:nvSpPr>
          <p:spPr bwMode="auto">
            <a:xfrm>
              <a:off x="9874577" y="353826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3" name="Oval 702">
              <a:extLst>
                <a:ext uri="{FF2B5EF4-FFF2-40B4-BE49-F238E27FC236}">
                  <a16:creationId xmlns:a16="http://schemas.microsoft.com/office/drawing/2014/main" id="{F413EB15-D205-44A4-B58E-92F9259302B3}"/>
                </a:ext>
              </a:extLst>
            </p:cNvPr>
            <p:cNvSpPr/>
            <p:nvPr/>
          </p:nvSpPr>
          <p:spPr bwMode="auto">
            <a:xfrm>
              <a:off x="10357752" y="379152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04" name="Group 703">
              <a:extLst>
                <a:ext uri="{FF2B5EF4-FFF2-40B4-BE49-F238E27FC236}">
                  <a16:creationId xmlns:a16="http://schemas.microsoft.com/office/drawing/2014/main" id="{93DA6F97-78C5-4229-BE35-6601C7DFDEE4}"/>
                </a:ext>
              </a:extLst>
            </p:cNvPr>
            <p:cNvGrpSpPr/>
            <p:nvPr/>
          </p:nvGrpSpPr>
          <p:grpSpPr>
            <a:xfrm>
              <a:off x="7507364" y="1976439"/>
              <a:ext cx="3207570" cy="2159308"/>
              <a:chOff x="954125" y="3073484"/>
              <a:chExt cx="4564156" cy="1786160"/>
            </a:xfrm>
          </p:grpSpPr>
          <p:grpSp>
            <p:nvGrpSpPr>
              <p:cNvPr id="776" name="Group 81">
                <a:extLst>
                  <a:ext uri="{FF2B5EF4-FFF2-40B4-BE49-F238E27FC236}">
                    <a16:creationId xmlns:a16="http://schemas.microsoft.com/office/drawing/2014/main" id="{6523A33D-99A1-406E-9FC3-51870AC45383}"/>
                  </a:ext>
                </a:extLst>
              </p:cNvPr>
              <p:cNvGrpSpPr>
                <a:grpSpLocks/>
              </p:cNvGrpSpPr>
              <p:nvPr/>
            </p:nvGrpSpPr>
            <p:grpSpPr bwMode="auto">
              <a:xfrm>
                <a:off x="954125" y="3082890"/>
                <a:ext cx="4538505" cy="967040"/>
                <a:chOff x="2216075" y="1699708"/>
                <a:chExt cx="8426824" cy="1796527"/>
              </a:xfrm>
            </p:grpSpPr>
            <p:sp>
              <p:nvSpPr>
                <p:cNvPr id="850" name="Freeform: Shape 61">
                  <a:extLst>
                    <a:ext uri="{FF2B5EF4-FFF2-40B4-BE49-F238E27FC236}">
                      <a16:creationId xmlns:a16="http://schemas.microsoft.com/office/drawing/2014/main" id="{66A9154A-74F0-43ED-9F52-150DDDB181AB}"/>
                    </a:ext>
                  </a:extLst>
                </p:cNvPr>
                <p:cNvSpPr>
                  <a:spLocks/>
                </p:cNvSpPr>
                <p:nvPr/>
              </p:nvSpPr>
              <p:spPr bwMode="auto">
                <a:xfrm>
                  <a:off x="2216075" y="1699708"/>
                  <a:ext cx="5852160" cy="1176170"/>
                </a:xfrm>
                <a:custGeom>
                  <a:avLst/>
                  <a:gdLst>
                    <a:gd name="T0" fmla="*/ 677732 w 5852160"/>
                    <a:gd name="T1" fmla="*/ 0 h 1176170"/>
                    <a:gd name="T2" fmla="*/ 756621 w 5852160"/>
                    <a:gd name="T3" fmla="*/ 53788 h 1176170"/>
                    <a:gd name="T4" fmla="*/ 806824 w 5852160"/>
                    <a:gd name="T5" fmla="*/ 100405 h 1176170"/>
                    <a:gd name="T6" fmla="*/ 1090109 w 5852160"/>
                    <a:gd name="T7" fmla="*/ 150607 h 1176170"/>
                    <a:gd name="T8" fmla="*/ 1244301 w 5852160"/>
                    <a:gd name="T9" fmla="*/ 154193 h 1176170"/>
                    <a:gd name="T10" fmla="*/ 1473798 w 5852160"/>
                    <a:gd name="T11" fmla="*/ 172123 h 1176170"/>
                    <a:gd name="T12" fmla="*/ 1509657 w 5852160"/>
                    <a:gd name="T13" fmla="*/ 211567 h 1176170"/>
                    <a:gd name="T14" fmla="*/ 1545516 w 5852160"/>
                    <a:gd name="T15" fmla="*/ 251012 h 1176170"/>
                    <a:gd name="T16" fmla="*/ 1602890 w 5852160"/>
                    <a:gd name="T17" fmla="*/ 290457 h 1176170"/>
                    <a:gd name="T18" fmla="*/ 2266278 w 5852160"/>
                    <a:gd name="T19" fmla="*/ 311972 h 1176170"/>
                    <a:gd name="T20" fmla="*/ 2309309 w 5852160"/>
                    <a:gd name="T21" fmla="*/ 383690 h 1176170"/>
                    <a:gd name="T22" fmla="*/ 2337996 w 5852160"/>
                    <a:gd name="T23" fmla="*/ 433892 h 1176170"/>
                    <a:gd name="T24" fmla="*/ 2814918 w 5852160"/>
                    <a:gd name="T25" fmla="*/ 469751 h 1176170"/>
                    <a:gd name="T26" fmla="*/ 2893807 w 5852160"/>
                    <a:gd name="T27" fmla="*/ 484094 h 1176170"/>
                    <a:gd name="T28" fmla="*/ 3001384 w 5852160"/>
                    <a:gd name="T29" fmla="*/ 502024 h 1176170"/>
                    <a:gd name="T30" fmla="*/ 3037243 w 5852160"/>
                    <a:gd name="T31" fmla="*/ 530711 h 1176170"/>
                    <a:gd name="T32" fmla="*/ 3037243 w 5852160"/>
                    <a:gd name="T33" fmla="*/ 623944 h 1176170"/>
                    <a:gd name="T34" fmla="*/ 3094617 w 5852160"/>
                    <a:gd name="T35" fmla="*/ 649045 h 1176170"/>
                    <a:gd name="T36" fmla="*/ 3367144 w 5852160"/>
                    <a:gd name="T37" fmla="*/ 666974 h 1176170"/>
                    <a:gd name="T38" fmla="*/ 3768763 w 5852160"/>
                    <a:gd name="T39" fmla="*/ 699247 h 1176170"/>
                    <a:gd name="T40" fmla="*/ 3797450 w 5852160"/>
                    <a:gd name="T41" fmla="*/ 738692 h 1176170"/>
                    <a:gd name="T42" fmla="*/ 3836894 w 5852160"/>
                    <a:gd name="T43" fmla="*/ 774551 h 1176170"/>
                    <a:gd name="T44" fmla="*/ 3901440 w 5852160"/>
                    <a:gd name="T45" fmla="*/ 810410 h 1176170"/>
                    <a:gd name="T46" fmla="*/ 4414221 w 5852160"/>
                    <a:gd name="T47" fmla="*/ 828339 h 1176170"/>
                    <a:gd name="T48" fmla="*/ 4525384 w 5852160"/>
                    <a:gd name="T49" fmla="*/ 874956 h 1176170"/>
                    <a:gd name="T50" fmla="*/ 4564829 w 5852160"/>
                    <a:gd name="T51" fmla="*/ 907228 h 1176170"/>
                    <a:gd name="T52" fmla="*/ 4615031 w 5852160"/>
                    <a:gd name="T53" fmla="*/ 950259 h 1176170"/>
                    <a:gd name="T54" fmla="*/ 4654476 w 5852160"/>
                    <a:gd name="T55" fmla="*/ 978946 h 1176170"/>
                    <a:gd name="T56" fmla="*/ 4973619 w 5852160"/>
                    <a:gd name="T57" fmla="*/ 989704 h 1176170"/>
                    <a:gd name="T58" fmla="*/ 5203116 w 5852160"/>
                    <a:gd name="T59" fmla="*/ 1004047 h 1176170"/>
                    <a:gd name="T60" fmla="*/ 5314278 w 5852160"/>
                    <a:gd name="T61" fmla="*/ 1043492 h 1176170"/>
                    <a:gd name="T62" fmla="*/ 5368066 w 5852160"/>
                    <a:gd name="T63" fmla="*/ 1104452 h 1176170"/>
                    <a:gd name="T64" fmla="*/ 5439784 w 5852160"/>
                    <a:gd name="T65" fmla="*/ 1161826 h 1176170"/>
                    <a:gd name="T66" fmla="*/ 5586805 w 5852160"/>
                    <a:gd name="T67" fmla="*/ 1176170 h 11761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52160" h="1176170">
                      <a:moveTo>
                        <a:pt x="0" y="0"/>
                      </a:moveTo>
                      <a:lnTo>
                        <a:pt x="677732" y="0"/>
                      </a:lnTo>
                      <a:lnTo>
                        <a:pt x="677732" y="53788"/>
                      </a:lnTo>
                      <a:lnTo>
                        <a:pt x="756621" y="53788"/>
                      </a:lnTo>
                      <a:lnTo>
                        <a:pt x="756621" y="100405"/>
                      </a:lnTo>
                      <a:lnTo>
                        <a:pt x="806824" y="100405"/>
                      </a:lnTo>
                      <a:lnTo>
                        <a:pt x="806824" y="150607"/>
                      </a:lnTo>
                      <a:lnTo>
                        <a:pt x="1090109" y="150607"/>
                      </a:lnTo>
                      <a:lnTo>
                        <a:pt x="1090109" y="154193"/>
                      </a:lnTo>
                      <a:lnTo>
                        <a:pt x="1244301" y="154193"/>
                      </a:lnTo>
                      <a:lnTo>
                        <a:pt x="1244301" y="172123"/>
                      </a:lnTo>
                      <a:lnTo>
                        <a:pt x="1473798" y="172123"/>
                      </a:lnTo>
                      <a:lnTo>
                        <a:pt x="1473798" y="211567"/>
                      </a:lnTo>
                      <a:lnTo>
                        <a:pt x="1509657" y="211567"/>
                      </a:lnTo>
                      <a:lnTo>
                        <a:pt x="1509657" y="251012"/>
                      </a:lnTo>
                      <a:lnTo>
                        <a:pt x="1545516" y="251012"/>
                      </a:lnTo>
                      <a:lnTo>
                        <a:pt x="1545516" y="290457"/>
                      </a:lnTo>
                      <a:lnTo>
                        <a:pt x="1602890" y="290457"/>
                      </a:lnTo>
                      <a:lnTo>
                        <a:pt x="1602890" y="311972"/>
                      </a:lnTo>
                      <a:lnTo>
                        <a:pt x="2266278" y="311972"/>
                      </a:lnTo>
                      <a:lnTo>
                        <a:pt x="2266278" y="383690"/>
                      </a:lnTo>
                      <a:lnTo>
                        <a:pt x="2309309" y="383690"/>
                      </a:lnTo>
                      <a:lnTo>
                        <a:pt x="2309309" y="433892"/>
                      </a:lnTo>
                      <a:lnTo>
                        <a:pt x="2337996" y="433892"/>
                      </a:lnTo>
                      <a:lnTo>
                        <a:pt x="2337996" y="469751"/>
                      </a:lnTo>
                      <a:lnTo>
                        <a:pt x="2814918" y="469751"/>
                      </a:lnTo>
                      <a:lnTo>
                        <a:pt x="2814918" y="484094"/>
                      </a:lnTo>
                      <a:lnTo>
                        <a:pt x="2893807" y="484094"/>
                      </a:lnTo>
                      <a:lnTo>
                        <a:pt x="2893807" y="502024"/>
                      </a:lnTo>
                      <a:lnTo>
                        <a:pt x="3001384" y="502024"/>
                      </a:lnTo>
                      <a:lnTo>
                        <a:pt x="3001384" y="530711"/>
                      </a:lnTo>
                      <a:lnTo>
                        <a:pt x="3037243" y="530711"/>
                      </a:lnTo>
                      <a:lnTo>
                        <a:pt x="3037243" y="577327"/>
                      </a:lnTo>
                      <a:lnTo>
                        <a:pt x="3037243" y="623944"/>
                      </a:lnTo>
                      <a:lnTo>
                        <a:pt x="3094617" y="623944"/>
                      </a:lnTo>
                      <a:lnTo>
                        <a:pt x="3094617" y="649045"/>
                      </a:lnTo>
                      <a:lnTo>
                        <a:pt x="3367144" y="649045"/>
                      </a:lnTo>
                      <a:lnTo>
                        <a:pt x="3367144" y="666974"/>
                      </a:lnTo>
                      <a:lnTo>
                        <a:pt x="3768763" y="666974"/>
                      </a:lnTo>
                      <a:lnTo>
                        <a:pt x="3768763" y="699247"/>
                      </a:lnTo>
                      <a:lnTo>
                        <a:pt x="3797450" y="699247"/>
                      </a:lnTo>
                      <a:lnTo>
                        <a:pt x="3797450" y="738692"/>
                      </a:lnTo>
                      <a:lnTo>
                        <a:pt x="3836894" y="738692"/>
                      </a:lnTo>
                      <a:lnTo>
                        <a:pt x="3836894" y="774551"/>
                      </a:lnTo>
                      <a:lnTo>
                        <a:pt x="3901440" y="774551"/>
                      </a:lnTo>
                      <a:lnTo>
                        <a:pt x="3901440" y="810410"/>
                      </a:lnTo>
                      <a:lnTo>
                        <a:pt x="4414221" y="810410"/>
                      </a:lnTo>
                      <a:lnTo>
                        <a:pt x="4414221" y="828339"/>
                      </a:lnTo>
                      <a:lnTo>
                        <a:pt x="4525384" y="828339"/>
                      </a:lnTo>
                      <a:lnTo>
                        <a:pt x="4525384" y="874956"/>
                      </a:lnTo>
                      <a:lnTo>
                        <a:pt x="4564829" y="874956"/>
                      </a:lnTo>
                      <a:lnTo>
                        <a:pt x="4564829" y="907228"/>
                      </a:lnTo>
                      <a:lnTo>
                        <a:pt x="4615031" y="907228"/>
                      </a:lnTo>
                      <a:lnTo>
                        <a:pt x="4615031" y="950259"/>
                      </a:lnTo>
                      <a:lnTo>
                        <a:pt x="4654476" y="950259"/>
                      </a:lnTo>
                      <a:lnTo>
                        <a:pt x="4654476" y="978946"/>
                      </a:lnTo>
                      <a:lnTo>
                        <a:pt x="4973619" y="978946"/>
                      </a:lnTo>
                      <a:lnTo>
                        <a:pt x="4973619" y="989704"/>
                      </a:lnTo>
                      <a:lnTo>
                        <a:pt x="5203116" y="989704"/>
                      </a:lnTo>
                      <a:lnTo>
                        <a:pt x="5203116" y="1004047"/>
                      </a:lnTo>
                      <a:lnTo>
                        <a:pt x="5314278" y="1004047"/>
                      </a:lnTo>
                      <a:lnTo>
                        <a:pt x="5314278" y="1043492"/>
                      </a:lnTo>
                      <a:lnTo>
                        <a:pt x="5368066" y="1043492"/>
                      </a:lnTo>
                      <a:lnTo>
                        <a:pt x="5368066" y="1104452"/>
                      </a:lnTo>
                      <a:lnTo>
                        <a:pt x="5439784" y="1104452"/>
                      </a:lnTo>
                      <a:lnTo>
                        <a:pt x="5439784" y="1161826"/>
                      </a:lnTo>
                      <a:lnTo>
                        <a:pt x="5586805" y="1161826"/>
                      </a:lnTo>
                      <a:lnTo>
                        <a:pt x="5586805" y="1176170"/>
                      </a:lnTo>
                      <a:lnTo>
                        <a:pt x="5852160" y="117617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51" name="Freeform: Shape 80">
                  <a:extLst>
                    <a:ext uri="{FF2B5EF4-FFF2-40B4-BE49-F238E27FC236}">
                      <a16:creationId xmlns:a16="http://schemas.microsoft.com/office/drawing/2014/main" id="{531EF1C4-FBBD-4ADE-B25A-4A8D9AB1566A}"/>
                    </a:ext>
                  </a:extLst>
                </p:cNvPr>
                <p:cNvSpPr>
                  <a:spLocks/>
                </p:cNvSpPr>
                <p:nvPr/>
              </p:nvSpPr>
              <p:spPr bwMode="auto">
                <a:xfrm>
                  <a:off x="8025205" y="2875878"/>
                  <a:ext cx="2617694" cy="620357"/>
                </a:xfrm>
                <a:custGeom>
                  <a:avLst/>
                  <a:gdLst>
                    <a:gd name="T0" fmla="*/ 0 w 2617694"/>
                    <a:gd name="T1" fmla="*/ 0 h 620357"/>
                    <a:gd name="T2" fmla="*/ 82475 w 2617694"/>
                    <a:gd name="T3" fmla="*/ 0 h 620357"/>
                    <a:gd name="T4" fmla="*/ 82475 w 2617694"/>
                    <a:gd name="T5" fmla="*/ 14343 h 620357"/>
                    <a:gd name="T6" fmla="*/ 258183 w 2617694"/>
                    <a:gd name="T7" fmla="*/ 14343 h 620357"/>
                    <a:gd name="T8" fmla="*/ 258183 w 2617694"/>
                    <a:gd name="T9" fmla="*/ 64546 h 620357"/>
                    <a:gd name="T10" fmla="*/ 315557 w 2617694"/>
                    <a:gd name="T11" fmla="*/ 64546 h 620357"/>
                    <a:gd name="T12" fmla="*/ 315557 w 2617694"/>
                    <a:gd name="T13" fmla="*/ 147021 h 620357"/>
                    <a:gd name="T14" fmla="*/ 315557 w 2617694"/>
                    <a:gd name="T15" fmla="*/ 175708 h 620357"/>
                    <a:gd name="T16" fmla="*/ 458993 w 2617694"/>
                    <a:gd name="T17" fmla="*/ 175708 h 620357"/>
                    <a:gd name="T18" fmla="*/ 458993 w 2617694"/>
                    <a:gd name="T19" fmla="*/ 193637 h 620357"/>
                    <a:gd name="T20" fmla="*/ 953844 w 2617694"/>
                    <a:gd name="T21" fmla="*/ 193637 h 620357"/>
                    <a:gd name="T22" fmla="*/ 953844 w 2617694"/>
                    <a:gd name="T23" fmla="*/ 225910 h 620357"/>
                    <a:gd name="T24" fmla="*/ 1039906 w 2617694"/>
                    <a:gd name="T25" fmla="*/ 225910 h 620357"/>
                    <a:gd name="T26" fmla="*/ 1039906 w 2617694"/>
                    <a:gd name="T27" fmla="*/ 279698 h 620357"/>
                    <a:gd name="T28" fmla="*/ 1039906 w 2617694"/>
                    <a:gd name="T29" fmla="*/ 311971 h 620357"/>
                    <a:gd name="T30" fmla="*/ 1108037 w 2617694"/>
                    <a:gd name="T31" fmla="*/ 311971 h 620357"/>
                    <a:gd name="T32" fmla="*/ 1108037 w 2617694"/>
                    <a:gd name="T33" fmla="*/ 355002 h 620357"/>
                    <a:gd name="T34" fmla="*/ 1272988 w 2617694"/>
                    <a:gd name="T35" fmla="*/ 355002 h 620357"/>
                    <a:gd name="T36" fmla="*/ 1272988 w 2617694"/>
                    <a:gd name="T37" fmla="*/ 408790 h 620357"/>
                    <a:gd name="T38" fmla="*/ 1656677 w 2617694"/>
                    <a:gd name="T39" fmla="*/ 408790 h 620357"/>
                    <a:gd name="T40" fmla="*/ 1656677 w 2617694"/>
                    <a:gd name="T41" fmla="*/ 473336 h 620357"/>
                    <a:gd name="T42" fmla="*/ 1814456 w 2617694"/>
                    <a:gd name="T43" fmla="*/ 473336 h 620357"/>
                    <a:gd name="T44" fmla="*/ 1814456 w 2617694"/>
                    <a:gd name="T45" fmla="*/ 620357 h 620357"/>
                    <a:gd name="T46" fmla="*/ 2617694 w 2617694"/>
                    <a:gd name="T47" fmla="*/ 620357 h 62035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17694" h="620357">
                      <a:moveTo>
                        <a:pt x="0" y="0"/>
                      </a:moveTo>
                      <a:lnTo>
                        <a:pt x="82475" y="0"/>
                      </a:lnTo>
                      <a:lnTo>
                        <a:pt x="82475" y="14343"/>
                      </a:lnTo>
                      <a:lnTo>
                        <a:pt x="258183" y="14343"/>
                      </a:lnTo>
                      <a:lnTo>
                        <a:pt x="258183" y="64546"/>
                      </a:lnTo>
                      <a:lnTo>
                        <a:pt x="315557" y="64546"/>
                      </a:lnTo>
                      <a:lnTo>
                        <a:pt x="315557" y="147021"/>
                      </a:lnTo>
                      <a:lnTo>
                        <a:pt x="315557" y="175708"/>
                      </a:lnTo>
                      <a:lnTo>
                        <a:pt x="458993" y="175708"/>
                      </a:lnTo>
                      <a:lnTo>
                        <a:pt x="458993" y="193637"/>
                      </a:lnTo>
                      <a:lnTo>
                        <a:pt x="953844" y="193637"/>
                      </a:lnTo>
                      <a:lnTo>
                        <a:pt x="953844" y="225910"/>
                      </a:lnTo>
                      <a:lnTo>
                        <a:pt x="1039906" y="225910"/>
                      </a:lnTo>
                      <a:lnTo>
                        <a:pt x="1039906" y="279698"/>
                      </a:lnTo>
                      <a:lnTo>
                        <a:pt x="1039906" y="311971"/>
                      </a:lnTo>
                      <a:lnTo>
                        <a:pt x="1108037" y="311971"/>
                      </a:lnTo>
                      <a:lnTo>
                        <a:pt x="1108037" y="355002"/>
                      </a:lnTo>
                      <a:lnTo>
                        <a:pt x="1272988" y="355002"/>
                      </a:lnTo>
                      <a:lnTo>
                        <a:pt x="1272988" y="408790"/>
                      </a:lnTo>
                      <a:lnTo>
                        <a:pt x="1656677" y="408790"/>
                      </a:lnTo>
                      <a:lnTo>
                        <a:pt x="1656677" y="473336"/>
                      </a:lnTo>
                      <a:lnTo>
                        <a:pt x="1814456" y="473336"/>
                      </a:lnTo>
                      <a:lnTo>
                        <a:pt x="1814456" y="620357"/>
                      </a:lnTo>
                      <a:lnTo>
                        <a:pt x="2617694" y="620357"/>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77" name="Group 776">
                <a:extLst>
                  <a:ext uri="{FF2B5EF4-FFF2-40B4-BE49-F238E27FC236}">
                    <a16:creationId xmlns:a16="http://schemas.microsoft.com/office/drawing/2014/main" id="{36E4EAB2-5923-4201-A8C1-79A1D439E2FF}"/>
                  </a:ext>
                </a:extLst>
              </p:cNvPr>
              <p:cNvGrpSpPr/>
              <p:nvPr/>
            </p:nvGrpSpPr>
            <p:grpSpPr>
              <a:xfrm>
                <a:off x="1292718" y="3073484"/>
                <a:ext cx="4224709" cy="1008082"/>
                <a:chOff x="2533650" y="1682749"/>
                <a:chExt cx="7843838" cy="1871664"/>
              </a:xfrm>
            </p:grpSpPr>
            <p:sp>
              <p:nvSpPr>
                <p:cNvPr id="781" name="Rectangle 87">
                  <a:extLst>
                    <a:ext uri="{FF2B5EF4-FFF2-40B4-BE49-F238E27FC236}">
                      <a16:creationId xmlns:a16="http://schemas.microsoft.com/office/drawing/2014/main" id="{BA67C855-D9AD-4BA8-B965-DD38B930B7F8}"/>
                    </a:ext>
                  </a:extLst>
                </p:cNvPr>
                <p:cNvSpPr>
                  <a:spLocks noChangeArrowheads="1"/>
                </p:cNvSpPr>
                <p:nvPr/>
              </p:nvSpPr>
              <p:spPr bwMode="auto">
                <a:xfrm>
                  <a:off x="2552699" y="16875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2" name="Rectangle 93">
                  <a:extLst>
                    <a:ext uri="{FF2B5EF4-FFF2-40B4-BE49-F238E27FC236}">
                      <a16:creationId xmlns:a16="http://schemas.microsoft.com/office/drawing/2014/main" id="{4642E07C-EFC7-41A4-B5A7-A032B52F5CCA}"/>
                    </a:ext>
                  </a:extLst>
                </p:cNvPr>
                <p:cNvSpPr>
                  <a:spLocks noChangeArrowheads="1"/>
                </p:cNvSpPr>
                <p:nvPr/>
              </p:nvSpPr>
              <p:spPr bwMode="auto">
                <a:xfrm>
                  <a:off x="2533650" y="168274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3" name="Rectangle 94">
                  <a:extLst>
                    <a:ext uri="{FF2B5EF4-FFF2-40B4-BE49-F238E27FC236}">
                      <a16:creationId xmlns:a16="http://schemas.microsoft.com/office/drawing/2014/main" id="{6889F88B-BCCD-402B-9C2D-A900FA39134E}"/>
                    </a:ext>
                  </a:extLst>
                </p:cNvPr>
                <p:cNvSpPr>
                  <a:spLocks noChangeArrowheads="1"/>
                </p:cNvSpPr>
                <p:nvPr/>
              </p:nvSpPr>
              <p:spPr bwMode="auto">
                <a:xfrm>
                  <a:off x="2593975" y="17065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4" name="Rectangle 95">
                  <a:extLst>
                    <a:ext uri="{FF2B5EF4-FFF2-40B4-BE49-F238E27FC236}">
                      <a16:creationId xmlns:a16="http://schemas.microsoft.com/office/drawing/2014/main" id="{9BD19E95-7970-4C51-AA9D-C65C26DE8805}"/>
                    </a:ext>
                  </a:extLst>
                </p:cNvPr>
                <p:cNvSpPr>
                  <a:spLocks noChangeArrowheads="1"/>
                </p:cNvSpPr>
                <p:nvPr/>
              </p:nvSpPr>
              <p:spPr bwMode="auto">
                <a:xfrm>
                  <a:off x="2640012" y="173990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5" name="Rectangle 96">
                  <a:extLst>
                    <a:ext uri="{FF2B5EF4-FFF2-40B4-BE49-F238E27FC236}">
                      <a16:creationId xmlns:a16="http://schemas.microsoft.com/office/drawing/2014/main" id="{33D3CFB2-6976-4807-A8C9-743152A005DD}"/>
                    </a:ext>
                  </a:extLst>
                </p:cNvPr>
                <p:cNvSpPr>
                  <a:spLocks noChangeArrowheads="1"/>
                </p:cNvSpPr>
                <p:nvPr/>
              </p:nvSpPr>
              <p:spPr bwMode="auto">
                <a:xfrm>
                  <a:off x="2687637" y="1808162"/>
                  <a:ext cx="90486"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6" name="Rectangle 97">
                  <a:extLst>
                    <a:ext uri="{FF2B5EF4-FFF2-40B4-BE49-F238E27FC236}">
                      <a16:creationId xmlns:a16="http://schemas.microsoft.com/office/drawing/2014/main" id="{A8898586-D0AB-4321-9642-37E517DCD905}"/>
                    </a:ext>
                  </a:extLst>
                </p:cNvPr>
                <p:cNvSpPr>
                  <a:spLocks noChangeArrowheads="1"/>
                </p:cNvSpPr>
                <p:nvPr/>
              </p:nvSpPr>
              <p:spPr bwMode="auto">
                <a:xfrm>
                  <a:off x="2716213" y="180498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7" name="Rectangle 98">
                  <a:extLst>
                    <a:ext uri="{FF2B5EF4-FFF2-40B4-BE49-F238E27FC236}">
                      <a16:creationId xmlns:a16="http://schemas.microsoft.com/office/drawing/2014/main" id="{4A01CDE9-0F23-4A3D-AF01-66CB7D5FC3E2}"/>
                    </a:ext>
                  </a:extLst>
                </p:cNvPr>
                <p:cNvSpPr>
                  <a:spLocks noChangeArrowheads="1"/>
                </p:cNvSpPr>
                <p:nvPr/>
              </p:nvSpPr>
              <p:spPr bwMode="auto">
                <a:xfrm>
                  <a:off x="2749550" y="18081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8" name="Rectangle 99">
                  <a:extLst>
                    <a:ext uri="{FF2B5EF4-FFF2-40B4-BE49-F238E27FC236}">
                      <a16:creationId xmlns:a16="http://schemas.microsoft.com/office/drawing/2014/main" id="{BCF3791A-DB02-4CEC-9C25-8791EA46F993}"/>
                    </a:ext>
                  </a:extLst>
                </p:cNvPr>
                <p:cNvSpPr>
                  <a:spLocks noChangeArrowheads="1"/>
                </p:cNvSpPr>
                <p:nvPr/>
              </p:nvSpPr>
              <p:spPr bwMode="auto">
                <a:xfrm>
                  <a:off x="3194050" y="1825624"/>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89" name="Rectangle 100">
                  <a:extLst>
                    <a:ext uri="{FF2B5EF4-FFF2-40B4-BE49-F238E27FC236}">
                      <a16:creationId xmlns:a16="http://schemas.microsoft.com/office/drawing/2014/main" id="{79F0FACF-2D58-40BC-A803-1CF619B31A99}"/>
                    </a:ext>
                  </a:extLst>
                </p:cNvPr>
                <p:cNvSpPr>
                  <a:spLocks noChangeArrowheads="1"/>
                </p:cNvSpPr>
                <p:nvPr/>
              </p:nvSpPr>
              <p:spPr bwMode="auto">
                <a:xfrm>
                  <a:off x="3273424" y="182403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0" name="Rectangle 101">
                  <a:extLst>
                    <a:ext uri="{FF2B5EF4-FFF2-40B4-BE49-F238E27FC236}">
                      <a16:creationId xmlns:a16="http://schemas.microsoft.com/office/drawing/2014/main" id="{5E443DAB-5FFE-408D-910C-89212AAF0E69}"/>
                    </a:ext>
                  </a:extLst>
                </p:cNvPr>
                <p:cNvSpPr>
                  <a:spLocks noChangeArrowheads="1"/>
                </p:cNvSpPr>
                <p:nvPr/>
              </p:nvSpPr>
              <p:spPr bwMode="auto">
                <a:xfrm>
                  <a:off x="3340100" y="18526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1" name="Rectangle 102">
                  <a:extLst>
                    <a:ext uri="{FF2B5EF4-FFF2-40B4-BE49-F238E27FC236}">
                      <a16:creationId xmlns:a16="http://schemas.microsoft.com/office/drawing/2014/main" id="{D19595E9-CB0F-4ECA-A9BF-E75875CC6483}"/>
                    </a:ext>
                  </a:extLst>
                </p:cNvPr>
                <p:cNvSpPr>
                  <a:spLocks noChangeArrowheads="1"/>
                </p:cNvSpPr>
                <p:nvPr/>
              </p:nvSpPr>
              <p:spPr bwMode="auto">
                <a:xfrm>
                  <a:off x="3384551" y="18843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2" name="Rectangle 103">
                  <a:extLst>
                    <a:ext uri="{FF2B5EF4-FFF2-40B4-BE49-F238E27FC236}">
                      <a16:creationId xmlns:a16="http://schemas.microsoft.com/office/drawing/2014/main" id="{5779066D-9D86-4AEF-91A7-0586A2606F27}"/>
                    </a:ext>
                  </a:extLst>
                </p:cNvPr>
                <p:cNvSpPr>
                  <a:spLocks noChangeArrowheads="1"/>
                </p:cNvSpPr>
                <p:nvPr/>
              </p:nvSpPr>
              <p:spPr bwMode="auto">
                <a:xfrm>
                  <a:off x="3405187" y="19145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3" name="Rectangle 104">
                  <a:extLst>
                    <a:ext uri="{FF2B5EF4-FFF2-40B4-BE49-F238E27FC236}">
                      <a16:creationId xmlns:a16="http://schemas.microsoft.com/office/drawing/2014/main" id="{978221D7-38F3-4778-B289-ECB6BF40E6C0}"/>
                    </a:ext>
                  </a:extLst>
                </p:cNvPr>
                <p:cNvSpPr>
                  <a:spLocks noChangeArrowheads="1"/>
                </p:cNvSpPr>
                <p:nvPr/>
              </p:nvSpPr>
              <p:spPr bwMode="auto">
                <a:xfrm>
                  <a:off x="3440113" y="19621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4" name="Rectangle 105">
                  <a:extLst>
                    <a:ext uri="{FF2B5EF4-FFF2-40B4-BE49-F238E27FC236}">
                      <a16:creationId xmlns:a16="http://schemas.microsoft.com/office/drawing/2014/main" id="{32032CD9-322F-414A-AD4A-11CBC4A8A3C1}"/>
                    </a:ext>
                  </a:extLst>
                </p:cNvPr>
                <p:cNvSpPr>
                  <a:spLocks noChangeArrowheads="1"/>
                </p:cNvSpPr>
                <p:nvPr/>
              </p:nvSpPr>
              <p:spPr bwMode="auto">
                <a:xfrm>
                  <a:off x="3470274" y="1960562"/>
                  <a:ext cx="90488"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5" name="Rectangle 106">
                  <a:extLst>
                    <a:ext uri="{FF2B5EF4-FFF2-40B4-BE49-F238E27FC236}">
                      <a16:creationId xmlns:a16="http://schemas.microsoft.com/office/drawing/2014/main" id="{3B7DE503-0827-4912-A55A-B12191B85AD2}"/>
                    </a:ext>
                  </a:extLst>
                </p:cNvPr>
                <p:cNvSpPr>
                  <a:spLocks noChangeArrowheads="1"/>
                </p:cNvSpPr>
                <p:nvPr/>
              </p:nvSpPr>
              <p:spPr bwMode="auto">
                <a:xfrm>
                  <a:off x="3506787" y="19605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6" name="Rectangle 107">
                  <a:extLst>
                    <a:ext uri="{FF2B5EF4-FFF2-40B4-BE49-F238E27FC236}">
                      <a16:creationId xmlns:a16="http://schemas.microsoft.com/office/drawing/2014/main" id="{A5099C57-6DD4-497E-8B86-BDD0E3625C9A}"/>
                    </a:ext>
                  </a:extLst>
                </p:cNvPr>
                <p:cNvSpPr>
                  <a:spLocks noChangeArrowheads="1"/>
                </p:cNvSpPr>
                <p:nvPr/>
              </p:nvSpPr>
              <p:spPr bwMode="auto">
                <a:xfrm>
                  <a:off x="4038599" y="19669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7" name="Rectangle 108">
                  <a:extLst>
                    <a:ext uri="{FF2B5EF4-FFF2-40B4-BE49-F238E27FC236}">
                      <a16:creationId xmlns:a16="http://schemas.microsoft.com/office/drawing/2014/main" id="{2C44FDD6-7A0B-4208-B282-2B827DC34BEF}"/>
                    </a:ext>
                  </a:extLst>
                </p:cNvPr>
                <p:cNvSpPr>
                  <a:spLocks noChangeArrowheads="1"/>
                </p:cNvSpPr>
                <p:nvPr/>
              </p:nvSpPr>
              <p:spPr bwMode="auto">
                <a:xfrm>
                  <a:off x="4070350" y="19669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8" name="Rectangle 109">
                  <a:extLst>
                    <a:ext uri="{FF2B5EF4-FFF2-40B4-BE49-F238E27FC236}">
                      <a16:creationId xmlns:a16="http://schemas.microsoft.com/office/drawing/2014/main" id="{FE3DB1F5-C72B-414B-B88D-74343F466EC1}"/>
                    </a:ext>
                  </a:extLst>
                </p:cNvPr>
                <p:cNvSpPr>
                  <a:spLocks noChangeArrowheads="1"/>
                </p:cNvSpPr>
                <p:nvPr/>
              </p:nvSpPr>
              <p:spPr bwMode="auto">
                <a:xfrm>
                  <a:off x="4103688" y="196850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799" name="Rectangle 110">
                  <a:extLst>
                    <a:ext uri="{FF2B5EF4-FFF2-40B4-BE49-F238E27FC236}">
                      <a16:creationId xmlns:a16="http://schemas.microsoft.com/office/drawing/2014/main" id="{DC98EC0B-AE74-4808-8DE8-41FB1BF32380}"/>
                    </a:ext>
                  </a:extLst>
                </p:cNvPr>
                <p:cNvSpPr>
                  <a:spLocks noChangeArrowheads="1"/>
                </p:cNvSpPr>
                <p:nvPr/>
              </p:nvSpPr>
              <p:spPr bwMode="auto">
                <a:xfrm>
                  <a:off x="4137024" y="20256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0" name="Rectangle 111">
                  <a:extLst>
                    <a:ext uri="{FF2B5EF4-FFF2-40B4-BE49-F238E27FC236}">
                      <a16:creationId xmlns:a16="http://schemas.microsoft.com/office/drawing/2014/main" id="{E97FF732-7E75-48CE-AF6B-A2C23BB0F530}"/>
                    </a:ext>
                  </a:extLst>
                </p:cNvPr>
                <p:cNvSpPr>
                  <a:spLocks noChangeArrowheads="1"/>
                </p:cNvSpPr>
                <p:nvPr/>
              </p:nvSpPr>
              <p:spPr bwMode="auto">
                <a:xfrm>
                  <a:off x="4165600" y="20542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1" name="Rectangle 112">
                  <a:extLst>
                    <a:ext uri="{FF2B5EF4-FFF2-40B4-BE49-F238E27FC236}">
                      <a16:creationId xmlns:a16="http://schemas.microsoft.com/office/drawing/2014/main" id="{DD7DDBDB-85C1-449A-A3D7-A40678F17DC1}"/>
                    </a:ext>
                  </a:extLst>
                </p:cNvPr>
                <p:cNvSpPr>
                  <a:spLocks noChangeArrowheads="1"/>
                </p:cNvSpPr>
                <p:nvPr/>
              </p:nvSpPr>
              <p:spPr bwMode="auto">
                <a:xfrm>
                  <a:off x="4183062" y="20859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2" name="Rectangle 113">
                  <a:extLst>
                    <a:ext uri="{FF2B5EF4-FFF2-40B4-BE49-F238E27FC236}">
                      <a16:creationId xmlns:a16="http://schemas.microsoft.com/office/drawing/2014/main" id="{8CBF7EDC-183B-4BF0-B5C6-70D1489FF6F0}"/>
                    </a:ext>
                  </a:extLst>
                </p:cNvPr>
                <p:cNvSpPr>
                  <a:spLocks noChangeArrowheads="1"/>
                </p:cNvSpPr>
                <p:nvPr/>
              </p:nvSpPr>
              <p:spPr bwMode="auto">
                <a:xfrm>
                  <a:off x="4217987" y="21240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3" name="Rectangle 114">
                  <a:extLst>
                    <a:ext uri="{FF2B5EF4-FFF2-40B4-BE49-F238E27FC236}">
                      <a16:creationId xmlns:a16="http://schemas.microsoft.com/office/drawing/2014/main" id="{12D12781-FC47-41A1-8ECB-0886D0606072}"/>
                    </a:ext>
                  </a:extLst>
                </p:cNvPr>
                <p:cNvSpPr>
                  <a:spLocks noChangeArrowheads="1"/>
                </p:cNvSpPr>
                <p:nvPr/>
              </p:nvSpPr>
              <p:spPr bwMode="auto">
                <a:xfrm>
                  <a:off x="4351338" y="212566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4" name="Rectangle 115">
                  <a:extLst>
                    <a:ext uri="{FF2B5EF4-FFF2-40B4-BE49-F238E27FC236}">
                      <a16:creationId xmlns:a16="http://schemas.microsoft.com/office/drawing/2014/main" id="{B37BB957-A00F-414A-8083-10F768FFBD84}"/>
                    </a:ext>
                  </a:extLst>
                </p:cNvPr>
                <p:cNvSpPr>
                  <a:spLocks noChangeArrowheads="1"/>
                </p:cNvSpPr>
                <p:nvPr/>
              </p:nvSpPr>
              <p:spPr bwMode="auto">
                <a:xfrm>
                  <a:off x="4830762" y="21574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5" name="Rectangle 116">
                  <a:extLst>
                    <a:ext uri="{FF2B5EF4-FFF2-40B4-BE49-F238E27FC236}">
                      <a16:creationId xmlns:a16="http://schemas.microsoft.com/office/drawing/2014/main" id="{A795F284-FB26-4807-B41C-7DEDD05908F1}"/>
                    </a:ext>
                  </a:extLst>
                </p:cNvPr>
                <p:cNvSpPr>
                  <a:spLocks noChangeArrowheads="1"/>
                </p:cNvSpPr>
                <p:nvPr/>
              </p:nvSpPr>
              <p:spPr bwMode="auto">
                <a:xfrm>
                  <a:off x="4870450" y="218281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6" name="Rectangle 117">
                  <a:extLst>
                    <a:ext uri="{FF2B5EF4-FFF2-40B4-BE49-F238E27FC236}">
                      <a16:creationId xmlns:a16="http://schemas.microsoft.com/office/drawing/2014/main" id="{E1623236-38A8-487C-92E6-A542BD5412B8}"/>
                    </a:ext>
                  </a:extLst>
                </p:cNvPr>
                <p:cNvSpPr>
                  <a:spLocks noChangeArrowheads="1"/>
                </p:cNvSpPr>
                <p:nvPr/>
              </p:nvSpPr>
              <p:spPr bwMode="auto">
                <a:xfrm>
                  <a:off x="4905374" y="2230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7" name="Rectangle 118">
                  <a:extLst>
                    <a:ext uri="{FF2B5EF4-FFF2-40B4-BE49-F238E27FC236}">
                      <a16:creationId xmlns:a16="http://schemas.microsoft.com/office/drawing/2014/main" id="{933F859C-7D89-4715-A251-52B05E5CBF4C}"/>
                    </a:ext>
                  </a:extLst>
                </p:cNvPr>
                <p:cNvSpPr>
                  <a:spLocks noChangeArrowheads="1"/>
                </p:cNvSpPr>
                <p:nvPr/>
              </p:nvSpPr>
              <p:spPr bwMode="auto">
                <a:xfrm>
                  <a:off x="4921249" y="22701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8" name="Rectangle 119">
                  <a:extLst>
                    <a:ext uri="{FF2B5EF4-FFF2-40B4-BE49-F238E27FC236}">
                      <a16:creationId xmlns:a16="http://schemas.microsoft.com/office/drawing/2014/main" id="{21840706-6F58-4952-BFF5-D8A14DC1FFB9}"/>
                    </a:ext>
                  </a:extLst>
                </p:cNvPr>
                <p:cNvSpPr>
                  <a:spLocks noChangeArrowheads="1"/>
                </p:cNvSpPr>
                <p:nvPr/>
              </p:nvSpPr>
              <p:spPr bwMode="auto">
                <a:xfrm>
                  <a:off x="4964113" y="229711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09" name="Rectangle 120">
                  <a:extLst>
                    <a:ext uri="{FF2B5EF4-FFF2-40B4-BE49-F238E27FC236}">
                      <a16:creationId xmlns:a16="http://schemas.microsoft.com/office/drawing/2014/main" id="{F8240748-20CE-409B-BFC1-5573DE165DD4}"/>
                    </a:ext>
                  </a:extLst>
                </p:cNvPr>
                <p:cNvSpPr>
                  <a:spLocks noChangeArrowheads="1"/>
                </p:cNvSpPr>
                <p:nvPr/>
              </p:nvSpPr>
              <p:spPr bwMode="auto">
                <a:xfrm>
                  <a:off x="4992687" y="23034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0" name="Rectangle 121">
                  <a:extLst>
                    <a:ext uri="{FF2B5EF4-FFF2-40B4-BE49-F238E27FC236}">
                      <a16:creationId xmlns:a16="http://schemas.microsoft.com/office/drawing/2014/main" id="{157E0A10-22B4-4A01-8496-4F33961A7E60}"/>
                    </a:ext>
                  </a:extLst>
                </p:cNvPr>
                <p:cNvSpPr>
                  <a:spLocks noChangeArrowheads="1"/>
                </p:cNvSpPr>
                <p:nvPr/>
              </p:nvSpPr>
              <p:spPr bwMode="auto">
                <a:xfrm>
                  <a:off x="5102224" y="23034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1" name="Rectangle 122">
                  <a:extLst>
                    <a:ext uri="{FF2B5EF4-FFF2-40B4-BE49-F238E27FC236}">
                      <a16:creationId xmlns:a16="http://schemas.microsoft.com/office/drawing/2014/main" id="{1ED71A12-04DB-479E-805E-AC9A90E10EC1}"/>
                    </a:ext>
                  </a:extLst>
                </p:cNvPr>
                <p:cNvSpPr>
                  <a:spLocks noChangeArrowheads="1"/>
                </p:cNvSpPr>
                <p:nvPr/>
              </p:nvSpPr>
              <p:spPr bwMode="auto">
                <a:xfrm>
                  <a:off x="5365751" y="23161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2" name="Rectangle 123">
                  <a:extLst>
                    <a:ext uri="{FF2B5EF4-FFF2-40B4-BE49-F238E27FC236}">
                      <a16:creationId xmlns:a16="http://schemas.microsoft.com/office/drawing/2014/main" id="{1A11CC80-A972-45DE-A2CA-9853F92992B7}"/>
                    </a:ext>
                  </a:extLst>
                </p:cNvPr>
                <p:cNvSpPr>
                  <a:spLocks noChangeArrowheads="1"/>
                </p:cNvSpPr>
                <p:nvPr/>
              </p:nvSpPr>
              <p:spPr bwMode="auto">
                <a:xfrm>
                  <a:off x="5575301" y="23161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3" name="Rectangle 124">
                  <a:extLst>
                    <a:ext uri="{FF2B5EF4-FFF2-40B4-BE49-F238E27FC236}">
                      <a16:creationId xmlns:a16="http://schemas.microsoft.com/office/drawing/2014/main" id="{804694D8-D7C3-40E4-ABAF-1598B8294BDA}"/>
                    </a:ext>
                  </a:extLst>
                </p:cNvPr>
                <p:cNvSpPr>
                  <a:spLocks noChangeArrowheads="1"/>
                </p:cNvSpPr>
                <p:nvPr/>
              </p:nvSpPr>
              <p:spPr bwMode="auto">
                <a:xfrm>
                  <a:off x="5613399" y="2314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4" name="Rectangle 125">
                  <a:extLst>
                    <a:ext uri="{FF2B5EF4-FFF2-40B4-BE49-F238E27FC236}">
                      <a16:creationId xmlns:a16="http://schemas.microsoft.com/office/drawing/2014/main" id="{0996BACF-9A48-4302-86EF-01F41FEC5CEF}"/>
                    </a:ext>
                  </a:extLst>
                </p:cNvPr>
                <p:cNvSpPr>
                  <a:spLocks noChangeArrowheads="1"/>
                </p:cNvSpPr>
                <p:nvPr/>
              </p:nvSpPr>
              <p:spPr bwMode="auto">
                <a:xfrm>
                  <a:off x="5630865" y="23463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5" name="Rectangle 126">
                  <a:extLst>
                    <a:ext uri="{FF2B5EF4-FFF2-40B4-BE49-F238E27FC236}">
                      <a16:creationId xmlns:a16="http://schemas.microsoft.com/office/drawing/2014/main" id="{25EB90B9-504F-4017-ACBB-2856709F783A}"/>
                    </a:ext>
                  </a:extLst>
                </p:cNvPr>
                <p:cNvSpPr>
                  <a:spLocks noChangeArrowheads="1"/>
                </p:cNvSpPr>
                <p:nvPr/>
              </p:nvSpPr>
              <p:spPr bwMode="auto">
                <a:xfrm>
                  <a:off x="5672137" y="23907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6" name="Rectangle 127">
                  <a:extLst>
                    <a:ext uri="{FF2B5EF4-FFF2-40B4-BE49-F238E27FC236}">
                      <a16:creationId xmlns:a16="http://schemas.microsoft.com/office/drawing/2014/main" id="{B1C55AFE-9C44-4B09-864E-1383C2CFE396}"/>
                    </a:ext>
                  </a:extLst>
                </p:cNvPr>
                <p:cNvSpPr>
                  <a:spLocks noChangeArrowheads="1"/>
                </p:cNvSpPr>
                <p:nvPr/>
              </p:nvSpPr>
              <p:spPr bwMode="auto">
                <a:xfrm>
                  <a:off x="5705475" y="24320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7" name="Rectangle 128">
                  <a:extLst>
                    <a:ext uri="{FF2B5EF4-FFF2-40B4-BE49-F238E27FC236}">
                      <a16:creationId xmlns:a16="http://schemas.microsoft.com/office/drawing/2014/main" id="{CD1665F7-8B29-4921-80B8-51B4AA1C9F2B}"/>
                    </a:ext>
                  </a:extLst>
                </p:cNvPr>
                <p:cNvSpPr>
                  <a:spLocks noChangeArrowheads="1"/>
                </p:cNvSpPr>
                <p:nvPr/>
              </p:nvSpPr>
              <p:spPr bwMode="auto">
                <a:xfrm>
                  <a:off x="5799137" y="246380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8" name="Rectangle 129">
                  <a:extLst>
                    <a:ext uri="{FF2B5EF4-FFF2-40B4-BE49-F238E27FC236}">
                      <a16:creationId xmlns:a16="http://schemas.microsoft.com/office/drawing/2014/main" id="{2AB5731D-1295-4E53-BD4E-6A99B497EE2D}"/>
                    </a:ext>
                  </a:extLst>
                </p:cNvPr>
                <p:cNvSpPr>
                  <a:spLocks noChangeArrowheads="1"/>
                </p:cNvSpPr>
                <p:nvPr/>
              </p:nvSpPr>
              <p:spPr bwMode="auto">
                <a:xfrm>
                  <a:off x="6381749" y="2484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19" name="Rectangle 130">
                  <a:extLst>
                    <a:ext uri="{FF2B5EF4-FFF2-40B4-BE49-F238E27FC236}">
                      <a16:creationId xmlns:a16="http://schemas.microsoft.com/office/drawing/2014/main" id="{B7C79AA7-EE6C-4F93-91D9-44693F5AAE03}"/>
                    </a:ext>
                  </a:extLst>
                </p:cNvPr>
                <p:cNvSpPr>
                  <a:spLocks noChangeArrowheads="1"/>
                </p:cNvSpPr>
                <p:nvPr/>
              </p:nvSpPr>
              <p:spPr bwMode="auto">
                <a:xfrm>
                  <a:off x="6419852" y="24828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0" name="Rectangle 131">
                  <a:extLst>
                    <a:ext uri="{FF2B5EF4-FFF2-40B4-BE49-F238E27FC236}">
                      <a16:creationId xmlns:a16="http://schemas.microsoft.com/office/drawing/2014/main" id="{ABB6067D-FA69-4CF6-8E62-52FAA6FDE245}"/>
                    </a:ext>
                  </a:extLst>
                </p:cNvPr>
                <p:cNvSpPr>
                  <a:spLocks noChangeArrowheads="1"/>
                </p:cNvSpPr>
                <p:nvPr/>
              </p:nvSpPr>
              <p:spPr bwMode="auto">
                <a:xfrm>
                  <a:off x="6437312" y="251618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1" name="Rectangle 132">
                  <a:extLst>
                    <a:ext uri="{FF2B5EF4-FFF2-40B4-BE49-F238E27FC236}">
                      <a16:creationId xmlns:a16="http://schemas.microsoft.com/office/drawing/2014/main" id="{141A01D9-52B2-405A-9AF0-F2B775B9D24F}"/>
                    </a:ext>
                  </a:extLst>
                </p:cNvPr>
                <p:cNvSpPr>
                  <a:spLocks noChangeArrowheads="1"/>
                </p:cNvSpPr>
                <p:nvPr/>
              </p:nvSpPr>
              <p:spPr bwMode="auto">
                <a:xfrm>
                  <a:off x="6478589" y="255905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2" name="Rectangle 133">
                  <a:extLst>
                    <a:ext uri="{FF2B5EF4-FFF2-40B4-BE49-F238E27FC236}">
                      <a16:creationId xmlns:a16="http://schemas.microsoft.com/office/drawing/2014/main" id="{19D1C252-6197-48DA-B426-0AF1125C2E5C}"/>
                    </a:ext>
                  </a:extLst>
                </p:cNvPr>
                <p:cNvSpPr>
                  <a:spLocks noChangeArrowheads="1"/>
                </p:cNvSpPr>
                <p:nvPr/>
              </p:nvSpPr>
              <p:spPr bwMode="auto">
                <a:xfrm>
                  <a:off x="6511923" y="26003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3" name="Rectangle 134">
                  <a:extLst>
                    <a:ext uri="{FF2B5EF4-FFF2-40B4-BE49-F238E27FC236}">
                      <a16:creationId xmlns:a16="http://schemas.microsoft.com/office/drawing/2014/main" id="{24A1A878-F80A-4BC5-BC8F-A55624EF0A49}"/>
                    </a:ext>
                  </a:extLst>
                </p:cNvPr>
                <p:cNvSpPr>
                  <a:spLocks noChangeArrowheads="1"/>
                </p:cNvSpPr>
                <p:nvPr/>
              </p:nvSpPr>
              <p:spPr bwMode="auto">
                <a:xfrm>
                  <a:off x="6605590" y="26320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4" name="Rectangle 135">
                  <a:extLst>
                    <a:ext uri="{FF2B5EF4-FFF2-40B4-BE49-F238E27FC236}">
                      <a16:creationId xmlns:a16="http://schemas.microsoft.com/office/drawing/2014/main" id="{A6887297-1582-4391-B9D4-431BF24DAEC4}"/>
                    </a:ext>
                  </a:extLst>
                </p:cNvPr>
                <p:cNvSpPr>
                  <a:spLocks noChangeArrowheads="1"/>
                </p:cNvSpPr>
                <p:nvPr/>
              </p:nvSpPr>
              <p:spPr bwMode="auto">
                <a:xfrm>
                  <a:off x="7145339" y="2663826"/>
                  <a:ext cx="90486"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5" name="Rectangle 136">
                  <a:extLst>
                    <a:ext uri="{FF2B5EF4-FFF2-40B4-BE49-F238E27FC236}">
                      <a16:creationId xmlns:a16="http://schemas.microsoft.com/office/drawing/2014/main" id="{FE5ACAA7-8485-41B0-86E7-74F84A7A3ECF}"/>
                    </a:ext>
                  </a:extLst>
                </p:cNvPr>
                <p:cNvSpPr>
                  <a:spLocks noChangeArrowheads="1"/>
                </p:cNvSpPr>
                <p:nvPr/>
              </p:nvSpPr>
              <p:spPr bwMode="auto">
                <a:xfrm>
                  <a:off x="7183437" y="26622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6" name="Rectangle 137">
                  <a:extLst>
                    <a:ext uri="{FF2B5EF4-FFF2-40B4-BE49-F238E27FC236}">
                      <a16:creationId xmlns:a16="http://schemas.microsoft.com/office/drawing/2014/main" id="{E38A5128-97B8-406A-B73E-4FBD696D4F63}"/>
                    </a:ext>
                  </a:extLst>
                </p:cNvPr>
                <p:cNvSpPr>
                  <a:spLocks noChangeArrowheads="1"/>
                </p:cNvSpPr>
                <p:nvPr/>
              </p:nvSpPr>
              <p:spPr bwMode="auto">
                <a:xfrm>
                  <a:off x="7200899" y="2695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7" name="Rectangle 138">
                  <a:extLst>
                    <a:ext uri="{FF2B5EF4-FFF2-40B4-BE49-F238E27FC236}">
                      <a16:creationId xmlns:a16="http://schemas.microsoft.com/office/drawing/2014/main" id="{6391D944-DE12-4BDC-9A90-EEE9170FD85B}"/>
                    </a:ext>
                  </a:extLst>
                </p:cNvPr>
                <p:cNvSpPr>
                  <a:spLocks noChangeArrowheads="1"/>
                </p:cNvSpPr>
                <p:nvPr/>
              </p:nvSpPr>
              <p:spPr bwMode="auto">
                <a:xfrm>
                  <a:off x="7242176" y="2740025"/>
                  <a:ext cx="90488"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8" name="Rectangle 139">
                  <a:extLst>
                    <a:ext uri="{FF2B5EF4-FFF2-40B4-BE49-F238E27FC236}">
                      <a16:creationId xmlns:a16="http://schemas.microsoft.com/office/drawing/2014/main" id="{43703985-48FF-4BAC-BD09-56EFA5C38E83}"/>
                    </a:ext>
                  </a:extLst>
                </p:cNvPr>
                <p:cNvSpPr>
                  <a:spLocks noChangeArrowheads="1"/>
                </p:cNvSpPr>
                <p:nvPr/>
              </p:nvSpPr>
              <p:spPr bwMode="auto">
                <a:xfrm>
                  <a:off x="7275514" y="2781300"/>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29" name="Rectangle 140">
                  <a:extLst>
                    <a:ext uri="{FF2B5EF4-FFF2-40B4-BE49-F238E27FC236}">
                      <a16:creationId xmlns:a16="http://schemas.microsoft.com/office/drawing/2014/main" id="{DA2BF0DA-2A19-40CD-9748-6293B3F4ABFC}"/>
                    </a:ext>
                  </a:extLst>
                </p:cNvPr>
                <p:cNvSpPr>
                  <a:spLocks noChangeArrowheads="1"/>
                </p:cNvSpPr>
                <p:nvPr/>
              </p:nvSpPr>
              <p:spPr bwMode="auto">
                <a:xfrm>
                  <a:off x="7369175" y="281146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0" name="Rectangle 141">
                  <a:extLst>
                    <a:ext uri="{FF2B5EF4-FFF2-40B4-BE49-F238E27FC236}">
                      <a16:creationId xmlns:a16="http://schemas.microsoft.com/office/drawing/2014/main" id="{CF3EDA0D-9D28-46E0-ADF4-F6E6FD370EA4}"/>
                    </a:ext>
                  </a:extLst>
                </p:cNvPr>
                <p:cNvSpPr>
                  <a:spLocks noChangeArrowheads="1"/>
                </p:cNvSpPr>
                <p:nvPr/>
              </p:nvSpPr>
              <p:spPr bwMode="auto">
                <a:xfrm>
                  <a:off x="7875586" y="28432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1" name="Rectangle 142">
                  <a:extLst>
                    <a:ext uri="{FF2B5EF4-FFF2-40B4-BE49-F238E27FC236}">
                      <a16:creationId xmlns:a16="http://schemas.microsoft.com/office/drawing/2014/main" id="{240D8F80-194F-4CA6-91DE-D7704EAD6DDD}"/>
                    </a:ext>
                  </a:extLst>
                </p:cNvPr>
                <p:cNvSpPr>
                  <a:spLocks noChangeArrowheads="1"/>
                </p:cNvSpPr>
                <p:nvPr/>
              </p:nvSpPr>
              <p:spPr bwMode="auto">
                <a:xfrm>
                  <a:off x="7913689" y="28432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2" name="Rectangle 143">
                  <a:extLst>
                    <a:ext uri="{FF2B5EF4-FFF2-40B4-BE49-F238E27FC236}">
                      <a16:creationId xmlns:a16="http://schemas.microsoft.com/office/drawing/2014/main" id="{84BF23DC-F4BA-45B5-9269-84D4811A88E0}"/>
                    </a:ext>
                  </a:extLst>
                </p:cNvPr>
                <p:cNvSpPr>
                  <a:spLocks noChangeArrowheads="1"/>
                </p:cNvSpPr>
                <p:nvPr/>
              </p:nvSpPr>
              <p:spPr bwMode="auto">
                <a:xfrm>
                  <a:off x="7931150" y="2874963"/>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3" name="Rectangle 144">
                  <a:extLst>
                    <a:ext uri="{FF2B5EF4-FFF2-40B4-BE49-F238E27FC236}">
                      <a16:creationId xmlns:a16="http://schemas.microsoft.com/office/drawing/2014/main" id="{AEFB7FB7-0EA6-4A21-8C16-5D0B84F7D584}"/>
                    </a:ext>
                  </a:extLst>
                </p:cNvPr>
                <p:cNvSpPr>
                  <a:spLocks noChangeArrowheads="1"/>
                </p:cNvSpPr>
                <p:nvPr/>
              </p:nvSpPr>
              <p:spPr bwMode="auto">
                <a:xfrm>
                  <a:off x="7966074" y="296227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4" name="Rectangle 145">
                  <a:extLst>
                    <a:ext uri="{FF2B5EF4-FFF2-40B4-BE49-F238E27FC236}">
                      <a16:creationId xmlns:a16="http://schemas.microsoft.com/office/drawing/2014/main" id="{70870415-142C-4A00-8214-0748F73E4FCA}"/>
                    </a:ext>
                  </a:extLst>
                </p:cNvPr>
                <p:cNvSpPr>
                  <a:spLocks noChangeArrowheads="1"/>
                </p:cNvSpPr>
                <p:nvPr/>
              </p:nvSpPr>
              <p:spPr bwMode="auto">
                <a:xfrm>
                  <a:off x="8005764" y="3003550"/>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5" name="Rectangle 146">
                  <a:extLst>
                    <a:ext uri="{FF2B5EF4-FFF2-40B4-BE49-F238E27FC236}">
                      <a16:creationId xmlns:a16="http://schemas.microsoft.com/office/drawing/2014/main" id="{D73FF8F3-CC8E-4651-9242-4D869CE1AA0D}"/>
                    </a:ext>
                  </a:extLst>
                </p:cNvPr>
                <p:cNvSpPr>
                  <a:spLocks noChangeArrowheads="1"/>
                </p:cNvSpPr>
                <p:nvPr/>
              </p:nvSpPr>
              <p:spPr bwMode="auto">
                <a:xfrm>
                  <a:off x="8099425" y="301942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6" name="Rectangle 147">
                  <a:extLst>
                    <a:ext uri="{FF2B5EF4-FFF2-40B4-BE49-F238E27FC236}">
                      <a16:creationId xmlns:a16="http://schemas.microsoft.com/office/drawing/2014/main" id="{217D9103-3A53-4F7B-9A8E-55FE5FCC15B6}"/>
                    </a:ext>
                  </a:extLst>
                </p:cNvPr>
                <p:cNvSpPr>
                  <a:spLocks noChangeArrowheads="1"/>
                </p:cNvSpPr>
                <p:nvPr/>
              </p:nvSpPr>
              <p:spPr bwMode="auto">
                <a:xfrm>
                  <a:off x="7623175" y="282892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7" name="Rectangle 148">
                  <a:extLst>
                    <a:ext uri="{FF2B5EF4-FFF2-40B4-BE49-F238E27FC236}">
                      <a16:creationId xmlns:a16="http://schemas.microsoft.com/office/drawing/2014/main" id="{4B0AC88B-AAD8-4E59-B12C-8B4D19F2A694}"/>
                    </a:ext>
                  </a:extLst>
                </p:cNvPr>
                <p:cNvSpPr>
                  <a:spLocks noChangeArrowheads="1"/>
                </p:cNvSpPr>
                <p:nvPr/>
              </p:nvSpPr>
              <p:spPr bwMode="auto">
                <a:xfrm>
                  <a:off x="7780338" y="28400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8" name="Rectangle 149">
                  <a:extLst>
                    <a:ext uri="{FF2B5EF4-FFF2-40B4-BE49-F238E27FC236}">
                      <a16:creationId xmlns:a16="http://schemas.microsoft.com/office/drawing/2014/main" id="{A92FDFC6-DF4A-4C1B-82E7-616806808242}"/>
                    </a:ext>
                  </a:extLst>
                </p:cNvPr>
                <p:cNvSpPr>
                  <a:spLocks noChangeArrowheads="1"/>
                </p:cNvSpPr>
                <p:nvPr/>
              </p:nvSpPr>
              <p:spPr bwMode="auto">
                <a:xfrm>
                  <a:off x="8334376" y="3022599"/>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39" name="Rectangle 151">
                  <a:extLst>
                    <a:ext uri="{FF2B5EF4-FFF2-40B4-BE49-F238E27FC236}">
                      <a16:creationId xmlns:a16="http://schemas.microsoft.com/office/drawing/2014/main" id="{D59BB256-08C2-4CE3-9C84-57C758482B30}"/>
                    </a:ext>
                  </a:extLst>
                </p:cNvPr>
                <p:cNvSpPr>
                  <a:spLocks noChangeArrowheads="1"/>
                </p:cNvSpPr>
                <p:nvPr/>
              </p:nvSpPr>
              <p:spPr bwMode="auto">
                <a:xfrm>
                  <a:off x="9407526" y="3287712"/>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0" name="Rectangle 153">
                  <a:extLst>
                    <a:ext uri="{FF2B5EF4-FFF2-40B4-BE49-F238E27FC236}">
                      <a16:creationId xmlns:a16="http://schemas.microsoft.com/office/drawing/2014/main" id="{CB7F5F78-A83B-4A2A-A13A-49EB2F8E57A4}"/>
                    </a:ext>
                  </a:extLst>
                </p:cNvPr>
                <p:cNvSpPr>
                  <a:spLocks noChangeArrowheads="1"/>
                </p:cNvSpPr>
                <p:nvPr/>
              </p:nvSpPr>
              <p:spPr bwMode="auto">
                <a:xfrm>
                  <a:off x="9451976" y="333057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1" name="Rectangle 156">
                  <a:extLst>
                    <a:ext uri="{FF2B5EF4-FFF2-40B4-BE49-F238E27FC236}">
                      <a16:creationId xmlns:a16="http://schemas.microsoft.com/office/drawing/2014/main" id="{FD0A5983-5574-4DC1-BE66-B93C4F21E591}"/>
                    </a:ext>
                  </a:extLst>
                </p:cNvPr>
                <p:cNvSpPr>
                  <a:spLocks noChangeArrowheads="1"/>
                </p:cNvSpPr>
                <p:nvPr/>
              </p:nvSpPr>
              <p:spPr bwMode="auto">
                <a:xfrm>
                  <a:off x="9620250" y="34623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2" name="Rectangle 157">
                  <a:extLst>
                    <a:ext uri="{FF2B5EF4-FFF2-40B4-BE49-F238E27FC236}">
                      <a16:creationId xmlns:a16="http://schemas.microsoft.com/office/drawing/2014/main" id="{046ADCFD-6C26-44AF-B88E-30DF64A3D6B2}"/>
                    </a:ext>
                  </a:extLst>
                </p:cNvPr>
                <p:cNvSpPr>
                  <a:spLocks noChangeArrowheads="1"/>
                </p:cNvSpPr>
                <p:nvPr/>
              </p:nvSpPr>
              <p:spPr bwMode="auto">
                <a:xfrm>
                  <a:off x="8620126" y="3021014"/>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3" name="Rectangle 158">
                  <a:extLst>
                    <a:ext uri="{FF2B5EF4-FFF2-40B4-BE49-F238E27FC236}">
                      <a16:creationId xmlns:a16="http://schemas.microsoft.com/office/drawing/2014/main" id="{E2159742-1BCC-4A16-B130-05B2ED6D56E9}"/>
                    </a:ext>
                  </a:extLst>
                </p:cNvPr>
                <p:cNvSpPr>
                  <a:spLocks noChangeArrowheads="1"/>
                </p:cNvSpPr>
                <p:nvPr/>
              </p:nvSpPr>
              <p:spPr bwMode="auto">
                <a:xfrm>
                  <a:off x="8685213" y="30559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4" name="Rectangle 159">
                  <a:extLst>
                    <a:ext uri="{FF2B5EF4-FFF2-40B4-BE49-F238E27FC236}">
                      <a16:creationId xmlns:a16="http://schemas.microsoft.com/office/drawing/2014/main" id="{8A549E8B-36FB-4B17-B7B2-BA181816C964}"/>
                    </a:ext>
                  </a:extLst>
                </p:cNvPr>
                <p:cNvSpPr>
                  <a:spLocks noChangeArrowheads="1"/>
                </p:cNvSpPr>
                <p:nvPr/>
              </p:nvSpPr>
              <p:spPr bwMode="auto">
                <a:xfrm>
                  <a:off x="8720139" y="3119437"/>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5" name="Rectangle 160">
                  <a:extLst>
                    <a:ext uri="{FF2B5EF4-FFF2-40B4-BE49-F238E27FC236}">
                      <a16:creationId xmlns:a16="http://schemas.microsoft.com/office/drawing/2014/main" id="{A3FA6CDA-7D80-4736-B32C-F49B0B51D3C8}"/>
                    </a:ext>
                  </a:extLst>
                </p:cNvPr>
                <p:cNvSpPr>
                  <a:spLocks noChangeArrowheads="1"/>
                </p:cNvSpPr>
                <p:nvPr/>
              </p:nvSpPr>
              <p:spPr bwMode="auto">
                <a:xfrm>
                  <a:off x="8756650" y="3148015"/>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6" name="Rectangle 161">
                  <a:extLst>
                    <a:ext uri="{FF2B5EF4-FFF2-40B4-BE49-F238E27FC236}">
                      <a16:creationId xmlns:a16="http://schemas.microsoft.com/office/drawing/2014/main" id="{D394A0DE-A608-4E38-A5A0-7CE882747571}"/>
                    </a:ext>
                  </a:extLst>
                </p:cNvPr>
                <p:cNvSpPr>
                  <a:spLocks noChangeArrowheads="1"/>
                </p:cNvSpPr>
                <p:nvPr/>
              </p:nvSpPr>
              <p:spPr bwMode="auto">
                <a:xfrm>
                  <a:off x="8791576" y="3187701"/>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7" name="Rectangle 162">
                  <a:extLst>
                    <a:ext uri="{FF2B5EF4-FFF2-40B4-BE49-F238E27FC236}">
                      <a16:creationId xmlns:a16="http://schemas.microsoft.com/office/drawing/2014/main" id="{700B62A6-EE59-41AC-BD13-3C69B21DB7CD}"/>
                    </a:ext>
                  </a:extLst>
                </p:cNvPr>
                <p:cNvSpPr>
                  <a:spLocks noChangeArrowheads="1"/>
                </p:cNvSpPr>
                <p:nvPr/>
              </p:nvSpPr>
              <p:spPr bwMode="auto">
                <a:xfrm>
                  <a:off x="10201274" y="34496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8" name="Rectangle 163">
                  <a:extLst>
                    <a:ext uri="{FF2B5EF4-FFF2-40B4-BE49-F238E27FC236}">
                      <a16:creationId xmlns:a16="http://schemas.microsoft.com/office/drawing/2014/main" id="{63088112-C434-4916-986C-50F329C244C5}"/>
                    </a:ext>
                  </a:extLst>
                </p:cNvPr>
                <p:cNvSpPr>
                  <a:spLocks noChangeArrowheads="1"/>
                </p:cNvSpPr>
                <p:nvPr/>
              </p:nvSpPr>
              <p:spPr bwMode="auto">
                <a:xfrm>
                  <a:off x="10248900" y="3451224"/>
                  <a:ext cx="92075" cy="90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849" name="Rectangle 164">
                  <a:extLst>
                    <a:ext uri="{FF2B5EF4-FFF2-40B4-BE49-F238E27FC236}">
                      <a16:creationId xmlns:a16="http://schemas.microsoft.com/office/drawing/2014/main" id="{D2AF1E6F-A8F1-4B87-8FB3-BF6FA733A9F1}"/>
                    </a:ext>
                  </a:extLst>
                </p:cNvPr>
                <p:cNvSpPr>
                  <a:spLocks noChangeArrowheads="1"/>
                </p:cNvSpPr>
                <p:nvPr/>
              </p:nvSpPr>
              <p:spPr bwMode="auto">
                <a:xfrm>
                  <a:off x="10285413" y="3449638"/>
                  <a:ext cx="92075" cy="920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grpSp>
          <p:grpSp>
            <p:nvGrpSpPr>
              <p:cNvPr id="778" name="Group 777">
                <a:extLst>
                  <a:ext uri="{FF2B5EF4-FFF2-40B4-BE49-F238E27FC236}">
                    <a16:creationId xmlns:a16="http://schemas.microsoft.com/office/drawing/2014/main" id="{3CFAD71B-7F04-471D-8CA1-74D3DA6F56C9}"/>
                  </a:ext>
                </a:extLst>
              </p:cNvPr>
              <p:cNvGrpSpPr/>
              <p:nvPr/>
            </p:nvGrpSpPr>
            <p:grpSpPr>
              <a:xfrm>
                <a:off x="960111" y="3082890"/>
                <a:ext cx="4558170" cy="1776754"/>
                <a:chOff x="1916113" y="1700213"/>
                <a:chExt cx="8462962" cy="3298825"/>
              </a:xfrm>
            </p:grpSpPr>
            <p:sp>
              <p:nvSpPr>
                <p:cNvPr id="779" name="Freeform: Shape 778">
                  <a:extLst>
                    <a:ext uri="{FF2B5EF4-FFF2-40B4-BE49-F238E27FC236}">
                      <a16:creationId xmlns:a16="http://schemas.microsoft.com/office/drawing/2014/main" id="{A986932B-E25E-46AB-AD9B-6C9BA21324FF}"/>
                    </a:ext>
                  </a:extLst>
                </p:cNvPr>
                <p:cNvSpPr/>
                <p:nvPr/>
              </p:nvSpPr>
              <p:spPr bwMode="auto">
                <a:xfrm>
                  <a:off x="7835900" y="4008438"/>
                  <a:ext cx="2543175" cy="990600"/>
                </a:xfrm>
                <a:custGeom>
                  <a:avLst/>
                  <a:gdLst>
                    <a:gd name="connsiteX0" fmla="*/ 0 w 2542390"/>
                    <a:gd name="connsiteY0" fmla="*/ 0 h 989703"/>
                    <a:gd name="connsiteX1" fmla="*/ 147021 w 2542390"/>
                    <a:gd name="connsiteY1" fmla="*/ 0 h 989703"/>
                    <a:gd name="connsiteX2" fmla="*/ 147021 w 2542390"/>
                    <a:gd name="connsiteY2" fmla="*/ 71717 h 989703"/>
                    <a:gd name="connsiteX3" fmla="*/ 322729 w 2542390"/>
                    <a:gd name="connsiteY3" fmla="*/ 71717 h 989703"/>
                    <a:gd name="connsiteX4" fmla="*/ 322729 w 2542390"/>
                    <a:gd name="connsiteY4" fmla="*/ 118334 h 989703"/>
                    <a:gd name="connsiteX5" fmla="*/ 900056 w 2542390"/>
                    <a:gd name="connsiteY5" fmla="*/ 118334 h 989703"/>
                    <a:gd name="connsiteX6" fmla="*/ 900056 w 2542390"/>
                    <a:gd name="connsiteY6" fmla="*/ 193637 h 989703"/>
                    <a:gd name="connsiteX7" fmla="*/ 900056 w 2542390"/>
                    <a:gd name="connsiteY7" fmla="*/ 193637 h 989703"/>
                    <a:gd name="connsiteX8" fmla="*/ 932329 w 2542390"/>
                    <a:gd name="connsiteY8" fmla="*/ 193637 h 989703"/>
                    <a:gd name="connsiteX9" fmla="*/ 932329 w 2542390"/>
                    <a:gd name="connsiteY9" fmla="*/ 383689 h 989703"/>
                    <a:gd name="connsiteX10" fmla="*/ 1681779 w 2542390"/>
                    <a:gd name="connsiteY10" fmla="*/ 383689 h 989703"/>
                    <a:gd name="connsiteX11" fmla="*/ 1681779 w 2542390"/>
                    <a:gd name="connsiteY11" fmla="*/ 516367 h 989703"/>
                    <a:gd name="connsiteX12" fmla="*/ 2542390 w 2542390"/>
                    <a:gd name="connsiteY12" fmla="*/ 516367 h 989703"/>
                    <a:gd name="connsiteX13" fmla="*/ 2542390 w 2542390"/>
                    <a:gd name="connsiteY13" fmla="*/ 989703 h 98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542390" h="989703">
                      <a:moveTo>
                        <a:pt x="0" y="0"/>
                      </a:moveTo>
                      <a:lnTo>
                        <a:pt x="147021" y="0"/>
                      </a:lnTo>
                      <a:lnTo>
                        <a:pt x="147021" y="71717"/>
                      </a:lnTo>
                      <a:lnTo>
                        <a:pt x="322729" y="71717"/>
                      </a:lnTo>
                      <a:lnTo>
                        <a:pt x="322729" y="118334"/>
                      </a:lnTo>
                      <a:lnTo>
                        <a:pt x="900056" y="118334"/>
                      </a:lnTo>
                      <a:lnTo>
                        <a:pt x="900056" y="193637"/>
                      </a:lnTo>
                      <a:lnTo>
                        <a:pt x="900056" y="193637"/>
                      </a:lnTo>
                      <a:lnTo>
                        <a:pt x="932329" y="193637"/>
                      </a:lnTo>
                      <a:lnTo>
                        <a:pt x="932329" y="383689"/>
                      </a:lnTo>
                      <a:lnTo>
                        <a:pt x="1681779" y="383689"/>
                      </a:lnTo>
                      <a:lnTo>
                        <a:pt x="1681779" y="516367"/>
                      </a:lnTo>
                      <a:lnTo>
                        <a:pt x="2542390" y="516367"/>
                      </a:lnTo>
                      <a:lnTo>
                        <a:pt x="2542390" y="989703"/>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80" name="Freeform: Shape 779">
                  <a:extLst>
                    <a:ext uri="{FF2B5EF4-FFF2-40B4-BE49-F238E27FC236}">
                      <a16:creationId xmlns:a16="http://schemas.microsoft.com/office/drawing/2014/main" id="{A7C4D8BE-0A36-4B9E-9717-C867DE759061}"/>
                    </a:ext>
                  </a:extLst>
                </p:cNvPr>
                <p:cNvSpPr/>
                <p:nvPr/>
              </p:nvSpPr>
              <p:spPr bwMode="auto">
                <a:xfrm>
                  <a:off x="1916113" y="1700213"/>
                  <a:ext cx="6045200" cy="2308225"/>
                </a:xfrm>
                <a:custGeom>
                  <a:avLst/>
                  <a:gdLst>
                    <a:gd name="connsiteX0" fmla="*/ 0 w 6045798"/>
                    <a:gd name="connsiteY0" fmla="*/ 0 h 2309308"/>
                    <a:gd name="connsiteX1" fmla="*/ 606014 w 6045798"/>
                    <a:gd name="connsiteY1" fmla="*/ 0 h 2309308"/>
                    <a:gd name="connsiteX2" fmla="*/ 606014 w 6045798"/>
                    <a:gd name="connsiteY2" fmla="*/ 50203 h 2309308"/>
                    <a:gd name="connsiteX3" fmla="*/ 681318 w 6045798"/>
                    <a:gd name="connsiteY3" fmla="*/ 50203 h 2309308"/>
                    <a:gd name="connsiteX4" fmla="*/ 681318 w 6045798"/>
                    <a:gd name="connsiteY4" fmla="*/ 89647 h 2309308"/>
                    <a:gd name="connsiteX5" fmla="*/ 717176 w 6045798"/>
                    <a:gd name="connsiteY5" fmla="*/ 89647 h 2309308"/>
                    <a:gd name="connsiteX6" fmla="*/ 717176 w 6045798"/>
                    <a:gd name="connsiteY6" fmla="*/ 240254 h 2309308"/>
                    <a:gd name="connsiteX7" fmla="*/ 735106 w 6045798"/>
                    <a:gd name="connsiteY7" fmla="*/ 240254 h 2309308"/>
                    <a:gd name="connsiteX8" fmla="*/ 735106 w 6045798"/>
                    <a:gd name="connsiteY8" fmla="*/ 423134 h 2309308"/>
                    <a:gd name="connsiteX9" fmla="*/ 753035 w 6045798"/>
                    <a:gd name="connsiteY9" fmla="*/ 423134 h 2309308"/>
                    <a:gd name="connsiteX10" fmla="*/ 753035 w 6045798"/>
                    <a:gd name="connsiteY10" fmla="*/ 598843 h 2309308"/>
                    <a:gd name="connsiteX11" fmla="*/ 767379 w 6045798"/>
                    <a:gd name="connsiteY11" fmla="*/ 598843 h 2309308"/>
                    <a:gd name="connsiteX12" fmla="*/ 767379 w 6045798"/>
                    <a:gd name="connsiteY12" fmla="*/ 634701 h 2309308"/>
                    <a:gd name="connsiteX13" fmla="*/ 785308 w 6045798"/>
                    <a:gd name="connsiteY13" fmla="*/ 634701 h 2309308"/>
                    <a:gd name="connsiteX14" fmla="*/ 785308 w 6045798"/>
                    <a:gd name="connsiteY14" fmla="*/ 634701 h 2309308"/>
                    <a:gd name="connsiteX15" fmla="*/ 803238 w 6045798"/>
                    <a:gd name="connsiteY15" fmla="*/ 652631 h 2309308"/>
                    <a:gd name="connsiteX16" fmla="*/ 803238 w 6045798"/>
                    <a:gd name="connsiteY16" fmla="*/ 695661 h 2309308"/>
                    <a:gd name="connsiteX17" fmla="*/ 1168998 w 6045798"/>
                    <a:gd name="connsiteY17" fmla="*/ 695661 h 2309308"/>
                    <a:gd name="connsiteX18" fmla="*/ 1168998 w 6045798"/>
                    <a:gd name="connsiteY18" fmla="*/ 710005 h 2309308"/>
                    <a:gd name="connsiteX19" fmla="*/ 1402080 w 6045798"/>
                    <a:gd name="connsiteY19" fmla="*/ 710005 h 2309308"/>
                    <a:gd name="connsiteX20" fmla="*/ 1402080 w 6045798"/>
                    <a:gd name="connsiteY20" fmla="*/ 738692 h 2309308"/>
                    <a:gd name="connsiteX21" fmla="*/ 1470212 w 6045798"/>
                    <a:gd name="connsiteY21" fmla="*/ 738692 h 2309308"/>
                    <a:gd name="connsiteX22" fmla="*/ 1470212 w 6045798"/>
                    <a:gd name="connsiteY22" fmla="*/ 824753 h 2309308"/>
                    <a:gd name="connsiteX23" fmla="*/ 1484555 w 6045798"/>
                    <a:gd name="connsiteY23" fmla="*/ 824753 h 2309308"/>
                    <a:gd name="connsiteX24" fmla="*/ 1484555 w 6045798"/>
                    <a:gd name="connsiteY24" fmla="*/ 889299 h 2309308"/>
                    <a:gd name="connsiteX25" fmla="*/ 1506071 w 6045798"/>
                    <a:gd name="connsiteY25" fmla="*/ 889299 h 2309308"/>
                    <a:gd name="connsiteX26" fmla="*/ 1506071 w 6045798"/>
                    <a:gd name="connsiteY26" fmla="*/ 982532 h 2309308"/>
                    <a:gd name="connsiteX27" fmla="*/ 1513242 w 6045798"/>
                    <a:gd name="connsiteY27" fmla="*/ 982532 h 2309308"/>
                    <a:gd name="connsiteX28" fmla="*/ 1513242 w 6045798"/>
                    <a:gd name="connsiteY28" fmla="*/ 1036320 h 2309308"/>
                    <a:gd name="connsiteX29" fmla="*/ 1552687 w 6045798"/>
                    <a:gd name="connsiteY29" fmla="*/ 1036320 h 2309308"/>
                    <a:gd name="connsiteX30" fmla="*/ 1552687 w 6045798"/>
                    <a:gd name="connsiteY30" fmla="*/ 1104452 h 2309308"/>
                    <a:gd name="connsiteX31" fmla="*/ 1584960 w 6045798"/>
                    <a:gd name="connsiteY31" fmla="*/ 1104452 h 2309308"/>
                    <a:gd name="connsiteX32" fmla="*/ 1584960 w 6045798"/>
                    <a:gd name="connsiteY32" fmla="*/ 1147483 h 2309308"/>
                    <a:gd name="connsiteX33" fmla="*/ 1857487 w 6045798"/>
                    <a:gd name="connsiteY33" fmla="*/ 1147483 h 2309308"/>
                    <a:gd name="connsiteX34" fmla="*/ 1857487 w 6045798"/>
                    <a:gd name="connsiteY34" fmla="*/ 1161826 h 2309308"/>
                    <a:gd name="connsiteX35" fmla="*/ 2083398 w 6045798"/>
                    <a:gd name="connsiteY35" fmla="*/ 1161826 h 2309308"/>
                    <a:gd name="connsiteX36" fmla="*/ 2083398 w 6045798"/>
                    <a:gd name="connsiteY36" fmla="*/ 1176170 h 2309308"/>
                    <a:gd name="connsiteX37" fmla="*/ 2234005 w 6045798"/>
                    <a:gd name="connsiteY37" fmla="*/ 1176170 h 2309308"/>
                    <a:gd name="connsiteX38" fmla="*/ 2234005 w 6045798"/>
                    <a:gd name="connsiteY38" fmla="*/ 1240716 h 2309308"/>
                    <a:gd name="connsiteX39" fmla="*/ 2262692 w 6045798"/>
                    <a:gd name="connsiteY39" fmla="*/ 1240716 h 2309308"/>
                    <a:gd name="connsiteX40" fmla="*/ 2262692 w 6045798"/>
                    <a:gd name="connsiteY40" fmla="*/ 1362636 h 2309308"/>
                    <a:gd name="connsiteX41" fmla="*/ 2294965 w 6045798"/>
                    <a:gd name="connsiteY41" fmla="*/ 1362636 h 2309308"/>
                    <a:gd name="connsiteX42" fmla="*/ 2294965 w 6045798"/>
                    <a:gd name="connsiteY42" fmla="*/ 1445111 h 2309308"/>
                    <a:gd name="connsiteX43" fmla="*/ 2327238 w 6045798"/>
                    <a:gd name="connsiteY43" fmla="*/ 1445111 h 2309308"/>
                    <a:gd name="connsiteX44" fmla="*/ 2327238 w 6045798"/>
                    <a:gd name="connsiteY44" fmla="*/ 1470212 h 2309308"/>
                    <a:gd name="connsiteX45" fmla="*/ 2560320 w 6045798"/>
                    <a:gd name="connsiteY45" fmla="*/ 1470212 h 2309308"/>
                    <a:gd name="connsiteX46" fmla="*/ 2560320 w 6045798"/>
                    <a:gd name="connsiteY46" fmla="*/ 1477384 h 2309308"/>
                    <a:gd name="connsiteX47" fmla="*/ 2987040 w 6045798"/>
                    <a:gd name="connsiteY47" fmla="*/ 1477384 h 2309308"/>
                    <a:gd name="connsiteX48" fmla="*/ 2987040 w 6045798"/>
                    <a:gd name="connsiteY48" fmla="*/ 1524000 h 2309308"/>
                    <a:gd name="connsiteX49" fmla="*/ 3022899 w 6045798"/>
                    <a:gd name="connsiteY49" fmla="*/ 1524000 h 2309308"/>
                    <a:gd name="connsiteX50" fmla="*/ 3022899 w 6045798"/>
                    <a:gd name="connsiteY50" fmla="*/ 1642334 h 2309308"/>
                    <a:gd name="connsiteX51" fmla="*/ 3065929 w 6045798"/>
                    <a:gd name="connsiteY51" fmla="*/ 1642334 h 2309308"/>
                    <a:gd name="connsiteX52" fmla="*/ 3065929 w 6045798"/>
                    <a:gd name="connsiteY52" fmla="*/ 1828800 h 2309308"/>
                    <a:gd name="connsiteX53" fmla="*/ 3159162 w 6045798"/>
                    <a:gd name="connsiteY53" fmla="*/ 1828800 h 2309308"/>
                    <a:gd name="connsiteX54" fmla="*/ 3159162 w 6045798"/>
                    <a:gd name="connsiteY54" fmla="*/ 1828800 h 2309308"/>
                    <a:gd name="connsiteX55" fmla="*/ 3159162 w 6045798"/>
                    <a:gd name="connsiteY55" fmla="*/ 1850316 h 2309308"/>
                    <a:gd name="connsiteX56" fmla="*/ 3356386 w 6045798"/>
                    <a:gd name="connsiteY56" fmla="*/ 1850316 h 2309308"/>
                    <a:gd name="connsiteX57" fmla="*/ 3356386 w 6045798"/>
                    <a:gd name="connsiteY57" fmla="*/ 1868245 h 2309308"/>
                    <a:gd name="connsiteX58" fmla="*/ 3442447 w 6045798"/>
                    <a:gd name="connsiteY58" fmla="*/ 1868245 h 2309308"/>
                    <a:gd name="connsiteX59" fmla="*/ 3442447 w 6045798"/>
                    <a:gd name="connsiteY59" fmla="*/ 1882588 h 2309308"/>
                    <a:gd name="connsiteX60" fmla="*/ 3765176 w 6045798"/>
                    <a:gd name="connsiteY60" fmla="*/ 1882588 h 2309308"/>
                    <a:gd name="connsiteX61" fmla="*/ 3765176 w 6045798"/>
                    <a:gd name="connsiteY61" fmla="*/ 1972236 h 2309308"/>
                    <a:gd name="connsiteX62" fmla="*/ 3797449 w 6045798"/>
                    <a:gd name="connsiteY62" fmla="*/ 1972236 h 2309308"/>
                    <a:gd name="connsiteX63" fmla="*/ 3797449 w 6045798"/>
                    <a:gd name="connsiteY63" fmla="*/ 2043953 h 2309308"/>
                    <a:gd name="connsiteX64" fmla="*/ 3854823 w 6045798"/>
                    <a:gd name="connsiteY64" fmla="*/ 2043953 h 2309308"/>
                    <a:gd name="connsiteX65" fmla="*/ 3854823 w 6045798"/>
                    <a:gd name="connsiteY65" fmla="*/ 2083398 h 2309308"/>
                    <a:gd name="connsiteX66" fmla="*/ 3973158 w 6045798"/>
                    <a:gd name="connsiteY66" fmla="*/ 2083398 h 2309308"/>
                    <a:gd name="connsiteX67" fmla="*/ 3973158 w 6045798"/>
                    <a:gd name="connsiteY67" fmla="*/ 2119257 h 2309308"/>
                    <a:gd name="connsiteX68" fmla="*/ 4489525 w 6045798"/>
                    <a:gd name="connsiteY68" fmla="*/ 2119257 h 2309308"/>
                    <a:gd name="connsiteX69" fmla="*/ 4489525 w 6045798"/>
                    <a:gd name="connsiteY69" fmla="*/ 2147944 h 2309308"/>
                    <a:gd name="connsiteX70" fmla="*/ 4557656 w 6045798"/>
                    <a:gd name="connsiteY70" fmla="*/ 2147944 h 2309308"/>
                    <a:gd name="connsiteX71" fmla="*/ 4557656 w 6045798"/>
                    <a:gd name="connsiteY71" fmla="*/ 2194560 h 2309308"/>
                    <a:gd name="connsiteX72" fmla="*/ 5292762 w 6045798"/>
                    <a:gd name="connsiteY72" fmla="*/ 2194560 h 2309308"/>
                    <a:gd name="connsiteX73" fmla="*/ 5292762 w 6045798"/>
                    <a:gd name="connsiteY73" fmla="*/ 2237591 h 2309308"/>
                    <a:gd name="connsiteX74" fmla="*/ 5328621 w 6045798"/>
                    <a:gd name="connsiteY74" fmla="*/ 2237591 h 2309308"/>
                    <a:gd name="connsiteX75" fmla="*/ 5328621 w 6045798"/>
                    <a:gd name="connsiteY75" fmla="*/ 2284207 h 2309308"/>
                    <a:gd name="connsiteX76" fmla="*/ 5411096 w 6045798"/>
                    <a:gd name="connsiteY76" fmla="*/ 2284207 h 2309308"/>
                    <a:gd name="connsiteX77" fmla="*/ 5411096 w 6045798"/>
                    <a:gd name="connsiteY77" fmla="*/ 2309308 h 2309308"/>
                    <a:gd name="connsiteX78" fmla="*/ 6045798 w 6045798"/>
                    <a:gd name="connsiteY78" fmla="*/ 2309308 h 2309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45798" h="2309308">
                      <a:moveTo>
                        <a:pt x="0" y="0"/>
                      </a:moveTo>
                      <a:lnTo>
                        <a:pt x="606014" y="0"/>
                      </a:lnTo>
                      <a:lnTo>
                        <a:pt x="606014" y="50203"/>
                      </a:lnTo>
                      <a:lnTo>
                        <a:pt x="681318" y="50203"/>
                      </a:lnTo>
                      <a:lnTo>
                        <a:pt x="681318" y="89647"/>
                      </a:lnTo>
                      <a:lnTo>
                        <a:pt x="717176" y="89647"/>
                      </a:lnTo>
                      <a:lnTo>
                        <a:pt x="717176" y="240254"/>
                      </a:lnTo>
                      <a:lnTo>
                        <a:pt x="735106" y="240254"/>
                      </a:lnTo>
                      <a:lnTo>
                        <a:pt x="735106" y="423134"/>
                      </a:lnTo>
                      <a:lnTo>
                        <a:pt x="753035" y="423134"/>
                      </a:lnTo>
                      <a:lnTo>
                        <a:pt x="753035" y="598843"/>
                      </a:lnTo>
                      <a:lnTo>
                        <a:pt x="767379" y="598843"/>
                      </a:lnTo>
                      <a:lnTo>
                        <a:pt x="767379" y="634701"/>
                      </a:lnTo>
                      <a:lnTo>
                        <a:pt x="785308" y="634701"/>
                      </a:lnTo>
                      <a:lnTo>
                        <a:pt x="785308" y="634701"/>
                      </a:lnTo>
                      <a:lnTo>
                        <a:pt x="803238" y="652631"/>
                      </a:lnTo>
                      <a:lnTo>
                        <a:pt x="803238" y="695661"/>
                      </a:lnTo>
                      <a:lnTo>
                        <a:pt x="1168998" y="695661"/>
                      </a:lnTo>
                      <a:lnTo>
                        <a:pt x="1168998" y="710005"/>
                      </a:lnTo>
                      <a:lnTo>
                        <a:pt x="1402080" y="710005"/>
                      </a:lnTo>
                      <a:lnTo>
                        <a:pt x="1402080" y="738692"/>
                      </a:lnTo>
                      <a:lnTo>
                        <a:pt x="1470212" y="738692"/>
                      </a:lnTo>
                      <a:lnTo>
                        <a:pt x="1470212" y="824753"/>
                      </a:lnTo>
                      <a:lnTo>
                        <a:pt x="1484555" y="824753"/>
                      </a:lnTo>
                      <a:lnTo>
                        <a:pt x="1484555" y="889299"/>
                      </a:lnTo>
                      <a:lnTo>
                        <a:pt x="1506071" y="889299"/>
                      </a:lnTo>
                      <a:lnTo>
                        <a:pt x="1506071" y="982532"/>
                      </a:lnTo>
                      <a:lnTo>
                        <a:pt x="1513242" y="982532"/>
                      </a:lnTo>
                      <a:lnTo>
                        <a:pt x="1513242" y="1036320"/>
                      </a:lnTo>
                      <a:lnTo>
                        <a:pt x="1552687" y="1036320"/>
                      </a:lnTo>
                      <a:lnTo>
                        <a:pt x="1552687" y="1104452"/>
                      </a:lnTo>
                      <a:lnTo>
                        <a:pt x="1584960" y="1104452"/>
                      </a:lnTo>
                      <a:lnTo>
                        <a:pt x="1584960" y="1147483"/>
                      </a:lnTo>
                      <a:lnTo>
                        <a:pt x="1857487" y="1147483"/>
                      </a:lnTo>
                      <a:lnTo>
                        <a:pt x="1857487" y="1161826"/>
                      </a:lnTo>
                      <a:lnTo>
                        <a:pt x="2083398" y="1161826"/>
                      </a:lnTo>
                      <a:lnTo>
                        <a:pt x="2083398" y="1176170"/>
                      </a:lnTo>
                      <a:lnTo>
                        <a:pt x="2234005" y="1176170"/>
                      </a:lnTo>
                      <a:lnTo>
                        <a:pt x="2234005" y="1240716"/>
                      </a:lnTo>
                      <a:lnTo>
                        <a:pt x="2262692" y="1240716"/>
                      </a:lnTo>
                      <a:lnTo>
                        <a:pt x="2262692" y="1362636"/>
                      </a:lnTo>
                      <a:lnTo>
                        <a:pt x="2294965" y="1362636"/>
                      </a:lnTo>
                      <a:lnTo>
                        <a:pt x="2294965" y="1445111"/>
                      </a:lnTo>
                      <a:lnTo>
                        <a:pt x="2327238" y="1445111"/>
                      </a:lnTo>
                      <a:lnTo>
                        <a:pt x="2327238" y="1470212"/>
                      </a:lnTo>
                      <a:lnTo>
                        <a:pt x="2560320" y="1470212"/>
                      </a:lnTo>
                      <a:lnTo>
                        <a:pt x="2560320" y="1477384"/>
                      </a:lnTo>
                      <a:lnTo>
                        <a:pt x="2987040" y="1477384"/>
                      </a:lnTo>
                      <a:lnTo>
                        <a:pt x="2987040" y="1524000"/>
                      </a:lnTo>
                      <a:lnTo>
                        <a:pt x="3022899" y="1524000"/>
                      </a:lnTo>
                      <a:lnTo>
                        <a:pt x="3022899" y="1642334"/>
                      </a:lnTo>
                      <a:lnTo>
                        <a:pt x="3065929" y="1642334"/>
                      </a:lnTo>
                      <a:lnTo>
                        <a:pt x="3065929" y="1828800"/>
                      </a:lnTo>
                      <a:lnTo>
                        <a:pt x="3159162" y="1828800"/>
                      </a:lnTo>
                      <a:lnTo>
                        <a:pt x="3159162" y="1828800"/>
                      </a:lnTo>
                      <a:lnTo>
                        <a:pt x="3159162" y="1850316"/>
                      </a:lnTo>
                      <a:lnTo>
                        <a:pt x="3356386" y="1850316"/>
                      </a:lnTo>
                      <a:lnTo>
                        <a:pt x="3356386" y="1868245"/>
                      </a:lnTo>
                      <a:lnTo>
                        <a:pt x="3442447" y="1868245"/>
                      </a:lnTo>
                      <a:lnTo>
                        <a:pt x="3442447" y="1882588"/>
                      </a:lnTo>
                      <a:lnTo>
                        <a:pt x="3765176" y="1882588"/>
                      </a:lnTo>
                      <a:lnTo>
                        <a:pt x="3765176" y="1972236"/>
                      </a:lnTo>
                      <a:lnTo>
                        <a:pt x="3797449" y="1972236"/>
                      </a:lnTo>
                      <a:lnTo>
                        <a:pt x="3797449" y="2043953"/>
                      </a:lnTo>
                      <a:lnTo>
                        <a:pt x="3854823" y="2043953"/>
                      </a:lnTo>
                      <a:lnTo>
                        <a:pt x="3854823" y="2083398"/>
                      </a:lnTo>
                      <a:lnTo>
                        <a:pt x="3973158" y="2083398"/>
                      </a:lnTo>
                      <a:lnTo>
                        <a:pt x="3973158" y="2119257"/>
                      </a:lnTo>
                      <a:lnTo>
                        <a:pt x="4489525" y="2119257"/>
                      </a:lnTo>
                      <a:lnTo>
                        <a:pt x="4489525" y="2147944"/>
                      </a:lnTo>
                      <a:lnTo>
                        <a:pt x="4557656" y="2147944"/>
                      </a:lnTo>
                      <a:lnTo>
                        <a:pt x="4557656" y="2194560"/>
                      </a:lnTo>
                      <a:lnTo>
                        <a:pt x="5292762" y="2194560"/>
                      </a:lnTo>
                      <a:lnTo>
                        <a:pt x="5292762" y="2237591"/>
                      </a:lnTo>
                      <a:lnTo>
                        <a:pt x="5328621" y="2237591"/>
                      </a:lnTo>
                      <a:lnTo>
                        <a:pt x="5328621" y="2284207"/>
                      </a:lnTo>
                      <a:lnTo>
                        <a:pt x="5411096" y="2284207"/>
                      </a:lnTo>
                      <a:lnTo>
                        <a:pt x="5411096" y="2309308"/>
                      </a:lnTo>
                      <a:lnTo>
                        <a:pt x="6045798" y="2309308"/>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sp>
          <p:nvSpPr>
            <p:cNvPr id="707" name="Rectangle 73">
              <a:extLst>
                <a:ext uri="{FF2B5EF4-FFF2-40B4-BE49-F238E27FC236}">
                  <a16:creationId xmlns:a16="http://schemas.microsoft.com/office/drawing/2014/main" id="{5C597D9B-0AB6-4D84-B90E-ECA5D0A881D9}"/>
                </a:ext>
              </a:extLst>
            </p:cNvPr>
            <p:cNvSpPr>
              <a:spLocks noChangeArrowheads="1"/>
            </p:cNvSpPr>
            <p:nvPr/>
          </p:nvSpPr>
          <p:spPr bwMode="auto">
            <a:xfrm>
              <a:off x="7144384" y="1885951"/>
              <a:ext cx="27411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100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08" name="Freeform 74">
              <a:extLst>
                <a:ext uri="{FF2B5EF4-FFF2-40B4-BE49-F238E27FC236}">
                  <a16:creationId xmlns:a16="http://schemas.microsoft.com/office/drawing/2014/main" id="{188CDB67-B426-48C8-9F92-F4F6E3948580}"/>
                </a:ext>
              </a:extLst>
            </p:cNvPr>
            <p:cNvSpPr>
              <a:spLocks/>
            </p:cNvSpPr>
            <p:nvPr/>
          </p:nvSpPr>
          <p:spPr bwMode="auto">
            <a:xfrm>
              <a:off x="7442834" y="1984376"/>
              <a:ext cx="3321050" cy="2273300"/>
            </a:xfrm>
            <a:custGeom>
              <a:avLst/>
              <a:gdLst>
                <a:gd name="T0" fmla="*/ 0 w 2092"/>
                <a:gd name="T1" fmla="*/ 0 h 1432"/>
                <a:gd name="T2" fmla="*/ 38 w 2092"/>
                <a:gd name="T3" fmla="*/ 0 h 1432"/>
                <a:gd name="T4" fmla="*/ 38 w 2092"/>
                <a:gd name="T5" fmla="*/ 1390 h 1432"/>
                <a:gd name="T6" fmla="*/ 2092 w 2092"/>
                <a:gd name="T7" fmla="*/ 1390 h 1432"/>
                <a:gd name="T8" fmla="*/ 2092 w 2092"/>
                <a:gd name="T9" fmla="*/ 1432 h 1432"/>
              </a:gdLst>
              <a:ahLst/>
              <a:cxnLst>
                <a:cxn ang="0">
                  <a:pos x="T0" y="T1"/>
                </a:cxn>
                <a:cxn ang="0">
                  <a:pos x="T2" y="T3"/>
                </a:cxn>
                <a:cxn ang="0">
                  <a:pos x="T4" y="T5"/>
                </a:cxn>
                <a:cxn ang="0">
                  <a:pos x="T6" y="T7"/>
                </a:cxn>
                <a:cxn ang="0">
                  <a:pos x="T8" y="T9"/>
                </a:cxn>
              </a:cxnLst>
              <a:rect l="0" t="0" r="r" b="b"/>
              <a:pathLst>
                <a:path w="2092" h="1432">
                  <a:moveTo>
                    <a:pt x="0" y="0"/>
                  </a:moveTo>
                  <a:lnTo>
                    <a:pt x="38" y="0"/>
                  </a:lnTo>
                  <a:lnTo>
                    <a:pt x="38" y="1390"/>
                  </a:lnTo>
                  <a:lnTo>
                    <a:pt x="2092" y="1390"/>
                  </a:lnTo>
                  <a:lnTo>
                    <a:pt x="2092" y="1432"/>
                  </a:lnTo>
                </a:path>
              </a:pathLst>
            </a:custGeom>
            <a:noFill/>
            <a:ln w="28575">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09" name="Rectangle 75">
              <a:extLst>
                <a:ext uri="{FF2B5EF4-FFF2-40B4-BE49-F238E27FC236}">
                  <a16:creationId xmlns:a16="http://schemas.microsoft.com/office/drawing/2014/main" id="{85707157-2DF4-48FE-9672-FD5F0E79ABB6}"/>
                </a:ext>
              </a:extLst>
            </p:cNvPr>
            <p:cNvSpPr>
              <a:spLocks noChangeArrowheads="1"/>
            </p:cNvSpPr>
            <p:nvPr/>
          </p:nvSpPr>
          <p:spPr bwMode="auto">
            <a:xfrm>
              <a:off x="7236459" y="2308226"/>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0" name="Line 76">
              <a:extLst>
                <a:ext uri="{FF2B5EF4-FFF2-40B4-BE49-F238E27FC236}">
                  <a16:creationId xmlns:a16="http://schemas.microsoft.com/office/drawing/2014/main" id="{6FB0177B-2A38-4AB7-A3D5-9FE2F4FE8B3F}"/>
                </a:ext>
              </a:extLst>
            </p:cNvPr>
            <p:cNvSpPr>
              <a:spLocks noChangeShapeType="1"/>
            </p:cNvSpPr>
            <p:nvPr/>
          </p:nvSpPr>
          <p:spPr bwMode="auto">
            <a:xfrm>
              <a:off x="7442834" y="2406651"/>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1" name="Rectangle 77">
              <a:extLst>
                <a:ext uri="{FF2B5EF4-FFF2-40B4-BE49-F238E27FC236}">
                  <a16:creationId xmlns:a16="http://schemas.microsoft.com/office/drawing/2014/main" id="{11504B75-AFD7-4611-ABB2-498DC6128214}"/>
                </a:ext>
              </a:extLst>
            </p:cNvPr>
            <p:cNvSpPr>
              <a:spLocks noChangeArrowheads="1"/>
            </p:cNvSpPr>
            <p:nvPr/>
          </p:nvSpPr>
          <p:spPr bwMode="auto">
            <a:xfrm>
              <a:off x="7236459" y="27559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2" name="Line 78">
              <a:extLst>
                <a:ext uri="{FF2B5EF4-FFF2-40B4-BE49-F238E27FC236}">
                  <a16:creationId xmlns:a16="http://schemas.microsoft.com/office/drawing/2014/main" id="{AB5DE444-796A-43A0-B0FA-8329B24ACC9A}"/>
                </a:ext>
              </a:extLst>
            </p:cNvPr>
            <p:cNvSpPr>
              <a:spLocks noChangeShapeType="1"/>
            </p:cNvSpPr>
            <p:nvPr/>
          </p:nvSpPr>
          <p:spPr bwMode="auto">
            <a:xfrm>
              <a:off x="7442834" y="28543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3" name="Rectangle 79">
              <a:extLst>
                <a:ext uri="{FF2B5EF4-FFF2-40B4-BE49-F238E27FC236}">
                  <a16:creationId xmlns:a16="http://schemas.microsoft.com/office/drawing/2014/main" id="{BA42D1E7-EDBF-4433-984E-5C063E29639E}"/>
                </a:ext>
              </a:extLst>
            </p:cNvPr>
            <p:cNvSpPr>
              <a:spLocks noChangeArrowheads="1"/>
            </p:cNvSpPr>
            <p:nvPr/>
          </p:nvSpPr>
          <p:spPr bwMode="auto">
            <a:xfrm>
              <a:off x="7236459" y="31877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40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4" name="Line 80">
              <a:extLst>
                <a:ext uri="{FF2B5EF4-FFF2-40B4-BE49-F238E27FC236}">
                  <a16:creationId xmlns:a16="http://schemas.microsoft.com/office/drawing/2014/main" id="{4694A3F1-64E8-4C15-B233-581D97754C5D}"/>
                </a:ext>
              </a:extLst>
            </p:cNvPr>
            <p:cNvSpPr>
              <a:spLocks noChangeShapeType="1"/>
            </p:cNvSpPr>
            <p:nvPr/>
          </p:nvSpPr>
          <p:spPr bwMode="auto">
            <a:xfrm>
              <a:off x="7442834" y="32861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5" name="Rectangle 81">
              <a:extLst>
                <a:ext uri="{FF2B5EF4-FFF2-40B4-BE49-F238E27FC236}">
                  <a16:creationId xmlns:a16="http://schemas.microsoft.com/office/drawing/2014/main" id="{D760621B-9219-476B-A389-1EF291CD1A43}"/>
                </a:ext>
              </a:extLst>
            </p:cNvPr>
            <p:cNvSpPr>
              <a:spLocks noChangeArrowheads="1"/>
            </p:cNvSpPr>
            <p:nvPr/>
          </p:nvSpPr>
          <p:spPr bwMode="auto">
            <a:xfrm>
              <a:off x="7236459" y="360680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6" name="Line 82">
              <a:extLst>
                <a:ext uri="{FF2B5EF4-FFF2-40B4-BE49-F238E27FC236}">
                  <a16:creationId xmlns:a16="http://schemas.microsoft.com/office/drawing/2014/main" id="{E148D047-1BDF-4B5C-B3C7-9FF5945706E5}"/>
                </a:ext>
              </a:extLst>
            </p:cNvPr>
            <p:cNvSpPr>
              <a:spLocks noChangeShapeType="1"/>
            </p:cNvSpPr>
            <p:nvPr/>
          </p:nvSpPr>
          <p:spPr bwMode="auto">
            <a:xfrm>
              <a:off x="7442834" y="3705226"/>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17" name="Rectangle 83">
              <a:extLst>
                <a:ext uri="{FF2B5EF4-FFF2-40B4-BE49-F238E27FC236}">
                  <a16:creationId xmlns:a16="http://schemas.microsoft.com/office/drawing/2014/main" id="{205D2DE6-EA2E-4F18-B1CD-4F514366B88D}"/>
                </a:ext>
              </a:extLst>
            </p:cNvPr>
            <p:cNvSpPr>
              <a:spLocks noChangeArrowheads="1"/>
            </p:cNvSpPr>
            <p:nvPr/>
          </p:nvSpPr>
          <p:spPr bwMode="auto">
            <a:xfrm>
              <a:off x="7325359" y="4048126"/>
              <a:ext cx="91372" cy="21544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8" name="Rectangle 84">
              <a:extLst>
                <a:ext uri="{FF2B5EF4-FFF2-40B4-BE49-F238E27FC236}">
                  <a16:creationId xmlns:a16="http://schemas.microsoft.com/office/drawing/2014/main" id="{B9EA399F-B2D2-4A30-B4BA-075EC8A98A76}"/>
                </a:ext>
              </a:extLst>
            </p:cNvPr>
            <p:cNvSpPr>
              <a:spLocks noChangeArrowheads="1"/>
            </p:cNvSpPr>
            <p:nvPr/>
          </p:nvSpPr>
          <p:spPr bwMode="auto">
            <a:xfrm>
              <a:off x="106749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42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19" name="Line 85">
              <a:extLst>
                <a:ext uri="{FF2B5EF4-FFF2-40B4-BE49-F238E27FC236}">
                  <a16:creationId xmlns:a16="http://schemas.microsoft.com/office/drawing/2014/main" id="{A9FC894E-397E-486A-90B6-E941E38942D5}"/>
                </a:ext>
              </a:extLst>
            </p:cNvPr>
            <p:cNvSpPr>
              <a:spLocks noChangeShapeType="1"/>
            </p:cNvSpPr>
            <p:nvPr/>
          </p:nvSpPr>
          <p:spPr bwMode="auto">
            <a:xfrm>
              <a:off x="105416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0" name="Rectangle 86">
              <a:extLst>
                <a:ext uri="{FF2B5EF4-FFF2-40B4-BE49-F238E27FC236}">
                  <a16:creationId xmlns:a16="http://schemas.microsoft.com/office/drawing/2014/main" id="{4423D646-34D3-47FC-9B76-0D24351D5E6C}"/>
                </a:ext>
              </a:extLst>
            </p:cNvPr>
            <p:cNvSpPr>
              <a:spLocks noChangeArrowheads="1"/>
            </p:cNvSpPr>
            <p:nvPr/>
          </p:nvSpPr>
          <p:spPr bwMode="auto">
            <a:xfrm>
              <a:off x="104527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1" name="Line 87">
              <a:extLst>
                <a:ext uri="{FF2B5EF4-FFF2-40B4-BE49-F238E27FC236}">
                  <a16:creationId xmlns:a16="http://schemas.microsoft.com/office/drawing/2014/main" id="{2950DCB9-EE99-4054-AC79-2922928F4DB8}"/>
                </a:ext>
              </a:extLst>
            </p:cNvPr>
            <p:cNvSpPr>
              <a:spLocks noChangeShapeType="1"/>
            </p:cNvSpPr>
            <p:nvPr/>
          </p:nvSpPr>
          <p:spPr bwMode="auto">
            <a:xfrm>
              <a:off x="103066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2" name="Rectangle 88">
              <a:extLst>
                <a:ext uri="{FF2B5EF4-FFF2-40B4-BE49-F238E27FC236}">
                  <a16:creationId xmlns:a16="http://schemas.microsoft.com/office/drawing/2014/main" id="{CF6652C9-00CF-4851-8BB8-9FC911FA61D6}"/>
                </a:ext>
              </a:extLst>
            </p:cNvPr>
            <p:cNvSpPr>
              <a:spLocks noChangeArrowheads="1"/>
            </p:cNvSpPr>
            <p:nvPr/>
          </p:nvSpPr>
          <p:spPr bwMode="auto">
            <a:xfrm>
              <a:off x="10214609"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3" name="Line 89">
              <a:extLst>
                <a:ext uri="{FF2B5EF4-FFF2-40B4-BE49-F238E27FC236}">
                  <a16:creationId xmlns:a16="http://schemas.microsoft.com/office/drawing/2014/main" id="{5E1031EE-26BB-431B-9600-53F50135620D}"/>
                </a:ext>
              </a:extLst>
            </p:cNvPr>
            <p:cNvSpPr>
              <a:spLocks noChangeShapeType="1"/>
            </p:cNvSpPr>
            <p:nvPr/>
          </p:nvSpPr>
          <p:spPr bwMode="auto">
            <a:xfrm>
              <a:off x="98431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4" name="Rectangle 90">
              <a:extLst>
                <a:ext uri="{FF2B5EF4-FFF2-40B4-BE49-F238E27FC236}">
                  <a16:creationId xmlns:a16="http://schemas.microsoft.com/office/drawing/2014/main" id="{FDF7A323-D222-4902-9E4B-8D293C364E90}"/>
                </a:ext>
              </a:extLst>
            </p:cNvPr>
            <p:cNvSpPr>
              <a:spLocks noChangeArrowheads="1"/>
            </p:cNvSpPr>
            <p:nvPr/>
          </p:nvSpPr>
          <p:spPr bwMode="auto">
            <a:xfrm>
              <a:off x="97542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5" name="Line 91">
              <a:extLst>
                <a:ext uri="{FF2B5EF4-FFF2-40B4-BE49-F238E27FC236}">
                  <a16:creationId xmlns:a16="http://schemas.microsoft.com/office/drawing/2014/main" id="{DEA021E4-6F5E-45FF-A04D-D7D4E3B0D936}"/>
                </a:ext>
              </a:extLst>
            </p:cNvPr>
            <p:cNvSpPr>
              <a:spLocks noChangeShapeType="1"/>
            </p:cNvSpPr>
            <p:nvPr/>
          </p:nvSpPr>
          <p:spPr bwMode="auto">
            <a:xfrm>
              <a:off x="100780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6" name="Rectangle 92">
              <a:extLst>
                <a:ext uri="{FF2B5EF4-FFF2-40B4-BE49-F238E27FC236}">
                  <a16:creationId xmlns:a16="http://schemas.microsoft.com/office/drawing/2014/main" id="{1BC853E9-63ED-4015-9896-099E55BB3B8A}"/>
                </a:ext>
              </a:extLst>
            </p:cNvPr>
            <p:cNvSpPr>
              <a:spLocks noChangeArrowheads="1"/>
            </p:cNvSpPr>
            <p:nvPr/>
          </p:nvSpPr>
          <p:spPr bwMode="auto">
            <a:xfrm>
              <a:off x="99891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7" name="Line 93">
              <a:extLst>
                <a:ext uri="{FF2B5EF4-FFF2-40B4-BE49-F238E27FC236}">
                  <a16:creationId xmlns:a16="http://schemas.microsoft.com/office/drawing/2014/main" id="{27B6BA88-8E72-45AB-A7E7-12B7967C4DE2}"/>
                </a:ext>
              </a:extLst>
            </p:cNvPr>
            <p:cNvSpPr>
              <a:spLocks noChangeShapeType="1"/>
            </p:cNvSpPr>
            <p:nvPr/>
          </p:nvSpPr>
          <p:spPr bwMode="auto">
            <a:xfrm>
              <a:off x="96081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28" name="Rectangle 94">
              <a:extLst>
                <a:ext uri="{FF2B5EF4-FFF2-40B4-BE49-F238E27FC236}">
                  <a16:creationId xmlns:a16="http://schemas.microsoft.com/office/drawing/2014/main" id="{8D5958D7-D66A-4073-A253-27D3E10AF6B5}"/>
                </a:ext>
              </a:extLst>
            </p:cNvPr>
            <p:cNvSpPr>
              <a:spLocks noChangeArrowheads="1"/>
            </p:cNvSpPr>
            <p:nvPr/>
          </p:nvSpPr>
          <p:spPr bwMode="auto">
            <a:xfrm>
              <a:off x="95192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27</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29" name="Line 99">
              <a:extLst>
                <a:ext uri="{FF2B5EF4-FFF2-40B4-BE49-F238E27FC236}">
                  <a16:creationId xmlns:a16="http://schemas.microsoft.com/office/drawing/2014/main" id="{AC2AC278-1634-458D-8D2E-418FB09F1043}"/>
                </a:ext>
              </a:extLst>
            </p:cNvPr>
            <p:cNvSpPr>
              <a:spLocks noChangeShapeType="1"/>
            </p:cNvSpPr>
            <p:nvPr/>
          </p:nvSpPr>
          <p:spPr bwMode="auto">
            <a:xfrm>
              <a:off x="93795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0" name="Rectangle 100">
              <a:extLst>
                <a:ext uri="{FF2B5EF4-FFF2-40B4-BE49-F238E27FC236}">
                  <a16:creationId xmlns:a16="http://schemas.microsoft.com/office/drawing/2014/main" id="{40BBAD70-160F-4C04-B601-80BF223A9954}"/>
                </a:ext>
              </a:extLst>
            </p:cNvPr>
            <p:cNvSpPr>
              <a:spLocks noChangeArrowheads="1"/>
            </p:cNvSpPr>
            <p:nvPr/>
          </p:nvSpPr>
          <p:spPr bwMode="auto">
            <a:xfrm>
              <a:off x="92906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24</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1" name="Line 101">
              <a:extLst>
                <a:ext uri="{FF2B5EF4-FFF2-40B4-BE49-F238E27FC236}">
                  <a16:creationId xmlns:a16="http://schemas.microsoft.com/office/drawing/2014/main" id="{4AE6A733-4D53-4C9A-878A-92C99CE5CAB1}"/>
                </a:ext>
              </a:extLst>
            </p:cNvPr>
            <p:cNvSpPr>
              <a:spLocks noChangeShapeType="1"/>
            </p:cNvSpPr>
            <p:nvPr/>
          </p:nvSpPr>
          <p:spPr bwMode="auto">
            <a:xfrm>
              <a:off x="91446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2" name="Rectangle 102">
              <a:extLst>
                <a:ext uri="{FF2B5EF4-FFF2-40B4-BE49-F238E27FC236}">
                  <a16:creationId xmlns:a16="http://schemas.microsoft.com/office/drawing/2014/main" id="{4BBDE409-F098-42FE-9584-1170B59C845B}"/>
                </a:ext>
              </a:extLst>
            </p:cNvPr>
            <p:cNvSpPr>
              <a:spLocks noChangeArrowheads="1"/>
            </p:cNvSpPr>
            <p:nvPr/>
          </p:nvSpPr>
          <p:spPr bwMode="auto">
            <a:xfrm>
              <a:off x="90557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21</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3" name="Line 103">
              <a:extLst>
                <a:ext uri="{FF2B5EF4-FFF2-40B4-BE49-F238E27FC236}">
                  <a16:creationId xmlns:a16="http://schemas.microsoft.com/office/drawing/2014/main" id="{F86C6899-6CE2-4825-A3C8-3CEEF58789DC}"/>
                </a:ext>
              </a:extLst>
            </p:cNvPr>
            <p:cNvSpPr>
              <a:spLocks noChangeShapeType="1"/>
            </p:cNvSpPr>
            <p:nvPr/>
          </p:nvSpPr>
          <p:spPr bwMode="auto">
            <a:xfrm>
              <a:off x="89223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4" name="Rectangle 104">
              <a:extLst>
                <a:ext uri="{FF2B5EF4-FFF2-40B4-BE49-F238E27FC236}">
                  <a16:creationId xmlns:a16="http://schemas.microsoft.com/office/drawing/2014/main" id="{ECEBD5B5-CCD5-4FB9-B92D-C1603941D79C}"/>
                </a:ext>
              </a:extLst>
            </p:cNvPr>
            <p:cNvSpPr>
              <a:spLocks noChangeArrowheads="1"/>
            </p:cNvSpPr>
            <p:nvPr/>
          </p:nvSpPr>
          <p:spPr bwMode="auto">
            <a:xfrm>
              <a:off x="88334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18</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5" name="Line 105">
              <a:extLst>
                <a:ext uri="{FF2B5EF4-FFF2-40B4-BE49-F238E27FC236}">
                  <a16:creationId xmlns:a16="http://schemas.microsoft.com/office/drawing/2014/main" id="{9CA43E56-6305-492A-AF33-62DF66B81958}"/>
                </a:ext>
              </a:extLst>
            </p:cNvPr>
            <p:cNvSpPr>
              <a:spLocks noChangeShapeType="1"/>
            </p:cNvSpPr>
            <p:nvPr/>
          </p:nvSpPr>
          <p:spPr bwMode="auto">
            <a:xfrm>
              <a:off x="77603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6" name="Rectangle 106">
              <a:extLst>
                <a:ext uri="{FF2B5EF4-FFF2-40B4-BE49-F238E27FC236}">
                  <a16:creationId xmlns:a16="http://schemas.microsoft.com/office/drawing/2014/main" id="{86E92DE3-FA40-423C-8085-24DC6A76DE44}"/>
                </a:ext>
              </a:extLst>
            </p:cNvPr>
            <p:cNvSpPr>
              <a:spLocks noChangeArrowheads="1"/>
            </p:cNvSpPr>
            <p:nvPr/>
          </p:nvSpPr>
          <p:spPr bwMode="auto">
            <a:xfrm>
              <a:off x="771588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3</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7" name="Line 107">
              <a:extLst>
                <a:ext uri="{FF2B5EF4-FFF2-40B4-BE49-F238E27FC236}">
                  <a16:creationId xmlns:a16="http://schemas.microsoft.com/office/drawing/2014/main" id="{3936565A-71D2-4417-A2B5-ADAD43CB883D}"/>
                </a:ext>
              </a:extLst>
            </p:cNvPr>
            <p:cNvSpPr>
              <a:spLocks noChangeShapeType="1"/>
            </p:cNvSpPr>
            <p:nvPr/>
          </p:nvSpPr>
          <p:spPr bwMode="auto">
            <a:xfrm>
              <a:off x="7528559"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38" name="Rectangle 108">
              <a:extLst>
                <a:ext uri="{FF2B5EF4-FFF2-40B4-BE49-F238E27FC236}">
                  <a16:creationId xmlns:a16="http://schemas.microsoft.com/office/drawing/2014/main" id="{F29A45EF-AC07-475C-BB05-A85937836428}"/>
                </a:ext>
              </a:extLst>
            </p:cNvPr>
            <p:cNvSpPr>
              <a:spLocks noChangeArrowheads="1"/>
            </p:cNvSpPr>
            <p:nvPr/>
          </p:nvSpPr>
          <p:spPr bwMode="auto">
            <a:xfrm>
              <a:off x="748728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39" name="Line 109">
              <a:extLst>
                <a:ext uri="{FF2B5EF4-FFF2-40B4-BE49-F238E27FC236}">
                  <a16:creationId xmlns:a16="http://schemas.microsoft.com/office/drawing/2014/main" id="{42A066DD-C38C-4CA1-8031-69356C88E2C9}"/>
                </a:ext>
              </a:extLst>
            </p:cNvPr>
            <p:cNvSpPr>
              <a:spLocks noChangeShapeType="1"/>
            </p:cNvSpPr>
            <p:nvPr/>
          </p:nvSpPr>
          <p:spPr bwMode="auto">
            <a:xfrm>
              <a:off x="844613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0" name="Rectangle 110">
              <a:extLst>
                <a:ext uri="{FF2B5EF4-FFF2-40B4-BE49-F238E27FC236}">
                  <a16:creationId xmlns:a16="http://schemas.microsoft.com/office/drawing/2014/main" id="{95F1C61D-B815-473B-BE56-BA54F6953507}"/>
                </a:ext>
              </a:extLst>
            </p:cNvPr>
            <p:cNvSpPr>
              <a:spLocks noChangeArrowheads="1"/>
            </p:cNvSpPr>
            <p:nvPr/>
          </p:nvSpPr>
          <p:spPr bwMode="auto">
            <a:xfrm>
              <a:off x="835723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1" name="Line 111">
              <a:extLst>
                <a:ext uri="{FF2B5EF4-FFF2-40B4-BE49-F238E27FC236}">
                  <a16:creationId xmlns:a16="http://schemas.microsoft.com/office/drawing/2014/main" id="{28ECF46E-479C-488A-8387-FA17471B0EBA}"/>
                </a:ext>
              </a:extLst>
            </p:cNvPr>
            <p:cNvSpPr>
              <a:spLocks noChangeShapeType="1"/>
            </p:cNvSpPr>
            <p:nvPr/>
          </p:nvSpPr>
          <p:spPr bwMode="auto">
            <a:xfrm>
              <a:off x="86810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2" name="Rectangle 112">
              <a:extLst>
                <a:ext uri="{FF2B5EF4-FFF2-40B4-BE49-F238E27FC236}">
                  <a16:creationId xmlns:a16="http://schemas.microsoft.com/office/drawing/2014/main" id="{5867E7D1-E59E-4D61-BC32-807974640F06}"/>
                </a:ext>
              </a:extLst>
            </p:cNvPr>
            <p:cNvSpPr>
              <a:spLocks noChangeArrowheads="1"/>
            </p:cNvSpPr>
            <p:nvPr/>
          </p:nvSpPr>
          <p:spPr bwMode="auto">
            <a:xfrm>
              <a:off x="8592184" y="4248151"/>
              <a:ext cx="18274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15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3" name="Line 113">
              <a:extLst>
                <a:ext uri="{FF2B5EF4-FFF2-40B4-BE49-F238E27FC236}">
                  <a16:creationId xmlns:a16="http://schemas.microsoft.com/office/drawing/2014/main" id="{103FF6DA-A2D1-4866-A22B-9EFDEDF3AC9D}"/>
                </a:ext>
              </a:extLst>
            </p:cNvPr>
            <p:cNvSpPr>
              <a:spLocks noChangeShapeType="1"/>
            </p:cNvSpPr>
            <p:nvPr/>
          </p:nvSpPr>
          <p:spPr bwMode="auto">
            <a:xfrm>
              <a:off x="8220709"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4" name="Rectangle 114">
              <a:extLst>
                <a:ext uri="{FF2B5EF4-FFF2-40B4-BE49-F238E27FC236}">
                  <a16:creationId xmlns:a16="http://schemas.microsoft.com/office/drawing/2014/main" id="{BFA44BFB-1402-486B-B554-8E07BFBFB0EC}"/>
                </a:ext>
              </a:extLst>
            </p:cNvPr>
            <p:cNvSpPr>
              <a:spLocks noChangeArrowheads="1"/>
            </p:cNvSpPr>
            <p:nvPr/>
          </p:nvSpPr>
          <p:spPr bwMode="auto">
            <a:xfrm>
              <a:off x="8176259"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5" name="Line 115">
              <a:extLst>
                <a:ext uri="{FF2B5EF4-FFF2-40B4-BE49-F238E27FC236}">
                  <a16:creationId xmlns:a16="http://schemas.microsoft.com/office/drawing/2014/main" id="{DFFC347A-7898-469E-B1F7-A7BA5D3C1C39}"/>
                </a:ext>
              </a:extLst>
            </p:cNvPr>
            <p:cNvSpPr>
              <a:spLocks noChangeShapeType="1"/>
            </p:cNvSpPr>
            <p:nvPr/>
          </p:nvSpPr>
          <p:spPr bwMode="auto">
            <a:xfrm>
              <a:off x="7995284" y="4191001"/>
              <a:ext cx="0" cy="66675"/>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6" name="Rectangle 116">
              <a:extLst>
                <a:ext uri="{FF2B5EF4-FFF2-40B4-BE49-F238E27FC236}">
                  <a16:creationId xmlns:a16="http://schemas.microsoft.com/office/drawing/2014/main" id="{4150960D-A344-49DA-92DB-F9CEF2E993E2}"/>
                </a:ext>
              </a:extLst>
            </p:cNvPr>
            <p:cNvSpPr>
              <a:spLocks noChangeArrowheads="1"/>
            </p:cNvSpPr>
            <p:nvPr/>
          </p:nvSpPr>
          <p:spPr bwMode="auto">
            <a:xfrm>
              <a:off x="7950834" y="4248151"/>
              <a:ext cx="913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marL="457200" fontAlgn="base">
                <a:spcBef>
                  <a:spcPct val="0"/>
                </a:spcBef>
                <a:spcAft>
                  <a:spcPct val="0"/>
                </a:spcAft>
                <a:defRPr>
                  <a:solidFill>
                    <a:schemeClr val="tx1"/>
                  </a:solidFill>
                  <a:latin typeface="Arial" pitchFamily="34" charset="0"/>
                  <a:cs typeface="Arial" pitchFamily="34" charset="0"/>
                </a:defRPr>
              </a:lvl2pPr>
              <a:lvl3pPr marL="914400" fontAlgn="base">
                <a:spcBef>
                  <a:spcPct val="0"/>
                </a:spcBef>
                <a:spcAft>
                  <a:spcPct val="0"/>
                </a:spcAft>
                <a:defRPr>
                  <a:solidFill>
                    <a:schemeClr val="tx1"/>
                  </a:solidFill>
                  <a:latin typeface="Arial" pitchFamily="34" charset="0"/>
                  <a:cs typeface="Arial" pitchFamily="34" charset="0"/>
                </a:defRPr>
              </a:lvl3pPr>
              <a:lvl4pPr marL="1371600" fontAlgn="base">
                <a:spcBef>
                  <a:spcPct val="0"/>
                </a:spcBef>
                <a:spcAft>
                  <a:spcPct val="0"/>
                </a:spcAft>
                <a:defRPr>
                  <a:solidFill>
                    <a:schemeClr val="tx1"/>
                  </a:solidFill>
                  <a:latin typeface="Arial" pitchFamily="34" charset="0"/>
                  <a:cs typeface="Arial" pitchFamily="34" charset="0"/>
                </a:defRPr>
              </a:lvl4pPr>
              <a:lvl5pPr marL="1828800" fontAlgn="base">
                <a:spcBef>
                  <a:spcPct val="0"/>
                </a:spcBef>
                <a:spcAft>
                  <a:spcPct val="0"/>
                </a:spcAft>
                <a:defRPr>
                  <a:solidFill>
                    <a:schemeClr val="tx1"/>
                  </a:solidFill>
                  <a:latin typeface="Arial" pitchFamily="34" charset="0"/>
                  <a:cs typeface="Arial" pitchFamily="34" charset="0"/>
                </a:defRPr>
              </a:lvl5pPr>
              <a:lvl6pPr marL="2286000" fontAlgn="base">
                <a:spcBef>
                  <a:spcPct val="0"/>
                </a:spcBef>
                <a:spcAft>
                  <a:spcPct val="0"/>
                </a:spcAft>
                <a:defRPr>
                  <a:solidFill>
                    <a:schemeClr val="tx1"/>
                  </a:solidFill>
                  <a:latin typeface="Arial" pitchFamily="34" charset="0"/>
                  <a:cs typeface="Arial" pitchFamily="34" charset="0"/>
                </a:defRPr>
              </a:lvl6pPr>
              <a:lvl7pPr marL="2743200" fontAlgn="base">
                <a:spcBef>
                  <a:spcPct val="0"/>
                </a:spcBef>
                <a:spcAft>
                  <a:spcPct val="0"/>
                </a:spcAft>
                <a:defRPr>
                  <a:solidFill>
                    <a:schemeClr val="tx1"/>
                  </a:solidFill>
                  <a:latin typeface="Arial" pitchFamily="34" charset="0"/>
                  <a:cs typeface="Arial" pitchFamily="34" charset="0"/>
                </a:defRPr>
              </a:lvl7pPr>
              <a:lvl8pPr marL="3200400" fontAlgn="base">
                <a:spcBef>
                  <a:spcPct val="0"/>
                </a:spcBef>
                <a:spcAft>
                  <a:spcPct val="0"/>
                </a:spcAft>
                <a:defRPr>
                  <a:solidFill>
                    <a:schemeClr val="tx1"/>
                  </a:solidFill>
                  <a:latin typeface="Arial" pitchFamily="34" charset="0"/>
                  <a:cs typeface="Arial" pitchFamily="34" charset="0"/>
                </a:defRPr>
              </a:lvl8pPr>
              <a:lvl9pPr marL="3657600"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rPr>
                <a:t>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itchFamily="34" charset="0"/>
              </a:endParaRPr>
            </a:p>
          </p:txBody>
        </p:sp>
        <p:sp>
          <p:nvSpPr>
            <p:cNvPr id="747" name="Line 155">
              <a:extLst>
                <a:ext uri="{FF2B5EF4-FFF2-40B4-BE49-F238E27FC236}">
                  <a16:creationId xmlns:a16="http://schemas.microsoft.com/office/drawing/2014/main" id="{B7BFA0D2-B625-4302-AF40-6DFD63FFD26B}"/>
                </a:ext>
              </a:extLst>
            </p:cNvPr>
            <p:cNvSpPr>
              <a:spLocks noChangeShapeType="1"/>
            </p:cNvSpPr>
            <p:nvPr/>
          </p:nvSpPr>
          <p:spPr bwMode="auto">
            <a:xfrm>
              <a:off x="7442834" y="4146551"/>
              <a:ext cx="60325" cy="0"/>
            </a:xfrm>
            <a:prstGeom prst="line">
              <a:avLst/>
            </a:prstGeom>
            <a:noFill/>
            <a:ln w="28575">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8" name="Freeform 276">
              <a:extLst>
                <a:ext uri="{FF2B5EF4-FFF2-40B4-BE49-F238E27FC236}">
                  <a16:creationId xmlns:a16="http://schemas.microsoft.com/office/drawing/2014/main" id="{C48F15E0-7ACB-4117-9F95-89FC4E4F009F}"/>
                </a:ext>
              </a:extLst>
            </p:cNvPr>
            <p:cNvSpPr>
              <a:spLocks/>
            </p:cNvSpPr>
            <p:nvPr/>
          </p:nvSpPr>
          <p:spPr bwMode="auto">
            <a:xfrm>
              <a:off x="8350884" y="2809876"/>
              <a:ext cx="47625" cy="85725"/>
            </a:xfrm>
            <a:custGeom>
              <a:avLst/>
              <a:gdLst>
                <a:gd name="T0" fmla="*/ 30 w 30"/>
                <a:gd name="T1" fmla="*/ 26 h 54"/>
                <a:gd name="T2" fmla="*/ 30 w 30"/>
                <a:gd name="T3" fmla="*/ 26 h 54"/>
                <a:gd name="T4" fmla="*/ 28 w 30"/>
                <a:gd name="T5" fmla="*/ 36 h 54"/>
                <a:gd name="T6" fmla="*/ 26 w 30"/>
                <a:gd name="T7" fmla="*/ 46 h 54"/>
                <a:gd name="T8" fmla="*/ 20 w 30"/>
                <a:gd name="T9" fmla="*/ 52 h 54"/>
                <a:gd name="T10" fmla="*/ 16 w 30"/>
                <a:gd name="T11" fmla="*/ 54 h 54"/>
                <a:gd name="T12" fmla="*/ 16 w 30"/>
                <a:gd name="T13" fmla="*/ 54 h 54"/>
                <a:gd name="T14" fmla="*/ 10 w 30"/>
                <a:gd name="T15" fmla="*/ 52 h 54"/>
                <a:gd name="T16" fmla="*/ 4 w 30"/>
                <a:gd name="T17" fmla="*/ 46 h 54"/>
                <a:gd name="T18" fmla="*/ 2 w 30"/>
                <a:gd name="T19" fmla="*/ 36 h 54"/>
                <a:gd name="T20" fmla="*/ 0 w 30"/>
                <a:gd name="T21" fmla="*/ 26 h 54"/>
                <a:gd name="T22" fmla="*/ 0 w 30"/>
                <a:gd name="T23" fmla="*/ 26 h 54"/>
                <a:gd name="T24" fmla="*/ 2 w 30"/>
                <a:gd name="T25" fmla="*/ 16 h 54"/>
                <a:gd name="T26" fmla="*/ 4 w 30"/>
                <a:gd name="T27" fmla="*/ 8 h 54"/>
                <a:gd name="T28" fmla="*/ 10 w 30"/>
                <a:gd name="T29" fmla="*/ 2 h 54"/>
                <a:gd name="T30" fmla="*/ 16 w 30"/>
                <a:gd name="T31" fmla="*/ 0 h 54"/>
                <a:gd name="T32" fmla="*/ 16 w 30"/>
                <a:gd name="T33" fmla="*/ 0 h 54"/>
                <a:gd name="T34" fmla="*/ 20 w 30"/>
                <a:gd name="T35" fmla="*/ 2 h 54"/>
                <a:gd name="T36" fmla="*/ 26 w 30"/>
                <a:gd name="T37" fmla="*/ 8 h 54"/>
                <a:gd name="T38" fmla="*/ 28 w 30"/>
                <a:gd name="T39" fmla="*/ 16 h 54"/>
                <a:gd name="T40" fmla="*/ 30 w 30"/>
                <a:gd name="T41" fmla="*/ 26 h 54"/>
                <a:gd name="T42" fmla="*/ 30 w 30"/>
                <a:gd name="T43"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54">
                  <a:moveTo>
                    <a:pt x="30" y="26"/>
                  </a:moveTo>
                  <a:lnTo>
                    <a:pt x="30" y="26"/>
                  </a:lnTo>
                  <a:lnTo>
                    <a:pt x="28" y="36"/>
                  </a:lnTo>
                  <a:lnTo>
                    <a:pt x="26" y="46"/>
                  </a:lnTo>
                  <a:lnTo>
                    <a:pt x="20" y="52"/>
                  </a:lnTo>
                  <a:lnTo>
                    <a:pt x="16" y="54"/>
                  </a:lnTo>
                  <a:lnTo>
                    <a:pt x="16" y="54"/>
                  </a:lnTo>
                  <a:lnTo>
                    <a:pt x="10" y="52"/>
                  </a:lnTo>
                  <a:lnTo>
                    <a:pt x="4" y="46"/>
                  </a:lnTo>
                  <a:lnTo>
                    <a:pt x="2" y="36"/>
                  </a:lnTo>
                  <a:lnTo>
                    <a:pt x="0" y="26"/>
                  </a:lnTo>
                  <a:lnTo>
                    <a:pt x="0" y="26"/>
                  </a:lnTo>
                  <a:lnTo>
                    <a:pt x="2" y="16"/>
                  </a:lnTo>
                  <a:lnTo>
                    <a:pt x="4" y="8"/>
                  </a:lnTo>
                  <a:lnTo>
                    <a:pt x="10" y="2"/>
                  </a:lnTo>
                  <a:lnTo>
                    <a:pt x="16" y="0"/>
                  </a:lnTo>
                  <a:lnTo>
                    <a:pt x="16" y="0"/>
                  </a:lnTo>
                  <a:lnTo>
                    <a:pt x="20" y="2"/>
                  </a:lnTo>
                  <a:lnTo>
                    <a:pt x="26" y="8"/>
                  </a:lnTo>
                  <a:lnTo>
                    <a:pt x="28" y="16"/>
                  </a:lnTo>
                  <a:lnTo>
                    <a:pt x="30" y="26"/>
                  </a:lnTo>
                  <a:lnTo>
                    <a:pt x="30" y="26"/>
                  </a:ln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749" name="Oval 748">
              <a:extLst>
                <a:ext uri="{FF2B5EF4-FFF2-40B4-BE49-F238E27FC236}">
                  <a16:creationId xmlns:a16="http://schemas.microsoft.com/office/drawing/2014/main" id="{4ABD4CF2-0973-4EB4-AFF6-BBB70997AE15}"/>
                </a:ext>
              </a:extLst>
            </p:cNvPr>
            <p:cNvSpPr/>
            <p:nvPr/>
          </p:nvSpPr>
          <p:spPr bwMode="auto">
            <a:xfrm>
              <a:off x="7659628" y="194776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0" name="Oval 749">
              <a:extLst>
                <a:ext uri="{FF2B5EF4-FFF2-40B4-BE49-F238E27FC236}">
                  <a16:creationId xmlns:a16="http://schemas.microsoft.com/office/drawing/2014/main" id="{A5D89FA7-734C-442A-8927-74D5EE9C5A34}"/>
                </a:ext>
              </a:extLst>
            </p:cNvPr>
            <p:cNvSpPr/>
            <p:nvPr/>
          </p:nvSpPr>
          <p:spPr bwMode="auto">
            <a:xfrm>
              <a:off x="7684028" y="19487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1" name="Oval 750">
              <a:extLst>
                <a:ext uri="{FF2B5EF4-FFF2-40B4-BE49-F238E27FC236}">
                  <a16:creationId xmlns:a16="http://schemas.microsoft.com/office/drawing/2014/main" id="{329019C7-1207-4C44-8E47-04BA6BB7AE7D}"/>
                </a:ext>
              </a:extLst>
            </p:cNvPr>
            <p:cNvSpPr/>
            <p:nvPr/>
          </p:nvSpPr>
          <p:spPr bwMode="auto">
            <a:xfrm>
              <a:off x="7769775" y="22065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2" name="Oval 751">
              <a:extLst>
                <a:ext uri="{FF2B5EF4-FFF2-40B4-BE49-F238E27FC236}">
                  <a16:creationId xmlns:a16="http://schemas.microsoft.com/office/drawing/2014/main" id="{5324E2AC-4596-4F90-9423-53465F9459AC}"/>
                </a:ext>
              </a:extLst>
            </p:cNvPr>
            <p:cNvSpPr/>
            <p:nvPr/>
          </p:nvSpPr>
          <p:spPr bwMode="auto">
            <a:xfrm>
              <a:off x="7786517" y="236528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3" name="Oval 752">
              <a:extLst>
                <a:ext uri="{FF2B5EF4-FFF2-40B4-BE49-F238E27FC236}">
                  <a16:creationId xmlns:a16="http://schemas.microsoft.com/office/drawing/2014/main" id="{84DD5255-0987-48C4-B619-63EA8CDF4595}"/>
                </a:ext>
              </a:extLst>
            </p:cNvPr>
            <p:cNvSpPr/>
            <p:nvPr/>
          </p:nvSpPr>
          <p:spPr bwMode="auto">
            <a:xfrm>
              <a:off x="7971609" y="241136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4" name="Oval 753">
              <a:extLst>
                <a:ext uri="{FF2B5EF4-FFF2-40B4-BE49-F238E27FC236}">
                  <a16:creationId xmlns:a16="http://schemas.microsoft.com/office/drawing/2014/main" id="{93CD4101-9FA2-491B-8546-1F6DCAE4B725}"/>
                </a:ext>
              </a:extLst>
            </p:cNvPr>
            <p:cNvSpPr/>
            <p:nvPr/>
          </p:nvSpPr>
          <p:spPr bwMode="auto">
            <a:xfrm>
              <a:off x="8030740" y="246878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5" name="Oval 754">
              <a:extLst>
                <a:ext uri="{FF2B5EF4-FFF2-40B4-BE49-F238E27FC236}">
                  <a16:creationId xmlns:a16="http://schemas.microsoft.com/office/drawing/2014/main" id="{F8185575-7DAE-4237-9C27-3C41D99EBB8A}"/>
                </a:ext>
              </a:extLst>
            </p:cNvPr>
            <p:cNvSpPr/>
            <p:nvPr/>
          </p:nvSpPr>
          <p:spPr bwMode="auto">
            <a:xfrm>
              <a:off x="8057087" y="258655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6" name="Oval 755">
              <a:extLst>
                <a:ext uri="{FF2B5EF4-FFF2-40B4-BE49-F238E27FC236}">
                  <a16:creationId xmlns:a16="http://schemas.microsoft.com/office/drawing/2014/main" id="{84ABDAE0-E1AD-44CF-9B36-8BF8B0F5592E}"/>
                </a:ext>
              </a:extLst>
            </p:cNvPr>
            <p:cNvSpPr/>
            <p:nvPr/>
          </p:nvSpPr>
          <p:spPr bwMode="auto">
            <a:xfrm>
              <a:off x="8064747" y="2627542"/>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7" name="Oval 756">
              <a:extLst>
                <a:ext uri="{FF2B5EF4-FFF2-40B4-BE49-F238E27FC236}">
                  <a16:creationId xmlns:a16="http://schemas.microsoft.com/office/drawing/2014/main" id="{57874830-2F99-455F-B0BE-D84AF9010882}"/>
                </a:ext>
              </a:extLst>
            </p:cNvPr>
            <p:cNvSpPr/>
            <p:nvPr/>
          </p:nvSpPr>
          <p:spPr bwMode="auto">
            <a:xfrm>
              <a:off x="8120686" y="269639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8" name="Oval 757">
              <a:extLst>
                <a:ext uri="{FF2B5EF4-FFF2-40B4-BE49-F238E27FC236}">
                  <a16:creationId xmlns:a16="http://schemas.microsoft.com/office/drawing/2014/main" id="{985C99EE-B602-4AD4-9824-429753A5D132}"/>
                </a:ext>
              </a:extLst>
            </p:cNvPr>
            <p:cNvSpPr/>
            <p:nvPr/>
          </p:nvSpPr>
          <p:spPr bwMode="auto">
            <a:xfrm>
              <a:off x="8253181" y="270901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9" name="Oval 758">
              <a:extLst>
                <a:ext uri="{FF2B5EF4-FFF2-40B4-BE49-F238E27FC236}">
                  <a16:creationId xmlns:a16="http://schemas.microsoft.com/office/drawing/2014/main" id="{E184606C-69B3-4212-B8C0-378EB9D8841D}"/>
                </a:ext>
              </a:extLst>
            </p:cNvPr>
            <p:cNvSpPr/>
            <p:nvPr/>
          </p:nvSpPr>
          <p:spPr bwMode="auto">
            <a:xfrm>
              <a:off x="8319454" y="270999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0" name="Oval 759">
              <a:extLst>
                <a:ext uri="{FF2B5EF4-FFF2-40B4-BE49-F238E27FC236}">
                  <a16:creationId xmlns:a16="http://schemas.microsoft.com/office/drawing/2014/main" id="{3FBB2B41-0765-4A77-AB25-F7CBDBC5D867}"/>
                </a:ext>
              </a:extLst>
            </p:cNvPr>
            <p:cNvSpPr/>
            <p:nvPr/>
          </p:nvSpPr>
          <p:spPr bwMode="auto">
            <a:xfrm>
              <a:off x="8328606" y="277864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1" name="Oval 760">
              <a:extLst>
                <a:ext uri="{FF2B5EF4-FFF2-40B4-BE49-F238E27FC236}">
                  <a16:creationId xmlns:a16="http://schemas.microsoft.com/office/drawing/2014/main" id="{04DAFB37-8C7E-4355-9F7C-0937940FDD08}"/>
                </a:ext>
              </a:extLst>
            </p:cNvPr>
            <p:cNvSpPr/>
            <p:nvPr/>
          </p:nvSpPr>
          <p:spPr bwMode="auto">
            <a:xfrm>
              <a:off x="8341956" y="283517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2" name="Oval 761">
              <a:extLst>
                <a:ext uri="{FF2B5EF4-FFF2-40B4-BE49-F238E27FC236}">
                  <a16:creationId xmlns:a16="http://schemas.microsoft.com/office/drawing/2014/main" id="{552AB939-86ED-416C-B3BD-24C3910BCDD9}"/>
                </a:ext>
              </a:extLst>
            </p:cNvPr>
            <p:cNvSpPr/>
            <p:nvPr/>
          </p:nvSpPr>
          <p:spPr bwMode="auto">
            <a:xfrm>
              <a:off x="8355176" y="2898670"/>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3" name="Oval 762">
              <a:extLst>
                <a:ext uri="{FF2B5EF4-FFF2-40B4-BE49-F238E27FC236}">
                  <a16:creationId xmlns:a16="http://schemas.microsoft.com/office/drawing/2014/main" id="{507EED35-0ED5-4609-A855-3F0F7667424E}"/>
                </a:ext>
              </a:extLst>
            </p:cNvPr>
            <p:cNvSpPr/>
            <p:nvPr/>
          </p:nvSpPr>
          <p:spPr bwMode="auto">
            <a:xfrm>
              <a:off x="8474900" y="29019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4" name="Oval 763">
              <a:extLst>
                <a:ext uri="{FF2B5EF4-FFF2-40B4-BE49-F238E27FC236}">
                  <a16:creationId xmlns:a16="http://schemas.microsoft.com/office/drawing/2014/main" id="{33849A8E-0ACE-4C5A-8CBB-CBFAC77A2C61}"/>
                </a:ext>
              </a:extLst>
            </p:cNvPr>
            <p:cNvSpPr/>
            <p:nvPr/>
          </p:nvSpPr>
          <p:spPr bwMode="auto">
            <a:xfrm>
              <a:off x="8561376" y="2907021"/>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5" name="Oval 764">
              <a:extLst>
                <a:ext uri="{FF2B5EF4-FFF2-40B4-BE49-F238E27FC236}">
                  <a16:creationId xmlns:a16="http://schemas.microsoft.com/office/drawing/2014/main" id="{45C3CE7F-DBD6-433B-BED8-C3D0269F8855}"/>
                </a:ext>
              </a:extLst>
            </p:cNvPr>
            <p:cNvSpPr/>
            <p:nvPr/>
          </p:nvSpPr>
          <p:spPr bwMode="auto">
            <a:xfrm>
              <a:off x="8630284" y="30288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6" name="Oval 765">
              <a:extLst>
                <a:ext uri="{FF2B5EF4-FFF2-40B4-BE49-F238E27FC236}">
                  <a16:creationId xmlns:a16="http://schemas.microsoft.com/office/drawing/2014/main" id="{3D72728C-0A2E-44B0-A422-C96FDD50AB5E}"/>
                </a:ext>
              </a:extLst>
            </p:cNvPr>
            <p:cNvSpPr/>
            <p:nvPr/>
          </p:nvSpPr>
          <p:spPr bwMode="auto">
            <a:xfrm>
              <a:off x="8636634" y="3079645"/>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7" name="Oval 766">
              <a:extLst>
                <a:ext uri="{FF2B5EF4-FFF2-40B4-BE49-F238E27FC236}">
                  <a16:creationId xmlns:a16="http://schemas.microsoft.com/office/drawing/2014/main" id="{83C3BA7F-EF4B-47F0-BDDB-930E2F85614F}"/>
                </a:ext>
              </a:extLst>
            </p:cNvPr>
            <p:cNvSpPr/>
            <p:nvPr/>
          </p:nvSpPr>
          <p:spPr bwMode="auto">
            <a:xfrm>
              <a:off x="8663906" y="314642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8" name="Oval 767">
              <a:extLst>
                <a:ext uri="{FF2B5EF4-FFF2-40B4-BE49-F238E27FC236}">
                  <a16:creationId xmlns:a16="http://schemas.microsoft.com/office/drawing/2014/main" id="{A7DC04B6-A640-4E40-B746-831CD465691B}"/>
                </a:ext>
              </a:extLst>
            </p:cNvPr>
            <p:cNvSpPr/>
            <p:nvPr/>
          </p:nvSpPr>
          <p:spPr bwMode="auto">
            <a:xfrm>
              <a:off x="8930268" y="3305873"/>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9" name="Oval 768">
              <a:extLst>
                <a:ext uri="{FF2B5EF4-FFF2-40B4-BE49-F238E27FC236}">
                  <a16:creationId xmlns:a16="http://schemas.microsoft.com/office/drawing/2014/main" id="{28802A24-59E7-4569-BB98-C01CE6CCE411}"/>
                </a:ext>
              </a:extLst>
            </p:cNvPr>
            <p:cNvSpPr/>
            <p:nvPr/>
          </p:nvSpPr>
          <p:spPr bwMode="auto">
            <a:xfrm>
              <a:off x="8974637" y="332989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0" name="Oval 769">
              <a:extLst>
                <a:ext uri="{FF2B5EF4-FFF2-40B4-BE49-F238E27FC236}">
                  <a16:creationId xmlns:a16="http://schemas.microsoft.com/office/drawing/2014/main" id="{9D53B818-DA84-4ECB-8031-6C07EAFB9F53}"/>
                </a:ext>
              </a:extLst>
            </p:cNvPr>
            <p:cNvSpPr/>
            <p:nvPr/>
          </p:nvSpPr>
          <p:spPr bwMode="auto">
            <a:xfrm>
              <a:off x="9192863" y="333529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1" name="Oval 770">
              <a:extLst>
                <a:ext uri="{FF2B5EF4-FFF2-40B4-BE49-F238E27FC236}">
                  <a16:creationId xmlns:a16="http://schemas.microsoft.com/office/drawing/2014/main" id="{D55367C3-160B-40CC-BAA4-0D4554F3D44F}"/>
                </a:ext>
              </a:extLst>
            </p:cNvPr>
            <p:cNvSpPr/>
            <p:nvPr/>
          </p:nvSpPr>
          <p:spPr bwMode="auto">
            <a:xfrm>
              <a:off x="9463700" y="3387127"/>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2" name="Oval 771">
              <a:extLst>
                <a:ext uri="{FF2B5EF4-FFF2-40B4-BE49-F238E27FC236}">
                  <a16:creationId xmlns:a16="http://schemas.microsoft.com/office/drawing/2014/main" id="{3F01D1BC-147A-4449-84CA-3C2489F290E5}"/>
                </a:ext>
              </a:extLst>
            </p:cNvPr>
            <p:cNvSpPr/>
            <p:nvPr/>
          </p:nvSpPr>
          <p:spPr bwMode="auto">
            <a:xfrm>
              <a:off x="9521070" y="346168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3" name="Oval 772">
              <a:extLst>
                <a:ext uri="{FF2B5EF4-FFF2-40B4-BE49-F238E27FC236}">
                  <a16:creationId xmlns:a16="http://schemas.microsoft.com/office/drawing/2014/main" id="{9A9417BD-A3B9-4D74-842C-75EDA0F9E619}"/>
                </a:ext>
              </a:extLst>
            </p:cNvPr>
            <p:cNvSpPr/>
            <p:nvPr/>
          </p:nvSpPr>
          <p:spPr bwMode="auto">
            <a:xfrm>
              <a:off x="9750498" y="3451566"/>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4" name="Oval 773">
              <a:extLst>
                <a:ext uri="{FF2B5EF4-FFF2-40B4-BE49-F238E27FC236}">
                  <a16:creationId xmlns:a16="http://schemas.microsoft.com/office/drawing/2014/main" id="{3AEE01E1-BB15-4B83-A70C-EC511DB37AB1}"/>
                </a:ext>
              </a:extLst>
            </p:cNvPr>
            <p:cNvSpPr/>
            <p:nvPr/>
          </p:nvSpPr>
          <p:spPr bwMode="auto">
            <a:xfrm>
              <a:off x="10024003" y="3541114"/>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5" name="Oval 774">
              <a:extLst>
                <a:ext uri="{FF2B5EF4-FFF2-40B4-BE49-F238E27FC236}">
                  <a16:creationId xmlns:a16="http://schemas.microsoft.com/office/drawing/2014/main" id="{02DADAF6-7B43-4A32-882B-90EDF1A19FEA}"/>
                </a:ext>
              </a:extLst>
            </p:cNvPr>
            <p:cNvSpPr/>
            <p:nvPr/>
          </p:nvSpPr>
          <p:spPr bwMode="auto">
            <a:xfrm>
              <a:off x="10228664" y="3710622"/>
              <a:ext cx="69956" cy="69956"/>
            </a:xfrm>
            <a:prstGeom prst="ellipse">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6602568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E83F-3882-14B0-8663-725493453A91}"/>
              </a:ext>
            </a:extLst>
          </p:cNvPr>
          <p:cNvSpPr>
            <a:spLocks noGrp="1"/>
          </p:cNvSpPr>
          <p:nvPr>
            <p:ph type="title"/>
          </p:nvPr>
        </p:nvSpPr>
        <p:spPr/>
        <p:txBody>
          <a:bodyPr/>
          <a:lstStyle/>
          <a:p>
            <a:r>
              <a:rPr lang="en-US" dirty="0"/>
              <a:t>PSMA PET: SNMMI “Appropriate Use” Criteria</a:t>
            </a:r>
          </a:p>
        </p:txBody>
      </p:sp>
      <p:sp>
        <p:nvSpPr>
          <p:cNvPr id="5" name="Text Box 11">
            <a:extLst>
              <a:ext uri="{FF2B5EF4-FFF2-40B4-BE49-F238E27FC236}">
                <a16:creationId xmlns:a16="http://schemas.microsoft.com/office/drawing/2014/main" id="{EC1BCA8F-BBF9-73F9-C09A-F6B9D4CE1E94}"/>
              </a:ext>
            </a:extLst>
          </p:cNvPr>
          <p:cNvSpPr txBox="1">
            <a:spLocks noChangeArrowheads="1"/>
          </p:cNvSpPr>
          <p:nvPr/>
        </p:nvSpPr>
        <p:spPr bwMode="auto">
          <a:xfrm>
            <a:off x="414339" y="6380937"/>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fr-FR" altLang="en-US" sz="1200" dirty="0">
                <a:solidFill>
                  <a:srgbClr val="455560"/>
                </a:solidFill>
                <a:latin typeface="Calibri" panose="020F0502020204030204" pitchFamily="34" charset="0"/>
              </a:rPr>
              <a:t>Jadvar. </a:t>
            </a:r>
            <a:r>
              <a:rPr lang="en-US" altLang="en-US" sz="1200" dirty="0">
                <a:solidFill>
                  <a:srgbClr val="455560"/>
                </a:solidFill>
                <a:latin typeface="Calibri" panose="020F0502020204030204" pitchFamily="34" charset="0"/>
              </a:rPr>
              <a:t>J Nucl Med. 2022;63:59.</a:t>
            </a:r>
            <a:endParaRPr lang="fr-FR" altLang="en-US" sz="1200" dirty="0">
              <a:solidFill>
                <a:srgbClr val="455560"/>
              </a:solidFill>
              <a:latin typeface="Calibri" panose="020F0502020204030204" pitchFamily="34" charset="0"/>
            </a:endParaRPr>
          </a:p>
        </p:txBody>
      </p:sp>
      <p:graphicFrame>
        <p:nvGraphicFramePr>
          <p:cNvPr id="9" name="Table 8">
            <a:extLst>
              <a:ext uri="{FF2B5EF4-FFF2-40B4-BE49-F238E27FC236}">
                <a16:creationId xmlns:a16="http://schemas.microsoft.com/office/drawing/2014/main" id="{4064A29E-F063-4D1A-C315-7D9E7BF7E5B4}"/>
              </a:ext>
            </a:extLst>
          </p:cNvPr>
          <p:cNvGraphicFramePr>
            <a:graphicFrameLocks/>
          </p:cNvGraphicFramePr>
          <p:nvPr>
            <p:extLst>
              <p:ext uri="{D42A27DB-BD31-4B8C-83A1-F6EECF244321}">
                <p14:modId xmlns:p14="http://schemas.microsoft.com/office/powerpoint/2010/main" val="3997597832"/>
              </p:ext>
            </p:extLst>
          </p:nvPr>
        </p:nvGraphicFramePr>
        <p:xfrm>
          <a:off x="6189950" y="1597122"/>
          <a:ext cx="5686807" cy="4119879"/>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74543459"/>
                    </a:ext>
                  </a:extLst>
                </a:gridCol>
                <a:gridCol w="3017520">
                  <a:extLst>
                    <a:ext uri="{9D8B030D-6E8A-4147-A177-3AD203B41FA5}">
                      <a16:colId xmlns:a16="http://schemas.microsoft.com/office/drawing/2014/main" val="2326311055"/>
                    </a:ext>
                  </a:extLst>
                </a:gridCol>
                <a:gridCol w="1094042">
                  <a:extLst>
                    <a:ext uri="{9D8B030D-6E8A-4147-A177-3AD203B41FA5}">
                      <a16:colId xmlns:a16="http://schemas.microsoft.com/office/drawing/2014/main" val="3864822688"/>
                    </a:ext>
                  </a:extLst>
                </a:gridCol>
                <a:gridCol w="752285">
                  <a:extLst>
                    <a:ext uri="{9D8B030D-6E8A-4147-A177-3AD203B41FA5}">
                      <a16:colId xmlns:a16="http://schemas.microsoft.com/office/drawing/2014/main" val="382072303"/>
                    </a:ext>
                  </a:extLst>
                </a:gridCol>
              </a:tblGrid>
              <a:tr h="393653">
                <a:tc>
                  <a:txBody>
                    <a:bodyPr/>
                    <a:lstStyle/>
                    <a:p>
                      <a:pPr marL="0" algn="l" defTabSz="914400" rtl="0" eaLnBrk="1" latinLnBrk="0" hangingPunct="1"/>
                      <a:r>
                        <a:rPr lang="en-US" sz="1400" b="1" kern="1200" dirty="0">
                          <a:solidFill>
                            <a:schemeClr val="tx1"/>
                          </a:solidFill>
                          <a:latin typeface="+mn-lt"/>
                          <a:ea typeface="+mn-ea"/>
                          <a:cs typeface="+mn-cs"/>
                        </a:rPr>
                        <a:t>Scenario</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l" defTabSz="914400" rtl="0" eaLnBrk="1" latinLnBrk="0" hangingPunct="1"/>
                      <a:r>
                        <a:rPr lang="en-US" sz="1400" b="1" kern="1200" dirty="0">
                          <a:solidFill>
                            <a:schemeClr val="tx1"/>
                          </a:solidFill>
                          <a:latin typeface="+mn-lt"/>
                          <a:ea typeface="+mn-ea"/>
                          <a:cs typeface="+mn-cs"/>
                        </a:rPr>
                        <a:t>Description</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l" defTabSz="914400" rtl="0" eaLnBrk="1" latinLnBrk="0" hangingPunct="1"/>
                      <a:r>
                        <a:rPr lang="en-US" sz="1400" b="1" kern="1200" dirty="0">
                          <a:solidFill>
                            <a:schemeClr val="tx1"/>
                          </a:solidFill>
                          <a:latin typeface="+mn-lt"/>
                          <a:ea typeface="+mn-ea"/>
                          <a:cs typeface="+mn-cs"/>
                        </a:rPr>
                        <a:t>Rank</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algn="l" defTabSz="914400" rtl="0" eaLnBrk="1" latinLnBrk="0" hangingPunct="1"/>
                      <a:r>
                        <a:rPr lang="en-US" sz="1400" b="1" kern="1200" dirty="0">
                          <a:solidFill>
                            <a:schemeClr val="tx1"/>
                          </a:solidFill>
                          <a:latin typeface="+mn-lt"/>
                          <a:ea typeface="+mn-ea"/>
                          <a:cs typeface="+mn-cs"/>
                        </a:rPr>
                        <a:t>Score</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00597348"/>
                  </a:ext>
                </a:extLst>
              </a:tr>
              <a:tr h="393653">
                <a:tc>
                  <a:txBody>
                    <a:bodyPr/>
                    <a:lstStyle/>
                    <a:p>
                      <a:r>
                        <a:rPr lang="en-US" sz="1400" dirty="0">
                          <a:solidFill>
                            <a:schemeClr val="bg1"/>
                          </a:solidFill>
                        </a:rPr>
                        <a:t>9</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r>
                        <a:rPr lang="en-US" sz="1400" dirty="0">
                          <a:solidFill>
                            <a:schemeClr val="bg1"/>
                          </a:solidFill>
                        </a:rPr>
                        <a:t>nmCRPC (M0) on conventional imaging</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7</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extLst>
                  <a:ext uri="{0D108BD9-81ED-4DB2-BD59-A6C34878D82A}">
                    <a16:rowId xmlns:a16="http://schemas.microsoft.com/office/drawing/2014/main" val="1437581404"/>
                  </a:ext>
                </a:extLst>
              </a:tr>
              <a:tr h="776522">
                <a:tc>
                  <a:txBody>
                    <a:bodyPr/>
                    <a:lstStyle/>
                    <a:p>
                      <a:r>
                        <a:rPr lang="en-US" sz="1400" dirty="0">
                          <a:solidFill>
                            <a:schemeClr val="bg1"/>
                          </a:solidFill>
                        </a:rPr>
                        <a:t>3 </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r>
                        <a:rPr lang="en-US" sz="1400" dirty="0">
                          <a:solidFill>
                            <a:schemeClr val="bg1"/>
                          </a:solidFill>
                        </a:rPr>
                        <a:t>Newly diagnosed unfavorable intermediate‒risk, high-risk, or </a:t>
                      </a:r>
                      <a:br>
                        <a:rPr lang="en-US" sz="1400" dirty="0">
                          <a:solidFill>
                            <a:schemeClr val="bg1"/>
                          </a:solidFill>
                        </a:rPr>
                      </a:br>
                      <a:r>
                        <a:rPr lang="en-US" sz="1400" dirty="0">
                          <a:solidFill>
                            <a:schemeClr val="bg1"/>
                          </a:solidFill>
                        </a:rPr>
                        <a:t>very high‒risk PC	</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8</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extLst>
                  <a:ext uri="{0D108BD9-81ED-4DB2-BD59-A6C34878D82A}">
                    <a16:rowId xmlns:a16="http://schemas.microsoft.com/office/drawing/2014/main" val="4197759015"/>
                  </a:ext>
                </a:extLst>
              </a:tr>
              <a:tr h="1229493">
                <a:tc>
                  <a:txBody>
                    <a:bodyPr/>
                    <a:lstStyle/>
                    <a:p>
                      <a:r>
                        <a:rPr lang="en-US" sz="1400" dirty="0">
                          <a:solidFill>
                            <a:schemeClr val="bg1"/>
                          </a:solidFill>
                        </a:rPr>
                        <a:t>4</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r>
                        <a:rPr lang="en-US" sz="1400" dirty="0">
                          <a:solidFill>
                            <a:schemeClr val="bg1"/>
                          </a:solidFill>
                        </a:rPr>
                        <a:t>Newly diagnosed unfavorable intermediate‒risk, high-risk, or very high‒risk PC with negative/equivocal or oligometastatic disease on conventional imaging	</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8</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extLst>
                  <a:ext uri="{0D108BD9-81ED-4DB2-BD59-A6C34878D82A}">
                    <a16:rowId xmlns:a16="http://schemas.microsoft.com/office/drawing/2014/main" val="1023575414"/>
                  </a:ext>
                </a:extLst>
              </a:tr>
              <a:tr h="776522">
                <a:tc>
                  <a:txBody>
                    <a:bodyPr/>
                    <a:lstStyle/>
                    <a:p>
                      <a:r>
                        <a:rPr lang="en-US" sz="1400" dirty="0">
                          <a:solidFill>
                            <a:schemeClr val="bg1"/>
                          </a:solidFill>
                        </a:rPr>
                        <a:t>6</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r>
                        <a:rPr lang="en-US" sz="1400" dirty="0">
                          <a:solidFill>
                            <a:schemeClr val="bg1"/>
                          </a:solidFill>
                        </a:rPr>
                        <a:t>PSA persistence or PSA rise from undetectable level after radical prostatectomy</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9</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extLst>
                  <a:ext uri="{0D108BD9-81ED-4DB2-BD59-A6C34878D82A}">
                    <a16:rowId xmlns:a16="http://schemas.microsoft.com/office/drawing/2014/main" val="523146701"/>
                  </a:ext>
                </a:extLst>
              </a:tr>
              <a:tr h="550036">
                <a:tc>
                  <a:txBody>
                    <a:bodyPr/>
                    <a:lstStyle/>
                    <a:p>
                      <a:r>
                        <a:rPr lang="en-US" sz="1400" dirty="0">
                          <a:solidFill>
                            <a:schemeClr val="bg1"/>
                          </a:solidFill>
                        </a:rPr>
                        <a:t>7</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r>
                        <a:rPr lang="en-US" sz="1400" dirty="0">
                          <a:solidFill>
                            <a:schemeClr val="bg1"/>
                          </a:solidFill>
                        </a:rPr>
                        <a:t>PSA rise above nadir after definitive radiotherapy</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tc>
                  <a:txBody>
                    <a:bodyPr/>
                    <a:lstStyle/>
                    <a:p>
                      <a:pPr algn="ctr"/>
                      <a:r>
                        <a:rPr lang="en-US" sz="1400" dirty="0">
                          <a:solidFill>
                            <a:schemeClr val="bg1"/>
                          </a:solidFill>
                        </a:rPr>
                        <a:t>9</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FDFCE"/>
                    </a:solidFill>
                  </a:tcPr>
                </a:tc>
                <a:extLst>
                  <a:ext uri="{0D108BD9-81ED-4DB2-BD59-A6C34878D82A}">
                    <a16:rowId xmlns:a16="http://schemas.microsoft.com/office/drawing/2014/main" val="2673374357"/>
                  </a:ext>
                </a:extLst>
              </a:tr>
            </a:tbl>
          </a:graphicData>
        </a:graphic>
      </p:graphicFrame>
      <p:graphicFrame>
        <p:nvGraphicFramePr>
          <p:cNvPr id="14" name="Table 8">
            <a:extLst>
              <a:ext uri="{FF2B5EF4-FFF2-40B4-BE49-F238E27FC236}">
                <a16:creationId xmlns:a16="http://schemas.microsoft.com/office/drawing/2014/main" id="{9EC5847B-D11E-097C-B367-E2279CD9A048}"/>
              </a:ext>
            </a:extLst>
          </p:cNvPr>
          <p:cNvGraphicFramePr>
            <a:graphicFrameLocks/>
          </p:cNvGraphicFramePr>
          <p:nvPr>
            <p:extLst>
              <p:ext uri="{D42A27DB-BD31-4B8C-83A1-F6EECF244321}">
                <p14:modId xmlns:p14="http://schemas.microsoft.com/office/powerpoint/2010/main" val="1760055899"/>
              </p:ext>
            </p:extLst>
          </p:nvPr>
        </p:nvGraphicFramePr>
        <p:xfrm>
          <a:off x="315243" y="1597122"/>
          <a:ext cx="5686807" cy="411988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74543459"/>
                    </a:ext>
                  </a:extLst>
                </a:gridCol>
                <a:gridCol w="3017520">
                  <a:extLst>
                    <a:ext uri="{9D8B030D-6E8A-4147-A177-3AD203B41FA5}">
                      <a16:colId xmlns:a16="http://schemas.microsoft.com/office/drawing/2014/main" val="2326311055"/>
                    </a:ext>
                  </a:extLst>
                </a:gridCol>
                <a:gridCol w="1094042">
                  <a:extLst>
                    <a:ext uri="{9D8B030D-6E8A-4147-A177-3AD203B41FA5}">
                      <a16:colId xmlns:a16="http://schemas.microsoft.com/office/drawing/2014/main" val="3864822688"/>
                    </a:ext>
                  </a:extLst>
                </a:gridCol>
                <a:gridCol w="752285">
                  <a:extLst>
                    <a:ext uri="{9D8B030D-6E8A-4147-A177-3AD203B41FA5}">
                      <a16:colId xmlns:a16="http://schemas.microsoft.com/office/drawing/2014/main" val="382072303"/>
                    </a:ext>
                  </a:extLst>
                </a:gridCol>
              </a:tblGrid>
              <a:tr h="370840">
                <a:tc>
                  <a:txBody>
                    <a:bodyPr/>
                    <a:lstStyle/>
                    <a:p>
                      <a:r>
                        <a:rPr lang="en-US" sz="1400" dirty="0">
                          <a:solidFill>
                            <a:schemeClr val="tx1"/>
                          </a:solidFill>
                        </a:rPr>
                        <a:t>Scenario</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r>
                        <a:rPr lang="en-US" sz="1400" dirty="0">
                          <a:solidFill>
                            <a:schemeClr val="tx1"/>
                          </a:solidFill>
                        </a:rPr>
                        <a:t>Description</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Rank</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dirty="0">
                          <a:solidFill>
                            <a:schemeClr val="tx1"/>
                          </a:solidFill>
                        </a:rPr>
                        <a:t>Score</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900597348"/>
                  </a:ext>
                </a:extLst>
              </a:tr>
              <a:tr h="370840">
                <a:tc>
                  <a:txBody>
                    <a:bodyPr/>
                    <a:lstStyle/>
                    <a:p>
                      <a:r>
                        <a:rPr lang="en-US" sz="1400" dirty="0">
                          <a:solidFill>
                            <a:schemeClr val="bg1"/>
                          </a:solidFill>
                        </a:rPr>
                        <a:t>2</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400" dirty="0">
                          <a:solidFill>
                            <a:schemeClr val="bg1"/>
                          </a:solidFill>
                        </a:rPr>
                        <a:t>Very low‒, low-, and favorable intermediate‒risk PC	</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Rarely </a:t>
                      </a:r>
                    </a:p>
                    <a:p>
                      <a:pPr algn="ct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2</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523146701"/>
                  </a:ext>
                </a:extLst>
              </a:tr>
              <a:tr h="370840">
                <a:tc>
                  <a:txBody>
                    <a:bodyPr/>
                    <a:lstStyle/>
                    <a:p>
                      <a:r>
                        <a:rPr lang="en-US" sz="1400" dirty="0">
                          <a:solidFill>
                            <a:schemeClr val="bg1"/>
                          </a:solidFill>
                        </a:rPr>
                        <a:t>1</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r>
                        <a:rPr lang="en-US" sz="1400" dirty="0">
                          <a:solidFill>
                            <a:schemeClr val="bg1"/>
                          </a:solidFill>
                        </a:rPr>
                        <a:t>Suspected PC (high/rising PSA levels, abnormal digital rectal examination results) evaluated for targeted biopsy and detection of intraprostatic tumor</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Rarely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400" dirty="0">
                          <a:solidFill>
                            <a:schemeClr val="bg1"/>
                          </a:solidFill>
                        </a:rPr>
                        <a:t>3</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673374357"/>
                  </a:ext>
                </a:extLst>
              </a:tr>
              <a:tr h="370840">
                <a:tc>
                  <a:txBody>
                    <a:bodyPr/>
                    <a:lstStyle/>
                    <a:p>
                      <a:r>
                        <a:rPr lang="en-US" sz="1400" dirty="0">
                          <a:solidFill>
                            <a:schemeClr val="bg1"/>
                          </a:solidFill>
                        </a:rPr>
                        <a:t>5</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en-US" sz="1400" dirty="0">
                          <a:solidFill>
                            <a:schemeClr val="bg1"/>
                          </a:solidFill>
                        </a:rPr>
                        <a:t>Newly diagnosed PC with widespread metastatic disease on conventional imaging</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May be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4</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019735576"/>
                  </a:ext>
                </a:extLst>
              </a:tr>
              <a:tr h="370840">
                <a:tc>
                  <a:txBody>
                    <a:bodyPr/>
                    <a:lstStyle/>
                    <a:p>
                      <a:r>
                        <a:rPr lang="en-US" sz="1400" dirty="0">
                          <a:solidFill>
                            <a:schemeClr val="bg1"/>
                          </a:solidFill>
                        </a:rPr>
                        <a:t>8</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en-US" sz="1400" dirty="0">
                          <a:solidFill>
                            <a:schemeClr val="bg1"/>
                          </a:solidFill>
                        </a:rPr>
                        <a:t>PSA rise after focal therapy of primary tumor</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May be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5</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4092393574"/>
                  </a:ext>
                </a:extLst>
              </a:tr>
              <a:tr h="370840">
                <a:tc>
                  <a:txBody>
                    <a:bodyPr/>
                    <a:lstStyle/>
                    <a:p>
                      <a:r>
                        <a:rPr lang="en-US" sz="1400" dirty="0">
                          <a:solidFill>
                            <a:schemeClr val="bg1"/>
                          </a:solidFill>
                        </a:rPr>
                        <a:t>11</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r>
                        <a:rPr lang="en-US" sz="1400" dirty="0">
                          <a:solidFill>
                            <a:schemeClr val="bg1"/>
                          </a:solidFill>
                        </a:rPr>
                        <a:t>Evaluation of response to therapy</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May be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5</a:t>
                      </a:r>
                    </a:p>
                  </a:txBody>
                  <a:tcPr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364204177"/>
                  </a:ext>
                </a:extLst>
              </a:tr>
              <a:tr h="370840">
                <a:tc>
                  <a:txBody>
                    <a:bodyPr/>
                    <a:lstStyle/>
                    <a:p>
                      <a:r>
                        <a:rPr lang="en-US" sz="1400" dirty="0">
                          <a:solidFill>
                            <a:schemeClr val="bg1"/>
                          </a:solidFill>
                        </a:rPr>
                        <a:t>10</a:t>
                      </a:r>
                    </a:p>
                  </a:txBody>
                  <a:tcPr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r>
                        <a:rPr lang="en-US" sz="1400" dirty="0">
                          <a:solidFill>
                            <a:schemeClr val="bg1"/>
                          </a:solidFill>
                        </a:rPr>
                        <a:t>Posttreatment PSA rise in mCRPC setting</a:t>
                      </a:r>
                    </a:p>
                  </a:txBody>
                  <a:tcPr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May be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appropriate</a:t>
                      </a:r>
                    </a:p>
                  </a:txBody>
                  <a:tcPr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tc>
                  <a:txBody>
                    <a:bodyPr/>
                    <a:lstStyle/>
                    <a:p>
                      <a:pPr algn="ctr"/>
                      <a:r>
                        <a:rPr lang="en-US" sz="1400" dirty="0">
                          <a:solidFill>
                            <a:schemeClr val="bg1"/>
                          </a:solidFill>
                        </a:rPr>
                        <a:t>6</a:t>
                      </a:r>
                    </a:p>
                  </a:txBody>
                  <a:tcPr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1820969262"/>
                  </a:ext>
                </a:extLst>
              </a:tr>
            </a:tbl>
          </a:graphicData>
        </a:graphic>
      </p:graphicFrame>
    </p:spTree>
    <p:extLst>
      <p:ext uri="{BB962C8B-B14F-4D97-AF65-F5344CB8AC3E}">
        <p14:creationId xmlns:p14="http://schemas.microsoft.com/office/powerpoint/2010/main" val="9284803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F5F8C-E28A-4DD2-0A4F-77DCEBDCD822}"/>
              </a:ext>
            </a:extLst>
          </p:cNvPr>
          <p:cNvSpPr>
            <a:spLocks noGrp="1"/>
          </p:cNvSpPr>
          <p:nvPr>
            <p:ph type="title"/>
          </p:nvPr>
        </p:nvSpPr>
        <p:spPr/>
        <p:txBody>
          <a:bodyPr/>
          <a:lstStyle/>
          <a:p>
            <a:r>
              <a:rPr lang="en-US" dirty="0"/>
              <a:t>Current PSMA PET/CT Imaging Molecules</a:t>
            </a:r>
          </a:p>
        </p:txBody>
      </p:sp>
      <p:sp>
        <p:nvSpPr>
          <p:cNvPr id="3" name="Content Placeholder 2">
            <a:extLst>
              <a:ext uri="{FF2B5EF4-FFF2-40B4-BE49-F238E27FC236}">
                <a16:creationId xmlns:a16="http://schemas.microsoft.com/office/drawing/2014/main" id="{B9EE1047-4F84-F8EA-F20E-2CC72555378F}"/>
              </a:ext>
            </a:extLst>
          </p:cNvPr>
          <p:cNvSpPr>
            <a:spLocks noGrp="1"/>
          </p:cNvSpPr>
          <p:nvPr>
            <p:ph idx="1"/>
          </p:nvPr>
        </p:nvSpPr>
        <p:spPr>
          <a:xfrm>
            <a:off x="604675" y="1222625"/>
            <a:ext cx="10877529" cy="4941108"/>
          </a:xfrm>
        </p:spPr>
        <p:txBody>
          <a:bodyPr/>
          <a:lstStyle/>
          <a:p>
            <a:r>
              <a:rPr lang="en-US" sz="2400" dirty="0"/>
              <a:t>PSMA PET/CT uses a radiolabeled PSMA-specific ligand to visualize the distribution of PSMA</a:t>
            </a:r>
          </a:p>
          <a:p>
            <a:pPr lvl="1"/>
            <a:r>
              <a:rPr lang="en-US" sz="2200" dirty="0"/>
              <a:t>Radioligands currently FDA approved for patients with suspected metastasis who are candidates for initial definitive therapy or those with suspected recurrence based on elevated serum PSA level</a:t>
            </a:r>
          </a:p>
        </p:txBody>
      </p:sp>
      <p:sp>
        <p:nvSpPr>
          <p:cNvPr id="4" name="Rectangle 3">
            <a:extLst>
              <a:ext uri="{FF2B5EF4-FFF2-40B4-BE49-F238E27FC236}">
                <a16:creationId xmlns:a16="http://schemas.microsoft.com/office/drawing/2014/main" id="{13D65C12-4A23-B29E-BD2A-EDD27A44A433}"/>
              </a:ext>
            </a:extLst>
          </p:cNvPr>
          <p:cNvSpPr/>
          <p:nvPr/>
        </p:nvSpPr>
        <p:spPr bwMode="auto">
          <a:xfrm>
            <a:off x="912862" y="3088047"/>
            <a:ext cx="3200398" cy="52141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400" baseline="30000" dirty="0"/>
              <a:t>68</a:t>
            </a:r>
            <a:r>
              <a:rPr lang="en-US" sz="2400" dirty="0"/>
              <a:t>Ga-PSMA-11</a:t>
            </a:r>
            <a:endParaRPr lang="en-US" sz="24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C8C94901-36A6-1673-FF5E-580788B36ED5}"/>
              </a:ext>
            </a:extLst>
          </p:cNvPr>
          <p:cNvSpPr/>
          <p:nvPr/>
        </p:nvSpPr>
        <p:spPr bwMode="auto">
          <a:xfrm>
            <a:off x="4495800" y="3088047"/>
            <a:ext cx="3200400" cy="52141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400" baseline="30000" dirty="0"/>
              <a:t>18</a:t>
            </a:r>
            <a:r>
              <a:rPr lang="en-US" sz="2400" dirty="0"/>
              <a:t>F-DCFPyl</a:t>
            </a:r>
            <a:endParaRPr lang="en-US" sz="24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778FC324-CB85-9B41-D181-71FC05D0C861}"/>
              </a:ext>
            </a:extLst>
          </p:cNvPr>
          <p:cNvSpPr/>
          <p:nvPr/>
        </p:nvSpPr>
        <p:spPr bwMode="auto">
          <a:xfrm>
            <a:off x="8031008" y="3077773"/>
            <a:ext cx="3200400" cy="52141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2400" baseline="30000" dirty="0"/>
              <a:t>18</a:t>
            </a:r>
            <a:r>
              <a:rPr lang="en-US" sz="2400" dirty="0"/>
              <a:t>F-rhPSMA-7.3 </a:t>
            </a:r>
            <a:endParaRPr lang="en-US" sz="24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8D20A802-917E-7C7D-0587-4F9E590BA424}"/>
              </a:ext>
            </a:extLst>
          </p:cNvPr>
          <p:cNvSpPr/>
          <p:nvPr/>
        </p:nvSpPr>
        <p:spPr bwMode="auto">
          <a:xfrm>
            <a:off x="912860" y="3609459"/>
            <a:ext cx="3200400" cy="2637229"/>
          </a:xfrm>
          <a:prstGeom prst="rect">
            <a:avLst/>
          </a:prstGeom>
          <a:solidFill>
            <a:schemeClr val="bg2">
              <a:lumMod val="20000"/>
              <a:lumOff val="80000"/>
            </a:schemeClr>
          </a:solidFill>
          <a:ln w="0">
            <a:noFill/>
            <a:miter lim="800000"/>
            <a:headEnd/>
            <a:tailEnd/>
          </a:ln>
        </p:spPr>
        <p:txBody>
          <a:bodyPr rtlCol="0" anchor="t"/>
          <a:lstStyle/>
          <a:p>
            <a:pPr marL="342900" indent="-342900" eaLnBrk="1" hangingPunct="1">
              <a:spcBef>
                <a:spcPct val="35000"/>
              </a:spcBef>
              <a:spcAft>
                <a:spcPct val="25000"/>
              </a:spcAft>
              <a:buClr>
                <a:schemeClr val="folHlink"/>
              </a:buClr>
              <a:buFont typeface="Wingdings" panose="05000000000000000000" pitchFamily="2" charset="2"/>
              <a:buChar char="§"/>
            </a:pPr>
            <a:r>
              <a:rPr lang="en-US" sz="2000" dirty="0">
                <a:solidFill>
                  <a:schemeClr val="bg1"/>
                </a:solidFill>
              </a:rPr>
              <a:t>Approved in Dec 2020 on limited basis with follow-up approval </a:t>
            </a:r>
            <a:r>
              <a:rPr lang="en-US" sz="2000" b="0" dirty="0">
                <a:solidFill>
                  <a:schemeClr val="bg1"/>
                </a:solidFill>
                <a:latin typeface="Calibri" panose="020F0502020204030204" pitchFamily="34" charset="0"/>
              </a:rPr>
              <a:t>in Dec 2</a:t>
            </a:r>
            <a:r>
              <a:rPr lang="en-US" sz="2000" dirty="0">
                <a:solidFill>
                  <a:schemeClr val="bg1"/>
                </a:solidFill>
                <a:latin typeface="Calibri" panose="020F0502020204030204" pitchFamily="34" charset="0"/>
              </a:rPr>
              <a:t>021</a:t>
            </a:r>
          </a:p>
          <a:p>
            <a:pPr marL="342900" indent="-342900" eaLnBrk="1" hangingPunct="1">
              <a:spcBef>
                <a:spcPct val="35000"/>
              </a:spcBef>
              <a:spcAft>
                <a:spcPct val="25000"/>
              </a:spcAft>
              <a:buClr>
                <a:schemeClr val="folHlink"/>
              </a:buClr>
              <a:buFont typeface="Wingdings" panose="05000000000000000000" pitchFamily="2" charset="2"/>
              <a:buChar char="§"/>
            </a:pPr>
            <a:r>
              <a:rPr lang="en-US" sz="2000" dirty="0">
                <a:solidFill>
                  <a:schemeClr val="bg1"/>
                </a:solidFill>
                <a:latin typeface="Calibri" panose="020F0502020204030204" pitchFamily="34" charset="0"/>
              </a:rPr>
              <a:t>Shorter half-life than </a:t>
            </a:r>
            <a:r>
              <a:rPr lang="en-US" sz="2000" baseline="30000" dirty="0">
                <a:solidFill>
                  <a:schemeClr val="bg1"/>
                </a:solidFill>
                <a:latin typeface="Calibri" panose="020F0502020204030204" pitchFamily="34" charset="0"/>
              </a:rPr>
              <a:t>18</a:t>
            </a:r>
            <a:r>
              <a:rPr lang="en-US" sz="2000" dirty="0">
                <a:solidFill>
                  <a:schemeClr val="bg1"/>
                </a:solidFill>
                <a:latin typeface="Calibri" panose="020F0502020204030204" pitchFamily="34" charset="0"/>
              </a:rPr>
              <a:t>F</a:t>
            </a:r>
          </a:p>
          <a:p>
            <a:pPr marL="342900" indent="-342900" eaLnBrk="1" hangingPunct="1">
              <a:spcBef>
                <a:spcPct val="35000"/>
              </a:spcBef>
              <a:spcAft>
                <a:spcPct val="25000"/>
              </a:spcAft>
              <a:buClr>
                <a:schemeClr val="folHlink"/>
              </a:buClr>
              <a:buFont typeface="Wingdings" panose="05000000000000000000" pitchFamily="2" charset="2"/>
              <a:buChar char="§"/>
            </a:pPr>
            <a:r>
              <a:rPr lang="en-US" sz="2000" b="0" dirty="0">
                <a:solidFill>
                  <a:schemeClr val="bg1"/>
                </a:solidFill>
                <a:latin typeface="Calibri" panose="020F0502020204030204" pitchFamily="34" charset="0"/>
              </a:rPr>
              <a:t>Included in FDA approval for selection of patients for </a:t>
            </a:r>
            <a:r>
              <a:rPr lang="en-US" sz="2000" b="0" baseline="30000" dirty="0">
                <a:solidFill>
                  <a:schemeClr val="bg1"/>
                </a:solidFill>
                <a:latin typeface="Calibri" panose="020F0502020204030204" pitchFamily="34" charset="0"/>
              </a:rPr>
              <a:t>177</a:t>
            </a:r>
            <a:r>
              <a:rPr lang="en-US" sz="2000" b="0" dirty="0">
                <a:solidFill>
                  <a:schemeClr val="bg1"/>
                </a:solidFill>
                <a:latin typeface="Calibri" panose="020F0502020204030204" pitchFamily="34" charset="0"/>
              </a:rPr>
              <a:t>Lu-PSMA-617 </a:t>
            </a:r>
          </a:p>
        </p:txBody>
      </p:sp>
      <p:sp>
        <p:nvSpPr>
          <p:cNvPr id="8" name="Rectangle 7">
            <a:extLst>
              <a:ext uri="{FF2B5EF4-FFF2-40B4-BE49-F238E27FC236}">
                <a16:creationId xmlns:a16="http://schemas.microsoft.com/office/drawing/2014/main" id="{CADA78A0-5943-1687-3EF5-65154DBA13B4}"/>
              </a:ext>
            </a:extLst>
          </p:cNvPr>
          <p:cNvSpPr/>
          <p:nvPr/>
        </p:nvSpPr>
        <p:spPr bwMode="auto">
          <a:xfrm>
            <a:off x="4497620" y="3609459"/>
            <a:ext cx="3200400" cy="2637228"/>
          </a:xfrm>
          <a:prstGeom prst="rect">
            <a:avLst/>
          </a:prstGeom>
          <a:solidFill>
            <a:schemeClr val="bg2">
              <a:lumMod val="20000"/>
              <a:lumOff val="80000"/>
            </a:schemeClr>
          </a:solidFill>
          <a:ln w="0">
            <a:noFill/>
            <a:miter lim="800000"/>
            <a:headEnd/>
            <a:tailEnd/>
          </a:ln>
        </p:spPr>
        <p:txBody>
          <a:bodyPr rtlCol="0" anchor="t"/>
          <a:lstStyle/>
          <a:p>
            <a:pPr marL="342900" indent="-342900" eaLnBrk="1" hangingPunct="1">
              <a:spcBef>
                <a:spcPct val="35000"/>
              </a:spcBef>
              <a:spcAft>
                <a:spcPct val="25000"/>
              </a:spcAft>
              <a:buClr>
                <a:schemeClr val="folHlink"/>
              </a:buClr>
              <a:buFont typeface="Wingdings" panose="05000000000000000000" pitchFamily="2" charset="2"/>
              <a:buChar char="§"/>
            </a:pPr>
            <a:r>
              <a:rPr lang="en-US" sz="2000" dirty="0">
                <a:solidFill>
                  <a:schemeClr val="bg1"/>
                </a:solidFill>
              </a:rPr>
              <a:t>Approved in May 2021</a:t>
            </a:r>
          </a:p>
          <a:p>
            <a:pPr marL="342900" indent="-342900">
              <a:spcBef>
                <a:spcPct val="35000"/>
              </a:spcBef>
              <a:spcAft>
                <a:spcPct val="25000"/>
              </a:spcAft>
              <a:buClr>
                <a:schemeClr val="folHlink"/>
              </a:buClr>
              <a:buFont typeface="Wingdings" panose="05000000000000000000" pitchFamily="2" charset="2"/>
              <a:buChar char="§"/>
            </a:pPr>
            <a:r>
              <a:rPr lang="en-US" sz="2000" dirty="0">
                <a:solidFill>
                  <a:schemeClr val="bg1"/>
                </a:solidFill>
                <a:latin typeface="Calibri" panose="020F0502020204030204" pitchFamily="34" charset="0"/>
              </a:rPr>
              <a:t>Alternative to </a:t>
            </a:r>
            <a:br>
              <a:rPr lang="en-US" sz="2000" dirty="0">
                <a:solidFill>
                  <a:schemeClr val="bg1"/>
                </a:solidFill>
                <a:latin typeface="Calibri" panose="020F0502020204030204" pitchFamily="34" charset="0"/>
              </a:rPr>
            </a:br>
            <a:r>
              <a:rPr lang="en-US" sz="2000" baseline="30000" dirty="0">
                <a:solidFill>
                  <a:schemeClr val="bg1"/>
                </a:solidFill>
                <a:latin typeface="Calibri" panose="020F0502020204030204" pitchFamily="34" charset="0"/>
              </a:rPr>
              <a:t>68</a:t>
            </a:r>
            <a:r>
              <a:rPr lang="en-US" sz="2000" dirty="0">
                <a:solidFill>
                  <a:schemeClr val="bg1"/>
                </a:solidFill>
                <a:latin typeface="Calibri" panose="020F0502020204030204" pitchFamily="34" charset="0"/>
              </a:rPr>
              <a:t>Ga-PSMA-11</a:t>
            </a:r>
          </a:p>
          <a:p>
            <a:pPr marL="342900" indent="-342900">
              <a:spcBef>
                <a:spcPct val="35000"/>
              </a:spcBef>
              <a:spcAft>
                <a:spcPct val="25000"/>
              </a:spcAft>
              <a:buClr>
                <a:schemeClr val="folHlink"/>
              </a:buClr>
              <a:buFont typeface="Wingdings" panose="05000000000000000000" pitchFamily="2" charset="2"/>
              <a:buChar char="§"/>
            </a:pPr>
            <a:r>
              <a:rPr lang="en-US" sz="2000" dirty="0">
                <a:solidFill>
                  <a:schemeClr val="bg1"/>
                </a:solidFill>
                <a:latin typeface="Calibri" panose="020F0502020204030204" pitchFamily="34" charset="0"/>
              </a:rPr>
              <a:t>Longer half-life than </a:t>
            </a:r>
            <a:r>
              <a:rPr lang="en-US" sz="2000" baseline="30000" dirty="0">
                <a:solidFill>
                  <a:schemeClr val="bg1"/>
                </a:solidFill>
                <a:latin typeface="Calibri" panose="020F0502020204030204" pitchFamily="34" charset="0"/>
              </a:rPr>
              <a:t>68</a:t>
            </a:r>
            <a:r>
              <a:rPr lang="en-US" sz="2000" dirty="0">
                <a:solidFill>
                  <a:schemeClr val="bg1"/>
                </a:solidFill>
                <a:latin typeface="Calibri" panose="020F0502020204030204" pitchFamily="34" charset="0"/>
              </a:rPr>
              <a:t>GA</a:t>
            </a:r>
          </a:p>
          <a:p>
            <a:pPr algn="ctr" eaLnBrk="1" hangingPunct="1">
              <a:spcBef>
                <a:spcPct val="35000"/>
              </a:spcBef>
              <a:spcAft>
                <a:spcPct val="25000"/>
              </a:spcAft>
              <a:buClr>
                <a:schemeClr val="folHlink"/>
              </a:buClr>
              <a:buNone/>
            </a:pPr>
            <a:r>
              <a:rPr lang="en-US" sz="2000" b="0" dirty="0">
                <a:solidFill>
                  <a:schemeClr val="bg1"/>
                </a:solidFill>
                <a:latin typeface="Calibri" panose="020F0502020204030204" pitchFamily="34" charset="0"/>
              </a:rPr>
              <a:t> </a:t>
            </a:r>
          </a:p>
        </p:txBody>
      </p:sp>
      <p:sp>
        <p:nvSpPr>
          <p:cNvPr id="9" name="Rectangle 8">
            <a:extLst>
              <a:ext uri="{FF2B5EF4-FFF2-40B4-BE49-F238E27FC236}">
                <a16:creationId xmlns:a16="http://schemas.microsoft.com/office/drawing/2014/main" id="{43111D0E-260D-88BA-D0C7-7556C09C60D6}"/>
              </a:ext>
            </a:extLst>
          </p:cNvPr>
          <p:cNvSpPr/>
          <p:nvPr/>
        </p:nvSpPr>
        <p:spPr bwMode="auto">
          <a:xfrm>
            <a:off x="8031008" y="3609459"/>
            <a:ext cx="3200400" cy="2637228"/>
          </a:xfrm>
          <a:prstGeom prst="rect">
            <a:avLst/>
          </a:prstGeom>
          <a:solidFill>
            <a:schemeClr val="bg2">
              <a:lumMod val="20000"/>
              <a:lumOff val="80000"/>
            </a:schemeClr>
          </a:solidFill>
          <a:ln w="0">
            <a:noFill/>
            <a:miter lim="800000"/>
            <a:headEnd/>
            <a:tailEnd/>
          </a:ln>
        </p:spPr>
        <p:txBody>
          <a:bodyPr rtlCol="0" anchor="t"/>
          <a:lstStyle/>
          <a:p>
            <a:pPr marL="342900" indent="-342900" eaLnBrk="1" hangingPunct="1">
              <a:spcBef>
                <a:spcPct val="35000"/>
              </a:spcBef>
              <a:spcAft>
                <a:spcPct val="25000"/>
              </a:spcAft>
              <a:buClr>
                <a:schemeClr val="folHlink"/>
              </a:buClr>
              <a:buFont typeface="Wingdings" panose="05000000000000000000" pitchFamily="2" charset="2"/>
              <a:buChar char="§"/>
            </a:pPr>
            <a:r>
              <a:rPr lang="en-US" sz="2000" dirty="0">
                <a:solidFill>
                  <a:schemeClr val="bg1"/>
                </a:solidFill>
              </a:rPr>
              <a:t>Approved in May 2023</a:t>
            </a:r>
          </a:p>
          <a:p>
            <a:pPr marL="342900" indent="-342900">
              <a:spcBef>
                <a:spcPct val="35000"/>
              </a:spcBef>
              <a:spcAft>
                <a:spcPct val="25000"/>
              </a:spcAft>
              <a:buClr>
                <a:schemeClr val="folHlink"/>
              </a:buClr>
              <a:buFont typeface="Wingdings" panose="05000000000000000000" pitchFamily="2" charset="2"/>
              <a:buChar char="§"/>
            </a:pPr>
            <a:r>
              <a:rPr lang="en-US" sz="2000" dirty="0">
                <a:solidFill>
                  <a:schemeClr val="bg1"/>
                </a:solidFill>
                <a:latin typeface="Calibri" panose="020F0502020204030204" pitchFamily="34" charset="0"/>
              </a:rPr>
              <a:t>New approval</a:t>
            </a:r>
          </a:p>
          <a:p>
            <a:pPr marL="342900" indent="-342900">
              <a:spcBef>
                <a:spcPct val="35000"/>
              </a:spcBef>
              <a:spcAft>
                <a:spcPct val="25000"/>
              </a:spcAft>
              <a:buClr>
                <a:schemeClr val="folHlink"/>
              </a:buClr>
              <a:buFont typeface="Wingdings" panose="05000000000000000000" pitchFamily="2" charset="2"/>
              <a:buChar char="§"/>
            </a:pPr>
            <a:r>
              <a:rPr lang="en-US" sz="2000" dirty="0">
                <a:solidFill>
                  <a:schemeClr val="bg1"/>
                </a:solidFill>
                <a:latin typeface="Calibri" panose="020F0502020204030204" pitchFamily="34" charset="0"/>
              </a:rPr>
              <a:t>Longer half-life than </a:t>
            </a:r>
            <a:r>
              <a:rPr lang="en-US" sz="2000" baseline="30000" dirty="0">
                <a:solidFill>
                  <a:schemeClr val="bg1"/>
                </a:solidFill>
                <a:latin typeface="Calibri" panose="020F0502020204030204" pitchFamily="34" charset="0"/>
              </a:rPr>
              <a:t>68</a:t>
            </a:r>
            <a:r>
              <a:rPr lang="en-US" sz="2000" dirty="0">
                <a:solidFill>
                  <a:schemeClr val="bg1"/>
                </a:solidFill>
                <a:latin typeface="Calibri" panose="020F0502020204030204" pitchFamily="34" charset="0"/>
              </a:rPr>
              <a:t>GA</a:t>
            </a:r>
          </a:p>
          <a:p>
            <a:pPr marL="342900" indent="-342900" eaLnBrk="1" hangingPunct="1">
              <a:spcBef>
                <a:spcPct val="35000"/>
              </a:spcBef>
              <a:spcAft>
                <a:spcPct val="25000"/>
              </a:spcAft>
              <a:buClr>
                <a:schemeClr val="folHlink"/>
              </a:buClr>
              <a:buFont typeface="Arial" panose="020B0604020202020204" pitchFamily="34" charset="0"/>
              <a:buChar char="•"/>
            </a:pPr>
            <a:endParaRPr lang="en-US" sz="2000" b="0" dirty="0">
              <a:solidFill>
                <a:schemeClr val="bg1"/>
              </a:solidFill>
              <a:latin typeface="Calibri" panose="020F0502020204030204" pitchFamily="34" charset="0"/>
            </a:endParaRPr>
          </a:p>
        </p:txBody>
      </p:sp>
      <p:sp>
        <p:nvSpPr>
          <p:cNvPr id="10" name="Text Box 11">
            <a:extLst>
              <a:ext uri="{FF2B5EF4-FFF2-40B4-BE49-F238E27FC236}">
                <a16:creationId xmlns:a16="http://schemas.microsoft.com/office/drawing/2014/main" id="{36BE2E4C-DC80-72BD-023A-B71A76C877C9}"/>
              </a:ext>
            </a:extLst>
          </p:cNvPr>
          <p:cNvSpPr txBox="1">
            <a:spLocks noChangeArrowheads="1"/>
          </p:cNvSpPr>
          <p:nvPr/>
        </p:nvSpPr>
        <p:spPr bwMode="auto">
          <a:xfrm>
            <a:off x="414339" y="6385740"/>
            <a:ext cx="88632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en-US" altLang="en-US" sz="1200" dirty="0">
                <a:solidFill>
                  <a:srgbClr val="455560"/>
                </a:solidFill>
                <a:latin typeface="Calibri" panose="020F0502020204030204" pitchFamily="34" charset="0"/>
              </a:rPr>
              <a:t>Gallium Ga 68 gozetotide PI. Piflufolastat F 18 PI. Flotufolastat F 18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89079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BFEF-BFFD-AAAD-9893-9460D22DEB1F}"/>
              </a:ext>
            </a:extLst>
          </p:cNvPr>
          <p:cNvSpPr>
            <a:spLocks noGrp="1"/>
          </p:cNvSpPr>
          <p:nvPr>
            <p:ph type="title"/>
          </p:nvPr>
        </p:nvSpPr>
        <p:spPr>
          <a:solidFill>
            <a:schemeClr val="tx2"/>
          </a:solidFill>
        </p:spPr>
        <p:txBody>
          <a:bodyPr/>
          <a:lstStyle/>
          <a:p>
            <a:r>
              <a:rPr lang="en-US" dirty="0"/>
              <a:t>mCRPC Patient Case</a:t>
            </a:r>
          </a:p>
        </p:txBody>
      </p:sp>
      <p:sp>
        <p:nvSpPr>
          <p:cNvPr id="3" name="Content Placeholder 2">
            <a:extLst>
              <a:ext uri="{FF2B5EF4-FFF2-40B4-BE49-F238E27FC236}">
                <a16:creationId xmlns:a16="http://schemas.microsoft.com/office/drawing/2014/main" id="{CBE17B31-79A5-3935-6C31-945055873ACE}"/>
              </a:ext>
            </a:extLst>
          </p:cNvPr>
          <p:cNvSpPr>
            <a:spLocks noGrp="1"/>
          </p:cNvSpPr>
          <p:nvPr>
            <p:ph idx="1"/>
          </p:nvPr>
        </p:nvSpPr>
        <p:spPr/>
        <p:txBody>
          <a:bodyPr/>
          <a:lstStyle/>
          <a:p>
            <a:r>
              <a:rPr lang="en-US" dirty="0"/>
              <a:t>65-yr-old man</a:t>
            </a:r>
          </a:p>
          <a:p>
            <a:r>
              <a:rPr lang="en-US" dirty="0"/>
              <a:t>PSA: 380 ng/mL; Gleason 5 + 3</a:t>
            </a:r>
          </a:p>
          <a:p>
            <a:r>
              <a:rPr lang="en-US" dirty="0"/>
              <a:t>Bone mets</a:t>
            </a:r>
          </a:p>
          <a:p>
            <a:r>
              <a:rPr lang="en-US" dirty="0"/>
              <a:t>Prior therapy for mHSPC with docetaxel + ADT</a:t>
            </a:r>
          </a:p>
          <a:p>
            <a:r>
              <a:rPr lang="en-US" i="1" dirty="0"/>
              <a:t>BRCA</a:t>
            </a:r>
            <a:r>
              <a:rPr lang="en-US" dirty="0"/>
              <a:t> wild-type by germline and tumor testing</a:t>
            </a:r>
          </a:p>
          <a:p>
            <a:endParaRPr lang="en-US" dirty="0"/>
          </a:p>
          <a:p>
            <a:endParaRPr lang="en-US" dirty="0"/>
          </a:p>
        </p:txBody>
      </p:sp>
    </p:spTree>
    <p:extLst>
      <p:ext uri="{BB962C8B-B14F-4D97-AF65-F5344CB8AC3E}">
        <p14:creationId xmlns:p14="http://schemas.microsoft.com/office/powerpoint/2010/main" val="7258252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Advanced CRPC Options </a:t>
            </a:r>
          </a:p>
        </p:txBody>
      </p:sp>
      <p:sp>
        <p:nvSpPr>
          <p:cNvPr id="3" name="Rectangle 2">
            <a:extLst>
              <a:ext uri="{FF2B5EF4-FFF2-40B4-BE49-F238E27FC236}">
                <a16:creationId xmlns:a16="http://schemas.microsoft.com/office/drawing/2014/main" id="{7AABAF96-8196-264D-B532-4C9D85B0B1A3}"/>
              </a:ext>
            </a:extLst>
          </p:cNvPr>
          <p:cNvSpPr/>
          <p:nvPr/>
        </p:nvSpPr>
        <p:spPr bwMode="auto">
          <a:xfrm>
            <a:off x="1131352" y="1616161"/>
            <a:ext cx="1264024" cy="658906"/>
          </a:xfrm>
          <a:prstGeom prst="rect">
            <a:avLst/>
          </a:prstGeom>
          <a:solidFill>
            <a:srgbClr val="00823B">
              <a:alpha val="74902"/>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Local Disease</a:t>
            </a:r>
          </a:p>
        </p:txBody>
      </p:sp>
      <p:sp>
        <p:nvSpPr>
          <p:cNvPr id="10" name="Rectangle 9">
            <a:extLst>
              <a:ext uri="{FF2B5EF4-FFF2-40B4-BE49-F238E27FC236}">
                <a16:creationId xmlns:a16="http://schemas.microsoft.com/office/drawing/2014/main" id="{2FC7FDD4-3732-3247-8BC2-90EF82671A83}"/>
              </a:ext>
            </a:extLst>
          </p:cNvPr>
          <p:cNvSpPr/>
          <p:nvPr/>
        </p:nvSpPr>
        <p:spPr bwMode="auto">
          <a:xfrm>
            <a:off x="2501153" y="1616161"/>
            <a:ext cx="1646263" cy="658906"/>
          </a:xfrm>
          <a:prstGeom prst="rect">
            <a:avLst/>
          </a:prstGeom>
          <a:gradFill flip="none" rotWithShape="1">
            <a:gsLst>
              <a:gs pos="0">
                <a:schemeClr val="accent4">
                  <a:lumMod val="75000"/>
                </a:schemeClr>
              </a:gs>
              <a:gs pos="100000">
                <a:schemeClr val="accent4">
                  <a:tint val="44500"/>
                  <a:satMod val="160000"/>
                </a:schemeClr>
              </a:gs>
              <a:gs pos="100000">
                <a:schemeClr val="accent4">
                  <a:tint val="23500"/>
                  <a:satMod val="160000"/>
                </a:schemeClr>
              </a:gs>
            </a:gsLst>
            <a:lin ang="10800000" scaled="1"/>
            <a:tileRect/>
          </a:gra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800" b="1" dirty="0">
                <a:solidFill>
                  <a:schemeClr val="tx1"/>
                </a:solidFill>
                <a:latin typeface="Calibri" panose="020F0502020204030204" pitchFamily="34" charset="0"/>
              </a:rPr>
              <a:t>Biochemically Recurrent</a:t>
            </a:r>
          </a:p>
        </p:txBody>
      </p:sp>
      <p:sp>
        <p:nvSpPr>
          <p:cNvPr id="11" name="Rectangle 10">
            <a:extLst>
              <a:ext uri="{FF2B5EF4-FFF2-40B4-BE49-F238E27FC236}">
                <a16:creationId xmlns:a16="http://schemas.microsoft.com/office/drawing/2014/main" id="{C47C59CF-2EC4-3E41-83FE-9C737FF4AAFD}"/>
              </a:ext>
            </a:extLst>
          </p:cNvPr>
          <p:cNvSpPr/>
          <p:nvPr/>
        </p:nvSpPr>
        <p:spPr bwMode="auto">
          <a:xfrm>
            <a:off x="4253194" y="1616161"/>
            <a:ext cx="6522496" cy="658906"/>
          </a:xfrm>
          <a:prstGeom prst="rect">
            <a:avLst/>
          </a:prstGeom>
          <a:gradFill flip="none" rotWithShape="1">
            <a:gsLst>
              <a:gs pos="0">
                <a:schemeClr val="accent4"/>
              </a:gs>
              <a:gs pos="99000">
                <a:schemeClr val="accent4">
                  <a:tint val="44500"/>
                  <a:satMod val="160000"/>
                </a:schemeClr>
              </a:gs>
              <a:gs pos="100000">
                <a:schemeClr val="accent4"/>
              </a:gs>
            </a:gsLst>
            <a:lin ang="10800000" scaled="1"/>
            <a:tileRect/>
          </a:gradFill>
          <a:ln w="0">
            <a:solidFill>
              <a:schemeClr val="bg1"/>
            </a:solidFill>
            <a:miter lim="800000"/>
            <a:headEnd/>
            <a:tailEnd/>
          </a:ln>
        </p:spPr>
        <p:txBody>
          <a:bodyPr rtlCol="0" anchor="t"/>
          <a:lstStyle/>
          <a:p>
            <a:pPr algn="ctr" eaLnBrk="1" hangingPunct="1">
              <a:spcBef>
                <a:spcPct val="35000"/>
              </a:spcBef>
              <a:spcAft>
                <a:spcPct val="25000"/>
              </a:spcAft>
              <a:buClr>
                <a:schemeClr val="folHlink"/>
              </a:buClr>
              <a:buNone/>
            </a:pPr>
            <a:r>
              <a:rPr lang="en-US" sz="1800" b="1" dirty="0">
                <a:solidFill>
                  <a:sysClr val="windowText" lastClr="000000"/>
                </a:solidFill>
                <a:latin typeface="Calibri" panose="020F0502020204030204" pitchFamily="34" charset="0"/>
              </a:rPr>
              <a:t>Radiographic Metastatic Disease</a:t>
            </a:r>
          </a:p>
        </p:txBody>
      </p:sp>
      <p:sp>
        <p:nvSpPr>
          <p:cNvPr id="5" name="TextBox 4">
            <a:extLst>
              <a:ext uri="{FF2B5EF4-FFF2-40B4-BE49-F238E27FC236}">
                <a16:creationId xmlns:a16="http://schemas.microsoft.com/office/drawing/2014/main" id="{43E70591-B931-E147-B2D6-80B28CE77A11}"/>
              </a:ext>
            </a:extLst>
          </p:cNvPr>
          <p:cNvSpPr txBox="1"/>
          <p:nvPr/>
        </p:nvSpPr>
        <p:spPr bwMode="auto">
          <a:xfrm>
            <a:off x="4253193" y="1922578"/>
            <a:ext cx="2067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ysClr val="windowText" lastClr="000000"/>
                </a:solidFill>
                <a:latin typeface="Calibri" panose="020F0502020204030204" pitchFamily="34" charset="0"/>
              </a:rPr>
              <a:t>Castration Sensitive</a:t>
            </a:r>
          </a:p>
        </p:txBody>
      </p:sp>
      <p:sp>
        <p:nvSpPr>
          <p:cNvPr id="12" name="TextBox 11">
            <a:extLst>
              <a:ext uri="{FF2B5EF4-FFF2-40B4-BE49-F238E27FC236}">
                <a16:creationId xmlns:a16="http://schemas.microsoft.com/office/drawing/2014/main" id="{A058AE7A-D517-1B46-A9F7-5E0A5F143613}"/>
              </a:ext>
            </a:extLst>
          </p:cNvPr>
          <p:cNvSpPr txBox="1"/>
          <p:nvPr/>
        </p:nvSpPr>
        <p:spPr bwMode="auto">
          <a:xfrm>
            <a:off x="8498458" y="1914157"/>
            <a:ext cx="2084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latin typeface="Calibri" panose="020F0502020204030204" pitchFamily="34" charset="0"/>
              </a:rPr>
              <a:t>Castration Resistant</a:t>
            </a:r>
          </a:p>
        </p:txBody>
      </p:sp>
      <p:sp>
        <p:nvSpPr>
          <p:cNvPr id="13" name="Rectangle 12">
            <a:extLst>
              <a:ext uri="{FF2B5EF4-FFF2-40B4-BE49-F238E27FC236}">
                <a16:creationId xmlns:a16="http://schemas.microsoft.com/office/drawing/2014/main" id="{72C2ED27-82D7-5445-98B1-0B65658C0FA8}"/>
              </a:ext>
            </a:extLst>
          </p:cNvPr>
          <p:cNvSpPr/>
          <p:nvPr/>
        </p:nvSpPr>
        <p:spPr bwMode="auto">
          <a:xfrm>
            <a:off x="2931459" y="2391496"/>
            <a:ext cx="1215957" cy="281396"/>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ADT</a:t>
            </a:r>
          </a:p>
        </p:txBody>
      </p:sp>
      <p:sp>
        <p:nvSpPr>
          <p:cNvPr id="14" name="Rectangle 13">
            <a:extLst>
              <a:ext uri="{FF2B5EF4-FFF2-40B4-BE49-F238E27FC236}">
                <a16:creationId xmlns:a16="http://schemas.microsoft.com/office/drawing/2014/main" id="{F770DF4B-30C3-0345-A604-10FE2C601676}"/>
              </a:ext>
            </a:extLst>
          </p:cNvPr>
          <p:cNvSpPr/>
          <p:nvPr/>
        </p:nvSpPr>
        <p:spPr bwMode="auto">
          <a:xfrm>
            <a:off x="4253192" y="2391495"/>
            <a:ext cx="6519155" cy="271061"/>
          </a:xfrm>
          <a:prstGeom prst="rect">
            <a:avLst/>
          </a:prstGeom>
          <a:solidFill>
            <a:schemeClr val="accent3"/>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ADT</a:t>
            </a:r>
          </a:p>
        </p:txBody>
      </p:sp>
      <p:sp>
        <p:nvSpPr>
          <p:cNvPr id="15" name="Rectangle 14">
            <a:extLst>
              <a:ext uri="{FF2B5EF4-FFF2-40B4-BE49-F238E27FC236}">
                <a16:creationId xmlns:a16="http://schemas.microsoft.com/office/drawing/2014/main" id="{B6C9383C-2AD1-1343-B62A-01DC836DB5D3}"/>
              </a:ext>
            </a:extLst>
          </p:cNvPr>
          <p:cNvSpPr/>
          <p:nvPr/>
        </p:nvSpPr>
        <p:spPr bwMode="auto">
          <a:xfrm>
            <a:off x="1597075" y="2391495"/>
            <a:ext cx="1215957" cy="658906"/>
          </a:xfrm>
          <a:prstGeom prst="rect">
            <a:avLst/>
          </a:prstGeom>
          <a:solidFill>
            <a:schemeClr val="accent3">
              <a:lumMod val="60000"/>
              <a:lumOff val="4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ysClr val="windowText" lastClr="000000"/>
                </a:solidFill>
                <a:latin typeface="Calibri" panose="020F0502020204030204" pitchFamily="34" charset="0"/>
              </a:rPr>
              <a:t>Surgery/</a:t>
            </a:r>
            <a:br>
              <a:rPr lang="en-US" sz="1800" b="0" dirty="0">
                <a:solidFill>
                  <a:sysClr val="windowText" lastClr="000000"/>
                </a:solidFill>
                <a:latin typeface="Calibri" panose="020F0502020204030204" pitchFamily="34" charset="0"/>
              </a:rPr>
            </a:br>
            <a:r>
              <a:rPr lang="en-US" sz="1800" b="0" dirty="0">
                <a:solidFill>
                  <a:sysClr val="windowText" lastClr="000000"/>
                </a:solidFill>
                <a:latin typeface="Calibri" panose="020F0502020204030204" pitchFamily="34" charset="0"/>
              </a:rPr>
              <a:t>Radiation</a:t>
            </a:r>
          </a:p>
        </p:txBody>
      </p:sp>
      <p:sp>
        <p:nvSpPr>
          <p:cNvPr id="16" name="Rectangle 15">
            <a:extLst>
              <a:ext uri="{FF2B5EF4-FFF2-40B4-BE49-F238E27FC236}">
                <a16:creationId xmlns:a16="http://schemas.microsoft.com/office/drawing/2014/main" id="{5059D8A8-EA3C-C94D-95B7-142029F13CA0}"/>
              </a:ext>
            </a:extLst>
          </p:cNvPr>
          <p:cNvSpPr/>
          <p:nvPr/>
        </p:nvSpPr>
        <p:spPr bwMode="auto">
          <a:xfrm>
            <a:off x="3382874" y="2768650"/>
            <a:ext cx="1529084" cy="281396"/>
          </a:xfrm>
          <a:prstGeom prst="rect">
            <a:avLst/>
          </a:prstGeom>
          <a:solidFill>
            <a:schemeClr val="accent5"/>
          </a:solidFill>
          <a:ln w="9525">
            <a:solidFill>
              <a:schemeClr val="bg1"/>
            </a:solidFill>
            <a:prstDash val="lgDash"/>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Apalutamide</a:t>
            </a:r>
          </a:p>
        </p:txBody>
      </p:sp>
      <p:sp>
        <p:nvSpPr>
          <p:cNvPr id="17" name="Rectangle 16">
            <a:extLst>
              <a:ext uri="{FF2B5EF4-FFF2-40B4-BE49-F238E27FC236}">
                <a16:creationId xmlns:a16="http://schemas.microsoft.com/office/drawing/2014/main" id="{CEB5881A-3318-F349-950E-33352675FADE}"/>
              </a:ext>
            </a:extLst>
          </p:cNvPr>
          <p:cNvSpPr/>
          <p:nvPr/>
        </p:nvSpPr>
        <p:spPr bwMode="auto">
          <a:xfrm>
            <a:off x="3382874" y="3161398"/>
            <a:ext cx="1529084" cy="281396"/>
          </a:xfrm>
          <a:prstGeom prst="rect">
            <a:avLst/>
          </a:prstGeom>
          <a:solidFill>
            <a:schemeClr val="accent5"/>
          </a:solidFill>
          <a:ln w="9525">
            <a:solidFill>
              <a:schemeClr val="bg1"/>
            </a:solidFill>
            <a:prstDash val="lgDash"/>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Enzalutamide</a:t>
            </a:r>
          </a:p>
        </p:txBody>
      </p:sp>
      <p:sp>
        <p:nvSpPr>
          <p:cNvPr id="18" name="Rectangle 17">
            <a:extLst>
              <a:ext uri="{FF2B5EF4-FFF2-40B4-BE49-F238E27FC236}">
                <a16:creationId xmlns:a16="http://schemas.microsoft.com/office/drawing/2014/main" id="{0E18C951-1B10-0D43-9724-AC04C0B0F9B4}"/>
              </a:ext>
            </a:extLst>
          </p:cNvPr>
          <p:cNvSpPr/>
          <p:nvPr/>
        </p:nvSpPr>
        <p:spPr bwMode="auto">
          <a:xfrm>
            <a:off x="3382874" y="3545206"/>
            <a:ext cx="1529084" cy="281396"/>
          </a:xfrm>
          <a:prstGeom prst="rect">
            <a:avLst/>
          </a:prstGeom>
          <a:solidFill>
            <a:schemeClr val="accent5"/>
          </a:solidFill>
          <a:ln w="9525">
            <a:solidFill>
              <a:schemeClr val="bg1"/>
            </a:solidFill>
            <a:prstDash val="lgDash"/>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Darolutamide</a:t>
            </a:r>
          </a:p>
        </p:txBody>
      </p:sp>
      <p:sp>
        <p:nvSpPr>
          <p:cNvPr id="19" name="Rectangle 18">
            <a:extLst>
              <a:ext uri="{FF2B5EF4-FFF2-40B4-BE49-F238E27FC236}">
                <a16:creationId xmlns:a16="http://schemas.microsoft.com/office/drawing/2014/main" id="{75071640-0143-3647-BA61-FAC86880BF5D}"/>
              </a:ext>
            </a:extLst>
          </p:cNvPr>
          <p:cNvSpPr/>
          <p:nvPr/>
        </p:nvSpPr>
        <p:spPr bwMode="auto">
          <a:xfrm>
            <a:off x="5020548" y="2767814"/>
            <a:ext cx="1904907" cy="281396"/>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Abiraterone</a:t>
            </a:r>
          </a:p>
        </p:txBody>
      </p:sp>
      <p:sp>
        <p:nvSpPr>
          <p:cNvPr id="20" name="Rectangle 19">
            <a:extLst>
              <a:ext uri="{FF2B5EF4-FFF2-40B4-BE49-F238E27FC236}">
                <a16:creationId xmlns:a16="http://schemas.microsoft.com/office/drawing/2014/main" id="{6773D540-F601-C94D-AF2D-84BECC26688C}"/>
              </a:ext>
            </a:extLst>
          </p:cNvPr>
          <p:cNvSpPr/>
          <p:nvPr/>
        </p:nvSpPr>
        <p:spPr bwMode="auto">
          <a:xfrm>
            <a:off x="5020548" y="3160562"/>
            <a:ext cx="1904907" cy="281396"/>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Enzalutamide</a:t>
            </a:r>
          </a:p>
        </p:txBody>
      </p:sp>
      <p:sp>
        <p:nvSpPr>
          <p:cNvPr id="21" name="Rectangle 20">
            <a:extLst>
              <a:ext uri="{FF2B5EF4-FFF2-40B4-BE49-F238E27FC236}">
                <a16:creationId xmlns:a16="http://schemas.microsoft.com/office/drawing/2014/main" id="{D6D334F9-B631-AB48-8D95-F94611276607}"/>
              </a:ext>
            </a:extLst>
          </p:cNvPr>
          <p:cNvSpPr/>
          <p:nvPr/>
        </p:nvSpPr>
        <p:spPr bwMode="auto">
          <a:xfrm>
            <a:off x="5020548" y="3544370"/>
            <a:ext cx="1904907" cy="281396"/>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Docetaxel</a:t>
            </a:r>
          </a:p>
        </p:txBody>
      </p:sp>
      <p:sp>
        <p:nvSpPr>
          <p:cNvPr id="22" name="Rectangle 21">
            <a:extLst>
              <a:ext uri="{FF2B5EF4-FFF2-40B4-BE49-F238E27FC236}">
                <a16:creationId xmlns:a16="http://schemas.microsoft.com/office/drawing/2014/main" id="{BC3C17E8-1980-1F4A-B37A-1E12BD7F42EB}"/>
              </a:ext>
            </a:extLst>
          </p:cNvPr>
          <p:cNvSpPr/>
          <p:nvPr/>
        </p:nvSpPr>
        <p:spPr bwMode="auto">
          <a:xfrm>
            <a:off x="7060936" y="2768650"/>
            <a:ext cx="1936909" cy="28139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Cabazitaxel</a:t>
            </a:r>
          </a:p>
        </p:txBody>
      </p:sp>
      <p:sp>
        <p:nvSpPr>
          <p:cNvPr id="23" name="Rectangle 22">
            <a:extLst>
              <a:ext uri="{FF2B5EF4-FFF2-40B4-BE49-F238E27FC236}">
                <a16:creationId xmlns:a16="http://schemas.microsoft.com/office/drawing/2014/main" id="{4FA26872-84E7-BC4A-8E6B-97A47A641E12}"/>
              </a:ext>
            </a:extLst>
          </p:cNvPr>
          <p:cNvSpPr/>
          <p:nvPr/>
        </p:nvSpPr>
        <p:spPr bwMode="auto">
          <a:xfrm>
            <a:off x="7060936" y="3161398"/>
            <a:ext cx="1936909" cy="28139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Radium-223</a:t>
            </a:r>
          </a:p>
        </p:txBody>
      </p:sp>
      <p:sp>
        <p:nvSpPr>
          <p:cNvPr id="24" name="Rectangle 23">
            <a:extLst>
              <a:ext uri="{FF2B5EF4-FFF2-40B4-BE49-F238E27FC236}">
                <a16:creationId xmlns:a16="http://schemas.microsoft.com/office/drawing/2014/main" id="{C2884509-4A6E-0A46-BFE1-DED4B91BA6BD}"/>
              </a:ext>
            </a:extLst>
          </p:cNvPr>
          <p:cNvSpPr/>
          <p:nvPr/>
        </p:nvSpPr>
        <p:spPr bwMode="auto">
          <a:xfrm>
            <a:off x="7060936" y="3545206"/>
            <a:ext cx="1936909" cy="28139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Sipuleucel</a:t>
            </a:r>
            <a:r>
              <a:rPr lang="en-US" dirty="0">
                <a:latin typeface="Calibri" panose="020F0502020204030204" pitchFamily="34" charset="0"/>
              </a:rPr>
              <a:t>-T</a:t>
            </a:r>
            <a:endParaRPr lang="en-US" sz="1800" b="0" dirty="0">
              <a:latin typeface="Calibri" panose="020F0502020204030204" pitchFamily="34" charset="0"/>
            </a:endParaRPr>
          </a:p>
        </p:txBody>
      </p:sp>
      <p:sp>
        <p:nvSpPr>
          <p:cNvPr id="25" name="Rectangle 24">
            <a:extLst>
              <a:ext uri="{FF2B5EF4-FFF2-40B4-BE49-F238E27FC236}">
                <a16:creationId xmlns:a16="http://schemas.microsoft.com/office/drawing/2014/main" id="{3A0B73B9-CD2A-034B-B80C-98EED3C9DA7D}"/>
              </a:ext>
            </a:extLst>
          </p:cNvPr>
          <p:cNvSpPr/>
          <p:nvPr/>
        </p:nvSpPr>
        <p:spPr bwMode="auto">
          <a:xfrm>
            <a:off x="9105671" y="2767814"/>
            <a:ext cx="1672831" cy="281396"/>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Olaparib</a:t>
            </a:r>
          </a:p>
        </p:txBody>
      </p:sp>
      <p:sp>
        <p:nvSpPr>
          <p:cNvPr id="26" name="Rectangle 25">
            <a:extLst>
              <a:ext uri="{FF2B5EF4-FFF2-40B4-BE49-F238E27FC236}">
                <a16:creationId xmlns:a16="http://schemas.microsoft.com/office/drawing/2014/main" id="{D37DCFD6-9510-5747-B1EC-318445B7DE90}"/>
              </a:ext>
            </a:extLst>
          </p:cNvPr>
          <p:cNvSpPr/>
          <p:nvPr/>
        </p:nvSpPr>
        <p:spPr bwMode="auto">
          <a:xfrm>
            <a:off x="9105671" y="3160562"/>
            <a:ext cx="1672831" cy="281396"/>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Rucaparib</a:t>
            </a:r>
          </a:p>
        </p:txBody>
      </p:sp>
      <p:sp>
        <p:nvSpPr>
          <p:cNvPr id="27" name="Rectangle 26">
            <a:extLst>
              <a:ext uri="{FF2B5EF4-FFF2-40B4-BE49-F238E27FC236}">
                <a16:creationId xmlns:a16="http://schemas.microsoft.com/office/drawing/2014/main" id="{77F81749-6DC4-D849-9B3D-8F31C2E020B4}"/>
              </a:ext>
            </a:extLst>
          </p:cNvPr>
          <p:cNvSpPr/>
          <p:nvPr/>
        </p:nvSpPr>
        <p:spPr bwMode="auto">
          <a:xfrm>
            <a:off x="9105671" y="3544370"/>
            <a:ext cx="1672831" cy="281396"/>
          </a:xfrm>
          <a:prstGeom prst="rect">
            <a:avLst/>
          </a:prstGeom>
          <a:solidFill>
            <a:schemeClr val="accent6"/>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rPr>
              <a:t>Pembrolizumab</a:t>
            </a:r>
          </a:p>
        </p:txBody>
      </p:sp>
      <p:sp>
        <p:nvSpPr>
          <p:cNvPr id="28" name="Freeform 27">
            <a:extLst>
              <a:ext uri="{FF2B5EF4-FFF2-40B4-BE49-F238E27FC236}">
                <a16:creationId xmlns:a16="http://schemas.microsoft.com/office/drawing/2014/main" id="{09F2491B-3F63-CA4C-988A-89E21D4FB80E}"/>
              </a:ext>
            </a:extLst>
          </p:cNvPr>
          <p:cNvSpPr/>
          <p:nvPr/>
        </p:nvSpPr>
        <p:spPr bwMode="auto">
          <a:xfrm>
            <a:off x="1765005" y="3964123"/>
            <a:ext cx="8686800" cy="2244814"/>
          </a:xfrm>
          <a:custGeom>
            <a:avLst/>
            <a:gdLst>
              <a:gd name="connsiteX0" fmla="*/ 0 w 8686800"/>
              <a:gd name="connsiteY0" fmla="*/ 2041451 h 2244814"/>
              <a:gd name="connsiteX1" fmla="*/ 191386 w 8686800"/>
              <a:gd name="connsiteY1" fmla="*/ 2222204 h 2244814"/>
              <a:gd name="connsiteX2" fmla="*/ 414669 w 8686800"/>
              <a:gd name="connsiteY2" fmla="*/ 2211572 h 2244814"/>
              <a:gd name="connsiteX3" fmla="*/ 574158 w 8686800"/>
              <a:gd name="connsiteY3" fmla="*/ 1945758 h 2244814"/>
              <a:gd name="connsiteX4" fmla="*/ 648586 w 8686800"/>
              <a:gd name="connsiteY4" fmla="*/ 1903228 h 2244814"/>
              <a:gd name="connsiteX5" fmla="*/ 808074 w 8686800"/>
              <a:gd name="connsiteY5" fmla="*/ 2190307 h 2244814"/>
              <a:gd name="connsiteX6" fmla="*/ 956930 w 8686800"/>
              <a:gd name="connsiteY6" fmla="*/ 2105246 h 2244814"/>
              <a:gd name="connsiteX7" fmla="*/ 1350335 w 8686800"/>
              <a:gd name="connsiteY7" fmla="*/ 1244009 h 2244814"/>
              <a:gd name="connsiteX8" fmla="*/ 1562986 w 8686800"/>
              <a:gd name="connsiteY8" fmla="*/ 1105786 h 2244814"/>
              <a:gd name="connsiteX9" fmla="*/ 1913860 w 8686800"/>
              <a:gd name="connsiteY9" fmla="*/ 2041451 h 2244814"/>
              <a:gd name="connsiteX10" fmla="*/ 2254102 w 8686800"/>
              <a:gd name="connsiteY10" fmla="*/ 2179674 h 2244814"/>
              <a:gd name="connsiteX11" fmla="*/ 2753832 w 8686800"/>
              <a:gd name="connsiteY11" fmla="*/ 1573618 h 2244814"/>
              <a:gd name="connsiteX12" fmla="*/ 3338623 w 8686800"/>
              <a:gd name="connsiteY12" fmla="*/ 808074 h 2244814"/>
              <a:gd name="connsiteX13" fmla="*/ 3689497 w 8686800"/>
              <a:gd name="connsiteY13" fmla="*/ 595423 h 2244814"/>
              <a:gd name="connsiteX14" fmla="*/ 4051004 w 8686800"/>
              <a:gd name="connsiteY14" fmla="*/ 903767 h 2244814"/>
              <a:gd name="connsiteX15" fmla="*/ 4338083 w 8686800"/>
              <a:gd name="connsiteY15" fmla="*/ 1297172 h 2244814"/>
              <a:gd name="connsiteX16" fmla="*/ 4572000 w 8686800"/>
              <a:gd name="connsiteY16" fmla="*/ 1424762 h 2244814"/>
              <a:gd name="connsiteX17" fmla="*/ 5061097 w 8686800"/>
              <a:gd name="connsiteY17" fmla="*/ 1137683 h 2244814"/>
              <a:gd name="connsiteX18" fmla="*/ 5784111 w 8686800"/>
              <a:gd name="connsiteY18" fmla="*/ 350874 h 2244814"/>
              <a:gd name="connsiteX19" fmla="*/ 6262576 w 8686800"/>
              <a:gd name="connsiteY19" fmla="*/ 53162 h 2244814"/>
              <a:gd name="connsiteX20" fmla="*/ 6634716 w 8686800"/>
              <a:gd name="connsiteY20" fmla="*/ 446567 h 2244814"/>
              <a:gd name="connsiteX21" fmla="*/ 6847367 w 8686800"/>
              <a:gd name="connsiteY21" fmla="*/ 765544 h 2244814"/>
              <a:gd name="connsiteX22" fmla="*/ 7166344 w 8686800"/>
              <a:gd name="connsiteY22" fmla="*/ 903767 h 2244814"/>
              <a:gd name="connsiteX23" fmla="*/ 7921255 w 8686800"/>
              <a:gd name="connsiteY23" fmla="*/ 531628 h 2244814"/>
              <a:gd name="connsiteX24" fmla="*/ 8686800 w 8686800"/>
              <a:gd name="connsiteY24" fmla="*/ 0 h 224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686800" h="2244814">
                <a:moveTo>
                  <a:pt x="0" y="2041451"/>
                </a:moveTo>
                <a:cubicBezTo>
                  <a:pt x="61137" y="2117651"/>
                  <a:pt x="122275" y="2193851"/>
                  <a:pt x="191386" y="2222204"/>
                </a:cubicBezTo>
                <a:cubicBezTo>
                  <a:pt x="260498" y="2250558"/>
                  <a:pt x="350874" y="2257646"/>
                  <a:pt x="414669" y="2211572"/>
                </a:cubicBezTo>
                <a:cubicBezTo>
                  <a:pt x="478464" y="2165498"/>
                  <a:pt x="535172" y="1997149"/>
                  <a:pt x="574158" y="1945758"/>
                </a:cubicBezTo>
                <a:cubicBezTo>
                  <a:pt x="613144" y="1894367"/>
                  <a:pt x="609600" y="1862470"/>
                  <a:pt x="648586" y="1903228"/>
                </a:cubicBezTo>
                <a:cubicBezTo>
                  <a:pt x="687572" y="1943986"/>
                  <a:pt x="756683" y="2156637"/>
                  <a:pt x="808074" y="2190307"/>
                </a:cubicBezTo>
                <a:cubicBezTo>
                  <a:pt x="859465" y="2223977"/>
                  <a:pt x="866553" y="2262962"/>
                  <a:pt x="956930" y="2105246"/>
                </a:cubicBezTo>
                <a:cubicBezTo>
                  <a:pt x="1047307" y="1947530"/>
                  <a:pt x="1249326" y="1410586"/>
                  <a:pt x="1350335" y="1244009"/>
                </a:cubicBezTo>
                <a:cubicBezTo>
                  <a:pt x="1451344" y="1077432"/>
                  <a:pt x="1469065" y="972879"/>
                  <a:pt x="1562986" y="1105786"/>
                </a:cubicBezTo>
                <a:cubicBezTo>
                  <a:pt x="1656907" y="1238693"/>
                  <a:pt x="1798674" y="1862470"/>
                  <a:pt x="1913860" y="2041451"/>
                </a:cubicBezTo>
                <a:cubicBezTo>
                  <a:pt x="2029046" y="2220432"/>
                  <a:pt x="2114107" y="2257646"/>
                  <a:pt x="2254102" y="2179674"/>
                </a:cubicBezTo>
                <a:cubicBezTo>
                  <a:pt x="2394097" y="2101702"/>
                  <a:pt x="2573079" y="1802218"/>
                  <a:pt x="2753832" y="1573618"/>
                </a:cubicBezTo>
                <a:cubicBezTo>
                  <a:pt x="2934586" y="1345018"/>
                  <a:pt x="3182679" y="971106"/>
                  <a:pt x="3338623" y="808074"/>
                </a:cubicBezTo>
                <a:cubicBezTo>
                  <a:pt x="3494567" y="645042"/>
                  <a:pt x="3570767" y="579474"/>
                  <a:pt x="3689497" y="595423"/>
                </a:cubicBezTo>
                <a:cubicBezTo>
                  <a:pt x="3808227" y="611372"/>
                  <a:pt x="3942907" y="786809"/>
                  <a:pt x="4051004" y="903767"/>
                </a:cubicBezTo>
                <a:cubicBezTo>
                  <a:pt x="4159101" y="1020725"/>
                  <a:pt x="4251250" y="1210340"/>
                  <a:pt x="4338083" y="1297172"/>
                </a:cubicBezTo>
                <a:cubicBezTo>
                  <a:pt x="4424916" y="1384004"/>
                  <a:pt x="4451498" y="1451343"/>
                  <a:pt x="4572000" y="1424762"/>
                </a:cubicBezTo>
                <a:cubicBezTo>
                  <a:pt x="4692502" y="1398181"/>
                  <a:pt x="4859079" y="1316664"/>
                  <a:pt x="5061097" y="1137683"/>
                </a:cubicBezTo>
                <a:cubicBezTo>
                  <a:pt x="5263116" y="958702"/>
                  <a:pt x="5583864" y="531628"/>
                  <a:pt x="5784111" y="350874"/>
                </a:cubicBezTo>
                <a:cubicBezTo>
                  <a:pt x="5984358" y="170120"/>
                  <a:pt x="6120808" y="37213"/>
                  <a:pt x="6262576" y="53162"/>
                </a:cubicBezTo>
                <a:cubicBezTo>
                  <a:pt x="6404344" y="69111"/>
                  <a:pt x="6537251" y="327837"/>
                  <a:pt x="6634716" y="446567"/>
                </a:cubicBezTo>
                <a:cubicBezTo>
                  <a:pt x="6732181" y="565297"/>
                  <a:pt x="6758762" y="689344"/>
                  <a:pt x="6847367" y="765544"/>
                </a:cubicBezTo>
                <a:cubicBezTo>
                  <a:pt x="6935972" y="841744"/>
                  <a:pt x="6987363" y="942753"/>
                  <a:pt x="7166344" y="903767"/>
                </a:cubicBezTo>
                <a:cubicBezTo>
                  <a:pt x="7345325" y="864781"/>
                  <a:pt x="7667846" y="682256"/>
                  <a:pt x="7921255" y="531628"/>
                </a:cubicBezTo>
                <a:cubicBezTo>
                  <a:pt x="8174664" y="381000"/>
                  <a:pt x="8430732" y="190500"/>
                  <a:pt x="8686800" y="0"/>
                </a:cubicBezTo>
              </a:path>
            </a:pathLst>
          </a:custGeom>
          <a:noFill/>
          <a:ln w="57150">
            <a:solidFill>
              <a:schemeClr val="accent3"/>
            </a:solidFill>
            <a:miter lim="800000"/>
            <a:headEnd/>
            <a:tailEnd/>
          </a:ln>
        </p:spPr>
        <p:txBody>
          <a:bodyPr rtlCol="0" anchor="ctr"/>
          <a:lstStyle/>
          <a:p>
            <a:pPr algn="ctr"/>
            <a:endParaRPr lang="en-US" dirty="0"/>
          </a:p>
        </p:txBody>
      </p:sp>
      <p:sp>
        <p:nvSpPr>
          <p:cNvPr id="4" name="Text Box 11">
            <a:extLst>
              <a:ext uri="{FF2B5EF4-FFF2-40B4-BE49-F238E27FC236}">
                <a16:creationId xmlns:a16="http://schemas.microsoft.com/office/drawing/2014/main" id="{966CB1F0-1F86-9B06-B6E9-B1869D74B6C8}"/>
              </a:ext>
            </a:extLst>
          </p:cNvPr>
          <p:cNvSpPr txBox="1">
            <a:spLocks noChangeArrowheads="1"/>
          </p:cNvSpPr>
          <p:nvPr/>
        </p:nvSpPr>
        <p:spPr bwMode="auto">
          <a:xfrm>
            <a:off x="341631" y="6408017"/>
            <a:ext cx="8564562" cy="258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buNone/>
              <a:defRPr/>
            </a:pPr>
            <a:r>
              <a:rPr lang="en-US" altLang="en-US" sz="1200" b="0" spc="-10" dirty="0">
                <a:solidFill>
                  <a:schemeClr val="bg2"/>
                </a:solidFill>
                <a:latin typeface="Calibri" panose="020F0502020204030204" pitchFamily="34" charset="0"/>
                <a:cs typeface="+mn-cs"/>
              </a:rPr>
              <a:t>Yamada. Cancer Lett. 2021;519:20.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Abou. Front Oncol. 2020;10:884.</a:t>
            </a:r>
            <a:endPar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endParaRPr>
          </a:p>
        </p:txBody>
      </p:sp>
    </p:spTree>
    <p:extLst>
      <p:ext uri="{BB962C8B-B14F-4D97-AF65-F5344CB8AC3E}">
        <p14:creationId xmlns:p14="http://schemas.microsoft.com/office/powerpoint/2010/main" val="39569885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5C524-2744-8828-63A7-64E1CE6A469A}"/>
              </a:ext>
            </a:extLst>
          </p:cNvPr>
          <p:cNvSpPr>
            <a:spLocks noGrp="1"/>
          </p:cNvSpPr>
          <p:nvPr>
            <p:ph type="title"/>
          </p:nvPr>
        </p:nvSpPr>
        <p:spPr/>
        <p:txBody>
          <a:bodyPr/>
          <a:lstStyle/>
          <a:p>
            <a:r>
              <a:rPr lang="en-US" dirty="0"/>
              <a:t>OS With AR Inhibitors in mCRPC</a:t>
            </a:r>
          </a:p>
        </p:txBody>
      </p:sp>
      <p:sp>
        <p:nvSpPr>
          <p:cNvPr id="4" name="Text Box 15">
            <a:extLst>
              <a:ext uri="{FF2B5EF4-FFF2-40B4-BE49-F238E27FC236}">
                <a16:creationId xmlns:a16="http://schemas.microsoft.com/office/drawing/2014/main" id="{E52BF8A1-5A69-6BFB-1ED1-051CCA317F78}"/>
              </a:ext>
            </a:extLst>
          </p:cNvPr>
          <p:cNvSpPr txBox="1">
            <a:spLocks noChangeArrowheads="1"/>
          </p:cNvSpPr>
          <p:nvPr/>
        </p:nvSpPr>
        <p:spPr bwMode="auto">
          <a:xfrm>
            <a:off x="424467" y="6212183"/>
            <a:ext cx="4693634"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Ryan. Lancet Oncol. 2015;16:152. 2. Armstrong. Eur Urol. 2020;78:347. 3. Fizazi. Lancet Oncol. 2012;13:983. 4. Scher. NEJM. 2012;367:1187.</a:t>
            </a:r>
          </a:p>
        </p:txBody>
      </p:sp>
      <p:graphicFrame>
        <p:nvGraphicFramePr>
          <p:cNvPr id="6" name="Content Placeholder 5">
            <a:extLst>
              <a:ext uri="{FF2B5EF4-FFF2-40B4-BE49-F238E27FC236}">
                <a16:creationId xmlns:a16="http://schemas.microsoft.com/office/drawing/2014/main" id="{457A1F7C-90FE-DD54-3BDC-20CE8C2015F3}"/>
              </a:ext>
            </a:extLst>
          </p:cNvPr>
          <p:cNvGraphicFramePr>
            <a:graphicFrameLocks noGrp="1"/>
          </p:cNvGraphicFramePr>
          <p:nvPr>
            <p:ph idx="1"/>
          </p:nvPr>
        </p:nvGraphicFramePr>
        <p:xfrm>
          <a:off x="500666" y="2081607"/>
          <a:ext cx="10877550" cy="30915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Table 8">
            <a:extLst>
              <a:ext uri="{FF2B5EF4-FFF2-40B4-BE49-F238E27FC236}">
                <a16:creationId xmlns:a16="http://schemas.microsoft.com/office/drawing/2014/main" id="{37C5CDD7-1C7F-8AE4-F515-EE951AD71B24}"/>
              </a:ext>
            </a:extLst>
          </p:cNvPr>
          <p:cNvGraphicFramePr>
            <a:graphicFrameLocks noGrp="1"/>
          </p:cNvGraphicFramePr>
          <p:nvPr/>
        </p:nvGraphicFramePr>
        <p:xfrm>
          <a:off x="1854916" y="5368217"/>
          <a:ext cx="2409372" cy="640080"/>
        </p:xfrm>
        <a:graphic>
          <a:graphicData uri="http://schemas.openxmlformats.org/drawingml/2006/table">
            <a:tbl>
              <a:tblPr firstRow="1" bandRow="1">
                <a:tableStyleId>{93296810-A885-4BE3-A3E7-6D5BEEA58F35}</a:tableStyleId>
              </a:tblPr>
              <a:tblGrid>
                <a:gridCol w="2409372">
                  <a:extLst>
                    <a:ext uri="{9D8B030D-6E8A-4147-A177-3AD203B41FA5}">
                      <a16:colId xmlns:a16="http://schemas.microsoft.com/office/drawing/2014/main" val="3757920976"/>
                    </a:ext>
                  </a:extLst>
                </a:gridCol>
              </a:tblGrid>
              <a:tr h="370840">
                <a:tc>
                  <a:txBody>
                    <a:bodyPr/>
                    <a:lstStyle/>
                    <a:p>
                      <a:pPr algn="ctr"/>
                      <a:r>
                        <a:rPr lang="pt-BR" b="1" dirty="0">
                          <a:solidFill>
                            <a:schemeClr val="bg1"/>
                          </a:solidFill>
                        </a:rPr>
                        <a:t>COU-AA-302</a:t>
                      </a:r>
                      <a:r>
                        <a:rPr lang="pt-BR" b="1" baseline="30000" dirty="0">
                          <a:solidFill>
                            <a:schemeClr val="bg1"/>
                          </a:solidFill>
                        </a:rPr>
                        <a:t>1</a:t>
                      </a:r>
                      <a:endParaRPr lang="pt-BR" b="1" dirty="0">
                        <a:solidFill>
                          <a:schemeClr val="bg1"/>
                        </a:solidFill>
                      </a:endParaRPr>
                    </a:p>
                    <a:p>
                      <a:pPr algn="ctr"/>
                      <a:r>
                        <a:rPr lang="pt-BR" b="0" dirty="0">
                          <a:solidFill>
                            <a:schemeClr val="bg1"/>
                          </a:solidFill>
                        </a:rPr>
                        <a:t>(N = 1088)</a:t>
                      </a:r>
                    </a:p>
                  </a:txBody>
                  <a:tcPr>
                    <a:noFill/>
                  </a:tcPr>
                </a:tc>
                <a:extLst>
                  <a:ext uri="{0D108BD9-81ED-4DB2-BD59-A6C34878D82A}">
                    <a16:rowId xmlns:a16="http://schemas.microsoft.com/office/drawing/2014/main" val="208845283"/>
                  </a:ext>
                </a:extLst>
              </a:tr>
            </a:tbl>
          </a:graphicData>
        </a:graphic>
      </p:graphicFrame>
      <p:graphicFrame>
        <p:nvGraphicFramePr>
          <p:cNvPr id="9" name="Table 8">
            <a:extLst>
              <a:ext uri="{FF2B5EF4-FFF2-40B4-BE49-F238E27FC236}">
                <a16:creationId xmlns:a16="http://schemas.microsoft.com/office/drawing/2014/main" id="{8B413F80-FF7E-3C20-51B0-6DDC117A2409}"/>
              </a:ext>
            </a:extLst>
          </p:cNvPr>
          <p:cNvGraphicFramePr>
            <a:graphicFrameLocks noGrp="1"/>
          </p:cNvGraphicFramePr>
          <p:nvPr/>
        </p:nvGraphicFramePr>
        <p:xfrm>
          <a:off x="4315088" y="5368217"/>
          <a:ext cx="2409372" cy="640080"/>
        </p:xfrm>
        <a:graphic>
          <a:graphicData uri="http://schemas.openxmlformats.org/drawingml/2006/table">
            <a:tbl>
              <a:tblPr firstRow="1" bandRow="1">
                <a:tableStyleId>{93296810-A885-4BE3-A3E7-6D5BEEA58F35}</a:tableStyleId>
              </a:tblPr>
              <a:tblGrid>
                <a:gridCol w="2409372">
                  <a:extLst>
                    <a:ext uri="{9D8B030D-6E8A-4147-A177-3AD203B41FA5}">
                      <a16:colId xmlns:a16="http://schemas.microsoft.com/office/drawing/2014/main" val="3757920976"/>
                    </a:ext>
                  </a:extLst>
                </a:gridCol>
              </a:tblGrid>
              <a:tr h="370840">
                <a:tc>
                  <a:txBody>
                    <a:bodyPr/>
                    <a:lstStyle/>
                    <a:p>
                      <a:pPr algn="ctr"/>
                      <a:r>
                        <a:rPr lang="pt-BR" b="1" dirty="0">
                          <a:solidFill>
                            <a:schemeClr val="bg1"/>
                          </a:solidFill>
                        </a:rPr>
                        <a:t>PREVAIL</a:t>
                      </a:r>
                      <a:r>
                        <a:rPr lang="pt-BR" b="1" baseline="30000" dirty="0">
                          <a:solidFill>
                            <a:schemeClr val="bg1"/>
                          </a:solidFill>
                        </a:rPr>
                        <a:t>2</a:t>
                      </a:r>
                      <a:endParaRPr lang="pt-BR" b="1" dirty="0">
                        <a:solidFill>
                          <a:schemeClr val="bg1"/>
                        </a:solidFill>
                      </a:endParaRPr>
                    </a:p>
                    <a:p>
                      <a:pPr algn="ctr"/>
                      <a:r>
                        <a:rPr lang="pt-BR" b="0" dirty="0">
                          <a:solidFill>
                            <a:schemeClr val="bg1"/>
                          </a:solidFill>
                        </a:rPr>
                        <a:t>(N = 1717)</a:t>
                      </a:r>
                    </a:p>
                  </a:txBody>
                  <a:tcPr>
                    <a:noFill/>
                  </a:tcPr>
                </a:tc>
                <a:extLst>
                  <a:ext uri="{0D108BD9-81ED-4DB2-BD59-A6C34878D82A}">
                    <a16:rowId xmlns:a16="http://schemas.microsoft.com/office/drawing/2014/main" val="208845283"/>
                  </a:ext>
                </a:extLst>
              </a:tr>
            </a:tbl>
          </a:graphicData>
        </a:graphic>
      </p:graphicFrame>
      <p:graphicFrame>
        <p:nvGraphicFramePr>
          <p:cNvPr id="10" name="Table 8">
            <a:extLst>
              <a:ext uri="{FF2B5EF4-FFF2-40B4-BE49-F238E27FC236}">
                <a16:creationId xmlns:a16="http://schemas.microsoft.com/office/drawing/2014/main" id="{7478D8E3-971B-DBBC-D980-623345F2B78A}"/>
              </a:ext>
            </a:extLst>
          </p:cNvPr>
          <p:cNvGraphicFramePr>
            <a:graphicFrameLocks noGrp="1"/>
          </p:cNvGraphicFramePr>
          <p:nvPr/>
        </p:nvGraphicFramePr>
        <p:xfrm>
          <a:off x="6775260" y="5368217"/>
          <a:ext cx="2409372" cy="640080"/>
        </p:xfrm>
        <a:graphic>
          <a:graphicData uri="http://schemas.openxmlformats.org/drawingml/2006/table">
            <a:tbl>
              <a:tblPr firstRow="1" bandRow="1">
                <a:tableStyleId>{93296810-A885-4BE3-A3E7-6D5BEEA58F35}</a:tableStyleId>
              </a:tblPr>
              <a:tblGrid>
                <a:gridCol w="2409372">
                  <a:extLst>
                    <a:ext uri="{9D8B030D-6E8A-4147-A177-3AD203B41FA5}">
                      <a16:colId xmlns:a16="http://schemas.microsoft.com/office/drawing/2014/main" val="3757920976"/>
                    </a:ext>
                  </a:extLst>
                </a:gridCol>
              </a:tblGrid>
              <a:tr h="370840">
                <a:tc>
                  <a:txBody>
                    <a:bodyPr/>
                    <a:lstStyle/>
                    <a:p>
                      <a:pPr algn="ctr"/>
                      <a:r>
                        <a:rPr lang="en-US" b="1" dirty="0">
                          <a:solidFill>
                            <a:schemeClr val="bg1"/>
                          </a:solidFill>
                        </a:rPr>
                        <a:t>COU-AA-301</a:t>
                      </a:r>
                      <a:r>
                        <a:rPr lang="en-US" b="1" baseline="30000" dirty="0">
                          <a:solidFill>
                            <a:schemeClr val="bg1"/>
                          </a:solidFill>
                        </a:rPr>
                        <a:t>3</a:t>
                      </a:r>
                      <a:endParaRPr lang="en-US" b="1" dirty="0">
                        <a:solidFill>
                          <a:schemeClr val="bg1"/>
                        </a:solidFill>
                      </a:endParaRPr>
                    </a:p>
                    <a:p>
                      <a:pPr algn="ctr"/>
                      <a:r>
                        <a:rPr lang="en-US" b="0" dirty="0">
                          <a:solidFill>
                            <a:schemeClr val="bg1"/>
                          </a:solidFill>
                        </a:rPr>
                        <a:t>(N = 1195)</a:t>
                      </a:r>
                    </a:p>
                  </a:txBody>
                  <a:tcPr>
                    <a:noFill/>
                  </a:tcPr>
                </a:tc>
                <a:extLst>
                  <a:ext uri="{0D108BD9-81ED-4DB2-BD59-A6C34878D82A}">
                    <a16:rowId xmlns:a16="http://schemas.microsoft.com/office/drawing/2014/main" val="208845283"/>
                  </a:ext>
                </a:extLst>
              </a:tr>
            </a:tbl>
          </a:graphicData>
        </a:graphic>
      </p:graphicFrame>
      <p:graphicFrame>
        <p:nvGraphicFramePr>
          <p:cNvPr id="11" name="Table 8">
            <a:extLst>
              <a:ext uri="{FF2B5EF4-FFF2-40B4-BE49-F238E27FC236}">
                <a16:creationId xmlns:a16="http://schemas.microsoft.com/office/drawing/2014/main" id="{EC785F6D-EC52-C72A-80C6-6B7DDED70C72}"/>
              </a:ext>
            </a:extLst>
          </p:cNvPr>
          <p:cNvGraphicFramePr>
            <a:graphicFrameLocks noGrp="1"/>
          </p:cNvGraphicFramePr>
          <p:nvPr/>
        </p:nvGraphicFramePr>
        <p:xfrm>
          <a:off x="9235431" y="5368217"/>
          <a:ext cx="2409372" cy="640080"/>
        </p:xfrm>
        <a:graphic>
          <a:graphicData uri="http://schemas.openxmlformats.org/drawingml/2006/table">
            <a:tbl>
              <a:tblPr firstRow="1" bandRow="1">
                <a:tableStyleId>{93296810-A885-4BE3-A3E7-6D5BEEA58F35}</a:tableStyleId>
              </a:tblPr>
              <a:tblGrid>
                <a:gridCol w="2409372">
                  <a:extLst>
                    <a:ext uri="{9D8B030D-6E8A-4147-A177-3AD203B41FA5}">
                      <a16:colId xmlns:a16="http://schemas.microsoft.com/office/drawing/2014/main" val="3757920976"/>
                    </a:ext>
                  </a:extLst>
                </a:gridCol>
              </a:tblGrid>
              <a:tr h="370840">
                <a:tc>
                  <a:txBody>
                    <a:bodyPr/>
                    <a:lstStyle/>
                    <a:p>
                      <a:pPr algn="ctr"/>
                      <a:r>
                        <a:rPr lang="en-US" b="1" dirty="0">
                          <a:solidFill>
                            <a:schemeClr val="bg1"/>
                          </a:solidFill>
                        </a:rPr>
                        <a:t>AFFIRM</a:t>
                      </a:r>
                      <a:r>
                        <a:rPr lang="en-US" b="1" baseline="30000" dirty="0">
                          <a:solidFill>
                            <a:schemeClr val="bg1"/>
                          </a:solidFill>
                        </a:rPr>
                        <a:t>4</a:t>
                      </a:r>
                    </a:p>
                    <a:p>
                      <a:pPr algn="ctr"/>
                      <a:r>
                        <a:rPr lang="en-US" b="0" dirty="0">
                          <a:solidFill>
                            <a:schemeClr val="bg1"/>
                          </a:solidFill>
                        </a:rPr>
                        <a:t>(N = 1199)</a:t>
                      </a:r>
                    </a:p>
                  </a:txBody>
                  <a:tcPr>
                    <a:noFill/>
                  </a:tcPr>
                </a:tc>
                <a:extLst>
                  <a:ext uri="{0D108BD9-81ED-4DB2-BD59-A6C34878D82A}">
                    <a16:rowId xmlns:a16="http://schemas.microsoft.com/office/drawing/2014/main" val="208845283"/>
                  </a:ext>
                </a:extLst>
              </a:tr>
            </a:tbl>
          </a:graphicData>
        </a:graphic>
      </p:graphicFrame>
      <p:sp>
        <p:nvSpPr>
          <p:cNvPr id="12" name="TextBox 11">
            <a:extLst>
              <a:ext uri="{FF2B5EF4-FFF2-40B4-BE49-F238E27FC236}">
                <a16:creationId xmlns:a16="http://schemas.microsoft.com/office/drawing/2014/main" id="{C213283C-711E-A684-1EF7-9D4AA91B7AF1}"/>
              </a:ext>
            </a:extLst>
          </p:cNvPr>
          <p:cNvSpPr txBox="1"/>
          <p:nvPr/>
        </p:nvSpPr>
        <p:spPr bwMode="auto">
          <a:xfrm>
            <a:off x="2306841" y="1288409"/>
            <a:ext cx="37551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Pre-docetaxel AR inhibition </a:t>
            </a:r>
            <a:r>
              <a:rPr lang="en-US" sz="2000" b="0" dirty="0">
                <a:solidFill>
                  <a:schemeClr val="bg1"/>
                </a:solidFill>
                <a:latin typeface="Calibri" panose="020F0502020204030204" pitchFamily="34" charset="0"/>
              </a:rPr>
              <a:t>reduces risk of death by 17%-19%</a:t>
            </a:r>
          </a:p>
        </p:txBody>
      </p:sp>
      <p:sp>
        <p:nvSpPr>
          <p:cNvPr id="13" name="Right Brace 12">
            <a:extLst>
              <a:ext uri="{FF2B5EF4-FFF2-40B4-BE49-F238E27FC236}">
                <a16:creationId xmlns:a16="http://schemas.microsoft.com/office/drawing/2014/main" id="{51DE187E-7F61-B2B7-F2DD-B6AE17214528}"/>
              </a:ext>
            </a:extLst>
          </p:cNvPr>
          <p:cNvSpPr/>
          <p:nvPr/>
        </p:nvSpPr>
        <p:spPr bwMode="auto">
          <a:xfrm rot="16200000">
            <a:off x="4005403" y="13546"/>
            <a:ext cx="358070" cy="434050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sz="2000" dirty="0"/>
          </a:p>
        </p:txBody>
      </p:sp>
      <p:sp>
        <p:nvSpPr>
          <p:cNvPr id="16" name="TextBox 15">
            <a:extLst>
              <a:ext uri="{FF2B5EF4-FFF2-40B4-BE49-F238E27FC236}">
                <a16:creationId xmlns:a16="http://schemas.microsoft.com/office/drawing/2014/main" id="{D4114928-B019-25C2-A5B6-491E99F7E832}"/>
              </a:ext>
            </a:extLst>
          </p:cNvPr>
          <p:cNvSpPr txBox="1"/>
          <p:nvPr/>
        </p:nvSpPr>
        <p:spPr bwMode="auto">
          <a:xfrm>
            <a:off x="7226334" y="1288409"/>
            <a:ext cx="39076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Post-docetaxel AR inhibition </a:t>
            </a:r>
            <a:r>
              <a:rPr lang="en-US" sz="2000" b="0" dirty="0">
                <a:solidFill>
                  <a:schemeClr val="bg1"/>
                </a:solidFill>
                <a:latin typeface="Calibri" panose="020F0502020204030204" pitchFamily="34" charset="0"/>
              </a:rPr>
              <a:t>reduces risk of death by 26%-37%</a:t>
            </a:r>
          </a:p>
        </p:txBody>
      </p:sp>
      <p:sp>
        <p:nvSpPr>
          <p:cNvPr id="17" name="Right Brace 16">
            <a:extLst>
              <a:ext uri="{FF2B5EF4-FFF2-40B4-BE49-F238E27FC236}">
                <a16:creationId xmlns:a16="http://schemas.microsoft.com/office/drawing/2014/main" id="{91AF0221-7D89-AB90-F9D3-24EA268CF4A5}"/>
              </a:ext>
            </a:extLst>
          </p:cNvPr>
          <p:cNvSpPr/>
          <p:nvPr/>
        </p:nvSpPr>
        <p:spPr bwMode="auto">
          <a:xfrm rot="16200000">
            <a:off x="9001140" y="13546"/>
            <a:ext cx="358070" cy="434050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sz="2000" dirty="0"/>
          </a:p>
        </p:txBody>
      </p:sp>
      <p:cxnSp>
        <p:nvCxnSpPr>
          <p:cNvPr id="18" name="Straight Connector 17">
            <a:extLst>
              <a:ext uri="{FF2B5EF4-FFF2-40B4-BE49-F238E27FC236}">
                <a16:creationId xmlns:a16="http://schemas.microsoft.com/office/drawing/2014/main" id="{EE1F9E43-8D36-CDDA-D4CB-3B043613A135}"/>
              </a:ext>
            </a:extLst>
          </p:cNvPr>
          <p:cNvCxnSpPr>
            <a:cxnSpLocks/>
          </p:cNvCxnSpPr>
          <p:nvPr/>
        </p:nvCxnSpPr>
        <p:spPr bwMode="auto">
          <a:xfrm flipH="1">
            <a:off x="3059602" y="4984125"/>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BE07987-6064-6901-1EE0-DAE24667A089}"/>
              </a:ext>
            </a:extLst>
          </p:cNvPr>
          <p:cNvCxnSpPr>
            <a:cxnSpLocks/>
          </p:cNvCxnSpPr>
          <p:nvPr/>
        </p:nvCxnSpPr>
        <p:spPr bwMode="auto">
          <a:xfrm flipH="1">
            <a:off x="5513463" y="4984125"/>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802F3D2-F3C4-D474-FFC8-D675B15B6D89}"/>
              </a:ext>
            </a:extLst>
          </p:cNvPr>
          <p:cNvCxnSpPr>
            <a:cxnSpLocks/>
          </p:cNvCxnSpPr>
          <p:nvPr/>
        </p:nvCxnSpPr>
        <p:spPr bwMode="auto">
          <a:xfrm flipH="1">
            <a:off x="7967324" y="4984125"/>
            <a:ext cx="0" cy="662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585DB08-32B0-63C5-29CE-D34D820132A9}"/>
              </a:ext>
            </a:extLst>
          </p:cNvPr>
          <p:cNvCxnSpPr>
            <a:cxnSpLocks/>
          </p:cNvCxnSpPr>
          <p:nvPr/>
        </p:nvCxnSpPr>
        <p:spPr bwMode="auto">
          <a:xfrm flipH="1">
            <a:off x="10421185" y="4984125"/>
            <a:ext cx="0" cy="6626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BF4A8C86-792B-4A36-472D-3311CCF6CAA8}"/>
              </a:ext>
            </a:extLst>
          </p:cNvPr>
          <p:cNvSpPr txBox="1"/>
          <p:nvPr/>
        </p:nvSpPr>
        <p:spPr bwMode="auto">
          <a:xfrm>
            <a:off x="2014188"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1"/>
                </a:solidFill>
                <a:latin typeface="Calibri" panose="020F0502020204030204" pitchFamily="34" charset="0"/>
              </a:rPr>
              <a:t>Abi/Pred</a:t>
            </a:r>
          </a:p>
        </p:txBody>
      </p:sp>
      <p:sp>
        <p:nvSpPr>
          <p:cNvPr id="23" name="TextBox 22">
            <a:extLst>
              <a:ext uri="{FF2B5EF4-FFF2-40B4-BE49-F238E27FC236}">
                <a16:creationId xmlns:a16="http://schemas.microsoft.com/office/drawing/2014/main" id="{2862049D-31C6-2D2E-48EB-651F051A7987}"/>
              </a:ext>
            </a:extLst>
          </p:cNvPr>
          <p:cNvSpPr txBox="1"/>
          <p:nvPr/>
        </p:nvSpPr>
        <p:spPr bwMode="auto">
          <a:xfrm>
            <a:off x="2943487"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Pbo/Pred</a:t>
            </a:r>
          </a:p>
        </p:txBody>
      </p:sp>
      <p:sp>
        <p:nvSpPr>
          <p:cNvPr id="24" name="TextBox 23">
            <a:extLst>
              <a:ext uri="{FF2B5EF4-FFF2-40B4-BE49-F238E27FC236}">
                <a16:creationId xmlns:a16="http://schemas.microsoft.com/office/drawing/2014/main" id="{0503ABFA-4E2E-607A-6AB8-CFD40DD9EC07}"/>
              </a:ext>
            </a:extLst>
          </p:cNvPr>
          <p:cNvSpPr txBox="1"/>
          <p:nvPr/>
        </p:nvSpPr>
        <p:spPr bwMode="auto">
          <a:xfrm>
            <a:off x="4446105"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6"/>
                </a:solidFill>
                <a:latin typeface="Calibri" panose="020F0502020204030204" pitchFamily="34" charset="0"/>
              </a:rPr>
              <a:t>Enza</a:t>
            </a:r>
          </a:p>
        </p:txBody>
      </p:sp>
      <p:sp>
        <p:nvSpPr>
          <p:cNvPr id="25" name="TextBox 24">
            <a:extLst>
              <a:ext uri="{FF2B5EF4-FFF2-40B4-BE49-F238E27FC236}">
                <a16:creationId xmlns:a16="http://schemas.microsoft.com/office/drawing/2014/main" id="{C3D3EA5D-8967-1CBE-E177-E4CA08BD0B50}"/>
              </a:ext>
            </a:extLst>
          </p:cNvPr>
          <p:cNvSpPr txBox="1"/>
          <p:nvPr/>
        </p:nvSpPr>
        <p:spPr bwMode="auto">
          <a:xfrm>
            <a:off x="5308613"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Pbo</a:t>
            </a:r>
          </a:p>
        </p:txBody>
      </p:sp>
      <p:sp>
        <p:nvSpPr>
          <p:cNvPr id="26" name="TextBox 25">
            <a:extLst>
              <a:ext uri="{FF2B5EF4-FFF2-40B4-BE49-F238E27FC236}">
                <a16:creationId xmlns:a16="http://schemas.microsoft.com/office/drawing/2014/main" id="{53DD3A9C-23C8-A1C0-6C97-8A406843DE11}"/>
              </a:ext>
            </a:extLst>
          </p:cNvPr>
          <p:cNvSpPr txBox="1"/>
          <p:nvPr/>
        </p:nvSpPr>
        <p:spPr bwMode="auto">
          <a:xfrm>
            <a:off x="6895864"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2"/>
                </a:solidFill>
                <a:latin typeface="Calibri" panose="020F0502020204030204" pitchFamily="34" charset="0"/>
              </a:rPr>
              <a:t>Abi/Pred</a:t>
            </a:r>
          </a:p>
        </p:txBody>
      </p:sp>
      <p:sp>
        <p:nvSpPr>
          <p:cNvPr id="27" name="TextBox 26">
            <a:extLst>
              <a:ext uri="{FF2B5EF4-FFF2-40B4-BE49-F238E27FC236}">
                <a16:creationId xmlns:a16="http://schemas.microsoft.com/office/drawing/2014/main" id="{9BC31D04-DE99-E628-88C7-55EA3BF53DC7}"/>
              </a:ext>
            </a:extLst>
          </p:cNvPr>
          <p:cNvSpPr txBox="1"/>
          <p:nvPr/>
        </p:nvSpPr>
        <p:spPr bwMode="auto">
          <a:xfrm>
            <a:off x="7825163"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Pbo/Pred</a:t>
            </a:r>
          </a:p>
        </p:txBody>
      </p:sp>
      <p:sp>
        <p:nvSpPr>
          <p:cNvPr id="28" name="TextBox 27">
            <a:extLst>
              <a:ext uri="{FF2B5EF4-FFF2-40B4-BE49-F238E27FC236}">
                <a16:creationId xmlns:a16="http://schemas.microsoft.com/office/drawing/2014/main" id="{5046AD78-FF2B-DBCF-70E2-97DB974827DD}"/>
              </a:ext>
            </a:extLst>
          </p:cNvPr>
          <p:cNvSpPr txBox="1"/>
          <p:nvPr/>
        </p:nvSpPr>
        <p:spPr bwMode="auto">
          <a:xfrm>
            <a:off x="9359614"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6">
                    <a:lumMod val="60000"/>
                    <a:lumOff val="40000"/>
                  </a:schemeClr>
                </a:solidFill>
                <a:latin typeface="Calibri" panose="020F0502020204030204" pitchFamily="34" charset="0"/>
              </a:rPr>
              <a:t>Enza</a:t>
            </a:r>
          </a:p>
        </p:txBody>
      </p:sp>
      <p:sp>
        <p:nvSpPr>
          <p:cNvPr id="29" name="TextBox 28">
            <a:extLst>
              <a:ext uri="{FF2B5EF4-FFF2-40B4-BE49-F238E27FC236}">
                <a16:creationId xmlns:a16="http://schemas.microsoft.com/office/drawing/2014/main" id="{581391B0-251E-C5B2-534D-53C3D8E7BC70}"/>
              </a:ext>
            </a:extLst>
          </p:cNvPr>
          <p:cNvSpPr txBox="1"/>
          <p:nvPr/>
        </p:nvSpPr>
        <p:spPr bwMode="auto">
          <a:xfrm>
            <a:off x="10222122" y="5006176"/>
            <a:ext cx="12722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accent3"/>
                </a:solidFill>
                <a:latin typeface="Calibri" panose="020F0502020204030204" pitchFamily="34" charset="0"/>
              </a:rPr>
              <a:t>Pbo</a:t>
            </a:r>
          </a:p>
        </p:txBody>
      </p:sp>
      <p:cxnSp>
        <p:nvCxnSpPr>
          <p:cNvPr id="5" name="Straight Connector 4">
            <a:extLst>
              <a:ext uri="{FF2B5EF4-FFF2-40B4-BE49-F238E27FC236}">
                <a16:creationId xmlns:a16="http://schemas.microsoft.com/office/drawing/2014/main" id="{35F7AB96-8538-1D6A-4EAB-5DC26A9400DE}"/>
              </a:ext>
            </a:extLst>
          </p:cNvPr>
          <p:cNvCxnSpPr/>
          <p:nvPr/>
        </p:nvCxnSpPr>
        <p:spPr bwMode="auto">
          <a:xfrm>
            <a:off x="1404730" y="4970873"/>
            <a:ext cx="1011472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420742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0D3150-6DB1-4800-9796-ED4BD63BD2CA}"/>
              </a:ext>
            </a:extLst>
          </p:cNvPr>
          <p:cNvSpPr>
            <a:spLocks noGrp="1"/>
          </p:cNvSpPr>
          <p:nvPr>
            <p:ph type="title"/>
          </p:nvPr>
        </p:nvSpPr>
        <p:spPr/>
        <p:txBody>
          <a:bodyPr/>
          <a:lstStyle/>
          <a:p>
            <a:r>
              <a:rPr lang="en-US" dirty="0"/>
              <a:t>Genetic Testing in Prostate Cancer</a:t>
            </a:r>
          </a:p>
        </p:txBody>
      </p:sp>
      <p:sp>
        <p:nvSpPr>
          <p:cNvPr id="7" name="Slide Number Placeholder 1">
            <a:extLst>
              <a:ext uri="{FF2B5EF4-FFF2-40B4-BE49-F238E27FC236}">
                <a16:creationId xmlns:a16="http://schemas.microsoft.com/office/drawing/2014/main" id="{D8089867-03F8-194F-A4BA-EA89C8836E76}"/>
              </a:ext>
            </a:extLst>
          </p:cNvPr>
          <p:cNvSpPr>
            <a:spLocks noGrp="1"/>
          </p:cNvSpPr>
          <p:nvPr>
            <p:ph type="sldNum" sz="quarter" idx="4294967295"/>
          </p:nvPr>
        </p:nvSpPr>
        <p:spPr>
          <a:xfrm>
            <a:off x="11807825" y="6456363"/>
            <a:ext cx="384175" cy="306387"/>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B6B3AC2E-D0A7-4F43-A8C5-981F0AA32F32}" type="slidenum">
              <a:rPr kumimoji="0" lang="en-US" b="0" i="0" u="none" strike="noStrike" kern="1200" cap="none" spc="0" normalizeH="0" baseline="0" noProof="0" smtClean="0">
                <a:ln>
                  <a:noFill/>
                </a:ln>
                <a:solidFill>
                  <a:srgbClr val="FFFFFF"/>
                </a:solidFill>
                <a:effectLst/>
                <a:uLnTx/>
                <a:uFillTx/>
                <a:latin typeface="Calibri" panose="020F0502020204030204" pitchFamily="34" charset="0"/>
                <a:ea typeface="+mn-ea"/>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TextBox 4">
            <a:extLst>
              <a:ext uri="{FF2B5EF4-FFF2-40B4-BE49-F238E27FC236}">
                <a16:creationId xmlns:a16="http://schemas.microsoft.com/office/drawing/2014/main" id="{4159B216-0852-033D-B195-4F70A22E6ACF}"/>
              </a:ext>
            </a:extLst>
          </p:cNvPr>
          <p:cNvSpPr txBox="1"/>
          <p:nvPr/>
        </p:nvSpPr>
        <p:spPr bwMode="auto">
          <a:xfrm>
            <a:off x="382714" y="6030355"/>
            <a:ext cx="85553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Pritchard. NEJM. 2016;375:443. Robinson. Cell. 2015;161:1215. The Cancer Genome Atlas. Cell. 2015;163:1022.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prostate cancer. v.1.2023. nccn.org.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Lowrence. J Urol. 2020;205:14.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Lowrence. J Urol. 2020;205:22. </a:t>
            </a:r>
          </a:p>
        </p:txBody>
      </p:sp>
      <p:sp>
        <p:nvSpPr>
          <p:cNvPr id="8" name="Speech Bubble: Rectangle with Corners Rounded 7">
            <a:extLst>
              <a:ext uri="{FF2B5EF4-FFF2-40B4-BE49-F238E27FC236}">
                <a16:creationId xmlns:a16="http://schemas.microsoft.com/office/drawing/2014/main" id="{E1AA22E7-9A6C-1A1B-A1B7-81EC79201FAD}"/>
              </a:ext>
            </a:extLst>
          </p:cNvPr>
          <p:cNvSpPr/>
          <p:nvPr/>
        </p:nvSpPr>
        <p:spPr bwMode="auto">
          <a:xfrm>
            <a:off x="8288890" y="2271296"/>
            <a:ext cx="2961658" cy="1361209"/>
          </a:xfrm>
          <a:prstGeom prst="wedgeRoundRectCallout">
            <a:avLst>
              <a:gd name="adj1" fmla="val -51515"/>
              <a:gd name="adj2" fmla="val 116774"/>
              <a:gd name="adj3" fmla="val 16667"/>
            </a:avLst>
          </a:prstGeom>
          <a:solidFill>
            <a:schemeClr val="accent6"/>
          </a:solidFill>
          <a:ln w="0">
            <a:noFill/>
            <a:miter lim="800000"/>
            <a:headEnd/>
            <a:tailEnd/>
          </a:ln>
        </p:spPr>
        <p:txBody>
          <a:bodyPr rtlCol="0" anchor="b"/>
          <a:lstStyle/>
          <a:p>
            <a:pPr algn="ctr">
              <a:spcBef>
                <a:spcPct val="35000"/>
              </a:spcBef>
              <a:spcAft>
                <a:spcPct val="25000"/>
              </a:spcAft>
              <a:buClr>
                <a:schemeClr val="folHlink"/>
              </a:buClr>
            </a:pPr>
            <a:r>
              <a:rPr lang="en-US" sz="1800" b="1" dirty="0">
                <a:latin typeface="Calibri" panose="020F0502020204030204" pitchFamily="34" charset="0"/>
                <a:cs typeface="Calibri" panose="020F0502020204030204" pitchFamily="34" charset="0"/>
              </a:rPr>
              <a:t>Somatic</a:t>
            </a:r>
            <a:r>
              <a:rPr lang="en-US" sz="1800" b="1" baseline="0" dirty="0">
                <a:latin typeface="Calibri" panose="020F0502020204030204" pitchFamily="34" charset="0"/>
                <a:cs typeface="Calibri" panose="020F0502020204030204" pitchFamily="34" charset="0"/>
              </a:rPr>
              <a:t> mutations in DNA repair pathways in 19% of localized and 23% of mCRPC tumors</a:t>
            </a:r>
            <a:endParaRPr lang="en-US" sz="1800" b="1" baseline="30000" dirty="0">
              <a:latin typeface="Calibri" panose="020F0502020204030204" pitchFamily="34" charset="0"/>
              <a:cs typeface="Calibri" panose="020F0502020204030204" pitchFamily="34" charset="0"/>
            </a:endParaRPr>
          </a:p>
        </p:txBody>
      </p:sp>
      <p:sp>
        <p:nvSpPr>
          <p:cNvPr id="2" name="Speech Bubble: Rectangle with Corners Rounded 1">
            <a:extLst>
              <a:ext uri="{FF2B5EF4-FFF2-40B4-BE49-F238E27FC236}">
                <a16:creationId xmlns:a16="http://schemas.microsoft.com/office/drawing/2014/main" id="{5F279849-CF11-BBC5-2D78-ADFEF514E022}"/>
              </a:ext>
            </a:extLst>
          </p:cNvPr>
          <p:cNvSpPr/>
          <p:nvPr/>
        </p:nvSpPr>
        <p:spPr bwMode="auto">
          <a:xfrm>
            <a:off x="4449324" y="1238413"/>
            <a:ext cx="2961658" cy="1361209"/>
          </a:xfrm>
          <a:prstGeom prst="wedgeRoundRectCallout">
            <a:avLst>
              <a:gd name="adj1" fmla="val -21342"/>
              <a:gd name="adj2" fmla="val 125171"/>
              <a:gd name="adj3" fmla="val 16667"/>
            </a:avLst>
          </a:prstGeom>
          <a:solidFill>
            <a:schemeClr val="accent3"/>
          </a:solidFill>
          <a:ln w="0">
            <a:noFill/>
            <a:miter lim="800000"/>
            <a:headEnd/>
            <a:tailEnd/>
          </a:ln>
        </p:spPr>
        <p:txBody>
          <a:bodyPr rtlCol="0" anchor="b"/>
          <a:lstStyle/>
          <a:p>
            <a:pPr lvl="0" algn="ctr"/>
            <a:r>
              <a:rPr lang="en-US" sz="1800" b="1" dirty="0">
                <a:solidFill>
                  <a:schemeClr val="tx1"/>
                </a:solidFill>
                <a:latin typeface="Calibri" panose="020F0502020204030204" pitchFamily="34" charset="0"/>
                <a:cs typeface="Calibri" panose="020F0502020204030204" pitchFamily="34" charset="0"/>
              </a:rPr>
              <a:t>11.8% of men with mPC have germline DNA-repair gene mutations regardless of family history</a:t>
            </a:r>
            <a:endParaRPr lang="en-US" sz="1800" b="1" baseline="30000" dirty="0">
              <a:solidFill>
                <a:schemeClr val="tx1"/>
              </a:solidFill>
              <a:latin typeface="Calibri" panose="020F0502020204030204" pitchFamily="34" charset="0"/>
              <a:cs typeface="Calibri" panose="020F0502020204030204" pitchFamily="34" charset="0"/>
            </a:endParaRPr>
          </a:p>
        </p:txBody>
      </p:sp>
      <p:sp>
        <p:nvSpPr>
          <p:cNvPr id="4" name="Speech Bubble: Rectangle with Corners Rounded 3">
            <a:extLst>
              <a:ext uri="{FF2B5EF4-FFF2-40B4-BE49-F238E27FC236}">
                <a16:creationId xmlns:a16="http://schemas.microsoft.com/office/drawing/2014/main" id="{D7053A1E-3595-41CA-864D-F33C444DE8B3}"/>
              </a:ext>
            </a:extLst>
          </p:cNvPr>
          <p:cNvSpPr/>
          <p:nvPr/>
        </p:nvSpPr>
        <p:spPr bwMode="auto">
          <a:xfrm>
            <a:off x="841414" y="2374323"/>
            <a:ext cx="2961658" cy="1361209"/>
          </a:xfrm>
          <a:prstGeom prst="wedgeRoundRectCallout">
            <a:avLst>
              <a:gd name="adj1" fmla="val 42863"/>
              <a:gd name="adj2" fmla="val 109140"/>
              <a:gd name="adj3" fmla="val 16667"/>
            </a:avLst>
          </a:prstGeom>
          <a:solidFill>
            <a:schemeClr val="accent2"/>
          </a:solidFill>
          <a:ln w="0">
            <a:noFill/>
            <a:miter lim="800000"/>
            <a:headEnd/>
            <a:tailEnd/>
          </a:ln>
        </p:spPr>
        <p:txBody>
          <a:bodyPr rtlCol="0" anchor="b"/>
          <a:lstStyle/>
          <a:p>
            <a:pPr algn="ctr">
              <a:spcBef>
                <a:spcPct val="35000"/>
              </a:spcBef>
              <a:spcAft>
                <a:spcPct val="25000"/>
              </a:spcAft>
              <a:buClr>
                <a:schemeClr val="folHlink"/>
              </a:buClr>
            </a:pPr>
            <a:r>
              <a:rPr lang="en-US" sz="1800" b="1" i="1" dirty="0">
                <a:latin typeface="Calibri" panose="020F0502020204030204" pitchFamily="34" charset="0"/>
                <a:cs typeface="Calibri" panose="020F0502020204030204" pitchFamily="34" charset="0"/>
              </a:rPr>
              <a:t>BRCA1</a:t>
            </a:r>
            <a:r>
              <a:rPr lang="en-US" sz="1800" b="1" dirty="0">
                <a:latin typeface="Calibri" panose="020F0502020204030204" pitchFamily="34" charset="0"/>
                <a:cs typeface="Calibri" panose="020F0502020204030204" pitchFamily="34" charset="0"/>
              </a:rPr>
              <a:t> or </a:t>
            </a:r>
            <a:r>
              <a:rPr lang="en-US" sz="1800" b="1" i="1" dirty="0">
                <a:latin typeface="Calibri" panose="020F0502020204030204" pitchFamily="34" charset="0"/>
                <a:cs typeface="Calibri" panose="020F0502020204030204" pitchFamily="34" charset="0"/>
              </a:rPr>
              <a:t>BRCA2</a:t>
            </a:r>
            <a:r>
              <a:rPr lang="en-US" sz="1800" b="1" dirty="0">
                <a:latin typeface="Calibri" panose="020F0502020204030204" pitchFamily="34" charset="0"/>
                <a:cs typeface="Calibri" panose="020F0502020204030204" pitchFamily="34" charset="0"/>
              </a:rPr>
              <a:t> and other DDR germline mutations associated with increased risk of prostate cancer</a:t>
            </a:r>
          </a:p>
        </p:txBody>
      </p:sp>
      <p:sp>
        <p:nvSpPr>
          <p:cNvPr id="6" name="Oval 5">
            <a:extLst>
              <a:ext uri="{FF2B5EF4-FFF2-40B4-BE49-F238E27FC236}">
                <a16:creationId xmlns:a16="http://schemas.microsoft.com/office/drawing/2014/main" id="{C76A530D-A7F1-67F6-44AD-3DA6CF6B60D9}"/>
              </a:ext>
            </a:extLst>
          </p:cNvPr>
          <p:cNvSpPr/>
          <p:nvPr/>
        </p:nvSpPr>
        <p:spPr bwMode="auto">
          <a:xfrm>
            <a:off x="3571417" y="3632505"/>
            <a:ext cx="4717473" cy="2213264"/>
          </a:xfrm>
          <a:prstGeom prst="ellipse">
            <a:avLst/>
          </a:prstGeom>
          <a:solidFill>
            <a:schemeClr val="accent4"/>
          </a:solidFill>
          <a:ln w="0">
            <a:noFill/>
            <a:miter lim="800000"/>
            <a:headEnd/>
            <a:tailEnd/>
          </a:ln>
        </p:spPr>
        <p:txBody>
          <a:bodyPr rtlCol="0" anchor="ctr"/>
          <a:lstStyle/>
          <a:p>
            <a:pPr lvl="0" algn="ctr"/>
            <a:r>
              <a:rPr lang="en-US" sz="1800" b="1" dirty="0">
                <a:latin typeface="Calibri" panose="020F0502020204030204" pitchFamily="34" charset="0"/>
                <a:cs typeface="Calibri" panose="020F0502020204030204" pitchFamily="34" charset="0"/>
              </a:rPr>
              <a:t>ALL men with mPC should receive genetic testing after genetic counseling, regardless of family history</a:t>
            </a:r>
            <a:endParaRPr lang="en-US" sz="1800" b="1" baseline="30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57587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50C8035-7100-459D-A46B-924ED3B230C7}"/>
              </a:ext>
            </a:extLst>
          </p:cNvPr>
          <p:cNvSpPr>
            <a:spLocks noGrp="1"/>
          </p:cNvSpPr>
          <p:nvPr>
            <p:ph sz="half" idx="1"/>
          </p:nvPr>
        </p:nvSpPr>
        <p:spPr/>
        <p:txBody>
          <a:bodyPr/>
          <a:lstStyle/>
          <a:p>
            <a:endParaRPr lang="en-US" sz="2000" dirty="0"/>
          </a:p>
          <a:p>
            <a:endParaRPr lang="en-US" sz="2000" dirty="0"/>
          </a:p>
          <a:p>
            <a:endParaRPr lang="en-US" sz="2000" dirty="0"/>
          </a:p>
          <a:p>
            <a:endParaRPr lang="en-US" sz="2000" dirty="0"/>
          </a:p>
          <a:p>
            <a:r>
              <a:rPr lang="en-US" sz="2000" b="1" dirty="0"/>
              <a:t>Docetaxel</a:t>
            </a:r>
            <a:r>
              <a:rPr lang="en-US" sz="2000" dirty="0"/>
              <a:t> (first-generation taxane)</a:t>
            </a:r>
          </a:p>
          <a:p>
            <a:pPr lvl="1">
              <a:spcBef>
                <a:spcPts val="800"/>
              </a:spcBef>
              <a:spcAft>
                <a:spcPts val="500"/>
              </a:spcAft>
            </a:pPr>
            <a:r>
              <a:rPr lang="en-US" sz="1800" dirty="0"/>
              <a:t>Until 2010, only approved drug to improve OS </a:t>
            </a:r>
            <a:br>
              <a:rPr lang="en-US" sz="1800" dirty="0"/>
            </a:br>
            <a:r>
              <a:rPr lang="en-US" sz="1800" dirty="0"/>
              <a:t>for mCRPC</a:t>
            </a:r>
          </a:p>
          <a:p>
            <a:pPr lvl="1">
              <a:spcBef>
                <a:spcPts val="800"/>
              </a:spcBef>
              <a:spcAft>
                <a:spcPts val="500"/>
              </a:spcAft>
            </a:pPr>
            <a:r>
              <a:rPr lang="en-US" sz="1800" dirty="0"/>
              <a:t>Appropriate for castration-sensitive disease in </a:t>
            </a:r>
            <a:br>
              <a:rPr lang="en-US" sz="1800" dirty="0"/>
            </a:br>
            <a:r>
              <a:rPr lang="en-US" sz="1800" dirty="0"/>
              <a:t>select patients</a:t>
            </a:r>
            <a:r>
              <a:rPr lang="en-US" sz="1800" baseline="30000" dirty="0"/>
              <a:t>1</a:t>
            </a:r>
            <a:endParaRPr lang="en-US" sz="1800" dirty="0"/>
          </a:p>
          <a:p>
            <a:endParaRPr lang="en-US" sz="1800" dirty="0"/>
          </a:p>
        </p:txBody>
      </p:sp>
      <p:sp>
        <p:nvSpPr>
          <p:cNvPr id="4" name="Content Placeholder 3">
            <a:extLst>
              <a:ext uri="{FF2B5EF4-FFF2-40B4-BE49-F238E27FC236}">
                <a16:creationId xmlns:a16="http://schemas.microsoft.com/office/drawing/2014/main" id="{FCE0E01D-C8B6-9F5A-E5F1-8FA6F319B444}"/>
              </a:ext>
            </a:extLst>
          </p:cNvPr>
          <p:cNvSpPr>
            <a:spLocks noGrp="1"/>
          </p:cNvSpPr>
          <p:nvPr>
            <p:ph sz="half" idx="2"/>
          </p:nvPr>
        </p:nvSpPr>
        <p:spPr/>
        <p:txBody>
          <a:bodyPr/>
          <a:lstStyle/>
          <a:p>
            <a:endParaRPr lang="en-US" sz="2000" kern="0" dirty="0"/>
          </a:p>
          <a:p>
            <a:endParaRPr lang="en-US" sz="2000" dirty="0"/>
          </a:p>
          <a:p>
            <a:endParaRPr lang="en-US" sz="2000" kern="0" dirty="0"/>
          </a:p>
          <a:p>
            <a:endParaRPr lang="en-US" sz="2000" dirty="0"/>
          </a:p>
          <a:p>
            <a:r>
              <a:rPr lang="en-US" sz="2000" b="1" kern="0" dirty="0"/>
              <a:t>Cabazitaxel</a:t>
            </a:r>
            <a:r>
              <a:rPr lang="en-US" sz="2000" kern="0" dirty="0"/>
              <a:t> (next-generation taxane)</a:t>
            </a:r>
          </a:p>
          <a:p>
            <a:pPr lvl="1">
              <a:spcBef>
                <a:spcPts val="800"/>
              </a:spcBef>
              <a:spcAft>
                <a:spcPts val="500"/>
              </a:spcAft>
            </a:pPr>
            <a:r>
              <a:rPr lang="en-US" sz="1800" kern="0" dirty="0"/>
              <a:t>Improves OS in docetaxel-pretreated mCRPC</a:t>
            </a:r>
            <a:r>
              <a:rPr lang="en-US" sz="1800" kern="0" baseline="30000" dirty="0"/>
              <a:t>2</a:t>
            </a:r>
            <a:endParaRPr lang="en-US" sz="1800" kern="0" dirty="0"/>
          </a:p>
          <a:p>
            <a:pPr lvl="1">
              <a:spcBef>
                <a:spcPts val="800"/>
              </a:spcBef>
              <a:spcAft>
                <a:spcPts val="500"/>
              </a:spcAft>
            </a:pPr>
            <a:r>
              <a:rPr lang="en-US" sz="1800" kern="0" dirty="0"/>
              <a:t>Improves QoL; reduces pain through </a:t>
            </a:r>
            <a:br>
              <a:rPr lang="en-US" sz="1800" kern="0" dirty="0"/>
            </a:br>
            <a:r>
              <a:rPr lang="en-US" sz="1800" kern="0" dirty="0"/>
              <a:t>10 treatment cycles</a:t>
            </a:r>
            <a:r>
              <a:rPr lang="en-US" sz="1800" kern="0" baseline="30000" dirty="0"/>
              <a:t>3</a:t>
            </a:r>
            <a:endParaRPr lang="en-US" sz="1800" kern="0" dirty="0"/>
          </a:p>
          <a:p>
            <a:pPr lvl="1">
              <a:spcBef>
                <a:spcPts val="800"/>
              </a:spcBef>
              <a:spcAft>
                <a:spcPts val="500"/>
              </a:spcAft>
            </a:pPr>
            <a:r>
              <a:rPr lang="en-US" sz="1800" kern="0" dirty="0"/>
              <a:t>Approved at lower dosage (20 mg/m</a:t>
            </a:r>
            <a:r>
              <a:rPr lang="en-US" sz="1800" kern="0" baseline="30000" dirty="0"/>
              <a:t>2</a:t>
            </a:r>
            <a:r>
              <a:rPr lang="en-US" sz="1800" kern="0" dirty="0"/>
              <a:t>) in 2017 </a:t>
            </a:r>
            <a:br>
              <a:rPr lang="en-US" sz="1800" kern="0" dirty="0"/>
            </a:br>
            <a:r>
              <a:rPr lang="en-US" sz="1800" kern="0" dirty="0"/>
              <a:t>for patients with mCRPC previously treated </a:t>
            </a:r>
            <a:br>
              <a:rPr lang="en-US" sz="1800" kern="0" dirty="0"/>
            </a:br>
            <a:r>
              <a:rPr lang="en-US" sz="1800" kern="0" dirty="0"/>
              <a:t>with docetaxel</a:t>
            </a:r>
          </a:p>
          <a:p>
            <a:pPr lvl="1">
              <a:spcBef>
                <a:spcPts val="800"/>
              </a:spcBef>
              <a:spcAft>
                <a:spcPts val="500"/>
              </a:spcAft>
            </a:pPr>
            <a:r>
              <a:rPr lang="en-US" sz="1800" kern="0" dirty="0"/>
              <a:t>Growth factor support is recommended</a:t>
            </a:r>
          </a:p>
          <a:p>
            <a:endParaRPr lang="en-US" dirty="0"/>
          </a:p>
        </p:txBody>
      </p:sp>
      <p:grpSp>
        <p:nvGrpSpPr>
          <p:cNvPr id="20" name="Group 19">
            <a:extLst>
              <a:ext uri="{FF2B5EF4-FFF2-40B4-BE49-F238E27FC236}">
                <a16:creationId xmlns:a16="http://schemas.microsoft.com/office/drawing/2014/main" id="{934163D4-05AF-4D2B-9D3E-7C49C23AC9E7}"/>
              </a:ext>
            </a:extLst>
          </p:cNvPr>
          <p:cNvGrpSpPr/>
          <p:nvPr/>
        </p:nvGrpSpPr>
        <p:grpSpPr>
          <a:xfrm rot="516662">
            <a:off x="2536215" y="815563"/>
            <a:ext cx="6961425" cy="3253410"/>
            <a:chOff x="547212" y="1877787"/>
            <a:chExt cx="5489588" cy="3419423"/>
          </a:xfrm>
        </p:grpSpPr>
        <p:pic>
          <p:nvPicPr>
            <p:cNvPr id="8" name="Picture 7">
              <a:extLst>
                <a:ext uri="{FF2B5EF4-FFF2-40B4-BE49-F238E27FC236}">
                  <a16:creationId xmlns:a16="http://schemas.microsoft.com/office/drawing/2014/main" id="{729E8801-290F-4689-84DE-9C129CB9B5C4}"/>
                </a:ext>
              </a:extLst>
            </p:cNvPr>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47212" y="1877787"/>
              <a:ext cx="4785384" cy="3419423"/>
            </a:xfrm>
            <a:prstGeom prst="rect">
              <a:avLst/>
            </a:prstGeom>
          </p:spPr>
        </p:pic>
        <p:sp>
          <p:nvSpPr>
            <p:cNvPr id="10" name="Oval 9">
              <a:extLst>
                <a:ext uri="{FF2B5EF4-FFF2-40B4-BE49-F238E27FC236}">
                  <a16:creationId xmlns:a16="http://schemas.microsoft.com/office/drawing/2014/main" id="{A589F6F6-8D70-48F0-B2B1-060938DBB380}"/>
                </a:ext>
              </a:extLst>
            </p:cNvPr>
            <p:cNvSpPr/>
            <p:nvPr/>
          </p:nvSpPr>
          <p:spPr>
            <a:xfrm>
              <a:off x="4487635" y="2506436"/>
              <a:ext cx="391886" cy="391886"/>
            </a:xfrm>
            <a:prstGeom prst="ellipse">
              <a:avLst/>
            </a:prstGeom>
            <a:solidFill>
              <a:schemeClr val="accent5"/>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1" name="Oval 10">
              <a:extLst>
                <a:ext uri="{FF2B5EF4-FFF2-40B4-BE49-F238E27FC236}">
                  <a16:creationId xmlns:a16="http://schemas.microsoft.com/office/drawing/2014/main" id="{0D96276D-35BA-41E4-AB62-FC0CFDEB157E}"/>
                </a:ext>
              </a:extLst>
            </p:cNvPr>
            <p:cNvSpPr/>
            <p:nvPr/>
          </p:nvSpPr>
          <p:spPr>
            <a:xfrm>
              <a:off x="3347357" y="2819400"/>
              <a:ext cx="318407" cy="318407"/>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2" name="Oval 11">
              <a:extLst>
                <a:ext uri="{FF2B5EF4-FFF2-40B4-BE49-F238E27FC236}">
                  <a16:creationId xmlns:a16="http://schemas.microsoft.com/office/drawing/2014/main" id="{06D9AF65-8EA4-4A70-BF0B-722E8D61E066}"/>
                </a:ext>
              </a:extLst>
            </p:cNvPr>
            <p:cNvSpPr/>
            <p:nvPr/>
          </p:nvSpPr>
          <p:spPr>
            <a:xfrm>
              <a:off x="2336347" y="3253912"/>
              <a:ext cx="255814" cy="255813"/>
            </a:xfrm>
            <a:prstGeom prst="ellipse">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3" name="Oval 12">
              <a:extLst>
                <a:ext uri="{FF2B5EF4-FFF2-40B4-BE49-F238E27FC236}">
                  <a16:creationId xmlns:a16="http://schemas.microsoft.com/office/drawing/2014/main" id="{5B8C8228-FAF4-4D8D-BE2B-6BF1A6980452}"/>
                </a:ext>
              </a:extLst>
            </p:cNvPr>
            <p:cNvSpPr/>
            <p:nvPr/>
          </p:nvSpPr>
          <p:spPr>
            <a:xfrm>
              <a:off x="1477275" y="3879934"/>
              <a:ext cx="198665" cy="198665"/>
            </a:xfrm>
            <a:prstGeom prst="ellipse">
              <a:avLst/>
            </a:prstGeom>
            <a:solidFill>
              <a:schemeClr val="accent3"/>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4" name="Oval 13">
              <a:extLst>
                <a:ext uri="{FF2B5EF4-FFF2-40B4-BE49-F238E27FC236}">
                  <a16:creationId xmlns:a16="http://schemas.microsoft.com/office/drawing/2014/main" id="{5A73635B-4272-498E-95F2-6047946CF22F}"/>
                </a:ext>
              </a:extLst>
            </p:cNvPr>
            <p:cNvSpPr/>
            <p:nvPr/>
          </p:nvSpPr>
          <p:spPr>
            <a:xfrm>
              <a:off x="1009649" y="4367892"/>
              <a:ext cx="146957" cy="146957"/>
            </a:xfrm>
            <a:prstGeom prst="ellipse">
              <a:avLst/>
            </a:prstGeom>
            <a:solidFill>
              <a:schemeClr val="accent6"/>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Content Placeholder 2">
              <a:extLst>
                <a:ext uri="{FF2B5EF4-FFF2-40B4-BE49-F238E27FC236}">
                  <a16:creationId xmlns:a16="http://schemas.microsoft.com/office/drawing/2014/main" id="{74484124-0916-4163-9A0E-FC1162F30130}"/>
                </a:ext>
              </a:extLst>
            </p:cNvPr>
            <p:cNvSpPr txBox="1">
              <a:spLocks/>
            </p:cNvSpPr>
            <p:nvPr/>
          </p:nvSpPr>
          <p:spPr>
            <a:xfrm rot="21083338">
              <a:off x="4495789" y="2804459"/>
              <a:ext cx="1541011" cy="531084"/>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600"/>
                </a:spcBef>
                <a:spcAft>
                  <a:spcPts val="0"/>
                </a:spcAft>
                <a:buClr>
                  <a:schemeClr val="bg1"/>
                </a:buClr>
                <a:buSzPct val="100000"/>
                <a:buFont typeface="Arial" panose="020B0604020202020204" pitchFamily="34" charset="0"/>
                <a:buChar char="•"/>
                <a:defRPr sz="2200" kern="1200" spc="10" baseline="0">
                  <a:solidFill>
                    <a:schemeClr val="bg1"/>
                  </a:solidFill>
                  <a:latin typeface="Arial" panose="020B0604020202020204" pitchFamily="34" charset="0"/>
                  <a:ea typeface="+mn-ea"/>
                  <a:cs typeface="Arial" panose="020B0604020202020204" pitchFamily="34" charset="0"/>
                </a:defRPr>
              </a:lvl1pPr>
              <a:lvl2pPr marL="685800" indent="-338138"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2pPr>
              <a:lvl3pPr marL="10334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3pPr>
              <a:lvl4pPr marL="1371600" indent="-342900"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4pPr>
              <a:lvl5pPr marL="17192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r>
                <a:rPr lang="en-US" sz="1400" b="1" dirty="0">
                  <a:latin typeface="Calibri" panose="020F0502020204030204" pitchFamily="34" charset="0"/>
                  <a:cs typeface="Calibri" panose="020F0502020204030204" pitchFamily="34" charset="0"/>
                </a:rPr>
                <a:t>Cabazitaxel</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2010</a:t>
              </a:r>
            </a:p>
          </p:txBody>
        </p:sp>
        <p:sp>
          <p:nvSpPr>
            <p:cNvPr id="16" name="Content Placeholder 2">
              <a:extLst>
                <a:ext uri="{FF2B5EF4-FFF2-40B4-BE49-F238E27FC236}">
                  <a16:creationId xmlns:a16="http://schemas.microsoft.com/office/drawing/2014/main" id="{551980A6-EB00-4D96-81DF-AB6092F33B57}"/>
                </a:ext>
              </a:extLst>
            </p:cNvPr>
            <p:cNvSpPr txBox="1">
              <a:spLocks/>
            </p:cNvSpPr>
            <p:nvPr/>
          </p:nvSpPr>
          <p:spPr>
            <a:xfrm rot="21083338">
              <a:off x="3356823" y="3070002"/>
              <a:ext cx="1392012" cy="531084"/>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600"/>
                </a:spcBef>
                <a:spcAft>
                  <a:spcPts val="0"/>
                </a:spcAft>
                <a:buClr>
                  <a:schemeClr val="bg1"/>
                </a:buClr>
                <a:buSzPct val="100000"/>
                <a:buFont typeface="Arial" panose="020B0604020202020204" pitchFamily="34" charset="0"/>
                <a:buChar char="•"/>
                <a:defRPr sz="2200" kern="1200" spc="10" baseline="0">
                  <a:solidFill>
                    <a:schemeClr val="bg1"/>
                  </a:solidFill>
                  <a:latin typeface="Arial" panose="020B0604020202020204" pitchFamily="34" charset="0"/>
                  <a:ea typeface="+mn-ea"/>
                  <a:cs typeface="Arial" panose="020B0604020202020204" pitchFamily="34" charset="0"/>
                </a:defRPr>
              </a:lvl1pPr>
              <a:lvl2pPr marL="685800" indent="-338138"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2pPr>
              <a:lvl3pPr marL="10334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3pPr>
              <a:lvl4pPr marL="1371600" indent="-342900"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4pPr>
              <a:lvl5pPr marL="17192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r>
                <a:rPr lang="en-US" sz="1400" b="1" dirty="0">
                  <a:latin typeface="Calibri" panose="020F0502020204030204" pitchFamily="34" charset="0"/>
                  <a:cs typeface="Calibri" panose="020F0502020204030204" pitchFamily="34" charset="0"/>
                </a:rPr>
                <a:t>Docetaxel</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2004</a:t>
              </a:r>
            </a:p>
          </p:txBody>
        </p:sp>
        <p:sp>
          <p:nvSpPr>
            <p:cNvPr id="17" name="Content Placeholder 2">
              <a:extLst>
                <a:ext uri="{FF2B5EF4-FFF2-40B4-BE49-F238E27FC236}">
                  <a16:creationId xmlns:a16="http://schemas.microsoft.com/office/drawing/2014/main" id="{55B3EA93-B27B-45C1-A012-040A6746B650}"/>
                </a:ext>
              </a:extLst>
            </p:cNvPr>
            <p:cNvSpPr txBox="1">
              <a:spLocks/>
            </p:cNvSpPr>
            <p:nvPr/>
          </p:nvSpPr>
          <p:spPr>
            <a:xfrm rot="21083338">
              <a:off x="1163906" y="4095312"/>
              <a:ext cx="2375807" cy="531084"/>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600"/>
                </a:spcBef>
                <a:spcAft>
                  <a:spcPts val="0"/>
                </a:spcAft>
                <a:buClr>
                  <a:schemeClr val="bg1"/>
                </a:buClr>
                <a:buSzPct val="100000"/>
                <a:buFont typeface="Arial" panose="020B0604020202020204" pitchFamily="34" charset="0"/>
                <a:buChar char="•"/>
                <a:defRPr sz="2200" kern="1200" spc="10" baseline="0">
                  <a:solidFill>
                    <a:schemeClr val="bg1"/>
                  </a:solidFill>
                  <a:latin typeface="Arial" panose="020B0604020202020204" pitchFamily="34" charset="0"/>
                  <a:ea typeface="+mn-ea"/>
                  <a:cs typeface="Arial" panose="020B0604020202020204" pitchFamily="34" charset="0"/>
                </a:defRPr>
              </a:lvl1pPr>
              <a:lvl2pPr marL="685800" indent="-338138"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2pPr>
              <a:lvl3pPr marL="10334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3pPr>
              <a:lvl4pPr marL="1371600" indent="-342900"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4pPr>
              <a:lvl5pPr marL="17192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r>
                <a:rPr lang="en-US" sz="1400" b="1" dirty="0">
                  <a:latin typeface="Calibri" panose="020F0502020204030204" pitchFamily="34" charset="0"/>
                  <a:cs typeface="Calibri" panose="020F0502020204030204" pitchFamily="34" charset="0"/>
                </a:rPr>
                <a:t>Cyclophosphamide</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1993</a:t>
              </a:r>
            </a:p>
          </p:txBody>
        </p:sp>
        <p:sp>
          <p:nvSpPr>
            <p:cNvPr id="18" name="Content Placeholder 2">
              <a:extLst>
                <a:ext uri="{FF2B5EF4-FFF2-40B4-BE49-F238E27FC236}">
                  <a16:creationId xmlns:a16="http://schemas.microsoft.com/office/drawing/2014/main" id="{8E93825C-4762-42DF-9F60-6495A6BF9409}"/>
                </a:ext>
              </a:extLst>
            </p:cNvPr>
            <p:cNvSpPr txBox="1">
              <a:spLocks/>
            </p:cNvSpPr>
            <p:nvPr/>
          </p:nvSpPr>
          <p:spPr>
            <a:xfrm rot="21083338">
              <a:off x="797550" y="4514849"/>
              <a:ext cx="1163411" cy="531084"/>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600"/>
                </a:spcBef>
                <a:spcAft>
                  <a:spcPts val="0"/>
                </a:spcAft>
                <a:buClr>
                  <a:schemeClr val="bg1"/>
                </a:buClr>
                <a:buSzPct val="100000"/>
                <a:buFont typeface="Arial" panose="020B0604020202020204" pitchFamily="34" charset="0"/>
                <a:buChar char="•"/>
                <a:defRPr sz="2200" kern="1200" spc="10" baseline="0">
                  <a:solidFill>
                    <a:schemeClr val="bg1"/>
                  </a:solidFill>
                  <a:latin typeface="Arial" panose="020B0604020202020204" pitchFamily="34" charset="0"/>
                  <a:ea typeface="+mn-ea"/>
                  <a:cs typeface="Arial" panose="020B0604020202020204" pitchFamily="34" charset="0"/>
                </a:defRPr>
              </a:lvl1pPr>
              <a:lvl2pPr marL="685800" indent="-338138"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2pPr>
              <a:lvl3pPr marL="10334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3pPr>
              <a:lvl4pPr marL="1371600" indent="-342900"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4pPr>
              <a:lvl5pPr marL="17192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r>
                <a:rPr lang="en-US" sz="1400" b="1" dirty="0">
                  <a:latin typeface="Calibri" panose="020F0502020204030204" pitchFamily="34" charset="0"/>
                  <a:cs typeface="Calibri" panose="020F0502020204030204" pitchFamily="34" charset="0"/>
                </a:rPr>
                <a:t>5-FU</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1991</a:t>
              </a:r>
            </a:p>
          </p:txBody>
        </p:sp>
        <p:sp>
          <p:nvSpPr>
            <p:cNvPr id="19" name="Content Placeholder 2">
              <a:extLst>
                <a:ext uri="{FF2B5EF4-FFF2-40B4-BE49-F238E27FC236}">
                  <a16:creationId xmlns:a16="http://schemas.microsoft.com/office/drawing/2014/main" id="{0BEC419B-C70E-47AF-A615-DAB89CED6209}"/>
                </a:ext>
              </a:extLst>
            </p:cNvPr>
            <p:cNvSpPr txBox="1">
              <a:spLocks/>
            </p:cNvSpPr>
            <p:nvPr/>
          </p:nvSpPr>
          <p:spPr>
            <a:xfrm rot="21083338">
              <a:off x="2300783" y="3524411"/>
              <a:ext cx="1494064" cy="531084"/>
            </a:xfrm>
            <a:prstGeom prst="rect">
              <a:avLst/>
            </a:prstGeom>
          </p:spPr>
          <p:txBody>
            <a:bodyPr vert="horz" lIns="0" tIns="0" rIns="0" bIns="0" rtlCol="0">
              <a:noAutofit/>
            </a:bodyPr>
            <a:lstStyle>
              <a:lvl1pPr marL="342900" indent="-342900" algn="l" defTabSz="914400" rtl="0" eaLnBrk="1" latinLnBrk="0" hangingPunct="1">
                <a:lnSpc>
                  <a:spcPct val="100000"/>
                </a:lnSpc>
                <a:spcBef>
                  <a:spcPts val="600"/>
                </a:spcBef>
                <a:spcAft>
                  <a:spcPts val="0"/>
                </a:spcAft>
                <a:buClr>
                  <a:schemeClr val="bg1"/>
                </a:buClr>
                <a:buSzPct val="100000"/>
                <a:buFont typeface="Arial" panose="020B0604020202020204" pitchFamily="34" charset="0"/>
                <a:buChar char="•"/>
                <a:defRPr sz="2200" kern="1200" spc="10" baseline="0">
                  <a:solidFill>
                    <a:schemeClr val="bg1"/>
                  </a:solidFill>
                  <a:latin typeface="Arial" panose="020B0604020202020204" pitchFamily="34" charset="0"/>
                  <a:ea typeface="+mn-ea"/>
                  <a:cs typeface="Arial" panose="020B0604020202020204" pitchFamily="34" charset="0"/>
                </a:defRPr>
              </a:lvl1pPr>
              <a:lvl2pPr marL="685800" indent="-338138"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2pPr>
              <a:lvl3pPr marL="10334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3pPr>
              <a:lvl4pPr marL="1371600" indent="-342900"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4pPr>
              <a:lvl5pPr marL="1719263" indent="-347663" algn="l" defTabSz="914400" rtl="0" eaLnBrk="1" latinLnBrk="0" hangingPunct="1">
                <a:lnSpc>
                  <a:spcPct val="100000"/>
                </a:lnSpc>
                <a:spcBef>
                  <a:spcPts val="600"/>
                </a:spcBef>
                <a:spcAft>
                  <a:spcPts val="0"/>
                </a:spcAft>
                <a:buClr>
                  <a:schemeClr val="bg1"/>
                </a:buClr>
                <a:buFont typeface="Arial" panose="020B0604020202020204" pitchFamily="34" charset="0"/>
                <a:buChar char="•"/>
                <a:defRPr sz="2200" kern="1200">
                  <a:solidFill>
                    <a:schemeClr val="bg1"/>
                  </a:solidFill>
                  <a:latin typeface="Arial" panose="020B0604020202020204" pitchFamily="34" charset="0"/>
                  <a:ea typeface="+mn-ea"/>
                  <a:cs typeface="Arial" panose="020B0604020202020204" pitchFamily="34" charset="0"/>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lgn="ctr">
                <a:buNone/>
              </a:pPr>
              <a:r>
                <a:rPr lang="en-US" sz="1400" b="1" dirty="0">
                  <a:latin typeface="Calibri" panose="020F0502020204030204" pitchFamily="34" charset="0"/>
                  <a:cs typeface="Calibri" panose="020F0502020204030204" pitchFamily="34" charset="0"/>
                </a:rPr>
                <a:t>Mitoxantrone</a:t>
              </a:r>
              <a:br>
                <a:rPr lang="en-US" sz="1400" dirty="0">
                  <a:latin typeface="Calibri" panose="020F0502020204030204" pitchFamily="34" charset="0"/>
                  <a:cs typeface="Calibri" panose="020F0502020204030204" pitchFamily="34" charset="0"/>
                </a:rPr>
              </a:br>
              <a:r>
                <a:rPr lang="en-US" sz="1400" dirty="0">
                  <a:latin typeface="Calibri" panose="020F0502020204030204" pitchFamily="34" charset="0"/>
                  <a:cs typeface="Calibri" panose="020F0502020204030204" pitchFamily="34" charset="0"/>
                </a:rPr>
                <a:t>1996</a:t>
              </a:r>
            </a:p>
          </p:txBody>
        </p:sp>
      </p:grpSp>
      <p:sp>
        <p:nvSpPr>
          <p:cNvPr id="2" name="Title 1"/>
          <p:cNvSpPr>
            <a:spLocks noGrp="1"/>
          </p:cNvSpPr>
          <p:nvPr>
            <p:ph type="title"/>
          </p:nvPr>
        </p:nvSpPr>
        <p:spPr/>
        <p:txBody>
          <a:bodyPr/>
          <a:lstStyle/>
          <a:p>
            <a:r>
              <a:rPr lang="en-US" dirty="0"/>
              <a:t>Taxanes in mCPRC</a:t>
            </a:r>
          </a:p>
        </p:txBody>
      </p:sp>
      <p:sp>
        <p:nvSpPr>
          <p:cNvPr id="21" name="Text Box 11">
            <a:extLst>
              <a:ext uri="{FF2B5EF4-FFF2-40B4-BE49-F238E27FC236}">
                <a16:creationId xmlns:a16="http://schemas.microsoft.com/office/drawing/2014/main" id="{67878FE7-4DDF-48EE-BAAF-ACD664DB768A}"/>
              </a:ext>
            </a:extLst>
          </p:cNvPr>
          <p:cNvSpPr txBox="1">
            <a:spLocks noChangeArrowheads="1"/>
          </p:cNvSpPr>
          <p:nvPr/>
        </p:nvSpPr>
        <p:spPr bwMode="auto">
          <a:xfrm>
            <a:off x="423149" y="6205916"/>
            <a:ext cx="848159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Parimi. Int J Urol. 2016;23:726. 2. de Wit. NEJM. 2019;381:2506.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Bahl. BJU Int. 2015;116:880. </a:t>
            </a:r>
          </a:p>
        </p:txBody>
      </p:sp>
    </p:spTree>
    <p:custDataLst>
      <p:tags r:id="rId1"/>
    </p:custDataLst>
    <p:extLst>
      <p:ext uri="{BB962C8B-B14F-4D97-AF65-F5344CB8AC3E}">
        <p14:creationId xmlns:p14="http://schemas.microsoft.com/office/powerpoint/2010/main" val="3106838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Freeform 145">
            <a:extLst>
              <a:ext uri="{FF2B5EF4-FFF2-40B4-BE49-F238E27FC236}">
                <a16:creationId xmlns:a16="http://schemas.microsoft.com/office/drawing/2014/main" id="{338AC014-5A19-189A-3960-8D4A4ED372DF}"/>
              </a:ext>
            </a:extLst>
          </p:cNvPr>
          <p:cNvSpPr/>
          <p:nvPr/>
        </p:nvSpPr>
        <p:spPr bwMode="auto">
          <a:xfrm>
            <a:off x="1207620" y="2655729"/>
            <a:ext cx="3892975" cy="3023930"/>
          </a:xfrm>
          <a:custGeom>
            <a:avLst/>
            <a:gdLst>
              <a:gd name="connsiteX0" fmla="*/ 0 w 3886200"/>
              <a:gd name="connsiteY0" fmla="*/ 0 h 2852531"/>
              <a:gd name="connsiteX1" fmla="*/ 0 w 3886200"/>
              <a:gd name="connsiteY1" fmla="*/ 2852531 h 2852531"/>
              <a:gd name="connsiteX2" fmla="*/ 3886200 w 3886200"/>
              <a:gd name="connsiteY2" fmla="*/ 2852531 h 2852531"/>
              <a:gd name="connsiteX3" fmla="*/ 3886200 w 3886200"/>
              <a:gd name="connsiteY3" fmla="*/ 39757 h 2852531"/>
              <a:gd name="connsiteX4" fmla="*/ 0 w 3886200"/>
              <a:gd name="connsiteY4" fmla="*/ 0 h 2852531"/>
              <a:gd name="connsiteX0" fmla="*/ 0 w 3886200"/>
              <a:gd name="connsiteY0" fmla="*/ 102067 h 2954598"/>
              <a:gd name="connsiteX1" fmla="*/ 0 w 3886200"/>
              <a:gd name="connsiteY1" fmla="*/ 2954598 h 2954598"/>
              <a:gd name="connsiteX2" fmla="*/ 3886200 w 3886200"/>
              <a:gd name="connsiteY2" fmla="*/ 2954598 h 2954598"/>
              <a:gd name="connsiteX3" fmla="*/ 3886200 w 3886200"/>
              <a:gd name="connsiteY3" fmla="*/ 141824 h 2954598"/>
              <a:gd name="connsiteX4" fmla="*/ 0 w 3886200"/>
              <a:gd name="connsiteY4" fmla="*/ 102067 h 2954598"/>
              <a:gd name="connsiteX0" fmla="*/ 0 w 3886200"/>
              <a:gd name="connsiteY0" fmla="*/ 163007 h 3015538"/>
              <a:gd name="connsiteX1" fmla="*/ 0 w 3886200"/>
              <a:gd name="connsiteY1" fmla="*/ 3015538 h 3015538"/>
              <a:gd name="connsiteX2" fmla="*/ 3886200 w 3886200"/>
              <a:gd name="connsiteY2" fmla="*/ 3015538 h 3015538"/>
              <a:gd name="connsiteX3" fmla="*/ 3886200 w 3886200"/>
              <a:gd name="connsiteY3" fmla="*/ 202764 h 3015538"/>
              <a:gd name="connsiteX4" fmla="*/ 0 w 3886200"/>
              <a:gd name="connsiteY4" fmla="*/ 163007 h 3015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86200" h="3015538">
                <a:moveTo>
                  <a:pt x="0" y="163007"/>
                </a:moveTo>
                <a:lnTo>
                  <a:pt x="0" y="3015538"/>
                </a:lnTo>
                <a:lnTo>
                  <a:pt x="3886200" y="3015538"/>
                </a:lnTo>
                <a:lnTo>
                  <a:pt x="3886200" y="202764"/>
                </a:lnTo>
                <a:cubicBezTo>
                  <a:pt x="2441713" y="-98723"/>
                  <a:pt x="1315278" y="-22524"/>
                  <a:pt x="0" y="163007"/>
                </a:cubicBezTo>
                <a:close/>
              </a:path>
            </a:pathLst>
          </a:custGeom>
          <a:solidFill>
            <a:schemeClr val="accent5">
              <a:lumMod val="20000"/>
              <a:lumOff val="80000"/>
            </a:schemeClr>
          </a:solidFill>
          <a:ln w="28575">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4E42264F-821C-E736-802F-A7A98B00DC27}"/>
              </a:ext>
            </a:extLst>
          </p:cNvPr>
          <p:cNvSpPr/>
          <p:nvPr/>
        </p:nvSpPr>
        <p:spPr bwMode="auto">
          <a:xfrm>
            <a:off x="2967669" y="2827157"/>
            <a:ext cx="1360839" cy="1360839"/>
          </a:xfrm>
          <a:prstGeom prst="ellipse">
            <a:avLst/>
          </a:prstGeom>
          <a:solidFill>
            <a:schemeClr val="tx1"/>
          </a:solidFill>
          <a:ln w="28575">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CCEC37B-ABAC-4360-A1B4-F5BBE6F6A531}"/>
              </a:ext>
            </a:extLst>
          </p:cNvPr>
          <p:cNvSpPr>
            <a:spLocks noGrp="1"/>
          </p:cNvSpPr>
          <p:nvPr>
            <p:ph type="title"/>
          </p:nvPr>
        </p:nvSpPr>
        <p:spPr/>
        <p:txBody>
          <a:bodyPr/>
          <a:lstStyle/>
          <a:p>
            <a:r>
              <a:rPr lang="en-US" baseline="30000" dirty="0"/>
              <a:t>177</a:t>
            </a:r>
            <a:r>
              <a:rPr lang="en-US" dirty="0"/>
              <a:t>Lu-PSMA-617–Targeted Radioligand Therapy</a:t>
            </a:r>
          </a:p>
        </p:txBody>
      </p:sp>
      <p:sp>
        <p:nvSpPr>
          <p:cNvPr id="3" name="Content Placeholder 2">
            <a:extLst>
              <a:ext uri="{FF2B5EF4-FFF2-40B4-BE49-F238E27FC236}">
                <a16:creationId xmlns:a16="http://schemas.microsoft.com/office/drawing/2014/main" id="{41591121-3073-CE26-8AF0-F1B330B752D8}"/>
              </a:ext>
            </a:extLst>
          </p:cNvPr>
          <p:cNvSpPr>
            <a:spLocks noGrp="1"/>
          </p:cNvSpPr>
          <p:nvPr>
            <p:ph sz="half" idx="1"/>
          </p:nvPr>
        </p:nvSpPr>
        <p:spPr>
          <a:xfrm>
            <a:off x="6557342" y="1510730"/>
            <a:ext cx="5309278" cy="4678738"/>
          </a:xfrm>
        </p:spPr>
        <p:txBody>
          <a:bodyPr/>
          <a:lstStyle/>
          <a:p>
            <a:r>
              <a:rPr lang="en-US" baseline="30000" dirty="0"/>
              <a:t>177</a:t>
            </a:r>
            <a:r>
              <a:rPr lang="en-US" dirty="0"/>
              <a:t>Lu-PSMA-617 binds with </a:t>
            </a:r>
            <a:br>
              <a:rPr lang="en-US" dirty="0"/>
            </a:br>
            <a:r>
              <a:rPr lang="en-US" dirty="0"/>
              <a:t>high affinity to PSMA on cell membranes</a:t>
            </a:r>
          </a:p>
          <a:p>
            <a:r>
              <a:rPr lang="en-US" baseline="30000" dirty="0"/>
              <a:t>177</a:t>
            </a:r>
            <a:r>
              <a:rPr lang="en-US" dirty="0"/>
              <a:t>Lu is a radioactive atom that emits </a:t>
            </a:r>
            <a:r>
              <a:rPr lang="el-GR" dirty="0"/>
              <a:t>β</a:t>
            </a:r>
            <a:r>
              <a:rPr lang="en-US" dirty="0"/>
              <a:t> particles, resulting in prostate cancer cell death</a:t>
            </a:r>
          </a:p>
          <a:p>
            <a:endParaRPr lang="en-US" dirty="0"/>
          </a:p>
        </p:txBody>
      </p:sp>
      <p:grpSp>
        <p:nvGrpSpPr>
          <p:cNvPr id="92" name="Group 91">
            <a:extLst>
              <a:ext uri="{FF2B5EF4-FFF2-40B4-BE49-F238E27FC236}">
                <a16:creationId xmlns:a16="http://schemas.microsoft.com/office/drawing/2014/main" id="{ECB06998-EE6B-E769-92E0-89C6E57C878E}"/>
              </a:ext>
            </a:extLst>
          </p:cNvPr>
          <p:cNvGrpSpPr/>
          <p:nvPr/>
        </p:nvGrpSpPr>
        <p:grpSpPr>
          <a:xfrm>
            <a:off x="2309573" y="1676125"/>
            <a:ext cx="688359" cy="1357378"/>
            <a:chOff x="6515560" y="-1322771"/>
            <a:chExt cx="1335124" cy="2632733"/>
          </a:xfrm>
        </p:grpSpPr>
        <p:grpSp>
          <p:nvGrpSpPr>
            <p:cNvPr id="63" name="Group 62">
              <a:extLst>
                <a:ext uri="{FF2B5EF4-FFF2-40B4-BE49-F238E27FC236}">
                  <a16:creationId xmlns:a16="http://schemas.microsoft.com/office/drawing/2014/main" id="{4111F18D-99F9-C910-B89F-BFBE424488D6}"/>
                </a:ext>
              </a:extLst>
            </p:cNvPr>
            <p:cNvGrpSpPr/>
            <p:nvPr/>
          </p:nvGrpSpPr>
          <p:grpSpPr>
            <a:xfrm>
              <a:off x="6515560" y="-1322771"/>
              <a:ext cx="1335124" cy="1554751"/>
              <a:chOff x="7967902" y="-1742854"/>
              <a:chExt cx="1335124" cy="1554751"/>
            </a:xfrm>
          </p:grpSpPr>
          <p:sp>
            <p:nvSpPr>
              <p:cNvPr id="82" name="Trapezoid 25">
                <a:extLst>
                  <a:ext uri="{FF2B5EF4-FFF2-40B4-BE49-F238E27FC236}">
                    <a16:creationId xmlns:a16="http://schemas.microsoft.com/office/drawing/2014/main" id="{D728AA2C-DC26-83C9-C94B-C4E4A44B4656}"/>
                  </a:ext>
                </a:extLst>
              </p:cNvPr>
              <p:cNvSpPr/>
              <p:nvPr/>
            </p:nvSpPr>
            <p:spPr bwMode="auto">
              <a:xfrm rot="10800000">
                <a:off x="7967902" y="-943692"/>
                <a:ext cx="1335124" cy="755589"/>
              </a:xfrm>
              <a:custGeom>
                <a:avLst/>
                <a:gdLst>
                  <a:gd name="connsiteX0" fmla="*/ 0 w 1335124"/>
                  <a:gd name="connsiteY0" fmla="*/ 616227 h 616227"/>
                  <a:gd name="connsiteX1" fmla="*/ 154057 w 1335124"/>
                  <a:gd name="connsiteY1" fmla="*/ 0 h 616227"/>
                  <a:gd name="connsiteX2" fmla="*/ 1181067 w 1335124"/>
                  <a:gd name="connsiteY2" fmla="*/ 0 h 616227"/>
                  <a:gd name="connsiteX3" fmla="*/ 1335124 w 1335124"/>
                  <a:gd name="connsiteY3" fmla="*/ 616227 h 616227"/>
                  <a:gd name="connsiteX4" fmla="*/ 0 w 1335124"/>
                  <a:gd name="connsiteY4" fmla="*/ 616227 h 616227"/>
                  <a:gd name="connsiteX0" fmla="*/ 0 w 1335124"/>
                  <a:gd name="connsiteY0" fmla="*/ 616227 h 616227"/>
                  <a:gd name="connsiteX1" fmla="*/ 154057 w 1335124"/>
                  <a:gd name="connsiteY1" fmla="*/ 0 h 616227"/>
                  <a:gd name="connsiteX2" fmla="*/ 795130 w 1335124"/>
                  <a:gd name="connsiteY2" fmla="*/ 526 h 616227"/>
                  <a:gd name="connsiteX3" fmla="*/ 1181067 w 1335124"/>
                  <a:gd name="connsiteY3" fmla="*/ 0 h 616227"/>
                  <a:gd name="connsiteX4" fmla="*/ 1335124 w 1335124"/>
                  <a:gd name="connsiteY4" fmla="*/ 616227 h 616227"/>
                  <a:gd name="connsiteX5" fmla="*/ 0 w 1335124"/>
                  <a:gd name="connsiteY5" fmla="*/ 616227 h 616227"/>
                  <a:gd name="connsiteX0" fmla="*/ 0 w 1335124"/>
                  <a:gd name="connsiteY0" fmla="*/ 616227 h 616227"/>
                  <a:gd name="connsiteX1" fmla="*/ 154057 w 1335124"/>
                  <a:gd name="connsiteY1" fmla="*/ 0 h 616227"/>
                  <a:gd name="connsiteX2" fmla="*/ 477078 w 1335124"/>
                  <a:gd name="connsiteY2" fmla="*/ 526 h 616227"/>
                  <a:gd name="connsiteX3" fmla="*/ 795130 w 1335124"/>
                  <a:gd name="connsiteY3" fmla="*/ 526 h 616227"/>
                  <a:gd name="connsiteX4" fmla="*/ 1181067 w 1335124"/>
                  <a:gd name="connsiteY4" fmla="*/ 0 h 616227"/>
                  <a:gd name="connsiteX5" fmla="*/ 1335124 w 1335124"/>
                  <a:gd name="connsiteY5" fmla="*/ 616227 h 616227"/>
                  <a:gd name="connsiteX6" fmla="*/ 0 w 1335124"/>
                  <a:gd name="connsiteY6" fmla="*/ 616227 h 616227"/>
                  <a:gd name="connsiteX0" fmla="*/ 0 w 1335124"/>
                  <a:gd name="connsiteY0" fmla="*/ 717301 h 717301"/>
                  <a:gd name="connsiteX1" fmla="*/ 154057 w 1335124"/>
                  <a:gd name="connsiteY1" fmla="*/ 101074 h 717301"/>
                  <a:gd name="connsiteX2" fmla="*/ 477078 w 1335124"/>
                  <a:gd name="connsiteY2" fmla="*/ 101600 h 717301"/>
                  <a:gd name="connsiteX3" fmla="*/ 795130 w 1335124"/>
                  <a:gd name="connsiteY3" fmla="*/ 101600 h 717301"/>
                  <a:gd name="connsiteX4" fmla="*/ 1181067 w 1335124"/>
                  <a:gd name="connsiteY4" fmla="*/ 101074 h 717301"/>
                  <a:gd name="connsiteX5" fmla="*/ 1335124 w 1335124"/>
                  <a:gd name="connsiteY5" fmla="*/ 717301 h 717301"/>
                  <a:gd name="connsiteX6" fmla="*/ 0 w 1335124"/>
                  <a:gd name="connsiteY6" fmla="*/ 717301 h 717301"/>
                  <a:gd name="connsiteX0" fmla="*/ 0 w 1335124"/>
                  <a:gd name="connsiteY0" fmla="*/ 749229 h 749229"/>
                  <a:gd name="connsiteX1" fmla="*/ 154057 w 1335124"/>
                  <a:gd name="connsiteY1" fmla="*/ 133002 h 749229"/>
                  <a:gd name="connsiteX2" fmla="*/ 477078 w 1335124"/>
                  <a:gd name="connsiteY2" fmla="*/ 133528 h 749229"/>
                  <a:gd name="connsiteX3" fmla="*/ 795130 w 1335124"/>
                  <a:gd name="connsiteY3" fmla="*/ 133528 h 749229"/>
                  <a:gd name="connsiteX4" fmla="*/ 1181067 w 1335124"/>
                  <a:gd name="connsiteY4" fmla="*/ 133002 h 749229"/>
                  <a:gd name="connsiteX5" fmla="*/ 1335124 w 1335124"/>
                  <a:gd name="connsiteY5" fmla="*/ 749229 h 749229"/>
                  <a:gd name="connsiteX6" fmla="*/ 0 w 1335124"/>
                  <a:gd name="connsiteY6" fmla="*/ 749229 h 749229"/>
                  <a:gd name="connsiteX0" fmla="*/ 0 w 1335124"/>
                  <a:gd name="connsiteY0" fmla="*/ 755589 h 755589"/>
                  <a:gd name="connsiteX1" fmla="*/ 154057 w 1335124"/>
                  <a:gd name="connsiteY1" fmla="*/ 139362 h 755589"/>
                  <a:gd name="connsiteX2" fmla="*/ 477078 w 1335124"/>
                  <a:gd name="connsiteY2" fmla="*/ 139888 h 755589"/>
                  <a:gd name="connsiteX3" fmla="*/ 795130 w 1335124"/>
                  <a:gd name="connsiteY3" fmla="*/ 139888 h 755589"/>
                  <a:gd name="connsiteX4" fmla="*/ 1181067 w 1335124"/>
                  <a:gd name="connsiteY4" fmla="*/ 139362 h 755589"/>
                  <a:gd name="connsiteX5" fmla="*/ 1335124 w 1335124"/>
                  <a:gd name="connsiteY5" fmla="*/ 755589 h 755589"/>
                  <a:gd name="connsiteX6" fmla="*/ 0 w 1335124"/>
                  <a:gd name="connsiteY6" fmla="*/ 755589 h 75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5124" h="755589">
                    <a:moveTo>
                      <a:pt x="0" y="755589"/>
                    </a:moveTo>
                    <a:lnTo>
                      <a:pt x="154057" y="139362"/>
                    </a:lnTo>
                    <a:lnTo>
                      <a:pt x="477078" y="139888"/>
                    </a:lnTo>
                    <a:cubicBezTo>
                      <a:pt x="612912" y="-88712"/>
                      <a:pt x="708992" y="741"/>
                      <a:pt x="795130" y="139888"/>
                    </a:cubicBezTo>
                    <a:lnTo>
                      <a:pt x="1181067" y="139362"/>
                    </a:lnTo>
                    <a:lnTo>
                      <a:pt x="1335124" y="755589"/>
                    </a:lnTo>
                    <a:lnTo>
                      <a:pt x="0" y="755589"/>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Snip Same Side Corner Rectangle 82">
                <a:extLst>
                  <a:ext uri="{FF2B5EF4-FFF2-40B4-BE49-F238E27FC236}">
                    <a16:creationId xmlns:a16="http://schemas.microsoft.com/office/drawing/2014/main" id="{95525657-8D1B-2ADE-93F3-F4C96B05A033}"/>
                  </a:ext>
                </a:extLst>
              </p:cNvPr>
              <p:cNvSpPr/>
              <p:nvPr/>
            </p:nvSpPr>
            <p:spPr bwMode="auto">
              <a:xfrm>
                <a:off x="8292564" y="-1742854"/>
                <a:ext cx="685800" cy="685800"/>
              </a:xfrm>
              <a:prstGeom prst="snip2SameRect">
                <a:avLst>
                  <a:gd name="adj1" fmla="val 15218"/>
                  <a:gd name="adj2" fmla="val 0"/>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Oval 83">
                <a:extLst>
                  <a:ext uri="{FF2B5EF4-FFF2-40B4-BE49-F238E27FC236}">
                    <a16:creationId xmlns:a16="http://schemas.microsoft.com/office/drawing/2014/main" id="{40E79116-C906-9DCB-C11E-93AFA464F66B}"/>
                  </a:ext>
                </a:extLst>
              </p:cNvPr>
              <p:cNvSpPr/>
              <p:nvPr/>
            </p:nvSpPr>
            <p:spPr bwMode="auto">
              <a:xfrm>
                <a:off x="8344903" y="-1698907"/>
                <a:ext cx="580436" cy="58043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5029BCBD-65A3-5BBB-286A-C62C82E4B711}"/>
                  </a:ext>
                </a:extLst>
              </p:cNvPr>
              <p:cNvSpPr/>
              <p:nvPr/>
            </p:nvSpPr>
            <p:spPr bwMode="auto">
              <a:xfrm>
                <a:off x="8476438" y="-1058568"/>
                <a:ext cx="318052" cy="114875"/>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TextBox 85">
                <a:extLst>
                  <a:ext uri="{FF2B5EF4-FFF2-40B4-BE49-F238E27FC236}">
                    <a16:creationId xmlns:a16="http://schemas.microsoft.com/office/drawing/2014/main" id="{CA0E0B5D-CB71-E0D7-5BB9-B489D6BD98D6}"/>
                  </a:ext>
                </a:extLst>
              </p:cNvPr>
              <p:cNvSpPr txBox="1"/>
              <p:nvPr/>
            </p:nvSpPr>
            <p:spPr bwMode="auto">
              <a:xfrm>
                <a:off x="8217354" y="-1574352"/>
                <a:ext cx="815008"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177</a:t>
                </a: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a:t>
                </a:r>
              </a:p>
            </p:txBody>
          </p:sp>
          <p:sp>
            <p:nvSpPr>
              <p:cNvPr id="87" name="TextBox 86">
                <a:extLst>
                  <a:ext uri="{FF2B5EF4-FFF2-40B4-BE49-F238E27FC236}">
                    <a16:creationId xmlns:a16="http://schemas.microsoft.com/office/drawing/2014/main" id="{17B67A65-7BD0-F9CD-7CA2-28A6EE45F9B4}"/>
                  </a:ext>
                </a:extLst>
              </p:cNvPr>
              <p:cNvSpPr txBox="1"/>
              <p:nvPr/>
            </p:nvSpPr>
            <p:spPr bwMode="auto">
              <a:xfrm>
                <a:off x="8049054" y="-825431"/>
                <a:ext cx="1206113"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PSMA-617</a:t>
                </a:r>
              </a:p>
            </p:txBody>
          </p:sp>
        </p:grpSp>
        <p:sp>
          <p:nvSpPr>
            <p:cNvPr id="91" name="Snip Same Side Corner Rectangle 90">
              <a:extLst>
                <a:ext uri="{FF2B5EF4-FFF2-40B4-BE49-F238E27FC236}">
                  <a16:creationId xmlns:a16="http://schemas.microsoft.com/office/drawing/2014/main" id="{C4A0D59B-7941-BC55-2CE5-D1B71501FB2D}"/>
                </a:ext>
              </a:extLst>
            </p:cNvPr>
            <p:cNvSpPr/>
            <p:nvPr/>
          </p:nvSpPr>
          <p:spPr bwMode="auto">
            <a:xfrm>
              <a:off x="6676548" y="128737"/>
              <a:ext cx="1119581" cy="1181225"/>
            </a:xfrm>
            <a:custGeom>
              <a:avLst/>
              <a:gdLst>
                <a:gd name="connsiteX0" fmla="*/ 186601 w 1119582"/>
                <a:gd name="connsiteY0" fmla="*/ 0 h 1177218"/>
                <a:gd name="connsiteX1" fmla="*/ 932981 w 1119582"/>
                <a:gd name="connsiteY1" fmla="*/ 0 h 1177218"/>
                <a:gd name="connsiteX2" fmla="*/ 1119582 w 1119582"/>
                <a:gd name="connsiteY2" fmla="*/ 186601 h 1177218"/>
                <a:gd name="connsiteX3" fmla="*/ 1119582 w 1119582"/>
                <a:gd name="connsiteY3" fmla="*/ 1177218 h 1177218"/>
                <a:gd name="connsiteX4" fmla="*/ 1119582 w 1119582"/>
                <a:gd name="connsiteY4" fmla="*/ 1177218 h 1177218"/>
                <a:gd name="connsiteX5" fmla="*/ 0 w 1119582"/>
                <a:gd name="connsiteY5" fmla="*/ 1177218 h 1177218"/>
                <a:gd name="connsiteX6" fmla="*/ 0 w 1119582"/>
                <a:gd name="connsiteY6" fmla="*/ 1177218 h 1177218"/>
                <a:gd name="connsiteX7" fmla="*/ 0 w 1119582"/>
                <a:gd name="connsiteY7" fmla="*/ 186601 h 1177218"/>
                <a:gd name="connsiteX8" fmla="*/ 186601 w 1119582"/>
                <a:gd name="connsiteY8" fmla="*/ 0 h 1177218"/>
                <a:gd name="connsiteX0" fmla="*/ 186601 w 1119582"/>
                <a:gd name="connsiteY0" fmla="*/ 4007 h 1181225"/>
                <a:gd name="connsiteX1" fmla="*/ 380235 w 1119582"/>
                <a:gd name="connsiteY1" fmla="*/ 0 h 1181225"/>
                <a:gd name="connsiteX2" fmla="*/ 932981 w 1119582"/>
                <a:gd name="connsiteY2" fmla="*/ 4007 h 1181225"/>
                <a:gd name="connsiteX3" fmla="*/ 1119582 w 1119582"/>
                <a:gd name="connsiteY3" fmla="*/ 190608 h 1181225"/>
                <a:gd name="connsiteX4" fmla="*/ 1119582 w 1119582"/>
                <a:gd name="connsiteY4" fmla="*/ 1181225 h 1181225"/>
                <a:gd name="connsiteX5" fmla="*/ 1119582 w 1119582"/>
                <a:gd name="connsiteY5" fmla="*/ 1181225 h 1181225"/>
                <a:gd name="connsiteX6" fmla="*/ 0 w 1119582"/>
                <a:gd name="connsiteY6" fmla="*/ 1181225 h 1181225"/>
                <a:gd name="connsiteX7" fmla="*/ 0 w 1119582"/>
                <a:gd name="connsiteY7" fmla="*/ 1181225 h 1181225"/>
                <a:gd name="connsiteX8" fmla="*/ 0 w 1119582"/>
                <a:gd name="connsiteY8" fmla="*/ 190608 h 1181225"/>
                <a:gd name="connsiteX9" fmla="*/ 186601 w 1119582"/>
                <a:gd name="connsiteY9"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9940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9582" h="1181225">
                  <a:moveTo>
                    <a:pt x="186601" y="4007"/>
                  </a:moveTo>
                  <a:lnTo>
                    <a:pt x="380235" y="0"/>
                  </a:lnTo>
                  <a:cubicBezTo>
                    <a:pt x="443183" y="139148"/>
                    <a:pt x="605523" y="208723"/>
                    <a:pt x="688348" y="9940"/>
                  </a:cubicBezTo>
                  <a:lnTo>
                    <a:pt x="932981" y="4007"/>
                  </a:lnTo>
                  <a:lnTo>
                    <a:pt x="1119582" y="190608"/>
                  </a:lnTo>
                  <a:lnTo>
                    <a:pt x="1119582" y="1181225"/>
                  </a:lnTo>
                  <a:lnTo>
                    <a:pt x="1119582" y="1181225"/>
                  </a:lnTo>
                  <a:lnTo>
                    <a:pt x="0" y="1181225"/>
                  </a:lnTo>
                  <a:lnTo>
                    <a:pt x="0" y="1181225"/>
                  </a:lnTo>
                  <a:lnTo>
                    <a:pt x="0" y="190608"/>
                  </a:lnTo>
                  <a:lnTo>
                    <a:pt x="186601" y="4007"/>
                  </a:ln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 name="Group 92">
            <a:extLst>
              <a:ext uri="{FF2B5EF4-FFF2-40B4-BE49-F238E27FC236}">
                <a16:creationId xmlns:a16="http://schemas.microsoft.com/office/drawing/2014/main" id="{47A773DF-B4D7-4EB6-D51E-E634A3D63F07}"/>
              </a:ext>
            </a:extLst>
          </p:cNvPr>
          <p:cNvGrpSpPr/>
          <p:nvPr/>
        </p:nvGrpSpPr>
        <p:grpSpPr>
          <a:xfrm rot="1630303">
            <a:off x="3080562" y="3166587"/>
            <a:ext cx="688360" cy="1357377"/>
            <a:chOff x="6515560" y="-1322770"/>
            <a:chExt cx="1335124" cy="2632732"/>
          </a:xfrm>
        </p:grpSpPr>
        <p:grpSp>
          <p:nvGrpSpPr>
            <p:cNvPr id="97" name="Group 96">
              <a:extLst>
                <a:ext uri="{FF2B5EF4-FFF2-40B4-BE49-F238E27FC236}">
                  <a16:creationId xmlns:a16="http://schemas.microsoft.com/office/drawing/2014/main" id="{7865A0EB-D59B-0A22-92F4-F389DAE04F39}"/>
                </a:ext>
              </a:extLst>
            </p:cNvPr>
            <p:cNvGrpSpPr/>
            <p:nvPr/>
          </p:nvGrpSpPr>
          <p:grpSpPr>
            <a:xfrm>
              <a:off x="6515560" y="-1322770"/>
              <a:ext cx="1335124" cy="1554752"/>
              <a:chOff x="7967902" y="-1742854"/>
              <a:chExt cx="1335124" cy="1554751"/>
            </a:xfrm>
          </p:grpSpPr>
          <p:sp>
            <p:nvSpPr>
              <p:cNvPr id="116" name="Trapezoid 25">
                <a:extLst>
                  <a:ext uri="{FF2B5EF4-FFF2-40B4-BE49-F238E27FC236}">
                    <a16:creationId xmlns:a16="http://schemas.microsoft.com/office/drawing/2014/main" id="{A919DCCD-1AD4-B09B-033B-51567C953730}"/>
                  </a:ext>
                </a:extLst>
              </p:cNvPr>
              <p:cNvSpPr/>
              <p:nvPr/>
            </p:nvSpPr>
            <p:spPr bwMode="auto">
              <a:xfrm rot="10800000">
                <a:off x="7967902" y="-943692"/>
                <a:ext cx="1335124" cy="755589"/>
              </a:xfrm>
              <a:custGeom>
                <a:avLst/>
                <a:gdLst>
                  <a:gd name="connsiteX0" fmla="*/ 0 w 1335124"/>
                  <a:gd name="connsiteY0" fmla="*/ 616227 h 616227"/>
                  <a:gd name="connsiteX1" fmla="*/ 154057 w 1335124"/>
                  <a:gd name="connsiteY1" fmla="*/ 0 h 616227"/>
                  <a:gd name="connsiteX2" fmla="*/ 1181067 w 1335124"/>
                  <a:gd name="connsiteY2" fmla="*/ 0 h 616227"/>
                  <a:gd name="connsiteX3" fmla="*/ 1335124 w 1335124"/>
                  <a:gd name="connsiteY3" fmla="*/ 616227 h 616227"/>
                  <a:gd name="connsiteX4" fmla="*/ 0 w 1335124"/>
                  <a:gd name="connsiteY4" fmla="*/ 616227 h 616227"/>
                  <a:gd name="connsiteX0" fmla="*/ 0 w 1335124"/>
                  <a:gd name="connsiteY0" fmla="*/ 616227 h 616227"/>
                  <a:gd name="connsiteX1" fmla="*/ 154057 w 1335124"/>
                  <a:gd name="connsiteY1" fmla="*/ 0 h 616227"/>
                  <a:gd name="connsiteX2" fmla="*/ 795130 w 1335124"/>
                  <a:gd name="connsiteY2" fmla="*/ 526 h 616227"/>
                  <a:gd name="connsiteX3" fmla="*/ 1181067 w 1335124"/>
                  <a:gd name="connsiteY3" fmla="*/ 0 h 616227"/>
                  <a:gd name="connsiteX4" fmla="*/ 1335124 w 1335124"/>
                  <a:gd name="connsiteY4" fmla="*/ 616227 h 616227"/>
                  <a:gd name="connsiteX5" fmla="*/ 0 w 1335124"/>
                  <a:gd name="connsiteY5" fmla="*/ 616227 h 616227"/>
                  <a:gd name="connsiteX0" fmla="*/ 0 w 1335124"/>
                  <a:gd name="connsiteY0" fmla="*/ 616227 h 616227"/>
                  <a:gd name="connsiteX1" fmla="*/ 154057 w 1335124"/>
                  <a:gd name="connsiteY1" fmla="*/ 0 h 616227"/>
                  <a:gd name="connsiteX2" fmla="*/ 477078 w 1335124"/>
                  <a:gd name="connsiteY2" fmla="*/ 526 h 616227"/>
                  <a:gd name="connsiteX3" fmla="*/ 795130 w 1335124"/>
                  <a:gd name="connsiteY3" fmla="*/ 526 h 616227"/>
                  <a:gd name="connsiteX4" fmla="*/ 1181067 w 1335124"/>
                  <a:gd name="connsiteY4" fmla="*/ 0 h 616227"/>
                  <a:gd name="connsiteX5" fmla="*/ 1335124 w 1335124"/>
                  <a:gd name="connsiteY5" fmla="*/ 616227 h 616227"/>
                  <a:gd name="connsiteX6" fmla="*/ 0 w 1335124"/>
                  <a:gd name="connsiteY6" fmla="*/ 616227 h 616227"/>
                  <a:gd name="connsiteX0" fmla="*/ 0 w 1335124"/>
                  <a:gd name="connsiteY0" fmla="*/ 717301 h 717301"/>
                  <a:gd name="connsiteX1" fmla="*/ 154057 w 1335124"/>
                  <a:gd name="connsiteY1" fmla="*/ 101074 h 717301"/>
                  <a:gd name="connsiteX2" fmla="*/ 477078 w 1335124"/>
                  <a:gd name="connsiteY2" fmla="*/ 101600 h 717301"/>
                  <a:gd name="connsiteX3" fmla="*/ 795130 w 1335124"/>
                  <a:gd name="connsiteY3" fmla="*/ 101600 h 717301"/>
                  <a:gd name="connsiteX4" fmla="*/ 1181067 w 1335124"/>
                  <a:gd name="connsiteY4" fmla="*/ 101074 h 717301"/>
                  <a:gd name="connsiteX5" fmla="*/ 1335124 w 1335124"/>
                  <a:gd name="connsiteY5" fmla="*/ 717301 h 717301"/>
                  <a:gd name="connsiteX6" fmla="*/ 0 w 1335124"/>
                  <a:gd name="connsiteY6" fmla="*/ 717301 h 717301"/>
                  <a:gd name="connsiteX0" fmla="*/ 0 w 1335124"/>
                  <a:gd name="connsiteY0" fmla="*/ 749229 h 749229"/>
                  <a:gd name="connsiteX1" fmla="*/ 154057 w 1335124"/>
                  <a:gd name="connsiteY1" fmla="*/ 133002 h 749229"/>
                  <a:gd name="connsiteX2" fmla="*/ 477078 w 1335124"/>
                  <a:gd name="connsiteY2" fmla="*/ 133528 h 749229"/>
                  <a:gd name="connsiteX3" fmla="*/ 795130 w 1335124"/>
                  <a:gd name="connsiteY3" fmla="*/ 133528 h 749229"/>
                  <a:gd name="connsiteX4" fmla="*/ 1181067 w 1335124"/>
                  <a:gd name="connsiteY4" fmla="*/ 133002 h 749229"/>
                  <a:gd name="connsiteX5" fmla="*/ 1335124 w 1335124"/>
                  <a:gd name="connsiteY5" fmla="*/ 749229 h 749229"/>
                  <a:gd name="connsiteX6" fmla="*/ 0 w 1335124"/>
                  <a:gd name="connsiteY6" fmla="*/ 749229 h 749229"/>
                  <a:gd name="connsiteX0" fmla="*/ 0 w 1335124"/>
                  <a:gd name="connsiteY0" fmla="*/ 755589 h 755589"/>
                  <a:gd name="connsiteX1" fmla="*/ 154057 w 1335124"/>
                  <a:gd name="connsiteY1" fmla="*/ 139362 h 755589"/>
                  <a:gd name="connsiteX2" fmla="*/ 477078 w 1335124"/>
                  <a:gd name="connsiteY2" fmla="*/ 139888 h 755589"/>
                  <a:gd name="connsiteX3" fmla="*/ 795130 w 1335124"/>
                  <a:gd name="connsiteY3" fmla="*/ 139888 h 755589"/>
                  <a:gd name="connsiteX4" fmla="*/ 1181067 w 1335124"/>
                  <a:gd name="connsiteY4" fmla="*/ 139362 h 755589"/>
                  <a:gd name="connsiteX5" fmla="*/ 1335124 w 1335124"/>
                  <a:gd name="connsiteY5" fmla="*/ 755589 h 755589"/>
                  <a:gd name="connsiteX6" fmla="*/ 0 w 1335124"/>
                  <a:gd name="connsiteY6" fmla="*/ 755589 h 75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35124" h="755589">
                    <a:moveTo>
                      <a:pt x="0" y="755589"/>
                    </a:moveTo>
                    <a:lnTo>
                      <a:pt x="154057" y="139362"/>
                    </a:lnTo>
                    <a:lnTo>
                      <a:pt x="477078" y="139888"/>
                    </a:lnTo>
                    <a:cubicBezTo>
                      <a:pt x="612912" y="-88712"/>
                      <a:pt x="708992" y="741"/>
                      <a:pt x="795130" y="139888"/>
                    </a:cubicBezTo>
                    <a:lnTo>
                      <a:pt x="1181067" y="139362"/>
                    </a:lnTo>
                    <a:lnTo>
                      <a:pt x="1335124" y="755589"/>
                    </a:lnTo>
                    <a:lnTo>
                      <a:pt x="0" y="755589"/>
                    </a:ln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Snip Same Side Corner Rectangle 116">
                <a:extLst>
                  <a:ext uri="{FF2B5EF4-FFF2-40B4-BE49-F238E27FC236}">
                    <a16:creationId xmlns:a16="http://schemas.microsoft.com/office/drawing/2014/main" id="{BEB7DF35-FBB3-A3A4-1BAA-52D91805DF58}"/>
                  </a:ext>
                </a:extLst>
              </p:cNvPr>
              <p:cNvSpPr/>
              <p:nvPr/>
            </p:nvSpPr>
            <p:spPr bwMode="auto">
              <a:xfrm>
                <a:off x="8292564" y="-1742854"/>
                <a:ext cx="685800" cy="685800"/>
              </a:xfrm>
              <a:prstGeom prst="snip2SameRect">
                <a:avLst>
                  <a:gd name="adj1" fmla="val 15218"/>
                  <a:gd name="adj2" fmla="val 0"/>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64FACDFB-CCCE-0253-2721-5A14A83D7949}"/>
                  </a:ext>
                </a:extLst>
              </p:cNvPr>
              <p:cNvSpPr/>
              <p:nvPr/>
            </p:nvSpPr>
            <p:spPr bwMode="auto">
              <a:xfrm>
                <a:off x="8344903" y="-1698907"/>
                <a:ext cx="580436" cy="58043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8E45C193-77C0-8723-098B-5F810360E728}"/>
                  </a:ext>
                </a:extLst>
              </p:cNvPr>
              <p:cNvSpPr/>
              <p:nvPr/>
            </p:nvSpPr>
            <p:spPr bwMode="auto">
              <a:xfrm>
                <a:off x="8476438" y="-1058568"/>
                <a:ext cx="318052" cy="114875"/>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TextBox 119">
                <a:extLst>
                  <a:ext uri="{FF2B5EF4-FFF2-40B4-BE49-F238E27FC236}">
                    <a16:creationId xmlns:a16="http://schemas.microsoft.com/office/drawing/2014/main" id="{98961E1C-5F4E-F06F-74D9-88EF6C33DA64}"/>
                  </a:ext>
                </a:extLst>
              </p:cNvPr>
              <p:cNvSpPr txBox="1"/>
              <p:nvPr/>
            </p:nvSpPr>
            <p:spPr bwMode="auto">
              <a:xfrm>
                <a:off x="8217354" y="-1574352"/>
                <a:ext cx="815008"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177</a:t>
                </a: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a:t>
                </a:r>
              </a:p>
            </p:txBody>
          </p:sp>
          <p:sp>
            <p:nvSpPr>
              <p:cNvPr id="121" name="TextBox 120">
                <a:extLst>
                  <a:ext uri="{FF2B5EF4-FFF2-40B4-BE49-F238E27FC236}">
                    <a16:creationId xmlns:a16="http://schemas.microsoft.com/office/drawing/2014/main" id="{B596B96F-3582-006E-FEE1-A1ABCD327694}"/>
                  </a:ext>
                </a:extLst>
              </p:cNvPr>
              <p:cNvSpPr txBox="1"/>
              <p:nvPr/>
            </p:nvSpPr>
            <p:spPr bwMode="auto">
              <a:xfrm>
                <a:off x="8049054" y="-825431"/>
                <a:ext cx="1206113" cy="417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PSMA-617</a:t>
                </a:r>
              </a:p>
            </p:txBody>
          </p:sp>
        </p:grpSp>
        <p:sp>
          <p:nvSpPr>
            <p:cNvPr id="95" name="Snip Same Side Corner Rectangle 90">
              <a:extLst>
                <a:ext uri="{FF2B5EF4-FFF2-40B4-BE49-F238E27FC236}">
                  <a16:creationId xmlns:a16="http://schemas.microsoft.com/office/drawing/2014/main" id="{352AD5FC-46E0-1B9F-D9E5-7F04F05FF5F0}"/>
                </a:ext>
              </a:extLst>
            </p:cNvPr>
            <p:cNvSpPr/>
            <p:nvPr/>
          </p:nvSpPr>
          <p:spPr bwMode="auto">
            <a:xfrm>
              <a:off x="6676548" y="128737"/>
              <a:ext cx="1119581" cy="1181225"/>
            </a:xfrm>
            <a:custGeom>
              <a:avLst/>
              <a:gdLst>
                <a:gd name="connsiteX0" fmla="*/ 186601 w 1119582"/>
                <a:gd name="connsiteY0" fmla="*/ 0 h 1177218"/>
                <a:gd name="connsiteX1" fmla="*/ 932981 w 1119582"/>
                <a:gd name="connsiteY1" fmla="*/ 0 h 1177218"/>
                <a:gd name="connsiteX2" fmla="*/ 1119582 w 1119582"/>
                <a:gd name="connsiteY2" fmla="*/ 186601 h 1177218"/>
                <a:gd name="connsiteX3" fmla="*/ 1119582 w 1119582"/>
                <a:gd name="connsiteY3" fmla="*/ 1177218 h 1177218"/>
                <a:gd name="connsiteX4" fmla="*/ 1119582 w 1119582"/>
                <a:gd name="connsiteY4" fmla="*/ 1177218 h 1177218"/>
                <a:gd name="connsiteX5" fmla="*/ 0 w 1119582"/>
                <a:gd name="connsiteY5" fmla="*/ 1177218 h 1177218"/>
                <a:gd name="connsiteX6" fmla="*/ 0 w 1119582"/>
                <a:gd name="connsiteY6" fmla="*/ 1177218 h 1177218"/>
                <a:gd name="connsiteX7" fmla="*/ 0 w 1119582"/>
                <a:gd name="connsiteY7" fmla="*/ 186601 h 1177218"/>
                <a:gd name="connsiteX8" fmla="*/ 186601 w 1119582"/>
                <a:gd name="connsiteY8" fmla="*/ 0 h 1177218"/>
                <a:gd name="connsiteX0" fmla="*/ 186601 w 1119582"/>
                <a:gd name="connsiteY0" fmla="*/ 4007 h 1181225"/>
                <a:gd name="connsiteX1" fmla="*/ 380235 w 1119582"/>
                <a:gd name="connsiteY1" fmla="*/ 0 h 1181225"/>
                <a:gd name="connsiteX2" fmla="*/ 932981 w 1119582"/>
                <a:gd name="connsiteY2" fmla="*/ 4007 h 1181225"/>
                <a:gd name="connsiteX3" fmla="*/ 1119582 w 1119582"/>
                <a:gd name="connsiteY3" fmla="*/ 190608 h 1181225"/>
                <a:gd name="connsiteX4" fmla="*/ 1119582 w 1119582"/>
                <a:gd name="connsiteY4" fmla="*/ 1181225 h 1181225"/>
                <a:gd name="connsiteX5" fmla="*/ 1119582 w 1119582"/>
                <a:gd name="connsiteY5" fmla="*/ 1181225 h 1181225"/>
                <a:gd name="connsiteX6" fmla="*/ 0 w 1119582"/>
                <a:gd name="connsiteY6" fmla="*/ 1181225 h 1181225"/>
                <a:gd name="connsiteX7" fmla="*/ 0 w 1119582"/>
                <a:gd name="connsiteY7" fmla="*/ 1181225 h 1181225"/>
                <a:gd name="connsiteX8" fmla="*/ 0 w 1119582"/>
                <a:gd name="connsiteY8" fmla="*/ 190608 h 1181225"/>
                <a:gd name="connsiteX9" fmla="*/ 186601 w 1119582"/>
                <a:gd name="connsiteY9"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1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 name="connsiteX0" fmla="*/ 186601 w 1119582"/>
                <a:gd name="connsiteY0" fmla="*/ 4007 h 1181225"/>
                <a:gd name="connsiteX1" fmla="*/ 380235 w 1119582"/>
                <a:gd name="connsiteY1" fmla="*/ 0 h 1181225"/>
                <a:gd name="connsiteX2" fmla="*/ 688348 w 1119582"/>
                <a:gd name="connsiteY2" fmla="*/ 9940 h 1181225"/>
                <a:gd name="connsiteX3" fmla="*/ 932981 w 1119582"/>
                <a:gd name="connsiteY3" fmla="*/ 4007 h 1181225"/>
                <a:gd name="connsiteX4" fmla="*/ 1119582 w 1119582"/>
                <a:gd name="connsiteY4" fmla="*/ 190608 h 1181225"/>
                <a:gd name="connsiteX5" fmla="*/ 1119582 w 1119582"/>
                <a:gd name="connsiteY5" fmla="*/ 1181225 h 1181225"/>
                <a:gd name="connsiteX6" fmla="*/ 1119582 w 1119582"/>
                <a:gd name="connsiteY6" fmla="*/ 1181225 h 1181225"/>
                <a:gd name="connsiteX7" fmla="*/ 0 w 1119582"/>
                <a:gd name="connsiteY7" fmla="*/ 1181225 h 1181225"/>
                <a:gd name="connsiteX8" fmla="*/ 0 w 1119582"/>
                <a:gd name="connsiteY8" fmla="*/ 1181225 h 1181225"/>
                <a:gd name="connsiteX9" fmla="*/ 0 w 1119582"/>
                <a:gd name="connsiteY9" fmla="*/ 190608 h 1181225"/>
                <a:gd name="connsiteX10" fmla="*/ 186601 w 1119582"/>
                <a:gd name="connsiteY10" fmla="*/ 4007 h 1181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19582" h="1181225">
                  <a:moveTo>
                    <a:pt x="186601" y="4007"/>
                  </a:moveTo>
                  <a:lnTo>
                    <a:pt x="380235" y="0"/>
                  </a:lnTo>
                  <a:cubicBezTo>
                    <a:pt x="443183" y="139148"/>
                    <a:pt x="605523" y="208723"/>
                    <a:pt x="688348" y="9940"/>
                  </a:cubicBezTo>
                  <a:lnTo>
                    <a:pt x="932981" y="4007"/>
                  </a:lnTo>
                  <a:lnTo>
                    <a:pt x="1119582" y="190608"/>
                  </a:lnTo>
                  <a:lnTo>
                    <a:pt x="1119582" y="1181225"/>
                  </a:lnTo>
                  <a:lnTo>
                    <a:pt x="1119582" y="1181225"/>
                  </a:lnTo>
                  <a:lnTo>
                    <a:pt x="0" y="1181225"/>
                  </a:lnTo>
                  <a:lnTo>
                    <a:pt x="0" y="1181225"/>
                  </a:lnTo>
                  <a:lnTo>
                    <a:pt x="0" y="190608"/>
                  </a:lnTo>
                  <a:lnTo>
                    <a:pt x="186601" y="4007"/>
                  </a:ln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26" name="TextBox 125">
            <a:extLst>
              <a:ext uri="{FF2B5EF4-FFF2-40B4-BE49-F238E27FC236}">
                <a16:creationId xmlns:a16="http://schemas.microsoft.com/office/drawing/2014/main" id="{13CE3985-FA07-0BC2-040B-769A3B91C563}"/>
              </a:ext>
            </a:extLst>
          </p:cNvPr>
          <p:cNvSpPr txBox="1"/>
          <p:nvPr/>
        </p:nvSpPr>
        <p:spPr>
          <a:xfrm>
            <a:off x="2971127" y="1997551"/>
            <a:ext cx="2023474"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177</a:t>
            </a: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Lu-PSMA-617</a:t>
            </a:r>
          </a:p>
        </p:txBody>
      </p:sp>
      <p:sp>
        <p:nvSpPr>
          <p:cNvPr id="127" name="TextBox 126">
            <a:extLst>
              <a:ext uri="{FF2B5EF4-FFF2-40B4-BE49-F238E27FC236}">
                <a16:creationId xmlns:a16="http://schemas.microsoft.com/office/drawing/2014/main" id="{0E63EE13-E856-2A75-7C21-AE65754CF685}"/>
              </a:ext>
            </a:extLst>
          </p:cNvPr>
          <p:cNvSpPr txBox="1"/>
          <p:nvPr/>
        </p:nvSpPr>
        <p:spPr>
          <a:xfrm>
            <a:off x="1207622" y="5294533"/>
            <a:ext cx="3829278"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DNA damage</a:t>
            </a:r>
          </a:p>
        </p:txBody>
      </p:sp>
      <p:sp>
        <p:nvSpPr>
          <p:cNvPr id="128" name="TextBox 127">
            <a:extLst>
              <a:ext uri="{FF2B5EF4-FFF2-40B4-BE49-F238E27FC236}">
                <a16:creationId xmlns:a16="http://schemas.microsoft.com/office/drawing/2014/main" id="{2A404659-B9C3-621C-C791-27E9975613C8}"/>
              </a:ext>
            </a:extLst>
          </p:cNvPr>
          <p:cNvSpPr txBox="1"/>
          <p:nvPr/>
        </p:nvSpPr>
        <p:spPr>
          <a:xfrm>
            <a:off x="1460454" y="3416028"/>
            <a:ext cx="1891965"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Endocytosis</a:t>
            </a:r>
          </a:p>
        </p:txBody>
      </p:sp>
      <p:sp>
        <p:nvSpPr>
          <p:cNvPr id="129" name="TextBox 128">
            <a:extLst>
              <a:ext uri="{FF2B5EF4-FFF2-40B4-BE49-F238E27FC236}">
                <a16:creationId xmlns:a16="http://schemas.microsoft.com/office/drawing/2014/main" id="{763A4BE4-FB75-B3B5-1757-8354718AE7C5}"/>
              </a:ext>
            </a:extLst>
          </p:cNvPr>
          <p:cNvSpPr txBox="1"/>
          <p:nvPr/>
        </p:nvSpPr>
        <p:spPr>
          <a:xfrm>
            <a:off x="1316752" y="2157386"/>
            <a:ext cx="1107745"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PSMA</a:t>
            </a:r>
          </a:p>
        </p:txBody>
      </p:sp>
      <p:sp>
        <p:nvSpPr>
          <p:cNvPr id="131" name="Arc 130">
            <a:extLst>
              <a:ext uri="{FF2B5EF4-FFF2-40B4-BE49-F238E27FC236}">
                <a16:creationId xmlns:a16="http://schemas.microsoft.com/office/drawing/2014/main" id="{49D67CD5-DA4A-B15B-6C92-644A942F81FD}"/>
              </a:ext>
            </a:extLst>
          </p:cNvPr>
          <p:cNvSpPr/>
          <p:nvPr/>
        </p:nvSpPr>
        <p:spPr bwMode="auto">
          <a:xfrm rot="14347514">
            <a:off x="3327223" y="3396265"/>
            <a:ext cx="1747336" cy="2347329"/>
          </a:xfrm>
          <a:prstGeom prst="arc">
            <a:avLst>
              <a:gd name="adj1" fmla="val 16460592"/>
              <a:gd name="adj2" fmla="val 18190200"/>
            </a:avLst>
          </a:prstGeom>
          <a:noFill/>
          <a:ln w="28575"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2" name="Arc 131">
            <a:extLst>
              <a:ext uri="{FF2B5EF4-FFF2-40B4-BE49-F238E27FC236}">
                <a16:creationId xmlns:a16="http://schemas.microsoft.com/office/drawing/2014/main" id="{078687C0-4ACB-F8B4-5824-A71EC65152B9}"/>
              </a:ext>
            </a:extLst>
          </p:cNvPr>
          <p:cNvSpPr/>
          <p:nvPr/>
        </p:nvSpPr>
        <p:spPr bwMode="auto">
          <a:xfrm rot="10800000">
            <a:off x="2278241" y="1103543"/>
            <a:ext cx="1747336" cy="2347329"/>
          </a:xfrm>
          <a:prstGeom prst="arc">
            <a:avLst>
              <a:gd name="adj1" fmla="val 17021700"/>
              <a:gd name="adj2" fmla="val 18190200"/>
            </a:avLst>
          </a:prstGeom>
          <a:noFill/>
          <a:ln w="28575"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3" name="Right Bracket 132">
            <a:extLst>
              <a:ext uri="{FF2B5EF4-FFF2-40B4-BE49-F238E27FC236}">
                <a16:creationId xmlns:a16="http://schemas.microsoft.com/office/drawing/2014/main" id="{D7224E4C-6614-C3C5-6B4E-0840D15B1906}"/>
              </a:ext>
            </a:extLst>
          </p:cNvPr>
          <p:cNvSpPr/>
          <p:nvPr/>
        </p:nvSpPr>
        <p:spPr bwMode="auto">
          <a:xfrm>
            <a:off x="3087715" y="1914521"/>
            <a:ext cx="142220" cy="487311"/>
          </a:xfrm>
          <a:prstGeom prst="rightBracket">
            <a:avLst>
              <a:gd name="adj" fmla="val 0"/>
            </a:avLst>
          </a:prstGeom>
          <a:noFill/>
          <a:ln w="19050"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8" name="Group 147">
            <a:extLst>
              <a:ext uri="{FF2B5EF4-FFF2-40B4-BE49-F238E27FC236}">
                <a16:creationId xmlns:a16="http://schemas.microsoft.com/office/drawing/2014/main" id="{24DA0BDE-AE76-F6A8-7178-566EF0F0512A}"/>
              </a:ext>
            </a:extLst>
          </p:cNvPr>
          <p:cNvGrpSpPr/>
          <p:nvPr/>
        </p:nvGrpSpPr>
        <p:grpSpPr>
          <a:xfrm>
            <a:off x="1144394" y="4587810"/>
            <a:ext cx="3971227" cy="916106"/>
            <a:chOff x="990320" y="5208013"/>
            <a:chExt cx="3971227" cy="916106"/>
          </a:xfrm>
        </p:grpSpPr>
        <p:pic>
          <p:nvPicPr>
            <p:cNvPr id="137" name="Graphic 136" descr="DNA">
              <a:extLst>
                <a:ext uri="{FF2B5EF4-FFF2-40B4-BE49-F238E27FC236}">
                  <a16:creationId xmlns:a16="http://schemas.microsoft.com/office/drawing/2014/main" id="{38FC3CF5-47A7-6FE0-0ED1-24F40AABDA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4047147" y="5208013"/>
              <a:ext cx="914400" cy="914400"/>
            </a:xfrm>
            <a:prstGeom prst="rect">
              <a:avLst/>
            </a:prstGeom>
          </p:spPr>
        </p:pic>
        <p:pic>
          <p:nvPicPr>
            <p:cNvPr id="138" name="Graphic 137" descr="DNA">
              <a:extLst>
                <a:ext uri="{FF2B5EF4-FFF2-40B4-BE49-F238E27FC236}">
                  <a16:creationId xmlns:a16="http://schemas.microsoft.com/office/drawing/2014/main" id="{59973BA2-A939-8026-3E78-898E53532C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3214912" y="5208013"/>
              <a:ext cx="914400" cy="914400"/>
            </a:xfrm>
            <a:prstGeom prst="rect">
              <a:avLst/>
            </a:prstGeom>
          </p:spPr>
        </p:pic>
        <p:pic>
          <p:nvPicPr>
            <p:cNvPr id="139" name="Graphic 138" descr="DNA">
              <a:extLst>
                <a:ext uri="{FF2B5EF4-FFF2-40B4-BE49-F238E27FC236}">
                  <a16:creationId xmlns:a16="http://schemas.microsoft.com/office/drawing/2014/main" id="{3F549AF6-70A5-6FA4-25D5-E2CDF33F03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1822555" y="5209719"/>
              <a:ext cx="914400" cy="914400"/>
            </a:xfrm>
            <a:prstGeom prst="rect">
              <a:avLst/>
            </a:prstGeom>
          </p:spPr>
        </p:pic>
        <p:pic>
          <p:nvPicPr>
            <p:cNvPr id="140" name="Graphic 139" descr="DNA">
              <a:extLst>
                <a:ext uri="{FF2B5EF4-FFF2-40B4-BE49-F238E27FC236}">
                  <a16:creationId xmlns:a16="http://schemas.microsoft.com/office/drawing/2014/main" id="{161E7E82-FFDA-C3F7-EB6B-D9C97BE4C6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5400000">
              <a:off x="990320" y="5209719"/>
              <a:ext cx="914400" cy="914400"/>
            </a:xfrm>
            <a:prstGeom prst="rect">
              <a:avLst/>
            </a:prstGeom>
          </p:spPr>
        </p:pic>
      </p:grpSp>
      <p:cxnSp>
        <p:nvCxnSpPr>
          <p:cNvPr id="145" name="Straight Connector 144">
            <a:extLst>
              <a:ext uri="{FF2B5EF4-FFF2-40B4-BE49-F238E27FC236}">
                <a16:creationId xmlns:a16="http://schemas.microsoft.com/office/drawing/2014/main" id="{6D33E345-6501-3CB8-D972-1BF763734B0F}"/>
              </a:ext>
            </a:extLst>
          </p:cNvPr>
          <p:cNvCxnSpPr>
            <a:cxnSpLocks/>
            <a:stCxn id="91" idx="9"/>
          </p:cNvCxnSpPr>
          <p:nvPr/>
        </p:nvCxnSpPr>
        <p:spPr bwMode="auto">
          <a:xfrm flipH="1" flipV="1">
            <a:off x="2163902" y="2391080"/>
            <a:ext cx="228679" cy="131683"/>
          </a:xfrm>
          <a:prstGeom prst="line">
            <a:avLst/>
          </a:prstGeom>
          <a:noFill/>
          <a:ln w="19050" cap="flat" cmpd="sng" algn="ctr">
            <a:solidFill>
              <a:schemeClr val="bg1"/>
            </a:solidFill>
            <a:prstDash val="solid"/>
            <a:round/>
            <a:headEnd type="none" w="med" len="med"/>
            <a:tailEnd type="none" w="med" len="med"/>
          </a:ln>
          <a:effectLst/>
        </p:spPr>
      </p:cxnSp>
      <p:sp>
        <p:nvSpPr>
          <p:cNvPr id="10" name="Rectangle 9">
            <a:extLst>
              <a:ext uri="{FF2B5EF4-FFF2-40B4-BE49-F238E27FC236}">
                <a16:creationId xmlns:a16="http://schemas.microsoft.com/office/drawing/2014/main" id="{E01DC9F9-37D9-D7B4-49AD-A4C3F324C30A}"/>
              </a:ext>
            </a:extLst>
          </p:cNvPr>
          <p:cNvSpPr/>
          <p:nvPr/>
        </p:nvSpPr>
        <p:spPr bwMode="auto">
          <a:xfrm>
            <a:off x="5442354" y="1341441"/>
            <a:ext cx="3899961" cy="4952024"/>
          </a:xfrm>
          <a:prstGeom prst="rect">
            <a:avLst/>
          </a:prstGeom>
          <a:noFill/>
          <a:ln w="5715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Arc 201">
            <a:extLst>
              <a:ext uri="{FF2B5EF4-FFF2-40B4-BE49-F238E27FC236}">
                <a16:creationId xmlns:a16="http://schemas.microsoft.com/office/drawing/2014/main" id="{B9B7349E-F525-63E3-30DC-8AFC7B53F0DE}"/>
              </a:ext>
            </a:extLst>
          </p:cNvPr>
          <p:cNvSpPr/>
          <p:nvPr/>
        </p:nvSpPr>
        <p:spPr bwMode="auto">
          <a:xfrm rot="20323623">
            <a:off x="4714367" y="4372374"/>
            <a:ext cx="1747336" cy="2347329"/>
          </a:xfrm>
          <a:prstGeom prst="arc">
            <a:avLst>
              <a:gd name="adj1" fmla="val 16344682"/>
              <a:gd name="adj2" fmla="val 20443562"/>
            </a:avLst>
          </a:prstGeom>
          <a:noFill/>
          <a:ln w="76200" cap="flat" cmpd="sng" algn="ctr">
            <a:solidFill>
              <a:schemeClr val="accent3"/>
            </a:solidFill>
            <a:prstDash val="solid"/>
            <a:round/>
            <a:headEnd type="triangl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3" name="TextBox 202">
            <a:extLst>
              <a:ext uri="{FF2B5EF4-FFF2-40B4-BE49-F238E27FC236}">
                <a16:creationId xmlns:a16="http://schemas.microsoft.com/office/drawing/2014/main" id="{5991DAA3-79CC-02E3-03B2-08994991B6D3}"/>
              </a:ext>
            </a:extLst>
          </p:cNvPr>
          <p:cNvSpPr txBox="1"/>
          <p:nvPr/>
        </p:nvSpPr>
        <p:spPr>
          <a:xfrm>
            <a:off x="5457380" y="5125256"/>
            <a:ext cx="2023474" cy="33855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Prostate cancer cell</a:t>
            </a:r>
          </a:p>
        </p:txBody>
      </p:sp>
      <p:sp>
        <p:nvSpPr>
          <p:cNvPr id="41" name="Text Box 11">
            <a:extLst>
              <a:ext uri="{FF2B5EF4-FFF2-40B4-BE49-F238E27FC236}">
                <a16:creationId xmlns:a16="http://schemas.microsoft.com/office/drawing/2014/main" id="{5023BDCD-EC95-DAE1-6DD7-0B1A31D4DE92}"/>
              </a:ext>
            </a:extLst>
          </p:cNvPr>
          <p:cNvSpPr txBox="1">
            <a:spLocks noChangeArrowheads="1"/>
          </p:cNvSpPr>
          <p:nvPr/>
        </p:nvSpPr>
        <p:spPr bwMode="auto">
          <a:xfrm>
            <a:off x="404065" y="640329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de-DE" altLang="fr-FR" sz="1200" b="0" i="0" u="none" strike="noStrike" kern="1200" cap="none" spc="0" normalizeH="0" baseline="0" noProof="0" dirty="0">
                <a:ln>
                  <a:noFill/>
                </a:ln>
                <a:solidFill>
                  <a:srgbClr val="455560"/>
                </a:solidFill>
                <a:effectLst/>
                <a:uLnTx/>
                <a:uFillTx/>
                <a:latin typeface="Calibri"/>
                <a:ea typeface="ヒラギノ角ゴ Pro W3" charset="-128"/>
                <a:cs typeface="Arial" panose="020B0604020202020204" pitchFamily="34" charset="0"/>
              </a:rPr>
              <a:t>Morris. ASCO 2021. Abstr LBA4.</a:t>
            </a:r>
            <a:endParaRPr kumimoji="0" lang="en-US" sz="800" b="1" i="0" u="none" strike="noStrike" kern="1200" cap="none" spc="0" normalizeH="0" baseline="0" noProof="0" dirty="0">
              <a:ln>
                <a:noFill/>
              </a:ln>
              <a:solidFill>
                <a:srgbClr val="FEFDD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6104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7BFBD47-56A3-6E77-4F83-0128A6497562}"/>
              </a:ext>
            </a:extLst>
          </p:cNvPr>
          <p:cNvSpPr>
            <a:spLocks noGrp="1"/>
          </p:cNvSpPr>
          <p:nvPr>
            <p:ph type="title"/>
          </p:nvPr>
        </p:nvSpPr>
        <p:spPr/>
        <p:txBody>
          <a:bodyPr/>
          <a:lstStyle/>
          <a:p>
            <a:r>
              <a:rPr lang="en-US" dirty="0"/>
              <a:t>PSMAfore: </a:t>
            </a:r>
            <a:r>
              <a:rPr lang="en-US" baseline="30000" dirty="0"/>
              <a:t>177</a:t>
            </a:r>
            <a:r>
              <a:rPr lang="en-US" dirty="0"/>
              <a:t>Lu-PSMA-617 vs Change in ARSI in Patients With mCRPC and No Previous Taxane Therapy</a:t>
            </a:r>
          </a:p>
        </p:txBody>
      </p:sp>
      <p:sp>
        <p:nvSpPr>
          <p:cNvPr id="6" name="Content Placeholder 5">
            <a:extLst>
              <a:ext uri="{FF2B5EF4-FFF2-40B4-BE49-F238E27FC236}">
                <a16:creationId xmlns:a16="http://schemas.microsoft.com/office/drawing/2014/main" id="{5E7EC478-B493-1570-D565-00F554455E47}"/>
              </a:ext>
            </a:extLst>
          </p:cNvPr>
          <p:cNvSpPr>
            <a:spLocks noGrp="1"/>
          </p:cNvSpPr>
          <p:nvPr>
            <p:ph idx="1"/>
          </p:nvPr>
        </p:nvSpPr>
        <p:spPr>
          <a:xfrm>
            <a:off x="604675" y="1513047"/>
            <a:ext cx="11282525" cy="4650686"/>
          </a:xfrm>
        </p:spPr>
        <p:txBody>
          <a:bodyPr/>
          <a:lstStyle/>
          <a:p>
            <a:r>
              <a:rPr lang="en-US" sz="2000" dirty="0"/>
              <a:t>Open-label, multicenter, randomized phase III study</a:t>
            </a:r>
          </a:p>
          <a:p>
            <a:endParaRPr lang="en-US" sz="2000" dirty="0"/>
          </a:p>
          <a:p>
            <a:endParaRPr lang="en-US" sz="2000" dirty="0"/>
          </a:p>
          <a:p>
            <a:endParaRPr lang="en-US" sz="2000" dirty="0"/>
          </a:p>
          <a:p>
            <a:endParaRPr lang="en-US" sz="2000" dirty="0"/>
          </a:p>
          <a:p>
            <a:endParaRPr lang="en-US" sz="2000" dirty="0"/>
          </a:p>
          <a:p>
            <a:endParaRPr lang="en-US" sz="2000" dirty="0"/>
          </a:p>
          <a:p>
            <a:r>
              <a:rPr lang="en-US" sz="2000" b="1" dirty="0"/>
              <a:t>Primary endpoint:</a:t>
            </a:r>
            <a:r>
              <a:rPr lang="en-US" sz="2000" dirty="0"/>
              <a:t> rPFS</a:t>
            </a:r>
          </a:p>
          <a:p>
            <a:r>
              <a:rPr lang="en-US" sz="2000" b="1" dirty="0"/>
              <a:t>Secondary endpoints:</a:t>
            </a:r>
            <a:r>
              <a:rPr lang="en-US" sz="2000" dirty="0"/>
              <a:t> OS, safety, PFS, rPFS2 for crossover patients, ORR, DCR, DoR, PSA50-RR, </a:t>
            </a:r>
            <a:br>
              <a:rPr lang="en-US" sz="2000" dirty="0"/>
            </a:br>
            <a:r>
              <a:rPr lang="en-US" sz="2000" dirty="0"/>
              <a:t>time to first SSE, time to PSA progression, time to soft-tissue progression, time to pain progression, QoL</a:t>
            </a:r>
          </a:p>
        </p:txBody>
      </p:sp>
      <p:sp>
        <p:nvSpPr>
          <p:cNvPr id="7" name="Text Box 45">
            <a:extLst>
              <a:ext uri="{FF2B5EF4-FFF2-40B4-BE49-F238E27FC236}">
                <a16:creationId xmlns:a16="http://schemas.microsoft.com/office/drawing/2014/main" id="{9148523B-5251-E116-BAA6-07F9D9616635}"/>
              </a:ext>
            </a:extLst>
          </p:cNvPr>
          <p:cNvSpPr txBox="1">
            <a:spLocks noChangeArrowheads="1"/>
          </p:cNvSpPr>
          <p:nvPr/>
        </p:nvSpPr>
        <p:spPr bwMode="auto">
          <a:xfrm>
            <a:off x="1010655" y="2619986"/>
            <a:ext cx="2848342"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mCRPC and disease progression on prior ARSI; no previous taxane in CRPC or HSPC settings; PSMA positive on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8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68</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GA-PSMA-11 PET/CT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469)</a:t>
            </a:r>
          </a:p>
        </p:txBody>
      </p:sp>
      <p:sp>
        <p:nvSpPr>
          <p:cNvPr id="8" name="Rectangle 49">
            <a:extLst>
              <a:ext uri="{FF2B5EF4-FFF2-40B4-BE49-F238E27FC236}">
                <a16:creationId xmlns:a16="http://schemas.microsoft.com/office/drawing/2014/main" id="{0867BB23-5EB4-7051-B7AF-E0F37EBD18BC}"/>
              </a:ext>
            </a:extLst>
          </p:cNvPr>
          <p:cNvSpPr>
            <a:spLocks noChangeArrowheads="1"/>
          </p:cNvSpPr>
          <p:nvPr/>
        </p:nvSpPr>
        <p:spPr bwMode="auto">
          <a:xfrm>
            <a:off x="4661106" y="2523851"/>
            <a:ext cx="329184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177</a:t>
            </a: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Lu PSMA-617 </a:t>
            </a:r>
            <a:r>
              <a:rPr kumimoji="0" lang="en-US" altLang="en-US" sz="1800"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Q6W x 6 cycles</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9" name="Rectangle 49">
            <a:extLst>
              <a:ext uri="{FF2B5EF4-FFF2-40B4-BE49-F238E27FC236}">
                <a16:creationId xmlns:a16="http://schemas.microsoft.com/office/drawing/2014/main" id="{52AEEB23-38EC-9ABB-FD90-144F980DCFB1}"/>
              </a:ext>
            </a:extLst>
          </p:cNvPr>
          <p:cNvSpPr>
            <a:spLocks noChangeArrowheads="1"/>
          </p:cNvSpPr>
          <p:nvPr/>
        </p:nvSpPr>
        <p:spPr bwMode="auto">
          <a:xfrm>
            <a:off x="4661106" y="3876949"/>
            <a:ext cx="329184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Change in ARSI Therapy</a:t>
            </a:r>
            <a:b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800" b="1" i="0" u="none" strike="noStrike" kern="1200" cap="none" spc="0" normalizeH="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 or Enzalutamide)</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cxnSp>
        <p:nvCxnSpPr>
          <p:cNvPr id="11" name="Straight Arrow Connector 10">
            <a:extLst>
              <a:ext uri="{FF2B5EF4-FFF2-40B4-BE49-F238E27FC236}">
                <a16:creationId xmlns:a16="http://schemas.microsoft.com/office/drawing/2014/main" id="{0B3163EA-7FAA-CEEC-7064-8A380CC11082}"/>
              </a:ext>
            </a:extLst>
          </p:cNvPr>
          <p:cNvCxnSpPr>
            <a:cxnSpLocks/>
          </p:cNvCxnSpPr>
          <p:nvPr/>
        </p:nvCxnSpPr>
        <p:spPr bwMode="auto">
          <a:xfrm flipV="1">
            <a:off x="3962192" y="2926728"/>
            <a:ext cx="484001" cy="406178"/>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108E65B6-B7D9-A770-31C3-8A7598F3BE03}"/>
              </a:ext>
            </a:extLst>
          </p:cNvPr>
          <p:cNvCxnSpPr>
            <a:cxnSpLocks/>
          </p:cNvCxnSpPr>
          <p:nvPr/>
        </p:nvCxnSpPr>
        <p:spPr bwMode="auto">
          <a:xfrm>
            <a:off x="3967649" y="3855854"/>
            <a:ext cx="483756" cy="435185"/>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7429339D-D13A-E26B-2C1B-EB8D886F94A6}"/>
              </a:ext>
            </a:extLst>
          </p:cNvPr>
          <p:cNvSpPr txBox="1"/>
          <p:nvPr/>
        </p:nvSpPr>
        <p:spPr bwMode="auto">
          <a:xfrm>
            <a:off x="2816338" y="1895126"/>
            <a:ext cx="3152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prior ARSI in CRPC vs HSPC; asymptomatic vs symptomatic </a:t>
            </a:r>
          </a:p>
        </p:txBody>
      </p:sp>
      <p:cxnSp>
        <p:nvCxnSpPr>
          <p:cNvPr id="16" name="Straight Arrow Connector 15">
            <a:extLst>
              <a:ext uri="{FF2B5EF4-FFF2-40B4-BE49-F238E27FC236}">
                <a16:creationId xmlns:a16="http://schemas.microsoft.com/office/drawing/2014/main" id="{D1DF965D-5AF6-2C41-ED5A-0EF7906F0866}"/>
              </a:ext>
            </a:extLst>
          </p:cNvPr>
          <p:cNvCxnSpPr/>
          <p:nvPr/>
        </p:nvCxnSpPr>
        <p:spPr bwMode="auto">
          <a:xfrm>
            <a:off x="4172784" y="2444035"/>
            <a:ext cx="0" cy="457004"/>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0EF40542-DD73-1FDE-649C-8E88A3B32805}"/>
              </a:ext>
            </a:extLst>
          </p:cNvPr>
          <p:cNvSpPr txBox="1"/>
          <p:nvPr/>
        </p:nvSpPr>
        <p:spPr bwMode="auto">
          <a:xfrm>
            <a:off x="8408310" y="3048016"/>
            <a:ext cx="178723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Crossover allowed upon radiographic progression</a:t>
            </a:r>
          </a:p>
        </p:txBody>
      </p:sp>
      <p:cxnSp>
        <p:nvCxnSpPr>
          <p:cNvPr id="21" name="Straight Arrow Connector 20">
            <a:extLst>
              <a:ext uri="{FF2B5EF4-FFF2-40B4-BE49-F238E27FC236}">
                <a16:creationId xmlns:a16="http://schemas.microsoft.com/office/drawing/2014/main" id="{FCA5A8F4-23B2-038C-8D45-6D2938A1D1D3}"/>
              </a:ext>
            </a:extLst>
          </p:cNvPr>
          <p:cNvCxnSpPr>
            <a:cxnSpLocks/>
            <a:endCxn id="8" idx="3"/>
          </p:cNvCxnSpPr>
          <p:nvPr/>
        </p:nvCxnSpPr>
        <p:spPr bwMode="auto">
          <a:xfrm flipH="1">
            <a:off x="7952946" y="2981051"/>
            <a:ext cx="541605"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Connector 23">
            <a:extLst>
              <a:ext uri="{FF2B5EF4-FFF2-40B4-BE49-F238E27FC236}">
                <a16:creationId xmlns:a16="http://schemas.microsoft.com/office/drawing/2014/main" id="{DBB2AF21-C64A-0CC7-E634-FD1FB96BE269}"/>
              </a:ext>
            </a:extLst>
          </p:cNvPr>
          <p:cNvCxnSpPr>
            <a:cxnSpLocks/>
          </p:cNvCxnSpPr>
          <p:nvPr/>
        </p:nvCxnSpPr>
        <p:spPr bwMode="auto">
          <a:xfrm flipH="1">
            <a:off x="8499763" y="2981051"/>
            <a:ext cx="10391" cy="135309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A08B483-4D46-BEFB-75CD-2AAB9788E19F}"/>
              </a:ext>
            </a:extLst>
          </p:cNvPr>
          <p:cNvCxnSpPr/>
          <p:nvPr/>
        </p:nvCxnSpPr>
        <p:spPr bwMode="auto">
          <a:xfrm>
            <a:off x="8011442" y="4334149"/>
            <a:ext cx="488321" cy="0"/>
          </a:xfrm>
          <a:prstGeom prst="line">
            <a:avLst/>
          </a:prstGeom>
          <a:noFill/>
          <a:ln w="28575" cap="flat" cmpd="sng" algn="ctr">
            <a:solidFill>
              <a:schemeClr val="bg1"/>
            </a:solidFill>
            <a:prstDash val="solid"/>
            <a:round/>
            <a:headEnd type="none" w="med" len="med"/>
            <a:tailEnd type="none" w="med" len="med"/>
          </a:ln>
          <a:effectLst/>
        </p:spPr>
      </p:cxnSp>
      <p:sp>
        <p:nvSpPr>
          <p:cNvPr id="10" name="Text Box 15">
            <a:extLst>
              <a:ext uri="{FF2B5EF4-FFF2-40B4-BE49-F238E27FC236}">
                <a16:creationId xmlns:a16="http://schemas.microsoft.com/office/drawing/2014/main" id="{3CF604B5-D434-D831-707E-BC004D091DA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Sartor. ASCO GU 2022. Abstr </a:t>
            </a:r>
            <a:r>
              <a:rPr lang="en-US" sz="1200" b="0" dirty="0">
                <a:solidFill>
                  <a:schemeClr val="bg2"/>
                </a:solidFill>
                <a:latin typeface="Calibri" panose="020F0502020204030204" pitchFamily="34" charset="0"/>
              </a:rPr>
              <a:t>TPS211.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12773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2FCE7CF-76AF-BAD3-9091-0E28B37919DF}"/>
              </a:ext>
            </a:extLst>
          </p:cNvPr>
          <p:cNvSpPr>
            <a:spLocks noGrp="1"/>
          </p:cNvSpPr>
          <p:nvPr>
            <p:ph type="title"/>
          </p:nvPr>
        </p:nvSpPr>
        <p:spPr/>
        <p:txBody>
          <a:bodyPr/>
          <a:lstStyle/>
          <a:p>
            <a:r>
              <a:rPr lang="en-US" dirty="0"/>
              <a:t>TheraP: </a:t>
            </a:r>
            <a:r>
              <a:rPr lang="en-US" baseline="30000" dirty="0"/>
              <a:t>177</a:t>
            </a:r>
            <a:r>
              <a:rPr lang="en-US" dirty="0"/>
              <a:t>Lu-PSMA-617 vs Cabazitaxel in mCRPC</a:t>
            </a:r>
          </a:p>
        </p:txBody>
      </p:sp>
      <p:sp>
        <p:nvSpPr>
          <p:cNvPr id="2" name="Content Placeholder 1">
            <a:extLst>
              <a:ext uri="{FF2B5EF4-FFF2-40B4-BE49-F238E27FC236}">
                <a16:creationId xmlns:a16="http://schemas.microsoft.com/office/drawing/2014/main" id="{2871B8FA-3186-89C7-50A2-2B13EF525C64}"/>
              </a:ext>
            </a:extLst>
          </p:cNvPr>
          <p:cNvSpPr>
            <a:spLocks noGrp="1"/>
          </p:cNvSpPr>
          <p:nvPr>
            <p:ph idx="1"/>
          </p:nvPr>
        </p:nvSpPr>
        <p:spPr>
          <a:xfrm>
            <a:off x="604675" y="1483551"/>
            <a:ext cx="6199248" cy="4650686"/>
          </a:xfrm>
        </p:spPr>
        <p:txBody>
          <a:bodyPr/>
          <a:lstStyle/>
          <a:p>
            <a:pPr marL="225425" lvl="0" indent="-225425" eaLnBrk="0" hangingPunct="0">
              <a:lnSpc>
                <a:spcPct val="100000"/>
              </a:lnSpc>
              <a:spcBef>
                <a:spcPct val="50000"/>
              </a:spcBef>
              <a:spcAft>
                <a:spcPct val="0"/>
              </a:spcAft>
              <a:buClrTx/>
              <a:defRPr/>
            </a:pPr>
            <a:r>
              <a:rPr lang="en-US" sz="1600" kern="1200" dirty="0">
                <a:solidFill>
                  <a:srgbClr val="000000"/>
                </a:solidFill>
                <a:latin typeface="Calibri"/>
                <a:cs typeface="Arial" panose="020B0604020202020204" pitchFamily="34" charset="0"/>
              </a:rPr>
              <a:t>Randomized, open-label phase II trial of </a:t>
            </a:r>
            <a:r>
              <a:rPr lang="en-US" sz="1600" kern="1200" baseline="30000" dirty="0">
                <a:solidFill>
                  <a:srgbClr val="000000"/>
                </a:solidFill>
                <a:latin typeface="Calibri"/>
                <a:cs typeface="Arial" panose="020B0604020202020204" pitchFamily="34" charset="0"/>
              </a:rPr>
              <a:t>177</a:t>
            </a:r>
            <a:r>
              <a:rPr lang="en-US" sz="1600" kern="1200" dirty="0">
                <a:solidFill>
                  <a:srgbClr val="000000"/>
                </a:solidFill>
                <a:latin typeface="Calibri"/>
                <a:cs typeface="Arial" panose="020B0604020202020204" pitchFamily="34" charset="0"/>
              </a:rPr>
              <a:t>Lu-PSMA-617 vs cabazitaxel in mCRPC </a:t>
            </a:r>
          </a:p>
          <a:p>
            <a:pPr marL="625475" lvl="2" indent="-225425" eaLnBrk="0" hangingPunct="0">
              <a:lnSpc>
                <a:spcPct val="100000"/>
              </a:lnSpc>
              <a:spcBef>
                <a:spcPct val="50000"/>
              </a:spcBef>
              <a:spcAft>
                <a:spcPct val="0"/>
              </a:spcAft>
              <a:buClrTx/>
              <a:defRPr/>
            </a:pPr>
            <a:r>
              <a:rPr lang="en-US" sz="1400" dirty="0"/>
              <a:t>PSMA SUV</a:t>
            </a:r>
            <a:r>
              <a:rPr lang="en-US" sz="1400" baseline="-25000" dirty="0"/>
              <a:t>max</a:t>
            </a:r>
            <a:r>
              <a:rPr lang="en-US" sz="1400" dirty="0"/>
              <a:t> ≥20 on 68Ga-PSMA-11 + FDG PET/CT</a:t>
            </a:r>
            <a:endParaRPr lang="en-US" sz="1400" kern="1200" dirty="0">
              <a:solidFill>
                <a:srgbClr val="000000"/>
              </a:solidFill>
              <a:latin typeface="Calibri"/>
              <a:cs typeface="Arial" panose="020B0604020202020204" pitchFamily="34" charset="0"/>
            </a:endParaRPr>
          </a:p>
          <a:p>
            <a:pPr marL="225425" lvl="0" indent="-225425" eaLnBrk="0" hangingPunct="0">
              <a:lnSpc>
                <a:spcPct val="100000"/>
              </a:lnSpc>
              <a:spcBef>
                <a:spcPct val="50000"/>
              </a:spcBef>
              <a:spcAft>
                <a:spcPct val="0"/>
              </a:spcAft>
              <a:buClrTx/>
              <a:defRPr/>
            </a:pPr>
            <a:r>
              <a:rPr lang="en-US" sz="1600" b="1" kern="1200" dirty="0">
                <a:solidFill>
                  <a:srgbClr val="000000"/>
                </a:solidFill>
                <a:cs typeface="Arial" panose="020B0604020202020204" pitchFamily="34" charset="0"/>
              </a:rPr>
              <a:t>Primary endpoint: </a:t>
            </a:r>
            <a:r>
              <a:rPr lang="en-US" sz="1600" kern="1200" dirty="0">
                <a:solidFill>
                  <a:srgbClr val="000000"/>
                </a:solidFill>
                <a:cs typeface="Arial" panose="020B0604020202020204" pitchFamily="34" charset="0"/>
              </a:rPr>
              <a:t>PSA50-RR</a:t>
            </a:r>
          </a:p>
          <a:p>
            <a:pPr marL="225425" lvl="0" indent="-225425" eaLnBrk="0" hangingPunct="0">
              <a:lnSpc>
                <a:spcPct val="100000"/>
              </a:lnSpc>
              <a:spcBef>
                <a:spcPct val="50000"/>
              </a:spcBef>
              <a:spcAft>
                <a:spcPct val="0"/>
              </a:spcAft>
              <a:buClrTx/>
              <a:defRPr/>
            </a:pPr>
            <a:r>
              <a:rPr lang="en-US" sz="1600" kern="1200" dirty="0">
                <a:solidFill>
                  <a:srgbClr val="000000"/>
                </a:solidFill>
                <a:cs typeface="Arial" panose="020B0604020202020204" pitchFamily="34" charset="0"/>
              </a:rPr>
              <a:t>PSA50-RR 29% greater (95% CI: 16-42; </a:t>
            </a:r>
            <a:r>
              <a:rPr lang="en-US" sz="1600" i="1" kern="1200" dirty="0">
                <a:solidFill>
                  <a:srgbClr val="000000"/>
                </a:solidFill>
                <a:cs typeface="Arial" panose="020B0604020202020204" pitchFamily="34" charset="0"/>
              </a:rPr>
              <a:t>P</a:t>
            </a:r>
            <a:r>
              <a:rPr lang="en-US" sz="1600" kern="1200" dirty="0">
                <a:solidFill>
                  <a:srgbClr val="000000"/>
                </a:solidFill>
                <a:cs typeface="Arial" panose="020B0604020202020204" pitchFamily="34" charset="0"/>
              </a:rPr>
              <a:t> &lt;.0001) for </a:t>
            </a:r>
            <a:r>
              <a:rPr lang="en-US" sz="1600" kern="1200" baseline="30000" dirty="0">
                <a:solidFill>
                  <a:srgbClr val="000000"/>
                </a:solidFill>
                <a:cs typeface="Arial" panose="020B0604020202020204" pitchFamily="34" charset="0"/>
              </a:rPr>
              <a:t>177</a:t>
            </a:r>
            <a:r>
              <a:rPr lang="en-US" sz="1600" kern="1200" dirty="0">
                <a:solidFill>
                  <a:srgbClr val="000000"/>
                </a:solidFill>
                <a:cs typeface="Arial" panose="020B0604020202020204" pitchFamily="34" charset="0"/>
              </a:rPr>
              <a:t>Lu-PSMA-617</a:t>
            </a:r>
          </a:p>
        </p:txBody>
      </p:sp>
      <p:grpSp>
        <p:nvGrpSpPr>
          <p:cNvPr id="330" name="Group 329">
            <a:extLst>
              <a:ext uri="{FF2B5EF4-FFF2-40B4-BE49-F238E27FC236}">
                <a16:creationId xmlns:a16="http://schemas.microsoft.com/office/drawing/2014/main" id="{BFE55602-97A2-C68C-16E8-F33223901B35}"/>
              </a:ext>
            </a:extLst>
          </p:cNvPr>
          <p:cNvGrpSpPr/>
          <p:nvPr/>
        </p:nvGrpSpPr>
        <p:grpSpPr>
          <a:xfrm>
            <a:off x="4844373" y="4795683"/>
            <a:ext cx="1595476" cy="1271262"/>
            <a:chOff x="9606630" y="3767137"/>
            <a:chExt cx="2127301" cy="1695016"/>
          </a:xfrm>
        </p:grpSpPr>
        <p:cxnSp>
          <p:nvCxnSpPr>
            <p:cNvPr id="322" name="Straight Connector 321">
              <a:extLst>
                <a:ext uri="{FF2B5EF4-FFF2-40B4-BE49-F238E27FC236}">
                  <a16:creationId xmlns:a16="http://schemas.microsoft.com/office/drawing/2014/main" id="{CE11C1EA-DA68-9674-1488-B52734C87AA6}"/>
                </a:ext>
              </a:extLst>
            </p:cNvPr>
            <p:cNvCxnSpPr>
              <a:cxnSpLocks/>
            </p:cNvCxnSpPr>
            <p:nvPr/>
          </p:nvCxnSpPr>
          <p:spPr bwMode="auto">
            <a:xfrm>
              <a:off x="10372800" y="3787775"/>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094697C-5F12-EBB1-91BC-97258C8AC21C}"/>
                </a:ext>
              </a:extLst>
            </p:cNvPr>
            <p:cNvCxnSpPr>
              <a:cxnSpLocks/>
            </p:cNvCxnSpPr>
            <p:nvPr/>
          </p:nvCxnSpPr>
          <p:spPr bwMode="auto">
            <a:xfrm>
              <a:off x="9606630" y="3775075"/>
              <a:ext cx="0" cy="873109"/>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2B76DADB-FF15-E611-0B0C-CA43EE0C53B4}"/>
                </a:ext>
              </a:extLst>
            </p:cNvPr>
            <p:cNvCxnSpPr>
              <a:cxnSpLocks/>
            </p:cNvCxnSpPr>
            <p:nvPr/>
          </p:nvCxnSpPr>
          <p:spPr bwMode="auto">
            <a:xfrm>
              <a:off x="9673305" y="3781425"/>
              <a:ext cx="0" cy="984072"/>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E9E910FA-C08A-9298-B15E-EAAE17D779BC}"/>
                </a:ext>
              </a:extLst>
            </p:cNvPr>
            <p:cNvCxnSpPr>
              <a:cxnSpLocks/>
            </p:cNvCxnSpPr>
            <p:nvPr/>
          </p:nvCxnSpPr>
          <p:spPr bwMode="auto">
            <a:xfrm>
              <a:off x="9736805" y="3781425"/>
              <a:ext cx="0" cy="1017869"/>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E4E2E78-B784-6B2E-E470-0791506DBD12}"/>
                </a:ext>
              </a:extLst>
            </p:cNvPr>
            <p:cNvCxnSpPr>
              <a:cxnSpLocks/>
            </p:cNvCxnSpPr>
            <p:nvPr/>
          </p:nvCxnSpPr>
          <p:spPr bwMode="auto">
            <a:xfrm>
              <a:off x="9711405" y="3787775"/>
              <a:ext cx="0" cy="988253"/>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033068C-88FD-2AF0-9CFD-17EBC1ACFED2}"/>
                </a:ext>
              </a:extLst>
            </p:cNvPr>
            <p:cNvCxnSpPr>
              <a:cxnSpLocks/>
            </p:cNvCxnSpPr>
            <p:nvPr/>
          </p:nvCxnSpPr>
          <p:spPr bwMode="auto">
            <a:xfrm>
              <a:off x="9647905" y="3781425"/>
              <a:ext cx="0" cy="932487"/>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A0F82664-D73A-32EC-7169-DFA457F3CB31}"/>
                </a:ext>
              </a:extLst>
            </p:cNvPr>
            <p:cNvCxnSpPr>
              <a:cxnSpLocks/>
            </p:cNvCxnSpPr>
            <p:nvPr/>
          </p:nvCxnSpPr>
          <p:spPr bwMode="auto">
            <a:xfrm>
              <a:off x="9806655" y="3774349"/>
              <a:ext cx="0" cy="1038112"/>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88F8E702-4239-42E5-DDB5-6BED32DF0200}"/>
                </a:ext>
              </a:extLst>
            </p:cNvPr>
            <p:cNvCxnSpPr>
              <a:cxnSpLocks/>
            </p:cNvCxnSpPr>
            <p:nvPr/>
          </p:nvCxnSpPr>
          <p:spPr bwMode="auto">
            <a:xfrm>
              <a:off x="9778080" y="3767137"/>
              <a:ext cx="0" cy="1032157"/>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C75D568E-C5B9-701D-E106-C4527FA3E360}"/>
                </a:ext>
              </a:extLst>
            </p:cNvPr>
            <p:cNvCxnSpPr>
              <a:cxnSpLocks/>
            </p:cNvCxnSpPr>
            <p:nvPr/>
          </p:nvCxnSpPr>
          <p:spPr bwMode="auto">
            <a:xfrm>
              <a:off x="9860630" y="3774349"/>
              <a:ext cx="0" cy="1137782"/>
            </a:xfrm>
            <a:prstGeom prst="line">
              <a:avLst/>
            </a:prstGeom>
            <a:noFill/>
            <a:ln w="5715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9CB8E1C-41E2-C838-1FE4-5C4541747676}"/>
                </a:ext>
              </a:extLst>
            </p:cNvPr>
            <p:cNvCxnSpPr>
              <a:cxnSpLocks/>
            </p:cNvCxnSpPr>
            <p:nvPr/>
          </p:nvCxnSpPr>
          <p:spPr bwMode="auto">
            <a:xfrm>
              <a:off x="9927610" y="3781425"/>
              <a:ext cx="0" cy="1174500"/>
            </a:xfrm>
            <a:prstGeom prst="line">
              <a:avLst/>
            </a:prstGeom>
            <a:noFill/>
            <a:ln w="571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E13E5C0-AD18-93AC-D642-1640A188BF91}"/>
                </a:ext>
              </a:extLst>
            </p:cNvPr>
            <p:cNvCxnSpPr>
              <a:cxnSpLocks/>
            </p:cNvCxnSpPr>
            <p:nvPr/>
          </p:nvCxnSpPr>
          <p:spPr bwMode="auto">
            <a:xfrm>
              <a:off x="9998150" y="3781425"/>
              <a:ext cx="0" cy="1201693"/>
            </a:xfrm>
            <a:prstGeom prst="line">
              <a:avLst/>
            </a:prstGeom>
            <a:noFill/>
            <a:ln w="571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7BDBAE5E-A9AA-5444-D5C0-2117BF716F57}"/>
                </a:ext>
              </a:extLst>
            </p:cNvPr>
            <p:cNvCxnSpPr>
              <a:cxnSpLocks/>
            </p:cNvCxnSpPr>
            <p:nvPr/>
          </p:nvCxnSpPr>
          <p:spPr bwMode="auto">
            <a:xfrm>
              <a:off x="10064825" y="3781425"/>
              <a:ext cx="0" cy="1257115"/>
            </a:xfrm>
            <a:prstGeom prst="line">
              <a:avLst/>
            </a:prstGeom>
            <a:noFill/>
            <a:ln w="571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D9CF212-AB17-18AF-F984-F9A1E0A1C484}"/>
                </a:ext>
              </a:extLst>
            </p:cNvPr>
            <p:cNvCxnSpPr>
              <a:cxnSpLocks/>
            </p:cNvCxnSpPr>
            <p:nvPr/>
          </p:nvCxnSpPr>
          <p:spPr bwMode="auto">
            <a:xfrm>
              <a:off x="10131500" y="3774349"/>
              <a:ext cx="0" cy="1312204"/>
            </a:xfrm>
            <a:prstGeom prst="line">
              <a:avLst/>
            </a:prstGeom>
            <a:noFill/>
            <a:ln w="571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38322F2-DFA3-ADFD-1221-45716F01AA46}"/>
                </a:ext>
              </a:extLst>
            </p:cNvPr>
            <p:cNvCxnSpPr>
              <a:cxnSpLocks/>
            </p:cNvCxnSpPr>
            <p:nvPr/>
          </p:nvCxnSpPr>
          <p:spPr bwMode="auto">
            <a:xfrm>
              <a:off x="10201350" y="3781425"/>
              <a:ext cx="0" cy="1350159"/>
            </a:xfrm>
            <a:prstGeom prst="line">
              <a:avLst/>
            </a:prstGeom>
            <a:noFill/>
            <a:ln w="5715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36D3992C-38CB-0A33-34BD-2DC98DC15FD0}"/>
                </a:ext>
              </a:extLst>
            </p:cNvPr>
            <p:cNvCxnSpPr>
              <a:cxnSpLocks/>
            </p:cNvCxnSpPr>
            <p:nvPr/>
          </p:nvCxnSpPr>
          <p:spPr bwMode="auto">
            <a:xfrm>
              <a:off x="10293425" y="3774349"/>
              <a:ext cx="0" cy="1425909"/>
            </a:xfrm>
            <a:prstGeom prst="line">
              <a:avLst/>
            </a:prstGeom>
            <a:noFill/>
            <a:ln w="571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6C3E3B3-5224-F6F8-0D7F-F5E46BBB82F8}"/>
                </a:ext>
              </a:extLst>
            </p:cNvPr>
            <p:cNvCxnSpPr>
              <a:cxnSpLocks/>
            </p:cNvCxnSpPr>
            <p:nvPr/>
          </p:nvCxnSpPr>
          <p:spPr bwMode="auto">
            <a:xfrm>
              <a:off x="10268025" y="3774349"/>
              <a:ext cx="0" cy="1395109"/>
            </a:xfrm>
            <a:prstGeom prst="line">
              <a:avLst/>
            </a:prstGeom>
            <a:noFill/>
            <a:ln w="571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0C84C01-EAAC-D4BC-9295-2AF81CF0FDC9}"/>
                </a:ext>
              </a:extLst>
            </p:cNvPr>
            <p:cNvCxnSpPr>
              <a:cxnSpLocks/>
            </p:cNvCxnSpPr>
            <p:nvPr/>
          </p:nvCxnSpPr>
          <p:spPr bwMode="auto">
            <a:xfrm>
              <a:off x="10360100" y="3774349"/>
              <a:ext cx="0" cy="1435567"/>
            </a:xfrm>
            <a:prstGeom prst="line">
              <a:avLst/>
            </a:prstGeom>
            <a:noFill/>
            <a:ln w="571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5D76ED52-2D70-F511-CEB3-0D51C36C6526}"/>
                </a:ext>
              </a:extLst>
            </p:cNvPr>
            <p:cNvCxnSpPr>
              <a:cxnSpLocks/>
            </p:cNvCxnSpPr>
            <p:nvPr/>
          </p:nvCxnSpPr>
          <p:spPr bwMode="auto">
            <a:xfrm>
              <a:off x="10429950" y="3781425"/>
              <a:ext cx="0" cy="1448439"/>
            </a:xfrm>
            <a:prstGeom prst="line">
              <a:avLst/>
            </a:prstGeom>
            <a:noFill/>
            <a:ln w="571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C641D9C-3990-04F4-D897-71C74FDC194E}"/>
                </a:ext>
              </a:extLst>
            </p:cNvPr>
            <p:cNvCxnSpPr>
              <a:cxnSpLocks/>
            </p:cNvCxnSpPr>
            <p:nvPr/>
          </p:nvCxnSpPr>
          <p:spPr bwMode="auto">
            <a:xfrm>
              <a:off x="10499800" y="3774349"/>
              <a:ext cx="0" cy="1496703"/>
            </a:xfrm>
            <a:prstGeom prst="line">
              <a:avLst/>
            </a:prstGeom>
            <a:noFill/>
            <a:ln w="571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287B7C5-FD29-7FB4-4E68-D86000725A72}"/>
                </a:ext>
              </a:extLst>
            </p:cNvPr>
            <p:cNvCxnSpPr>
              <a:cxnSpLocks/>
            </p:cNvCxnSpPr>
            <p:nvPr/>
          </p:nvCxnSpPr>
          <p:spPr bwMode="auto">
            <a:xfrm>
              <a:off x="10566475" y="3781425"/>
              <a:ext cx="0" cy="1516561"/>
            </a:xfrm>
            <a:prstGeom prst="line">
              <a:avLst/>
            </a:prstGeom>
            <a:noFill/>
            <a:ln w="571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4DEC7F7F-D28D-0745-6181-45B063BC8ADC}"/>
                </a:ext>
              </a:extLst>
            </p:cNvPr>
            <p:cNvCxnSpPr>
              <a:cxnSpLocks/>
            </p:cNvCxnSpPr>
            <p:nvPr/>
          </p:nvCxnSpPr>
          <p:spPr bwMode="auto">
            <a:xfrm>
              <a:off x="10633150" y="3781425"/>
              <a:ext cx="0" cy="1548078"/>
            </a:xfrm>
            <a:prstGeom prst="line">
              <a:avLst/>
            </a:prstGeom>
            <a:noFill/>
            <a:ln w="571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64DE6B8-A891-E1CD-28CA-0D99009A90DE}"/>
                </a:ext>
              </a:extLst>
            </p:cNvPr>
            <p:cNvCxnSpPr>
              <a:cxnSpLocks/>
            </p:cNvCxnSpPr>
            <p:nvPr/>
          </p:nvCxnSpPr>
          <p:spPr bwMode="auto">
            <a:xfrm>
              <a:off x="10699825" y="3774349"/>
              <a:ext cx="0" cy="1572016"/>
            </a:xfrm>
            <a:prstGeom prst="line">
              <a:avLst/>
            </a:prstGeom>
            <a:noFill/>
            <a:ln w="571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E6DFE3E1-E1B4-7AA0-F107-6ACAEC513FFF}"/>
                </a:ext>
              </a:extLst>
            </p:cNvPr>
            <p:cNvCxnSpPr>
              <a:cxnSpLocks/>
            </p:cNvCxnSpPr>
            <p:nvPr/>
          </p:nvCxnSpPr>
          <p:spPr bwMode="auto">
            <a:xfrm>
              <a:off x="10769675" y="3767137"/>
              <a:ext cx="0" cy="1572016"/>
            </a:xfrm>
            <a:prstGeom prst="line">
              <a:avLst/>
            </a:prstGeom>
            <a:noFill/>
            <a:ln w="5715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932A23B-B6C2-591E-E73B-858B8FF517D4}"/>
                </a:ext>
              </a:extLst>
            </p:cNvPr>
            <p:cNvCxnSpPr>
              <a:cxnSpLocks/>
            </p:cNvCxnSpPr>
            <p:nvPr/>
          </p:nvCxnSpPr>
          <p:spPr bwMode="auto">
            <a:xfrm>
              <a:off x="10836350" y="377434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162A2D3-1A9A-572A-CD7B-2772B8C30501}"/>
                </a:ext>
              </a:extLst>
            </p:cNvPr>
            <p:cNvCxnSpPr>
              <a:cxnSpLocks/>
            </p:cNvCxnSpPr>
            <p:nvPr/>
          </p:nvCxnSpPr>
          <p:spPr bwMode="auto">
            <a:xfrm>
              <a:off x="10903025" y="377434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21BDB03-A942-9157-D326-5B496A7A71B4}"/>
                </a:ext>
              </a:extLst>
            </p:cNvPr>
            <p:cNvCxnSpPr>
              <a:cxnSpLocks/>
            </p:cNvCxnSpPr>
            <p:nvPr/>
          </p:nvCxnSpPr>
          <p:spPr bwMode="auto">
            <a:xfrm>
              <a:off x="10975106" y="3780699"/>
              <a:ext cx="0" cy="1586673"/>
            </a:xfrm>
            <a:prstGeom prst="line">
              <a:avLst/>
            </a:prstGeom>
            <a:noFill/>
            <a:ln w="571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43346E2A-3B4D-5965-0FC4-BE3CE0D7D925}"/>
                </a:ext>
              </a:extLst>
            </p:cNvPr>
            <p:cNvCxnSpPr>
              <a:cxnSpLocks/>
            </p:cNvCxnSpPr>
            <p:nvPr/>
          </p:nvCxnSpPr>
          <p:spPr bwMode="auto">
            <a:xfrm>
              <a:off x="11064006" y="3774349"/>
              <a:ext cx="0" cy="1640363"/>
            </a:xfrm>
            <a:prstGeom prst="line">
              <a:avLst/>
            </a:prstGeom>
            <a:noFill/>
            <a:ln w="571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30FA0BF0-7438-6883-431A-E2BA68270C90}"/>
                </a:ext>
              </a:extLst>
            </p:cNvPr>
            <p:cNvCxnSpPr>
              <a:cxnSpLocks/>
            </p:cNvCxnSpPr>
            <p:nvPr/>
          </p:nvCxnSpPr>
          <p:spPr bwMode="auto">
            <a:xfrm>
              <a:off x="11133856" y="3774349"/>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1905110-7396-E3A3-5ED8-C5821C827D68}"/>
                </a:ext>
              </a:extLst>
            </p:cNvPr>
            <p:cNvCxnSpPr>
              <a:cxnSpLocks/>
            </p:cNvCxnSpPr>
            <p:nvPr/>
          </p:nvCxnSpPr>
          <p:spPr bwMode="auto">
            <a:xfrm>
              <a:off x="11203706" y="3774349"/>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70AAB677-26D9-DBD2-9060-FFE28766ADC8}"/>
                </a:ext>
              </a:extLst>
            </p:cNvPr>
            <p:cNvCxnSpPr>
              <a:cxnSpLocks/>
            </p:cNvCxnSpPr>
            <p:nvPr/>
          </p:nvCxnSpPr>
          <p:spPr bwMode="auto">
            <a:xfrm>
              <a:off x="11276731" y="3771007"/>
              <a:ext cx="0" cy="1667208"/>
            </a:xfrm>
            <a:prstGeom prst="line">
              <a:avLst/>
            </a:prstGeom>
            <a:noFill/>
            <a:ln w="571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44500C6-7B3C-A326-C535-24523013C184}"/>
                </a:ext>
              </a:extLst>
            </p:cNvPr>
            <p:cNvCxnSpPr>
              <a:cxnSpLocks/>
            </p:cNvCxnSpPr>
            <p:nvPr/>
          </p:nvCxnSpPr>
          <p:spPr bwMode="auto">
            <a:xfrm>
              <a:off x="11342045"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2314ECA0-2D41-F709-18FC-47CFA1E91963}"/>
                </a:ext>
              </a:extLst>
            </p:cNvPr>
            <p:cNvCxnSpPr>
              <a:cxnSpLocks/>
            </p:cNvCxnSpPr>
            <p:nvPr/>
          </p:nvCxnSpPr>
          <p:spPr bwMode="auto">
            <a:xfrm>
              <a:off x="11407359"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EBBE3FA-46CC-09F1-A93C-5C2991839FBD}"/>
                </a:ext>
              </a:extLst>
            </p:cNvPr>
            <p:cNvCxnSpPr>
              <a:cxnSpLocks/>
            </p:cNvCxnSpPr>
            <p:nvPr/>
          </p:nvCxnSpPr>
          <p:spPr bwMode="auto">
            <a:xfrm>
              <a:off x="11472673"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C5F0894-9971-42D1-CC43-BE78E0E52444}"/>
                </a:ext>
              </a:extLst>
            </p:cNvPr>
            <p:cNvCxnSpPr>
              <a:cxnSpLocks/>
            </p:cNvCxnSpPr>
            <p:nvPr/>
          </p:nvCxnSpPr>
          <p:spPr bwMode="auto">
            <a:xfrm>
              <a:off x="11537987"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B0F27F8E-BA95-CA12-B0F0-9FF642CA110D}"/>
                </a:ext>
              </a:extLst>
            </p:cNvPr>
            <p:cNvCxnSpPr>
              <a:cxnSpLocks/>
            </p:cNvCxnSpPr>
            <p:nvPr/>
          </p:nvCxnSpPr>
          <p:spPr bwMode="auto">
            <a:xfrm>
              <a:off x="11668615"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C9AE98C-18A1-F3F6-92BF-21C08A365A47}"/>
                </a:ext>
              </a:extLst>
            </p:cNvPr>
            <p:cNvCxnSpPr>
              <a:cxnSpLocks/>
            </p:cNvCxnSpPr>
            <p:nvPr/>
          </p:nvCxnSpPr>
          <p:spPr bwMode="auto">
            <a:xfrm>
              <a:off x="11733931"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FC85F86-419F-062E-14A7-7E6E21B31C25}"/>
                </a:ext>
              </a:extLst>
            </p:cNvPr>
            <p:cNvCxnSpPr>
              <a:cxnSpLocks/>
            </p:cNvCxnSpPr>
            <p:nvPr/>
          </p:nvCxnSpPr>
          <p:spPr bwMode="auto">
            <a:xfrm>
              <a:off x="11603301" y="3771007"/>
              <a:ext cx="0" cy="1691146"/>
            </a:xfrm>
            <a:prstGeom prst="line">
              <a:avLst/>
            </a:prstGeom>
            <a:noFill/>
            <a:ln w="571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A47330D5-D11D-09BC-B4C6-6F35207BCDD9}"/>
                </a:ext>
              </a:extLst>
            </p:cNvPr>
            <p:cNvCxnSpPr>
              <a:cxnSpLocks/>
            </p:cNvCxnSpPr>
            <p:nvPr/>
          </p:nvCxnSpPr>
          <p:spPr bwMode="auto">
            <a:xfrm>
              <a:off x="9943180" y="3787775"/>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A2DE656-6514-FC26-B29C-0A3ACA10287B}"/>
                </a:ext>
              </a:extLst>
            </p:cNvPr>
            <p:cNvCxnSpPr>
              <a:cxnSpLocks/>
            </p:cNvCxnSpPr>
            <p:nvPr/>
          </p:nvCxnSpPr>
          <p:spPr bwMode="auto">
            <a:xfrm>
              <a:off x="10013105" y="3846702"/>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33327A23-FEA3-ED85-B9A1-4D399B0544DE}"/>
                </a:ext>
              </a:extLst>
            </p:cNvPr>
            <p:cNvCxnSpPr>
              <a:cxnSpLocks/>
            </p:cNvCxnSpPr>
            <p:nvPr/>
          </p:nvCxnSpPr>
          <p:spPr bwMode="auto">
            <a:xfrm>
              <a:off x="10079855" y="3902951"/>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23AECED-82F6-4228-BABB-94E832917366}"/>
                </a:ext>
              </a:extLst>
            </p:cNvPr>
            <p:cNvCxnSpPr>
              <a:cxnSpLocks/>
            </p:cNvCxnSpPr>
            <p:nvPr/>
          </p:nvCxnSpPr>
          <p:spPr bwMode="auto">
            <a:xfrm>
              <a:off x="10143430" y="3917827"/>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2A73F51D-9017-348A-9806-8AC39AA79B0A}"/>
                </a:ext>
              </a:extLst>
            </p:cNvPr>
            <p:cNvCxnSpPr>
              <a:cxnSpLocks/>
            </p:cNvCxnSpPr>
            <p:nvPr/>
          </p:nvCxnSpPr>
          <p:spPr bwMode="auto">
            <a:xfrm>
              <a:off x="10213280" y="3988686"/>
              <a:ext cx="0" cy="1181983"/>
            </a:xfrm>
            <a:prstGeom prst="line">
              <a:avLst/>
            </a:prstGeom>
            <a:noFill/>
            <a:ln w="28575"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A8611213-5755-27A2-9883-7A6E96ED06CF}"/>
                </a:ext>
              </a:extLst>
            </p:cNvPr>
            <p:cNvCxnSpPr>
              <a:cxnSpLocks/>
            </p:cNvCxnSpPr>
            <p:nvPr/>
          </p:nvCxnSpPr>
          <p:spPr bwMode="auto">
            <a:xfrm>
              <a:off x="10445825" y="3805324"/>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E4D3943C-DE8D-4CD9-5549-09C64997926C}"/>
                </a:ext>
              </a:extLst>
            </p:cNvPr>
            <p:cNvCxnSpPr>
              <a:cxnSpLocks/>
            </p:cNvCxnSpPr>
            <p:nvPr/>
          </p:nvCxnSpPr>
          <p:spPr bwMode="auto">
            <a:xfrm>
              <a:off x="10506150" y="3871783"/>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70DECC8-1C55-BA58-F951-854BB750113D}"/>
                </a:ext>
              </a:extLst>
            </p:cNvPr>
            <p:cNvCxnSpPr>
              <a:cxnSpLocks/>
            </p:cNvCxnSpPr>
            <p:nvPr/>
          </p:nvCxnSpPr>
          <p:spPr bwMode="auto">
            <a:xfrm>
              <a:off x="10582350" y="3890589"/>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F11537D-A696-EFF0-C77C-5F7FF41E4BA2}"/>
                </a:ext>
              </a:extLst>
            </p:cNvPr>
            <p:cNvCxnSpPr>
              <a:cxnSpLocks/>
            </p:cNvCxnSpPr>
            <p:nvPr/>
          </p:nvCxnSpPr>
          <p:spPr bwMode="auto">
            <a:xfrm>
              <a:off x="10649025" y="3907451"/>
              <a:ext cx="0" cy="1438914"/>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F64E942-882C-5647-F8BD-512FD9BD8E79}"/>
                </a:ext>
              </a:extLst>
            </p:cNvPr>
            <p:cNvCxnSpPr>
              <a:cxnSpLocks/>
            </p:cNvCxnSpPr>
            <p:nvPr/>
          </p:nvCxnSpPr>
          <p:spPr bwMode="auto">
            <a:xfrm>
              <a:off x="11007800" y="3780699"/>
              <a:ext cx="0" cy="1627482"/>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0CE2BC8C-BD30-BBED-6A14-E913F96ADCE2}"/>
              </a:ext>
            </a:extLst>
          </p:cNvPr>
          <p:cNvGrpSpPr/>
          <p:nvPr/>
        </p:nvGrpSpPr>
        <p:grpSpPr>
          <a:xfrm>
            <a:off x="4013661" y="3533018"/>
            <a:ext cx="806899" cy="1849539"/>
            <a:chOff x="8499015" y="2083584"/>
            <a:chExt cx="1075865" cy="2466051"/>
          </a:xfrm>
        </p:grpSpPr>
        <p:cxnSp>
          <p:nvCxnSpPr>
            <p:cNvPr id="195" name="Straight Connector 194">
              <a:extLst>
                <a:ext uri="{FF2B5EF4-FFF2-40B4-BE49-F238E27FC236}">
                  <a16:creationId xmlns:a16="http://schemas.microsoft.com/office/drawing/2014/main" id="{07312459-6058-7700-252A-FA256AA2CFDA}"/>
                </a:ext>
              </a:extLst>
            </p:cNvPr>
            <p:cNvCxnSpPr>
              <a:cxnSpLocks/>
            </p:cNvCxnSpPr>
            <p:nvPr/>
          </p:nvCxnSpPr>
          <p:spPr bwMode="auto">
            <a:xfrm>
              <a:off x="8518065" y="2674344"/>
              <a:ext cx="0" cy="1098332"/>
            </a:xfrm>
            <a:prstGeom prst="line">
              <a:avLst/>
            </a:prstGeom>
            <a:noFill/>
            <a:ln w="3810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6ED85CA-7EFA-E890-EB58-583FD627ED32}"/>
                </a:ext>
              </a:extLst>
            </p:cNvPr>
            <p:cNvCxnSpPr>
              <a:cxnSpLocks/>
            </p:cNvCxnSpPr>
            <p:nvPr/>
          </p:nvCxnSpPr>
          <p:spPr bwMode="auto">
            <a:xfrm>
              <a:off x="8584740" y="2765409"/>
              <a:ext cx="0" cy="1007267"/>
            </a:xfrm>
            <a:prstGeom prst="line">
              <a:avLst/>
            </a:prstGeom>
            <a:noFill/>
            <a:ln w="3810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A0E3F8A2-F7FB-9631-0C33-7E4A4FAB2DA5}"/>
                </a:ext>
              </a:extLst>
            </p:cNvPr>
            <p:cNvCxnSpPr>
              <a:cxnSpLocks/>
            </p:cNvCxnSpPr>
            <p:nvPr/>
          </p:nvCxnSpPr>
          <p:spPr bwMode="auto">
            <a:xfrm>
              <a:off x="8651415" y="3066888"/>
              <a:ext cx="0" cy="705788"/>
            </a:xfrm>
            <a:prstGeom prst="line">
              <a:avLst/>
            </a:prstGeom>
            <a:noFill/>
            <a:ln w="3810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DD07047-4F06-BA24-AB81-490B72524558}"/>
                </a:ext>
              </a:extLst>
            </p:cNvPr>
            <p:cNvCxnSpPr>
              <a:cxnSpLocks/>
            </p:cNvCxnSpPr>
            <p:nvPr/>
          </p:nvCxnSpPr>
          <p:spPr bwMode="auto">
            <a:xfrm>
              <a:off x="8724440" y="3077298"/>
              <a:ext cx="0" cy="705788"/>
            </a:xfrm>
            <a:prstGeom prst="line">
              <a:avLst/>
            </a:prstGeom>
            <a:noFill/>
            <a:ln w="3810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0E7A286A-2D9D-42B6-971B-55907A9CD648}"/>
                </a:ext>
              </a:extLst>
            </p:cNvPr>
            <p:cNvCxnSpPr>
              <a:cxnSpLocks/>
            </p:cNvCxnSpPr>
            <p:nvPr/>
          </p:nvCxnSpPr>
          <p:spPr bwMode="auto">
            <a:xfrm>
              <a:off x="8819690" y="3236789"/>
              <a:ext cx="0" cy="535887"/>
            </a:xfrm>
            <a:prstGeom prst="line">
              <a:avLst/>
            </a:prstGeom>
            <a:noFill/>
            <a:ln w="3810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9F26F4B-9079-5CF8-C245-B6B1C9CA0802}"/>
                </a:ext>
              </a:extLst>
            </p:cNvPr>
            <p:cNvCxnSpPr>
              <a:cxnSpLocks/>
            </p:cNvCxnSpPr>
            <p:nvPr/>
          </p:nvCxnSpPr>
          <p:spPr bwMode="auto">
            <a:xfrm>
              <a:off x="8794290" y="3179080"/>
              <a:ext cx="0" cy="593596"/>
            </a:xfrm>
            <a:prstGeom prst="line">
              <a:avLst/>
            </a:prstGeom>
            <a:noFill/>
            <a:ln w="3810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7446B219-91D8-E340-A11C-0E5C72EB0A4D}"/>
                </a:ext>
              </a:extLst>
            </p:cNvPr>
            <p:cNvCxnSpPr>
              <a:cxnSpLocks/>
            </p:cNvCxnSpPr>
            <p:nvPr/>
          </p:nvCxnSpPr>
          <p:spPr bwMode="auto">
            <a:xfrm>
              <a:off x="8889540" y="3279490"/>
              <a:ext cx="0" cy="493186"/>
            </a:xfrm>
            <a:prstGeom prst="line">
              <a:avLst/>
            </a:prstGeom>
            <a:noFill/>
            <a:ln w="3810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3324FA0-C6CF-79CB-AD57-CB98DFA31FB6}"/>
                </a:ext>
              </a:extLst>
            </p:cNvPr>
            <p:cNvCxnSpPr>
              <a:cxnSpLocks/>
            </p:cNvCxnSpPr>
            <p:nvPr/>
          </p:nvCxnSpPr>
          <p:spPr bwMode="auto">
            <a:xfrm>
              <a:off x="8959390" y="3654457"/>
              <a:ext cx="0" cy="126968"/>
            </a:xfrm>
            <a:prstGeom prst="line">
              <a:avLst/>
            </a:prstGeom>
            <a:noFill/>
            <a:ln w="381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929CC82-F335-86DF-CCED-236E143CD840}"/>
                </a:ext>
              </a:extLst>
            </p:cNvPr>
            <p:cNvCxnSpPr>
              <a:cxnSpLocks/>
            </p:cNvCxnSpPr>
            <p:nvPr/>
          </p:nvCxnSpPr>
          <p:spPr bwMode="auto">
            <a:xfrm>
              <a:off x="9029240" y="3708432"/>
              <a:ext cx="0" cy="64244"/>
            </a:xfrm>
            <a:prstGeom prst="line">
              <a:avLst/>
            </a:prstGeom>
            <a:noFill/>
            <a:ln w="381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5B577684-6B40-4C61-8047-602EB7E32BAE}"/>
                </a:ext>
              </a:extLst>
            </p:cNvPr>
            <p:cNvCxnSpPr>
              <a:cxnSpLocks/>
            </p:cNvCxnSpPr>
            <p:nvPr/>
          </p:nvCxnSpPr>
          <p:spPr bwMode="auto">
            <a:xfrm>
              <a:off x="8940340" y="3360755"/>
              <a:ext cx="0" cy="42067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B258A758-8BEF-4464-9775-5F769A3E04A5}"/>
                </a:ext>
              </a:extLst>
            </p:cNvPr>
            <p:cNvCxnSpPr>
              <a:cxnSpLocks/>
            </p:cNvCxnSpPr>
            <p:nvPr/>
          </p:nvCxnSpPr>
          <p:spPr bwMode="auto">
            <a:xfrm>
              <a:off x="9009730" y="3678643"/>
              <a:ext cx="0" cy="94033"/>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0C52365C-DF81-6428-8B09-5BD2F660E6F0}"/>
                </a:ext>
              </a:extLst>
            </p:cNvPr>
            <p:cNvCxnSpPr>
              <a:cxnSpLocks/>
            </p:cNvCxnSpPr>
            <p:nvPr/>
          </p:nvCxnSpPr>
          <p:spPr bwMode="auto">
            <a:xfrm>
              <a:off x="8873665" y="3253409"/>
              <a:ext cx="0" cy="519267"/>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834A89BF-F2E0-7571-9731-60C5EE73917B}"/>
                </a:ext>
              </a:extLst>
            </p:cNvPr>
            <p:cNvCxnSpPr>
              <a:cxnSpLocks/>
            </p:cNvCxnSpPr>
            <p:nvPr/>
          </p:nvCxnSpPr>
          <p:spPr bwMode="auto">
            <a:xfrm>
              <a:off x="8777955" y="3131070"/>
              <a:ext cx="0" cy="641606"/>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C2A9ED5-050F-9FB3-69FE-FA25F15028F4}"/>
                </a:ext>
              </a:extLst>
            </p:cNvPr>
            <p:cNvCxnSpPr>
              <a:cxnSpLocks/>
            </p:cNvCxnSpPr>
            <p:nvPr/>
          </p:nvCxnSpPr>
          <p:spPr bwMode="auto">
            <a:xfrm>
              <a:off x="8711740" y="3057145"/>
              <a:ext cx="0" cy="715531"/>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CEC1A90-C6EB-D4C7-825D-703D06EC2EAF}"/>
                </a:ext>
              </a:extLst>
            </p:cNvPr>
            <p:cNvCxnSpPr>
              <a:cxnSpLocks/>
            </p:cNvCxnSpPr>
            <p:nvPr/>
          </p:nvCxnSpPr>
          <p:spPr bwMode="auto">
            <a:xfrm>
              <a:off x="8645065" y="2805354"/>
              <a:ext cx="0" cy="967322"/>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5491314F-1F01-04EF-855B-DA6669CADC00}"/>
                </a:ext>
              </a:extLst>
            </p:cNvPr>
            <p:cNvCxnSpPr>
              <a:cxnSpLocks/>
            </p:cNvCxnSpPr>
            <p:nvPr/>
          </p:nvCxnSpPr>
          <p:spPr bwMode="auto">
            <a:xfrm>
              <a:off x="8499015" y="2083584"/>
              <a:ext cx="0" cy="1704191"/>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001600C-1F5A-C0C8-9813-47313BDED0C2}"/>
                </a:ext>
              </a:extLst>
            </p:cNvPr>
            <p:cNvCxnSpPr>
              <a:cxnSpLocks/>
            </p:cNvCxnSpPr>
            <p:nvPr/>
          </p:nvCxnSpPr>
          <p:spPr bwMode="auto">
            <a:xfrm>
              <a:off x="9098630" y="3772676"/>
              <a:ext cx="0" cy="41275"/>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B310E55-9822-FAAF-5655-607D8B4C2C69}"/>
                </a:ext>
              </a:extLst>
            </p:cNvPr>
            <p:cNvCxnSpPr>
              <a:cxnSpLocks/>
            </p:cNvCxnSpPr>
            <p:nvPr/>
          </p:nvCxnSpPr>
          <p:spPr bwMode="auto">
            <a:xfrm>
              <a:off x="9143080" y="3767137"/>
              <a:ext cx="0" cy="62301"/>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A035C4A6-C7BA-18AC-98B2-80DCBA756DED}"/>
                </a:ext>
              </a:extLst>
            </p:cNvPr>
            <p:cNvCxnSpPr>
              <a:cxnSpLocks/>
            </p:cNvCxnSpPr>
            <p:nvPr/>
          </p:nvCxnSpPr>
          <p:spPr bwMode="auto">
            <a:xfrm>
              <a:off x="9168480" y="3767137"/>
              <a:ext cx="0" cy="82962"/>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85588EB6-8414-F7F6-789A-4826DBD2CFEA}"/>
                </a:ext>
              </a:extLst>
            </p:cNvPr>
            <p:cNvCxnSpPr>
              <a:cxnSpLocks/>
            </p:cNvCxnSpPr>
            <p:nvPr/>
          </p:nvCxnSpPr>
          <p:spPr bwMode="auto">
            <a:xfrm>
              <a:off x="9212930" y="3774349"/>
              <a:ext cx="0" cy="151608"/>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7E957960-53A6-5C56-3EC9-D7432A01941E}"/>
                </a:ext>
              </a:extLst>
            </p:cNvPr>
            <p:cNvCxnSpPr>
              <a:cxnSpLocks/>
            </p:cNvCxnSpPr>
            <p:nvPr/>
          </p:nvCxnSpPr>
          <p:spPr bwMode="auto">
            <a:xfrm>
              <a:off x="9238330" y="3781425"/>
              <a:ext cx="0" cy="19709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E185BB0-C806-3B13-5CE5-46331E20516A}"/>
                </a:ext>
              </a:extLst>
            </p:cNvPr>
            <p:cNvCxnSpPr>
              <a:cxnSpLocks/>
            </p:cNvCxnSpPr>
            <p:nvPr/>
          </p:nvCxnSpPr>
          <p:spPr bwMode="auto">
            <a:xfrm>
              <a:off x="9301830" y="3774349"/>
              <a:ext cx="0" cy="358642"/>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11D0100-80DF-7BC1-935E-BF18EC6EC45F}"/>
                </a:ext>
              </a:extLst>
            </p:cNvPr>
            <p:cNvCxnSpPr>
              <a:cxnSpLocks/>
            </p:cNvCxnSpPr>
            <p:nvPr/>
          </p:nvCxnSpPr>
          <p:spPr bwMode="auto">
            <a:xfrm>
              <a:off x="9279605" y="3781425"/>
              <a:ext cx="0" cy="327756"/>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7CB1A35-8A46-9AF1-7E5D-2A93CB954EF6}"/>
                </a:ext>
              </a:extLst>
            </p:cNvPr>
            <p:cNvCxnSpPr>
              <a:cxnSpLocks/>
            </p:cNvCxnSpPr>
            <p:nvPr/>
          </p:nvCxnSpPr>
          <p:spPr bwMode="auto">
            <a:xfrm>
              <a:off x="9358980" y="3771174"/>
              <a:ext cx="0" cy="426316"/>
            </a:xfrm>
            <a:prstGeom prst="line">
              <a:avLst/>
            </a:prstGeom>
            <a:noFill/>
            <a:ln w="5715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144CE6AA-C407-F2C8-EE32-6C916C2081F2}"/>
                </a:ext>
              </a:extLst>
            </p:cNvPr>
            <p:cNvCxnSpPr>
              <a:cxnSpLocks/>
            </p:cNvCxnSpPr>
            <p:nvPr/>
          </p:nvCxnSpPr>
          <p:spPr bwMode="auto">
            <a:xfrm>
              <a:off x="9501855" y="3781425"/>
              <a:ext cx="0" cy="669841"/>
            </a:xfrm>
            <a:prstGeom prst="line">
              <a:avLst/>
            </a:prstGeom>
            <a:noFill/>
            <a:ln w="5715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989B1E2-D84C-4C9A-6EF3-8D61525528A9}"/>
                </a:ext>
              </a:extLst>
            </p:cNvPr>
            <p:cNvCxnSpPr>
              <a:cxnSpLocks/>
            </p:cNvCxnSpPr>
            <p:nvPr/>
          </p:nvCxnSpPr>
          <p:spPr bwMode="auto">
            <a:xfrm>
              <a:off x="9428830" y="3774349"/>
              <a:ext cx="0" cy="453445"/>
            </a:xfrm>
            <a:prstGeom prst="line">
              <a:avLst/>
            </a:prstGeom>
            <a:noFill/>
            <a:ln w="5715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6C849A8-7DE6-9B5C-484B-BF292ED70203}"/>
                </a:ext>
              </a:extLst>
            </p:cNvPr>
            <p:cNvCxnSpPr>
              <a:cxnSpLocks/>
            </p:cNvCxnSpPr>
            <p:nvPr/>
          </p:nvCxnSpPr>
          <p:spPr bwMode="auto">
            <a:xfrm>
              <a:off x="9441530" y="3781425"/>
              <a:ext cx="0" cy="644684"/>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27885396-15C6-A3EC-FA3E-239E54B0C812}"/>
                </a:ext>
              </a:extLst>
            </p:cNvPr>
            <p:cNvCxnSpPr>
              <a:cxnSpLocks/>
            </p:cNvCxnSpPr>
            <p:nvPr/>
          </p:nvCxnSpPr>
          <p:spPr bwMode="auto">
            <a:xfrm>
              <a:off x="9574880" y="3781425"/>
              <a:ext cx="0" cy="768210"/>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7D43D85-20D5-D72F-989C-8EAB20D3CD7A}"/>
                </a:ext>
              </a:extLst>
            </p:cNvPr>
            <p:cNvCxnSpPr>
              <a:cxnSpLocks/>
            </p:cNvCxnSpPr>
            <p:nvPr/>
          </p:nvCxnSpPr>
          <p:spPr bwMode="auto">
            <a:xfrm>
              <a:off x="9533605" y="3781425"/>
              <a:ext cx="0" cy="744944"/>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0DBA81E-2C07-D1D6-87F7-3CAB1D09C7D9}"/>
                </a:ext>
              </a:extLst>
            </p:cNvPr>
            <p:cNvCxnSpPr>
              <a:cxnSpLocks/>
            </p:cNvCxnSpPr>
            <p:nvPr/>
          </p:nvCxnSpPr>
          <p:spPr bwMode="auto">
            <a:xfrm>
              <a:off x="9504110" y="3767137"/>
              <a:ext cx="0" cy="744944"/>
            </a:xfrm>
            <a:prstGeom prst="line">
              <a:avLst/>
            </a:prstGeom>
            <a:noFill/>
            <a:ln w="28575" cap="flat" cmpd="sng" algn="ctr">
              <a:solidFill>
                <a:schemeClr val="accent1"/>
              </a:solidFill>
              <a:prstDash val="solid"/>
              <a:round/>
              <a:headEnd type="none" w="med" len="med"/>
              <a:tailEnd type="none" w="med" len="med"/>
            </a:ln>
            <a:effectLst/>
          </p:spPr>
        </p:cxnSp>
      </p:grpSp>
      <p:cxnSp>
        <p:nvCxnSpPr>
          <p:cNvPr id="7" name="Straight Connector 6">
            <a:extLst>
              <a:ext uri="{FF2B5EF4-FFF2-40B4-BE49-F238E27FC236}">
                <a16:creationId xmlns:a16="http://schemas.microsoft.com/office/drawing/2014/main" id="{C2A7F1E2-BCB5-86BD-8EEB-4015B5DF492C}"/>
              </a:ext>
            </a:extLst>
          </p:cNvPr>
          <p:cNvCxnSpPr/>
          <p:nvPr/>
        </p:nvCxnSpPr>
        <p:spPr bwMode="auto">
          <a:xfrm flipV="1">
            <a:off x="1113126" y="3535743"/>
            <a:ext cx="0" cy="2541933"/>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4C03989-3600-834D-F183-5F4ABF291425}"/>
              </a:ext>
            </a:extLst>
          </p:cNvPr>
          <p:cNvCxnSpPr>
            <a:cxnSpLocks/>
          </p:cNvCxnSpPr>
          <p:nvPr/>
        </p:nvCxnSpPr>
        <p:spPr bwMode="auto">
          <a:xfrm flipH="1">
            <a:off x="1060946" y="3543197"/>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F28E3AF-70D5-FAA4-3135-4C201EA0F94D}"/>
              </a:ext>
            </a:extLst>
          </p:cNvPr>
          <p:cNvCxnSpPr>
            <a:cxnSpLocks/>
          </p:cNvCxnSpPr>
          <p:nvPr/>
        </p:nvCxnSpPr>
        <p:spPr bwMode="auto">
          <a:xfrm flipH="1">
            <a:off x="1060946" y="3795154"/>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D5EE621-3351-42DD-4962-4CB1646A758A}"/>
              </a:ext>
            </a:extLst>
          </p:cNvPr>
          <p:cNvCxnSpPr>
            <a:cxnSpLocks/>
          </p:cNvCxnSpPr>
          <p:nvPr/>
        </p:nvCxnSpPr>
        <p:spPr bwMode="auto">
          <a:xfrm flipH="1">
            <a:off x="1060946" y="4047112"/>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CFFC862-592F-9A22-86F0-9405437B8555}"/>
              </a:ext>
            </a:extLst>
          </p:cNvPr>
          <p:cNvCxnSpPr>
            <a:cxnSpLocks/>
          </p:cNvCxnSpPr>
          <p:nvPr/>
        </p:nvCxnSpPr>
        <p:spPr bwMode="auto">
          <a:xfrm flipH="1">
            <a:off x="1060946" y="4299069"/>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91EFA83-4556-C259-266F-4E950EE2E662}"/>
              </a:ext>
            </a:extLst>
          </p:cNvPr>
          <p:cNvCxnSpPr>
            <a:cxnSpLocks/>
          </p:cNvCxnSpPr>
          <p:nvPr/>
        </p:nvCxnSpPr>
        <p:spPr bwMode="auto">
          <a:xfrm flipH="1">
            <a:off x="1060946" y="4551026"/>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7BA732F-AD2A-A8BE-48B3-F68944D163B0}"/>
              </a:ext>
            </a:extLst>
          </p:cNvPr>
          <p:cNvCxnSpPr>
            <a:cxnSpLocks/>
          </p:cNvCxnSpPr>
          <p:nvPr/>
        </p:nvCxnSpPr>
        <p:spPr bwMode="auto">
          <a:xfrm flipH="1">
            <a:off x="1060946" y="4802984"/>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F35B6B4-8B34-6E4D-E8E0-662FE49A21CB}"/>
              </a:ext>
            </a:extLst>
          </p:cNvPr>
          <p:cNvCxnSpPr>
            <a:cxnSpLocks/>
          </p:cNvCxnSpPr>
          <p:nvPr/>
        </p:nvCxnSpPr>
        <p:spPr bwMode="auto">
          <a:xfrm flipH="1">
            <a:off x="1060946" y="5054941"/>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7BA1474-B0C7-D948-55AA-2054EC2DD656}"/>
              </a:ext>
            </a:extLst>
          </p:cNvPr>
          <p:cNvCxnSpPr>
            <a:cxnSpLocks/>
          </p:cNvCxnSpPr>
          <p:nvPr/>
        </p:nvCxnSpPr>
        <p:spPr bwMode="auto">
          <a:xfrm flipH="1">
            <a:off x="1060946" y="5306898"/>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E1737E7-51BA-E671-59F2-A05E5FDE91B5}"/>
              </a:ext>
            </a:extLst>
          </p:cNvPr>
          <p:cNvCxnSpPr>
            <a:cxnSpLocks/>
          </p:cNvCxnSpPr>
          <p:nvPr/>
        </p:nvCxnSpPr>
        <p:spPr bwMode="auto">
          <a:xfrm flipH="1">
            <a:off x="1060946" y="6062768"/>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3BACF0-4D57-57DC-CFA8-8A6D2A7999F3}"/>
              </a:ext>
            </a:extLst>
          </p:cNvPr>
          <p:cNvCxnSpPr>
            <a:cxnSpLocks/>
          </p:cNvCxnSpPr>
          <p:nvPr/>
        </p:nvCxnSpPr>
        <p:spPr bwMode="auto">
          <a:xfrm flipH="1">
            <a:off x="1060946" y="5558855"/>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839C174-9356-7D05-3879-670E4ED036FD}"/>
              </a:ext>
            </a:extLst>
          </p:cNvPr>
          <p:cNvCxnSpPr>
            <a:cxnSpLocks/>
          </p:cNvCxnSpPr>
          <p:nvPr/>
        </p:nvCxnSpPr>
        <p:spPr bwMode="auto">
          <a:xfrm flipH="1">
            <a:off x="1060946" y="5810813"/>
            <a:ext cx="48006"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D4758417-1242-6BDC-5EB1-F49F58BA3B9D}"/>
              </a:ext>
            </a:extLst>
          </p:cNvPr>
          <p:cNvSpPr txBox="1"/>
          <p:nvPr/>
        </p:nvSpPr>
        <p:spPr bwMode="auto">
          <a:xfrm>
            <a:off x="619052" y="3401565"/>
            <a:ext cx="4556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8" name="TextBox 27">
            <a:extLst>
              <a:ext uri="{FF2B5EF4-FFF2-40B4-BE49-F238E27FC236}">
                <a16:creationId xmlns:a16="http://schemas.microsoft.com/office/drawing/2014/main" id="{2CC14DCE-E884-FB1B-82CF-BC76AC076552}"/>
              </a:ext>
            </a:extLst>
          </p:cNvPr>
          <p:cNvSpPr txBox="1"/>
          <p:nvPr/>
        </p:nvSpPr>
        <p:spPr bwMode="auto">
          <a:xfrm>
            <a:off x="672192" y="3653770"/>
            <a:ext cx="402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9" name="TextBox 28">
            <a:extLst>
              <a:ext uri="{FF2B5EF4-FFF2-40B4-BE49-F238E27FC236}">
                <a16:creationId xmlns:a16="http://schemas.microsoft.com/office/drawing/2014/main" id="{D42A2E89-69BD-B133-E145-B43FD02223FA}"/>
              </a:ext>
            </a:extLst>
          </p:cNvPr>
          <p:cNvSpPr txBox="1"/>
          <p:nvPr/>
        </p:nvSpPr>
        <p:spPr bwMode="auto">
          <a:xfrm>
            <a:off x="672192" y="3905976"/>
            <a:ext cx="402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0" name="TextBox 29">
            <a:extLst>
              <a:ext uri="{FF2B5EF4-FFF2-40B4-BE49-F238E27FC236}">
                <a16:creationId xmlns:a16="http://schemas.microsoft.com/office/drawing/2014/main" id="{8A96070D-63AA-C266-1DA5-7EEEFBA3D784}"/>
              </a:ext>
            </a:extLst>
          </p:cNvPr>
          <p:cNvSpPr txBox="1"/>
          <p:nvPr/>
        </p:nvSpPr>
        <p:spPr bwMode="auto">
          <a:xfrm>
            <a:off x="672192" y="4158181"/>
            <a:ext cx="402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1" name="TextBox 30">
            <a:extLst>
              <a:ext uri="{FF2B5EF4-FFF2-40B4-BE49-F238E27FC236}">
                <a16:creationId xmlns:a16="http://schemas.microsoft.com/office/drawing/2014/main" id="{6B85D130-FFEE-44FF-6FA5-B0FE88AD993F}"/>
              </a:ext>
            </a:extLst>
          </p:cNvPr>
          <p:cNvSpPr txBox="1"/>
          <p:nvPr/>
        </p:nvSpPr>
        <p:spPr bwMode="auto">
          <a:xfrm>
            <a:off x="672192" y="4410387"/>
            <a:ext cx="402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2" name="TextBox 31">
            <a:extLst>
              <a:ext uri="{FF2B5EF4-FFF2-40B4-BE49-F238E27FC236}">
                <a16:creationId xmlns:a16="http://schemas.microsoft.com/office/drawing/2014/main" id="{E8AA4064-4278-A9E6-4730-723CA9260146}"/>
              </a:ext>
            </a:extLst>
          </p:cNvPr>
          <p:cNvSpPr txBox="1"/>
          <p:nvPr/>
        </p:nvSpPr>
        <p:spPr bwMode="auto">
          <a:xfrm>
            <a:off x="672192" y="4662592"/>
            <a:ext cx="4025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3" name="TextBox 32">
            <a:extLst>
              <a:ext uri="{FF2B5EF4-FFF2-40B4-BE49-F238E27FC236}">
                <a16:creationId xmlns:a16="http://schemas.microsoft.com/office/drawing/2014/main" id="{D7262D68-74CE-0E8A-217E-EF974D485C54}"/>
              </a:ext>
            </a:extLst>
          </p:cNvPr>
          <p:cNvSpPr txBox="1"/>
          <p:nvPr/>
        </p:nvSpPr>
        <p:spPr bwMode="auto">
          <a:xfrm>
            <a:off x="613572" y="4914798"/>
            <a:ext cx="465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34" name="TextBox 33">
            <a:extLst>
              <a:ext uri="{FF2B5EF4-FFF2-40B4-BE49-F238E27FC236}">
                <a16:creationId xmlns:a16="http://schemas.microsoft.com/office/drawing/2014/main" id="{99E8FADF-0189-0774-53A6-3DF7E7EC2D9E}"/>
              </a:ext>
            </a:extLst>
          </p:cNvPr>
          <p:cNvSpPr txBox="1"/>
          <p:nvPr/>
        </p:nvSpPr>
        <p:spPr bwMode="auto">
          <a:xfrm>
            <a:off x="562776" y="5167003"/>
            <a:ext cx="512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35" name="TextBox 34">
            <a:extLst>
              <a:ext uri="{FF2B5EF4-FFF2-40B4-BE49-F238E27FC236}">
                <a16:creationId xmlns:a16="http://schemas.microsoft.com/office/drawing/2014/main" id="{82CBE340-4423-0F93-4272-347114EAEEE6}"/>
              </a:ext>
            </a:extLst>
          </p:cNvPr>
          <p:cNvSpPr txBox="1"/>
          <p:nvPr/>
        </p:nvSpPr>
        <p:spPr bwMode="auto">
          <a:xfrm>
            <a:off x="640928" y="5419209"/>
            <a:ext cx="435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6" name="TextBox 35">
            <a:extLst>
              <a:ext uri="{FF2B5EF4-FFF2-40B4-BE49-F238E27FC236}">
                <a16:creationId xmlns:a16="http://schemas.microsoft.com/office/drawing/2014/main" id="{C747E41A-E710-7D3E-095C-00A6C48E6EB5}"/>
              </a:ext>
            </a:extLst>
          </p:cNvPr>
          <p:cNvSpPr txBox="1"/>
          <p:nvPr/>
        </p:nvSpPr>
        <p:spPr bwMode="auto">
          <a:xfrm>
            <a:off x="609664" y="5667506"/>
            <a:ext cx="473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7" name="TextBox 36">
            <a:extLst>
              <a:ext uri="{FF2B5EF4-FFF2-40B4-BE49-F238E27FC236}">
                <a16:creationId xmlns:a16="http://schemas.microsoft.com/office/drawing/2014/main" id="{8B0708E4-D0FD-8616-F9BA-71F70E94582B}"/>
              </a:ext>
            </a:extLst>
          </p:cNvPr>
          <p:cNvSpPr txBox="1"/>
          <p:nvPr/>
        </p:nvSpPr>
        <p:spPr bwMode="auto">
          <a:xfrm>
            <a:off x="551227" y="5915803"/>
            <a:ext cx="5430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8" name="TextBox 37">
            <a:extLst>
              <a:ext uri="{FF2B5EF4-FFF2-40B4-BE49-F238E27FC236}">
                <a16:creationId xmlns:a16="http://schemas.microsoft.com/office/drawing/2014/main" id="{D160A478-339F-239B-3B8D-27C393B08308}"/>
              </a:ext>
            </a:extLst>
          </p:cNvPr>
          <p:cNvSpPr txBox="1"/>
          <p:nvPr/>
        </p:nvSpPr>
        <p:spPr bwMode="auto">
          <a:xfrm rot="16200000">
            <a:off x="-702738" y="4652821"/>
            <a:ext cx="2541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Change </a:t>
            </a:r>
            <a:r>
              <a:rPr lang="en-US" sz="1400" dirty="0">
                <a:solidFill>
                  <a:srgbClr val="000000"/>
                </a:solidFill>
                <a:latin typeface="Calibri" panose="020F0502020204030204" pitchFamily="34" charset="0"/>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rom Baseline (%)</a:t>
            </a:r>
          </a:p>
        </p:txBody>
      </p:sp>
      <p:sp>
        <p:nvSpPr>
          <p:cNvPr id="39" name="TextBox 38">
            <a:extLst>
              <a:ext uri="{FF2B5EF4-FFF2-40B4-BE49-F238E27FC236}">
                <a16:creationId xmlns:a16="http://schemas.microsoft.com/office/drawing/2014/main" id="{E06AA34B-1A01-B0F7-BFE1-ECF2222FF756}"/>
              </a:ext>
            </a:extLst>
          </p:cNvPr>
          <p:cNvSpPr txBox="1"/>
          <p:nvPr/>
        </p:nvSpPr>
        <p:spPr bwMode="auto">
          <a:xfrm>
            <a:off x="1105669" y="6107301"/>
            <a:ext cx="2541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Cabazitaxel (n = 101)</a:t>
            </a:r>
          </a:p>
        </p:txBody>
      </p:sp>
      <p:sp>
        <p:nvSpPr>
          <p:cNvPr id="40" name="TextBox 39">
            <a:extLst>
              <a:ext uri="{FF2B5EF4-FFF2-40B4-BE49-F238E27FC236}">
                <a16:creationId xmlns:a16="http://schemas.microsoft.com/office/drawing/2014/main" id="{BFCE284E-D26E-9FDE-545E-A61C4B2D93F5}"/>
              </a:ext>
            </a:extLst>
          </p:cNvPr>
          <p:cNvSpPr txBox="1"/>
          <p:nvPr/>
        </p:nvSpPr>
        <p:spPr bwMode="auto">
          <a:xfrm>
            <a:off x="2184677" y="4548646"/>
            <a:ext cx="16537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 (95% CI: 27-46)</a:t>
            </a:r>
          </a:p>
        </p:txBody>
      </p:sp>
      <p:sp>
        <p:nvSpPr>
          <p:cNvPr id="41" name="TextBox 40">
            <a:extLst>
              <a:ext uri="{FF2B5EF4-FFF2-40B4-BE49-F238E27FC236}">
                <a16:creationId xmlns:a16="http://schemas.microsoft.com/office/drawing/2014/main" id="{EBF76E04-DCDB-74C2-FAEF-1F9A1DCBD169}"/>
              </a:ext>
            </a:extLst>
          </p:cNvPr>
          <p:cNvSpPr txBox="1"/>
          <p:nvPr/>
        </p:nvSpPr>
        <p:spPr bwMode="auto">
          <a:xfrm>
            <a:off x="2345155" y="3102854"/>
            <a:ext cx="27837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Reduction ≥50% From Baseline</a:t>
            </a:r>
          </a:p>
        </p:txBody>
      </p:sp>
      <p:sp>
        <p:nvSpPr>
          <p:cNvPr id="42" name="TextBox 41">
            <a:extLst>
              <a:ext uri="{FF2B5EF4-FFF2-40B4-BE49-F238E27FC236}">
                <a16:creationId xmlns:a16="http://schemas.microsoft.com/office/drawing/2014/main" id="{7FB78CF2-DFA0-E447-371E-70486B35B657}"/>
              </a:ext>
            </a:extLst>
          </p:cNvPr>
          <p:cNvSpPr txBox="1"/>
          <p:nvPr/>
        </p:nvSpPr>
        <p:spPr bwMode="auto">
          <a:xfrm>
            <a:off x="2518675" y="3273726"/>
            <a:ext cx="136607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Yes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postbaseline PSA assessment</a:t>
            </a:r>
          </a:p>
        </p:txBody>
      </p:sp>
      <p:sp>
        <p:nvSpPr>
          <p:cNvPr id="43" name="Rectangle 42">
            <a:extLst>
              <a:ext uri="{FF2B5EF4-FFF2-40B4-BE49-F238E27FC236}">
                <a16:creationId xmlns:a16="http://schemas.microsoft.com/office/drawing/2014/main" id="{C7B95F67-7412-7751-EC14-2577628A3CF3}"/>
              </a:ext>
            </a:extLst>
          </p:cNvPr>
          <p:cNvSpPr/>
          <p:nvPr/>
        </p:nvSpPr>
        <p:spPr bwMode="auto">
          <a:xfrm>
            <a:off x="2415535" y="3393599"/>
            <a:ext cx="128412" cy="128412"/>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F1F4C39-C4D8-88B4-3305-619785B48B12}"/>
              </a:ext>
            </a:extLst>
          </p:cNvPr>
          <p:cNvSpPr/>
          <p:nvPr/>
        </p:nvSpPr>
        <p:spPr bwMode="auto">
          <a:xfrm>
            <a:off x="2415535" y="3599932"/>
            <a:ext cx="128412" cy="128412"/>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D15D273A-8230-89A0-DBBC-1413666E8FF2}"/>
              </a:ext>
            </a:extLst>
          </p:cNvPr>
          <p:cNvSpPr/>
          <p:nvPr/>
        </p:nvSpPr>
        <p:spPr bwMode="auto">
          <a:xfrm>
            <a:off x="2415535" y="3804774"/>
            <a:ext cx="128412" cy="128412"/>
          </a:xfrm>
          <a:prstGeom prst="rect">
            <a:avLst/>
          </a:pr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6" name="Straight Connector 45">
            <a:extLst>
              <a:ext uri="{FF2B5EF4-FFF2-40B4-BE49-F238E27FC236}">
                <a16:creationId xmlns:a16="http://schemas.microsoft.com/office/drawing/2014/main" id="{D8E2D985-A71B-ED52-2766-4C928FD2966E}"/>
              </a:ext>
            </a:extLst>
          </p:cNvPr>
          <p:cNvCxnSpPr/>
          <p:nvPr/>
        </p:nvCxnSpPr>
        <p:spPr bwMode="auto">
          <a:xfrm flipV="1">
            <a:off x="3938164" y="3533018"/>
            <a:ext cx="0" cy="2541933"/>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7E382F6-340C-0181-9F6B-FE1803840195}"/>
              </a:ext>
            </a:extLst>
          </p:cNvPr>
          <p:cNvCxnSpPr>
            <a:cxnSpLocks/>
          </p:cNvCxnSpPr>
          <p:nvPr/>
        </p:nvCxnSpPr>
        <p:spPr bwMode="auto">
          <a:xfrm>
            <a:off x="3930710" y="4800259"/>
            <a:ext cx="254193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E2B49BF-A903-16AB-02DB-4B1047811F1E}"/>
              </a:ext>
            </a:extLst>
          </p:cNvPr>
          <p:cNvCxnSpPr>
            <a:cxnSpLocks/>
          </p:cNvCxnSpPr>
          <p:nvPr/>
        </p:nvCxnSpPr>
        <p:spPr bwMode="auto">
          <a:xfrm>
            <a:off x="3930710" y="5436362"/>
            <a:ext cx="2541932" cy="0"/>
          </a:xfrm>
          <a:prstGeom prst="line">
            <a:avLst/>
          </a:prstGeom>
          <a:noFill/>
          <a:ln w="28575" cap="flat" cmpd="sng" algn="ctr">
            <a:solidFill>
              <a:schemeClr val="bg1"/>
            </a:solidFill>
            <a:prstDash val="sysDot"/>
            <a:round/>
            <a:headEnd type="none" w="med" len="med"/>
            <a:tailEnd type="none" w="med" len="med"/>
          </a:ln>
          <a:effectLst/>
        </p:spPr>
      </p:cxnSp>
      <p:cxnSp>
        <p:nvCxnSpPr>
          <p:cNvPr id="49" name="Straight Connector 48">
            <a:extLst>
              <a:ext uri="{FF2B5EF4-FFF2-40B4-BE49-F238E27FC236}">
                <a16:creationId xmlns:a16="http://schemas.microsoft.com/office/drawing/2014/main" id="{56DE2E35-8D44-C853-6810-A6BECF34E095}"/>
              </a:ext>
            </a:extLst>
          </p:cNvPr>
          <p:cNvCxnSpPr>
            <a:cxnSpLocks/>
          </p:cNvCxnSpPr>
          <p:nvPr/>
        </p:nvCxnSpPr>
        <p:spPr bwMode="auto">
          <a:xfrm>
            <a:off x="3930710" y="5819018"/>
            <a:ext cx="2541932" cy="0"/>
          </a:xfrm>
          <a:prstGeom prst="line">
            <a:avLst/>
          </a:prstGeom>
          <a:noFill/>
          <a:ln w="28575" cap="flat" cmpd="sng" algn="ctr">
            <a:solidFill>
              <a:schemeClr val="bg1"/>
            </a:solidFill>
            <a:prstDash val="sysDot"/>
            <a:round/>
            <a:headEnd type="none" w="med" len="med"/>
            <a:tailEnd type="none" w="med" len="med"/>
          </a:ln>
          <a:effectLst/>
        </p:spPr>
      </p:cxnSp>
      <p:cxnSp>
        <p:nvCxnSpPr>
          <p:cNvPr id="50" name="Straight Connector 49">
            <a:extLst>
              <a:ext uri="{FF2B5EF4-FFF2-40B4-BE49-F238E27FC236}">
                <a16:creationId xmlns:a16="http://schemas.microsoft.com/office/drawing/2014/main" id="{B975E3B8-92C5-0923-4FC5-31484392FFE7}"/>
              </a:ext>
            </a:extLst>
          </p:cNvPr>
          <p:cNvCxnSpPr>
            <a:cxnSpLocks/>
          </p:cNvCxnSpPr>
          <p:nvPr/>
        </p:nvCxnSpPr>
        <p:spPr bwMode="auto">
          <a:xfrm>
            <a:off x="3930710" y="5940773"/>
            <a:ext cx="2541932" cy="0"/>
          </a:xfrm>
          <a:prstGeom prst="line">
            <a:avLst/>
          </a:prstGeom>
          <a:noFill/>
          <a:ln w="28575" cap="flat" cmpd="sng" algn="ctr">
            <a:solidFill>
              <a:schemeClr val="bg1"/>
            </a:solidFill>
            <a:prstDash val="sysDot"/>
            <a:round/>
            <a:headEnd type="none" w="med" len="med"/>
            <a:tailEnd type="none" w="med" len="med"/>
          </a:ln>
          <a:effectLst/>
        </p:spPr>
      </p:cxnSp>
      <p:cxnSp>
        <p:nvCxnSpPr>
          <p:cNvPr id="51" name="Straight Connector 50">
            <a:extLst>
              <a:ext uri="{FF2B5EF4-FFF2-40B4-BE49-F238E27FC236}">
                <a16:creationId xmlns:a16="http://schemas.microsoft.com/office/drawing/2014/main" id="{67B5F03E-AD5C-6ACD-C354-DE9472137528}"/>
              </a:ext>
            </a:extLst>
          </p:cNvPr>
          <p:cNvCxnSpPr>
            <a:cxnSpLocks/>
          </p:cNvCxnSpPr>
          <p:nvPr/>
        </p:nvCxnSpPr>
        <p:spPr bwMode="auto">
          <a:xfrm flipH="1">
            <a:off x="3885984" y="3540472"/>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FACEAC7-3788-ECED-4BF6-44C7F57450FF}"/>
              </a:ext>
            </a:extLst>
          </p:cNvPr>
          <p:cNvCxnSpPr>
            <a:cxnSpLocks/>
          </p:cNvCxnSpPr>
          <p:nvPr/>
        </p:nvCxnSpPr>
        <p:spPr bwMode="auto">
          <a:xfrm flipH="1">
            <a:off x="3885984" y="3792430"/>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9A01DC8-4E14-1191-91D5-222CFB3EDC55}"/>
              </a:ext>
            </a:extLst>
          </p:cNvPr>
          <p:cNvCxnSpPr>
            <a:cxnSpLocks/>
          </p:cNvCxnSpPr>
          <p:nvPr/>
        </p:nvCxnSpPr>
        <p:spPr bwMode="auto">
          <a:xfrm flipH="1">
            <a:off x="3885984" y="4044387"/>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EDCE525-A748-1E07-60BB-F63C38E7D60A}"/>
              </a:ext>
            </a:extLst>
          </p:cNvPr>
          <p:cNvCxnSpPr>
            <a:cxnSpLocks/>
          </p:cNvCxnSpPr>
          <p:nvPr/>
        </p:nvCxnSpPr>
        <p:spPr bwMode="auto">
          <a:xfrm flipH="1">
            <a:off x="3885984" y="4296344"/>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B6B8574-732E-22C2-16E4-1EF92C90B675}"/>
              </a:ext>
            </a:extLst>
          </p:cNvPr>
          <p:cNvCxnSpPr>
            <a:cxnSpLocks/>
          </p:cNvCxnSpPr>
          <p:nvPr/>
        </p:nvCxnSpPr>
        <p:spPr bwMode="auto">
          <a:xfrm flipH="1">
            <a:off x="3885984" y="4548301"/>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161F808-91F7-4334-82D9-EBC442E81DD1}"/>
              </a:ext>
            </a:extLst>
          </p:cNvPr>
          <p:cNvCxnSpPr>
            <a:cxnSpLocks/>
          </p:cNvCxnSpPr>
          <p:nvPr/>
        </p:nvCxnSpPr>
        <p:spPr bwMode="auto">
          <a:xfrm flipH="1">
            <a:off x="3885984" y="4800259"/>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139FCD4-77AA-ED0B-6F8E-C4BEE1B1882E}"/>
              </a:ext>
            </a:extLst>
          </p:cNvPr>
          <p:cNvCxnSpPr>
            <a:cxnSpLocks/>
          </p:cNvCxnSpPr>
          <p:nvPr/>
        </p:nvCxnSpPr>
        <p:spPr bwMode="auto">
          <a:xfrm flipH="1">
            <a:off x="3885984" y="5052216"/>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41CF671-B63F-19F0-0431-1FFF486A75E0}"/>
              </a:ext>
            </a:extLst>
          </p:cNvPr>
          <p:cNvCxnSpPr>
            <a:cxnSpLocks/>
          </p:cNvCxnSpPr>
          <p:nvPr/>
        </p:nvCxnSpPr>
        <p:spPr bwMode="auto">
          <a:xfrm flipH="1">
            <a:off x="3885984" y="5304173"/>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F6F6FBB-DDEF-EB01-1BF8-66AC9CD6AA96}"/>
              </a:ext>
            </a:extLst>
          </p:cNvPr>
          <p:cNvCxnSpPr>
            <a:cxnSpLocks/>
          </p:cNvCxnSpPr>
          <p:nvPr/>
        </p:nvCxnSpPr>
        <p:spPr bwMode="auto">
          <a:xfrm flipH="1">
            <a:off x="3885984" y="6060043"/>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0580E68-CB4F-C25C-7680-EC5EEB67F567}"/>
              </a:ext>
            </a:extLst>
          </p:cNvPr>
          <p:cNvCxnSpPr>
            <a:cxnSpLocks/>
          </p:cNvCxnSpPr>
          <p:nvPr/>
        </p:nvCxnSpPr>
        <p:spPr bwMode="auto">
          <a:xfrm flipH="1">
            <a:off x="3885984" y="5556131"/>
            <a:ext cx="4800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B4FC6E6F-141A-905D-7A89-924707F46281}"/>
              </a:ext>
            </a:extLst>
          </p:cNvPr>
          <p:cNvCxnSpPr>
            <a:cxnSpLocks/>
          </p:cNvCxnSpPr>
          <p:nvPr/>
        </p:nvCxnSpPr>
        <p:spPr bwMode="auto">
          <a:xfrm flipH="1">
            <a:off x="3885984" y="5808088"/>
            <a:ext cx="48006"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EBED8F42-7675-4A9D-4D6B-370F98FD3A9C}"/>
              </a:ext>
            </a:extLst>
          </p:cNvPr>
          <p:cNvSpPr txBox="1"/>
          <p:nvPr/>
        </p:nvSpPr>
        <p:spPr bwMode="auto">
          <a:xfrm>
            <a:off x="3930708" y="6104576"/>
            <a:ext cx="25419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baseline="30000" dirty="0">
                <a:solidFill>
                  <a:srgbClr val="000000"/>
                </a:solidFill>
                <a:latin typeface="Calibri" panose="020F0502020204030204" pitchFamily="34" charset="0"/>
              </a:rPr>
              <a:t>177</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Lu-PSMA-617 (n = 99)</a:t>
            </a:r>
          </a:p>
        </p:txBody>
      </p:sp>
      <p:sp>
        <p:nvSpPr>
          <p:cNvPr id="63" name="TextBox 62">
            <a:extLst>
              <a:ext uri="{FF2B5EF4-FFF2-40B4-BE49-F238E27FC236}">
                <a16:creationId xmlns:a16="http://schemas.microsoft.com/office/drawing/2014/main" id="{6B02779D-6032-D422-7221-29B81DF10C59}"/>
              </a:ext>
            </a:extLst>
          </p:cNvPr>
          <p:cNvSpPr txBox="1"/>
          <p:nvPr/>
        </p:nvSpPr>
        <p:spPr bwMode="auto">
          <a:xfrm>
            <a:off x="4896806" y="4545922"/>
            <a:ext cx="17666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 (95% CI: 56-75)</a:t>
            </a:r>
          </a:p>
        </p:txBody>
      </p:sp>
      <p:grpSp>
        <p:nvGrpSpPr>
          <p:cNvPr id="143" name="Group 142">
            <a:extLst>
              <a:ext uri="{FF2B5EF4-FFF2-40B4-BE49-F238E27FC236}">
                <a16:creationId xmlns:a16="http://schemas.microsoft.com/office/drawing/2014/main" id="{1EF13772-DAE9-D7D7-718D-56218BD39566}"/>
              </a:ext>
            </a:extLst>
          </p:cNvPr>
          <p:cNvGrpSpPr/>
          <p:nvPr/>
        </p:nvGrpSpPr>
        <p:grpSpPr>
          <a:xfrm>
            <a:off x="1516808" y="3544869"/>
            <a:ext cx="1174322" cy="1838964"/>
            <a:chOff x="5169877" y="2099385"/>
            <a:chExt cx="1565763" cy="2451952"/>
          </a:xfrm>
        </p:grpSpPr>
        <p:cxnSp>
          <p:nvCxnSpPr>
            <p:cNvPr id="65" name="Straight Connector 64">
              <a:extLst>
                <a:ext uri="{FF2B5EF4-FFF2-40B4-BE49-F238E27FC236}">
                  <a16:creationId xmlns:a16="http://schemas.microsoft.com/office/drawing/2014/main" id="{9D07FAF9-436B-CC1B-E21B-755756C0E3CE}"/>
                </a:ext>
              </a:extLst>
            </p:cNvPr>
            <p:cNvCxnSpPr>
              <a:cxnSpLocks/>
            </p:cNvCxnSpPr>
            <p:nvPr/>
          </p:nvCxnSpPr>
          <p:spPr bwMode="auto">
            <a:xfrm>
              <a:off x="5169877" y="2099385"/>
              <a:ext cx="0" cy="1673291"/>
            </a:xfrm>
            <a:prstGeom prst="line">
              <a:avLst/>
            </a:prstGeom>
            <a:noFill/>
            <a:ln w="571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014E73D-143B-0543-97B1-1341BA9454C9}"/>
                </a:ext>
              </a:extLst>
            </p:cNvPr>
            <p:cNvCxnSpPr>
              <a:cxnSpLocks/>
            </p:cNvCxnSpPr>
            <p:nvPr/>
          </p:nvCxnSpPr>
          <p:spPr bwMode="auto">
            <a:xfrm>
              <a:off x="5240215" y="2099385"/>
              <a:ext cx="0" cy="1673291"/>
            </a:xfrm>
            <a:prstGeom prst="line">
              <a:avLst/>
            </a:prstGeom>
            <a:noFill/>
            <a:ln w="571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0ADC7C4-925D-9EBA-1C0A-E48A1093663A}"/>
                </a:ext>
              </a:extLst>
            </p:cNvPr>
            <p:cNvCxnSpPr>
              <a:cxnSpLocks/>
            </p:cNvCxnSpPr>
            <p:nvPr/>
          </p:nvCxnSpPr>
          <p:spPr bwMode="auto">
            <a:xfrm>
              <a:off x="5474677" y="3023651"/>
              <a:ext cx="0" cy="749025"/>
            </a:xfrm>
            <a:prstGeom prst="line">
              <a:avLst/>
            </a:prstGeom>
            <a:noFill/>
            <a:ln w="571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D5F91BF-A955-9B0B-CB1F-22884B49F224}"/>
                </a:ext>
              </a:extLst>
            </p:cNvPr>
            <p:cNvCxnSpPr>
              <a:cxnSpLocks/>
            </p:cNvCxnSpPr>
            <p:nvPr/>
          </p:nvCxnSpPr>
          <p:spPr bwMode="auto">
            <a:xfrm>
              <a:off x="5697415" y="3292329"/>
              <a:ext cx="0" cy="480347"/>
            </a:xfrm>
            <a:prstGeom prst="line">
              <a:avLst/>
            </a:prstGeom>
            <a:noFill/>
            <a:ln w="571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2780863-11E1-70B7-DD57-E109A991664A}"/>
                </a:ext>
              </a:extLst>
            </p:cNvPr>
            <p:cNvCxnSpPr>
              <a:cxnSpLocks/>
            </p:cNvCxnSpPr>
            <p:nvPr/>
          </p:nvCxnSpPr>
          <p:spPr bwMode="auto">
            <a:xfrm>
              <a:off x="5316416" y="2458122"/>
              <a:ext cx="0" cy="1314554"/>
            </a:xfrm>
            <a:prstGeom prst="line">
              <a:avLst/>
            </a:prstGeom>
            <a:noFill/>
            <a:ln w="3810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2A51CF1-843F-12E5-FCB6-7912270696DB}"/>
                </a:ext>
              </a:extLst>
            </p:cNvPr>
            <p:cNvCxnSpPr>
              <a:cxnSpLocks/>
            </p:cNvCxnSpPr>
            <p:nvPr/>
          </p:nvCxnSpPr>
          <p:spPr bwMode="auto">
            <a:xfrm>
              <a:off x="5380891" y="2689334"/>
              <a:ext cx="0" cy="1083342"/>
            </a:xfrm>
            <a:prstGeom prst="line">
              <a:avLst/>
            </a:prstGeom>
            <a:noFill/>
            <a:ln w="381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261D194-D2F0-D1FD-C4B1-1A77783C78E3}"/>
                </a:ext>
              </a:extLst>
            </p:cNvPr>
            <p:cNvCxnSpPr>
              <a:cxnSpLocks/>
            </p:cNvCxnSpPr>
            <p:nvPr/>
          </p:nvCxnSpPr>
          <p:spPr bwMode="auto">
            <a:xfrm>
              <a:off x="5404338" y="2983220"/>
              <a:ext cx="0" cy="789456"/>
            </a:xfrm>
            <a:prstGeom prst="line">
              <a:avLst/>
            </a:prstGeom>
            <a:noFill/>
            <a:ln w="571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6AF029B6-5C3C-F99D-F8EC-385D70FE6685}"/>
                </a:ext>
              </a:extLst>
            </p:cNvPr>
            <p:cNvCxnSpPr>
              <a:cxnSpLocks/>
            </p:cNvCxnSpPr>
            <p:nvPr/>
          </p:nvCxnSpPr>
          <p:spPr bwMode="auto">
            <a:xfrm>
              <a:off x="5298830" y="2251654"/>
              <a:ext cx="0" cy="1521022"/>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F8CC5CF0-2290-3ADE-9C96-61749D97B172}"/>
                </a:ext>
              </a:extLst>
            </p:cNvPr>
            <p:cNvCxnSpPr>
              <a:cxnSpLocks/>
            </p:cNvCxnSpPr>
            <p:nvPr/>
          </p:nvCxnSpPr>
          <p:spPr bwMode="auto">
            <a:xfrm>
              <a:off x="5363305" y="2458122"/>
              <a:ext cx="0" cy="1314554"/>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530E11A-F467-583F-17AB-F60AE7C5243B}"/>
                </a:ext>
              </a:extLst>
            </p:cNvPr>
            <p:cNvCxnSpPr>
              <a:cxnSpLocks/>
            </p:cNvCxnSpPr>
            <p:nvPr/>
          </p:nvCxnSpPr>
          <p:spPr bwMode="auto">
            <a:xfrm>
              <a:off x="5527428" y="3130570"/>
              <a:ext cx="0" cy="642106"/>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B42BAFA-D1AF-2043-52AD-66C5928A43ED}"/>
                </a:ext>
              </a:extLst>
            </p:cNvPr>
            <p:cNvCxnSpPr>
              <a:cxnSpLocks/>
            </p:cNvCxnSpPr>
            <p:nvPr/>
          </p:nvCxnSpPr>
          <p:spPr bwMode="auto">
            <a:xfrm>
              <a:off x="5597278" y="3209945"/>
              <a:ext cx="0" cy="562731"/>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DCE0571-2C8B-69C0-6EE1-0295EBF9F5E5}"/>
                </a:ext>
              </a:extLst>
            </p:cNvPr>
            <p:cNvCxnSpPr>
              <a:cxnSpLocks/>
            </p:cNvCxnSpPr>
            <p:nvPr/>
          </p:nvCxnSpPr>
          <p:spPr bwMode="auto">
            <a:xfrm>
              <a:off x="5663953" y="3267417"/>
              <a:ext cx="0" cy="505259"/>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EBB5882-3280-46A5-AC02-22BDBDBCF7FC}"/>
                </a:ext>
              </a:extLst>
            </p:cNvPr>
            <p:cNvCxnSpPr>
              <a:cxnSpLocks/>
            </p:cNvCxnSpPr>
            <p:nvPr/>
          </p:nvCxnSpPr>
          <p:spPr bwMode="auto">
            <a:xfrm>
              <a:off x="5759203" y="3295992"/>
              <a:ext cx="0" cy="476684"/>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801655F-B141-7610-ACA6-D8366AC020E8}"/>
                </a:ext>
              </a:extLst>
            </p:cNvPr>
            <p:cNvCxnSpPr>
              <a:cxnSpLocks/>
            </p:cNvCxnSpPr>
            <p:nvPr/>
          </p:nvCxnSpPr>
          <p:spPr bwMode="auto">
            <a:xfrm>
              <a:off x="5987803" y="3511892"/>
              <a:ext cx="0" cy="26078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02B212D-5308-2A23-1E9B-1378892E086E}"/>
                </a:ext>
              </a:extLst>
            </p:cNvPr>
            <p:cNvCxnSpPr>
              <a:cxnSpLocks/>
            </p:cNvCxnSpPr>
            <p:nvPr/>
          </p:nvCxnSpPr>
          <p:spPr bwMode="auto">
            <a:xfrm>
              <a:off x="6057653" y="3655648"/>
              <a:ext cx="0" cy="11702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AC13A95-9C46-0F7A-FCE7-F37D2B10FCA9}"/>
                </a:ext>
              </a:extLst>
            </p:cNvPr>
            <p:cNvCxnSpPr>
              <a:cxnSpLocks/>
            </p:cNvCxnSpPr>
            <p:nvPr/>
          </p:nvCxnSpPr>
          <p:spPr bwMode="auto">
            <a:xfrm>
              <a:off x="5546966" y="3179080"/>
              <a:ext cx="0" cy="593596"/>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578094D-2C34-4E07-1098-56B35BAD18B5}"/>
                </a:ext>
              </a:extLst>
            </p:cNvPr>
            <p:cNvCxnSpPr>
              <a:cxnSpLocks/>
            </p:cNvCxnSpPr>
            <p:nvPr/>
          </p:nvCxnSpPr>
          <p:spPr bwMode="auto">
            <a:xfrm>
              <a:off x="5616816" y="3253409"/>
              <a:ext cx="0" cy="51926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A83FCD9-02DC-6A24-49A5-5AC2DC209CD5}"/>
                </a:ext>
              </a:extLst>
            </p:cNvPr>
            <p:cNvCxnSpPr>
              <a:cxnSpLocks/>
            </p:cNvCxnSpPr>
            <p:nvPr/>
          </p:nvCxnSpPr>
          <p:spPr bwMode="auto">
            <a:xfrm>
              <a:off x="5781916" y="3330049"/>
              <a:ext cx="0" cy="44262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195D7BCC-7193-FF5C-4311-4059DB466995}"/>
                </a:ext>
              </a:extLst>
            </p:cNvPr>
            <p:cNvCxnSpPr>
              <a:cxnSpLocks/>
            </p:cNvCxnSpPr>
            <p:nvPr/>
          </p:nvCxnSpPr>
          <p:spPr bwMode="auto">
            <a:xfrm>
              <a:off x="5829541" y="3368369"/>
              <a:ext cx="0" cy="40430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2B123D5-EA69-B375-5E9B-9B037F52CB0C}"/>
                </a:ext>
              </a:extLst>
            </p:cNvPr>
            <p:cNvCxnSpPr>
              <a:cxnSpLocks/>
            </p:cNvCxnSpPr>
            <p:nvPr/>
          </p:nvCxnSpPr>
          <p:spPr bwMode="auto">
            <a:xfrm>
              <a:off x="5854941" y="3390704"/>
              <a:ext cx="0" cy="38514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909811D-2FA0-EF01-1A4D-4BCBEE1AD069}"/>
                </a:ext>
              </a:extLst>
            </p:cNvPr>
            <p:cNvCxnSpPr>
              <a:cxnSpLocks/>
            </p:cNvCxnSpPr>
            <p:nvPr/>
          </p:nvCxnSpPr>
          <p:spPr bwMode="auto">
            <a:xfrm>
              <a:off x="5896216" y="3421212"/>
              <a:ext cx="0" cy="35146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BDE67E0-D516-E200-243C-3EAB60EE33DF}"/>
                </a:ext>
              </a:extLst>
            </p:cNvPr>
            <p:cNvCxnSpPr>
              <a:cxnSpLocks/>
            </p:cNvCxnSpPr>
            <p:nvPr/>
          </p:nvCxnSpPr>
          <p:spPr bwMode="auto">
            <a:xfrm>
              <a:off x="5924791" y="3459709"/>
              <a:ext cx="0" cy="312967"/>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B60A78B-6234-FAD1-2227-FF89BDBAA882}"/>
                </a:ext>
              </a:extLst>
            </p:cNvPr>
            <p:cNvCxnSpPr>
              <a:cxnSpLocks/>
            </p:cNvCxnSpPr>
            <p:nvPr/>
          </p:nvCxnSpPr>
          <p:spPr bwMode="auto">
            <a:xfrm>
              <a:off x="5950432" y="3477517"/>
              <a:ext cx="0" cy="295159"/>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CEC7BF9-67BB-88B1-14A0-E6E653CA5FA5}"/>
                </a:ext>
              </a:extLst>
            </p:cNvPr>
            <p:cNvCxnSpPr>
              <a:cxnSpLocks/>
            </p:cNvCxnSpPr>
            <p:nvPr/>
          </p:nvCxnSpPr>
          <p:spPr bwMode="auto">
            <a:xfrm>
              <a:off x="6007582" y="3605740"/>
              <a:ext cx="0" cy="166936"/>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CA33465-E6BC-D74A-E90E-E395EB1A8682}"/>
                </a:ext>
              </a:extLst>
            </p:cNvPr>
            <p:cNvCxnSpPr>
              <a:cxnSpLocks/>
            </p:cNvCxnSpPr>
            <p:nvPr/>
          </p:nvCxnSpPr>
          <p:spPr bwMode="auto">
            <a:xfrm>
              <a:off x="6076703" y="3695558"/>
              <a:ext cx="0" cy="77118"/>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543EEE3-7FB0-F564-7EB1-466E6CB798DA}"/>
                </a:ext>
              </a:extLst>
            </p:cNvPr>
            <p:cNvCxnSpPr>
              <a:cxnSpLocks/>
            </p:cNvCxnSpPr>
            <p:nvPr/>
          </p:nvCxnSpPr>
          <p:spPr bwMode="auto">
            <a:xfrm>
              <a:off x="6124328" y="3698733"/>
              <a:ext cx="0" cy="77118"/>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47E5FCB9-CA87-F7E3-159C-71CA5F6DD9C2}"/>
                </a:ext>
              </a:extLst>
            </p:cNvPr>
            <p:cNvCxnSpPr>
              <a:cxnSpLocks/>
            </p:cNvCxnSpPr>
            <p:nvPr/>
          </p:nvCxnSpPr>
          <p:spPr bwMode="auto">
            <a:xfrm>
              <a:off x="6148193" y="3743642"/>
              <a:ext cx="0" cy="2903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0EF56B4-4B4C-A7A6-A8F9-CB1DB72DA827}"/>
                </a:ext>
              </a:extLst>
            </p:cNvPr>
            <p:cNvCxnSpPr>
              <a:cxnSpLocks/>
            </p:cNvCxnSpPr>
            <p:nvPr/>
          </p:nvCxnSpPr>
          <p:spPr bwMode="auto">
            <a:xfrm>
              <a:off x="6216403" y="3772676"/>
              <a:ext cx="0" cy="63500"/>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FE18E76-82FE-6BEF-403D-44FBE93173C1}"/>
                </a:ext>
              </a:extLst>
            </p:cNvPr>
            <p:cNvCxnSpPr>
              <a:cxnSpLocks/>
            </p:cNvCxnSpPr>
            <p:nvPr/>
          </p:nvCxnSpPr>
          <p:spPr bwMode="auto">
            <a:xfrm>
              <a:off x="6244978" y="3772676"/>
              <a:ext cx="0" cy="11352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BAF8604-8E7E-031D-07D0-F8D571F30936}"/>
                </a:ext>
              </a:extLst>
            </p:cNvPr>
            <p:cNvCxnSpPr>
              <a:cxnSpLocks/>
            </p:cNvCxnSpPr>
            <p:nvPr/>
          </p:nvCxnSpPr>
          <p:spPr bwMode="auto">
            <a:xfrm>
              <a:off x="6735640" y="3787775"/>
              <a:ext cx="0" cy="763562"/>
            </a:xfrm>
            <a:prstGeom prst="line">
              <a:avLst/>
            </a:prstGeom>
            <a:noFill/>
            <a:ln w="571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6560A8A-AF7C-BB7A-36C1-88797F15C918}"/>
                </a:ext>
              </a:extLst>
            </p:cNvPr>
            <p:cNvCxnSpPr>
              <a:cxnSpLocks/>
            </p:cNvCxnSpPr>
            <p:nvPr/>
          </p:nvCxnSpPr>
          <p:spPr bwMode="auto">
            <a:xfrm>
              <a:off x="6665790" y="3772676"/>
              <a:ext cx="0" cy="616802"/>
            </a:xfrm>
            <a:prstGeom prst="line">
              <a:avLst/>
            </a:prstGeom>
            <a:noFill/>
            <a:ln w="571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575D3D4-A608-F173-D33B-BBAB1F84D817}"/>
                </a:ext>
              </a:extLst>
            </p:cNvPr>
            <p:cNvCxnSpPr>
              <a:cxnSpLocks/>
            </p:cNvCxnSpPr>
            <p:nvPr/>
          </p:nvCxnSpPr>
          <p:spPr bwMode="auto">
            <a:xfrm>
              <a:off x="6595940" y="3772676"/>
              <a:ext cx="0" cy="556267"/>
            </a:xfrm>
            <a:prstGeom prst="line">
              <a:avLst/>
            </a:prstGeom>
            <a:noFill/>
            <a:ln w="571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1E6590D8-0489-010B-369A-86E6B9665144}"/>
                </a:ext>
              </a:extLst>
            </p:cNvPr>
            <p:cNvCxnSpPr>
              <a:cxnSpLocks/>
            </p:cNvCxnSpPr>
            <p:nvPr/>
          </p:nvCxnSpPr>
          <p:spPr bwMode="auto">
            <a:xfrm>
              <a:off x="6529391" y="3787775"/>
              <a:ext cx="0" cy="524834"/>
            </a:xfrm>
            <a:prstGeom prst="line">
              <a:avLst/>
            </a:prstGeom>
            <a:noFill/>
            <a:ln w="571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EBF7AAF-F286-F739-D1F9-8D4B0869BB64}"/>
                </a:ext>
              </a:extLst>
            </p:cNvPr>
            <p:cNvCxnSpPr>
              <a:cxnSpLocks/>
            </p:cNvCxnSpPr>
            <p:nvPr/>
          </p:nvCxnSpPr>
          <p:spPr bwMode="auto">
            <a:xfrm flipH="1">
              <a:off x="6459349" y="3781425"/>
              <a:ext cx="0" cy="487051"/>
            </a:xfrm>
            <a:prstGeom prst="line">
              <a:avLst/>
            </a:prstGeom>
            <a:noFill/>
            <a:ln w="571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54A1CF9-7F3E-AA83-411B-E1FDD0BCC00F}"/>
                </a:ext>
              </a:extLst>
            </p:cNvPr>
            <p:cNvCxnSpPr>
              <a:cxnSpLocks/>
            </p:cNvCxnSpPr>
            <p:nvPr/>
          </p:nvCxnSpPr>
          <p:spPr bwMode="auto">
            <a:xfrm>
              <a:off x="6421001" y="3781425"/>
              <a:ext cx="0" cy="416041"/>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58226AD-418B-AA58-1EB3-4AC0BEA65B1A}"/>
                </a:ext>
              </a:extLst>
            </p:cNvPr>
            <p:cNvCxnSpPr>
              <a:cxnSpLocks/>
            </p:cNvCxnSpPr>
            <p:nvPr/>
          </p:nvCxnSpPr>
          <p:spPr bwMode="auto">
            <a:xfrm>
              <a:off x="6679641" y="4081077"/>
              <a:ext cx="0" cy="41604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886747A-2C85-0751-D4AF-D436F2C5DDF7}"/>
                </a:ext>
              </a:extLst>
            </p:cNvPr>
            <p:cNvCxnSpPr>
              <a:cxnSpLocks/>
            </p:cNvCxnSpPr>
            <p:nvPr/>
          </p:nvCxnSpPr>
          <p:spPr bwMode="auto">
            <a:xfrm>
              <a:off x="6377146" y="3772676"/>
              <a:ext cx="0" cy="394359"/>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31A99B6-2E62-5202-4338-7043C9B2D6F8}"/>
                </a:ext>
              </a:extLst>
            </p:cNvPr>
            <p:cNvCxnSpPr>
              <a:cxnSpLocks/>
            </p:cNvCxnSpPr>
            <p:nvPr/>
          </p:nvCxnSpPr>
          <p:spPr bwMode="auto">
            <a:xfrm>
              <a:off x="6358655" y="3772676"/>
              <a:ext cx="0" cy="310891"/>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37C760A-23F3-79EB-9AF8-2F041860DADD}"/>
                </a:ext>
              </a:extLst>
            </p:cNvPr>
            <p:cNvCxnSpPr>
              <a:cxnSpLocks/>
            </p:cNvCxnSpPr>
            <p:nvPr/>
          </p:nvCxnSpPr>
          <p:spPr bwMode="auto">
            <a:xfrm>
              <a:off x="6317380" y="3784600"/>
              <a:ext cx="0" cy="283092"/>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D62211C-A93D-1469-9A0B-B8529DC52836}"/>
                </a:ext>
              </a:extLst>
            </p:cNvPr>
            <p:cNvCxnSpPr>
              <a:cxnSpLocks/>
            </p:cNvCxnSpPr>
            <p:nvPr/>
          </p:nvCxnSpPr>
          <p:spPr bwMode="auto">
            <a:xfrm>
              <a:off x="6291980" y="3781425"/>
              <a:ext cx="0" cy="187842"/>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0C09E1CA-755F-54FB-B901-123F95B9380F}"/>
              </a:ext>
            </a:extLst>
          </p:cNvPr>
          <p:cNvGrpSpPr/>
          <p:nvPr/>
        </p:nvGrpSpPr>
        <p:grpSpPr>
          <a:xfrm>
            <a:off x="2718261" y="4799837"/>
            <a:ext cx="885825" cy="1278441"/>
            <a:chOff x="6771815" y="3772676"/>
            <a:chExt cx="1181100" cy="1704588"/>
          </a:xfrm>
        </p:grpSpPr>
        <p:cxnSp>
          <p:nvCxnSpPr>
            <p:cNvPr id="144" name="Straight Connector 143">
              <a:extLst>
                <a:ext uri="{FF2B5EF4-FFF2-40B4-BE49-F238E27FC236}">
                  <a16:creationId xmlns:a16="http://schemas.microsoft.com/office/drawing/2014/main" id="{81643E29-1FDB-469E-4FE8-67CF45FA0022}"/>
                </a:ext>
              </a:extLst>
            </p:cNvPr>
            <p:cNvCxnSpPr>
              <a:cxnSpLocks/>
            </p:cNvCxnSpPr>
            <p:nvPr/>
          </p:nvCxnSpPr>
          <p:spPr bwMode="auto">
            <a:xfrm>
              <a:off x="6771815" y="3781425"/>
              <a:ext cx="0" cy="891145"/>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43ECEA1-E6F1-17E7-F77A-1159EA05799A}"/>
                </a:ext>
              </a:extLst>
            </p:cNvPr>
            <p:cNvCxnSpPr>
              <a:cxnSpLocks/>
            </p:cNvCxnSpPr>
            <p:nvPr/>
          </p:nvCxnSpPr>
          <p:spPr bwMode="auto">
            <a:xfrm>
              <a:off x="6844840" y="3772676"/>
              <a:ext cx="0" cy="954645"/>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07BC0D5-B2B2-F6E3-743E-0681F68C13BF}"/>
                </a:ext>
              </a:extLst>
            </p:cNvPr>
            <p:cNvCxnSpPr>
              <a:cxnSpLocks/>
            </p:cNvCxnSpPr>
            <p:nvPr/>
          </p:nvCxnSpPr>
          <p:spPr bwMode="auto">
            <a:xfrm>
              <a:off x="6908340" y="3784600"/>
              <a:ext cx="0" cy="1020144"/>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AB8E3C1-5644-8942-C4A1-C78A28139A5E}"/>
                </a:ext>
              </a:extLst>
            </p:cNvPr>
            <p:cNvCxnSpPr>
              <a:cxnSpLocks/>
            </p:cNvCxnSpPr>
            <p:nvPr/>
          </p:nvCxnSpPr>
          <p:spPr bwMode="auto">
            <a:xfrm>
              <a:off x="6882940" y="3784600"/>
              <a:ext cx="0" cy="996467"/>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A7903D7-BFB2-24D3-0823-344EFB0EFD28}"/>
                </a:ext>
              </a:extLst>
            </p:cNvPr>
            <p:cNvCxnSpPr>
              <a:cxnSpLocks/>
            </p:cNvCxnSpPr>
            <p:nvPr/>
          </p:nvCxnSpPr>
          <p:spPr bwMode="auto">
            <a:xfrm>
              <a:off x="6816265" y="3772676"/>
              <a:ext cx="0" cy="899894"/>
            </a:xfrm>
            <a:prstGeom prst="line">
              <a:avLst/>
            </a:prstGeom>
            <a:noFill/>
            <a:ln w="381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DF162D8-4F64-C327-41C8-CB162B71302D}"/>
                </a:ext>
              </a:extLst>
            </p:cNvPr>
            <p:cNvCxnSpPr>
              <a:cxnSpLocks/>
            </p:cNvCxnSpPr>
            <p:nvPr/>
          </p:nvCxnSpPr>
          <p:spPr bwMode="auto">
            <a:xfrm>
              <a:off x="6955965" y="3781425"/>
              <a:ext cx="0" cy="1029669"/>
            </a:xfrm>
            <a:prstGeom prst="line">
              <a:avLst/>
            </a:prstGeom>
            <a:noFill/>
            <a:ln w="3810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B934F59-26F9-11C2-C024-B765167BD4FE}"/>
                </a:ext>
              </a:extLst>
            </p:cNvPr>
            <p:cNvCxnSpPr>
              <a:cxnSpLocks/>
            </p:cNvCxnSpPr>
            <p:nvPr/>
          </p:nvCxnSpPr>
          <p:spPr bwMode="auto">
            <a:xfrm>
              <a:off x="6981365" y="3775075"/>
              <a:ext cx="0" cy="1068702"/>
            </a:xfrm>
            <a:prstGeom prst="line">
              <a:avLst/>
            </a:prstGeom>
            <a:noFill/>
            <a:ln w="381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043BDA9-C153-7CBB-E979-5D62E2C9D19F}"/>
                </a:ext>
              </a:extLst>
            </p:cNvPr>
            <p:cNvCxnSpPr>
              <a:cxnSpLocks/>
            </p:cNvCxnSpPr>
            <p:nvPr/>
          </p:nvCxnSpPr>
          <p:spPr bwMode="auto">
            <a:xfrm>
              <a:off x="7057565" y="3778250"/>
              <a:ext cx="0" cy="1160901"/>
            </a:xfrm>
            <a:prstGeom prst="line">
              <a:avLst/>
            </a:prstGeom>
            <a:noFill/>
            <a:ln w="571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A33B55D-0B8E-C906-80C6-51164E69A8DE}"/>
                </a:ext>
              </a:extLst>
            </p:cNvPr>
            <p:cNvCxnSpPr>
              <a:cxnSpLocks/>
            </p:cNvCxnSpPr>
            <p:nvPr/>
          </p:nvCxnSpPr>
          <p:spPr bwMode="auto">
            <a:xfrm>
              <a:off x="7124240" y="3781425"/>
              <a:ext cx="0" cy="1312539"/>
            </a:xfrm>
            <a:prstGeom prst="line">
              <a:avLst/>
            </a:prstGeom>
            <a:noFill/>
            <a:ln w="571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55252B7-B0A7-2A0A-6D65-802B339FDD6F}"/>
                </a:ext>
              </a:extLst>
            </p:cNvPr>
            <p:cNvCxnSpPr>
              <a:cxnSpLocks/>
            </p:cNvCxnSpPr>
            <p:nvPr/>
          </p:nvCxnSpPr>
          <p:spPr bwMode="auto">
            <a:xfrm>
              <a:off x="7190915" y="3781425"/>
              <a:ext cx="0" cy="1319968"/>
            </a:xfrm>
            <a:prstGeom prst="line">
              <a:avLst/>
            </a:prstGeom>
            <a:noFill/>
            <a:ln w="571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E5922D8-22E5-2065-AA16-8451BA84A437}"/>
                </a:ext>
              </a:extLst>
            </p:cNvPr>
            <p:cNvCxnSpPr>
              <a:cxnSpLocks/>
            </p:cNvCxnSpPr>
            <p:nvPr/>
          </p:nvCxnSpPr>
          <p:spPr bwMode="auto">
            <a:xfrm>
              <a:off x="7260765" y="3781425"/>
              <a:ext cx="0" cy="1388394"/>
            </a:xfrm>
            <a:prstGeom prst="line">
              <a:avLst/>
            </a:prstGeom>
            <a:noFill/>
            <a:ln w="5715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8B7CE91-2D8F-0344-F60C-84203DC7DD62}"/>
                </a:ext>
              </a:extLst>
            </p:cNvPr>
            <p:cNvCxnSpPr>
              <a:cxnSpLocks/>
            </p:cNvCxnSpPr>
            <p:nvPr/>
          </p:nvCxnSpPr>
          <p:spPr bwMode="auto">
            <a:xfrm>
              <a:off x="7356015" y="3772676"/>
              <a:ext cx="0" cy="1498376"/>
            </a:xfrm>
            <a:prstGeom prst="line">
              <a:avLst/>
            </a:prstGeom>
            <a:noFill/>
            <a:ln w="571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4452644-F7A9-6846-526C-C5B76C2C55F1}"/>
                </a:ext>
              </a:extLst>
            </p:cNvPr>
            <p:cNvCxnSpPr>
              <a:cxnSpLocks/>
            </p:cNvCxnSpPr>
            <p:nvPr/>
          </p:nvCxnSpPr>
          <p:spPr bwMode="auto">
            <a:xfrm>
              <a:off x="7419515" y="3772676"/>
              <a:ext cx="0" cy="1498376"/>
            </a:xfrm>
            <a:prstGeom prst="line">
              <a:avLst/>
            </a:prstGeom>
            <a:noFill/>
            <a:ln w="571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A97A9A4-1A3A-0EB4-1A6E-7B8941B6B84B}"/>
                </a:ext>
              </a:extLst>
            </p:cNvPr>
            <p:cNvCxnSpPr>
              <a:cxnSpLocks/>
            </p:cNvCxnSpPr>
            <p:nvPr/>
          </p:nvCxnSpPr>
          <p:spPr bwMode="auto">
            <a:xfrm>
              <a:off x="7492540" y="3781425"/>
              <a:ext cx="0" cy="1536420"/>
            </a:xfrm>
            <a:prstGeom prst="line">
              <a:avLst/>
            </a:prstGeom>
            <a:noFill/>
            <a:ln w="571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766E5470-624B-4F42-39B8-641FE8AC5D7A}"/>
                </a:ext>
              </a:extLst>
            </p:cNvPr>
            <p:cNvCxnSpPr>
              <a:cxnSpLocks/>
            </p:cNvCxnSpPr>
            <p:nvPr/>
          </p:nvCxnSpPr>
          <p:spPr bwMode="auto">
            <a:xfrm>
              <a:off x="7517940" y="3781425"/>
              <a:ext cx="0" cy="1579597"/>
            </a:xfrm>
            <a:prstGeom prst="line">
              <a:avLst/>
            </a:prstGeom>
            <a:noFill/>
            <a:ln w="571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B86419A7-402F-6C92-410E-B8DA2E525CF2}"/>
                </a:ext>
              </a:extLst>
            </p:cNvPr>
            <p:cNvCxnSpPr>
              <a:cxnSpLocks/>
            </p:cNvCxnSpPr>
            <p:nvPr/>
          </p:nvCxnSpPr>
          <p:spPr bwMode="auto">
            <a:xfrm>
              <a:off x="7587790" y="3772676"/>
              <a:ext cx="0" cy="1579597"/>
            </a:xfrm>
            <a:prstGeom prst="line">
              <a:avLst/>
            </a:prstGeom>
            <a:noFill/>
            <a:ln w="571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B77FCEB6-C667-D9A2-4DA6-1C25C46A243F}"/>
                </a:ext>
              </a:extLst>
            </p:cNvPr>
            <p:cNvCxnSpPr>
              <a:cxnSpLocks/>
            </p:cNvCxnSpPr>
            <p:nvPr/>
          </p:nvCxnSpPr>
          <p:spPr bwMode="auto">
            <a:xfrm>
              <a:off x="7654465" y="3781425"/>
              <a:ext cx="0" cy="1585947"/>
            </a:xfrm>
            <a:prstGeom prst="line">
              <a:avLst/>
            </a:prstGeom>
            <a:noFill/>
            <a:ln w="571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F40FE60-6483-1969-4ED7-1A9CD0E73544}"/>
                </a:ext>
              </a:extLst>
            </p:cNvPr>
            <p:cNvCxnSpPr>
              <a:cxnSpLocks/>
            </p:cNvCxnSpPr>
            <p:nvPr/>
          </p:nvCxnSpPr>
          <p:spPr bwMode="auto">
            <a:xfrm>
              <a:off x="7721140" y="3784600"/>
              <a:ext cx="0" cy="1603703"/>
            </a:xfrm>
            <a:prstGeom prst="line">
              <a:avLst/>
            </a:prstGeom>
            <a:noFill/>
            <a:ln w="571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04A21B4-C98F-73CA-758A-0A4B9A133384}"/>
                </a:ext>
              </a:extLst>
            </p:cNvPr>
            <p:cNvCxnSpPr>
              <a:cxnSpLocks/>
            </p:cNvCxnSpPr>
            <p:nvPr/>
          </p:nvCxnSpPr>
          <p:spPr bwMode="auto">
            <a:xfrm>
              <a:off x="7790990" y="3772676"/>
              <a:ext cx="0" cy="1627680"/>
            </a:xfrm>
            <a:prstGeom prst="line">
              <a:avLst/>
            </a:prstGeom>
            <a:noFill/>
            <a:ln w="571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6C701C9-62C0-BC0F-89D5-C3A149FDE0CE}"/>
                </a:ext>
              </a:extLst>
            </p:cNvPr>
            <p:cNvCxnSpPr>
              <a:cxnSpLocks/>
            </p:cNvCxnSpPr>
            <p:nvPr/>
          </p:nvCxnSpPr>
          <p:spPr bwMode="auto">
            <a:xfrm>
              <a:off x="7883065" y="3781425"/>
              <a:ext cx="0" cy="1691403"/>
            </a:xfrm>
            <a:prstGeom prst="line">
              <a:avLst/>
            </a:prstGeom>
            <a:noFill/>
            <a:ln w="571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3FA11CE9-A542-5B8D-C6FC-A6906ACA1766}"/>
                </a:ext>
              </a:extLst>
            </p:cNvPr>
            <p:cNvCxnSpPr>
              <a:cxnSpLocks/>
            </p:cNvCxnSpPr>
            <p:nvPr/>
          </p:nvCxnSpPr>
          <p:spPr bwMode="auto">
            <a:xfrm>
              <a:off x="7952915" y="3785861"/>
              <a:ext cx="0" cy="1691403"/>
            </a:xfrm>
            <a:prstGeom prst="line">
              <a:avLst/>
            </a:prstGeom>
            <a:noFill/>
            <a:ln w="571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1C7746D4-578D-8E27-8B77-054ED850E808}"/>
                </a:ext>
              </a:extLst>
            </p:cNvPr>
            <p:cNvCxnSpPr>
              <a:cxnSpLocks/>
            </p:cNvCxnSpPr>
            <p:nvPr/>
          </p:nvCxnSpPr>
          <p:spPr bwMode="auto">
            <a:xfrm>
              <a:off x="7000628" y="3781425"/>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8F171F8-814F-F69B-B8EE-2D5E87C31898}"/>
                </a:ext>
              </a:extLst>
            </p:cNvPr>
            <p:cNvCxnSpPr>
              <a:cxnSpLocks/>
            </p:cNvCxnSpPr>
            <p:nvPr/>
          </p:nvCxnSpPr>
          <p:spPr bwMode="auto">
            <a:xfrm>
              <a:off x="7070265" y="3909070"/>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8651B905-84A3-4D7E-A0D1-0A0BD7D984A8}"/>
                </a:ext>
              </a:extLst>
            </p:cNvPr>
            <p:cNvCxnSpPr>
              <a:cxnSpLocks/>
            </p:cNvCxnSpPr>
            <p:nvPr/>
          </p:nvCxnSpPr>
          <p:spPr bwMode="auto">
            <a:xfrm>
              <a:off x="7205214" y="4074727"/>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266E4EB-1696-991B-6CF2-5EC25362BD27}"/>
                </a:ext>
              </a:extLst>
            </p:cNvPr>
            <p:cNvCxnSpPr>
              <a:cxnSpLocks/>
            </p:cNvCxnSpPr>
            <p:nvPr/>
          </p:nvCxnSpPr>
          <p:spPr bwMode="auto">
            <a:xfrm>
              <a:off x="7271429" y="4084369"/>
              <a:ext cx="0" cy="1100735"/>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21FEB0C-8762-8208-277F-AECFE7EC3886}"/>
                </a:ext>
              </a:extLst>
            </p:cNvPr>
            <p:cNvCxnSpPr>
              <a:cxnSpLocks/>
            </p:cNvCxnSpPr>
            <p:nvPr/>
          </p:nvCxnSpPr>
          <p:spPr bwMode="auto">
            <a:xfrm>
              <a:off x="7300004" y="3787775"/>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A2D9B849-59E9-B844-FD5F-026F5B7AC66C}"/>
                </a:ext>
              </a:extLst>
            </p:cNvPr>
            <p:cNvCxnSpPr>
              <a:cxnSpLocks/>
            </p:cNvCxnSpPr>
            <p:nvPr/>
          </p:nvCxnSpPr>
          <p:spPr bwMode="auto">
            <a:xfrm>
              <a:off x="7436529" y="3871783"/>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05E860B-39FF-4E08-36E9-F4F27E898E65}"/>
                </a:ext>
              </a:extLst>
            </p:cNvPr>
            <p:cNvCxnSpPr>
              <a:cxnSpLocks/>
            </p:cNvCxnSpPr>
            <p:nvPr/>
          </p:nvCxnSpPr>
          <p:spPr bwMode="auto">
            <a:xfrm>
              <a:off x="7604344" y="3951889"/>
              <a:ext cx="0" cy="1422141"/>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35B7C40-CE9D-4F90-38FC-5A97EE96792A}"/>
                </a:ext>
              </a:extLst>
            </p:cNvPr>
            <p:cNvCxnSpPr>
              <a:cxnSpLocks/>
            </p:cNvCxnSpPr>
            <p:nvPr/>
          </p:nvCxnSpPr>
          <p:spPr bwMode="auto">
            <a:xfrm>
              <a:off x="7826594" y="3781425"/>
              <a:ext cx="0" cy="1680728"/>
            </a:xfrm>
            <a:prstGeom prst="line">
              <a:avLst/>
            </a:prstGeom>
            <a:noFill/>
            <a:ln w="28575" cap="flat" cmpd="sng" algn="ctr">
              <a:solidFill>
                <a:schemeClr val="accent3"/>
              </a:solidFill>
              <a:prstDash val="solid"/>
              <a:round/>
              <a:headEnd type="none" w="med" len="med"/>
              <a:tailEnd type="none" w="med" len="med"/>
            </a:ln>
            <a:effectLst/>
          </p:spPr>
        </p:cxnSp>
      </p:grpSp>
      <p:cxnSp>
        <p:nvCxnSpPr>
          <p:cNvPr id="11" name="Straight Connector 10">
            <a:extLst>
              <a:ext uri="{FF2B5EF4-FFF2-40B4-BE49-F238E27FC236}">
                <a16:creationId xmlns:a16="http://schemas.microsoft.com/office/drawing/2014/main" id="{1692EF57-604B-FDEE-90C5-86416BB35DF7}"/>
              </a:ext>
            </a:extLst>
          </p:cNvPr>
          <p:cNvCxnSpPr>
            <a:cxnSpLocks/>
          </p:cNvCxnSpPr>
          <p:nvPr/>
        </p:nvCxnSpPr>
        <p:spPr bwMode="auto">
          <a:xfrm>
            <a:off x="1105672" y="4802984"/>
            <a:ext cx="254193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28F25C-2F69-A841-E4F8-C696E1CA9E2F}"/>
              </a:ext>
            </a:extLst>
          </p:cNvPr>
          <p:cNvCxnSpPr>
            <a:cxnSpLocks/>
          </p:cNvCxnSpPr>
          <p:nvPr/>
        </p:nvCxnSpPr>
        <p:spPr bwMode="auto">
          <a:xfrm>
            <a:off x="1105672" y="5439087"/>
            <a:ext cx="2541932" cy="0"/>
          </a:xfrm>
          <a:prstGeom prst="line">
            <a:avLst/>
          </a:prstGeom>
          <a:noFill/>
          <a:ln w="28575" cap="flat" cmpd="sng" algn="ctr">
            <a:solidFill>
              <a:schemeClr val="bg1"/>
            </a:solidFill>
            <a:prstDash val="sysDot"/>
            <a:round/>
            <a:headEnd type="none" w="med" len="med"/>
            <a:tailEnd type="none" w="med" len="med"/>
          </a:ln>
          <a:effectLst/>
        </p:spPr>
      </p:cxnSp>
      <p:cxnSp>
        <p:nvCxnSpPr>
          <p:cNvPr id="13" name="Straight Connector 12">
            <a:extLst>
              <a:ext uri="{FF2B5EF4-FFF2-40B4-BE49-F238E27FC236}">
                <a16:creationId xmlns:a16="http://schemas.microsoft.com/office/drawing/2014/main" id="{5638DD16-502D-2273-3DA1-AD506DCB5851}"/>
              </a:ext>
            </a:extLst>
          </p:cNvPr>
          <p:cNvCxnSpPr>
            <a:cxnSpLocks/>
          </p:cNvCxnSpPr>
          <p:nvPr/>
        </p:nvCxnSpPr>
        <p:spPr bwMode="auto">
          <a:xfrm>
            <a:off x="1105672" y="5821743"/>
            <a:ext cx="2541932" cy="0"/>
          </a:xfrm>
          <a:prstGeom prst="line">
            <a:avLst/>
          </a:prstGeom>
          <a:noFill/>
          <a:ln w="28575" cap="flat" cmpd="sng" algn="ctr">
            <a:solidFill>
              <a:schemeClr val="bg1"/>
            </a:solidFill>
            <a:prstDash val="sysDot"/>
            <a:round/>
            <a:headEnd type="none" w="med" len="med"/>
            <a:tailEnd type="none" w="med" len="med"/>
          </a:ln>
          <a:effectLst/>
        </p:spPr>
      </p:cxnSp>
      <p:cxnSp>
        <p:nvCxnSpPr>
          <p:cNvPr id="14" name="Straight Connector 13">
            <a:extLst>
              <a:ext uri="{FF2B5EF4-FFF2-40B4-BE49-F238E27FC236}">
                <a16:creationId xmlns:a16="http://schemas.microsoft.com/office/drawing/2014/main" id="{0B32A2E0-FBBD-970C-6856-A4E5E87DD70A}"/>
              </a:ext>
            </a:extLst>
          </p:cNvPr>
          <p:cNvCxnSpPr>
            <a:cxnSpLocks/>
          </p:cNvCxnSpPr>
          <p:nvPr/>
        </p:nvCxnSpPr>
        <p:spPr bwMode="auto">
          <a:xfrm>
            <a:off x="1105672" y="5943498"/>
            <a:ext cx="2541932" cy="0"/>
          </a:xfrm>
          <a:prstGeom prst="line">
            <a:avLst/>
          </a:prstGeom>
          <a:noFill/>
          <a:ln w="28575" cap="flat" cmpd="sng" algn="ctr">
            <a:solidFill>
              <a:schemeClr val="bg1"/>
            </a:solidFill>
            <a:prstDash val="sysDot"/>
            <a:round/>
            <a:headEnd type="none" w="med" len="med"/>
            <a:tailEnd type="none" w="med" len="med"/>
          </a:ln>
          <a:effectLst/>
        </p:spPr>
      </p:cxnSp>
      <p:sp>
        <p:nvSpPr>
          <p:cNvPr id="209" name="Text Box 11">
            <a:extLst>
              <a:ext uri="{FF2B5EF4-FFF2-40B4-BE49-F238E27FC236}">
                <a16:creationId xmlns:a16="http://schemas.microsoft.com/office/drawing/2014/main" id="{FAAFF1FD-FB80-28A5-28C9-7CF019888BD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kumimoji="0" lang="en-GB" sz="1200" b="0" i="0" u="none" strike="noStrike" kern="1200" cap="none" spc="0" normalizeH="0" baseline="0" noProof="0" dirty="0">
                <a:ln>
                  <a:noFill/>
                </a:ln>
                <a:solidFill>
                  <a:srgbClr val="455560"/>
                </a:solidFill>
                <a:effectLst/>
                <a:uLnTx/>
                <a:uFillTx/>
                <a:latin typeface="Calibri" panose="020F0502020204030204"/>
                <a:ea typeface="+mn-ea"/>
                <a:cs typeface="+mn-cs"/>
              </a:rPr>
              <a:t>Hofman. </a:t>
            </a:r>
            <a:r>
              <a:rPr kumimoji="0" lang="fr-FR" sz="1200" b="0" i="0" u="none" strike="noStrike" kern="1200" cap="none" spc="0" normalizeH="0" baseline="0" noProof="0" dirty="0">
                <a:ln>
                  <a:noFill/>
                </a:ln>
                <a:solidFill>
                  <a:srgbClr val="455560"/>
                </a:solidFill>
                <a:effectLst/>
                <a:uLnTx/>
                <a:uFillTx/>
                <a:latin typeface="Calibri" panose="020F0502020204030204"/>
                <a:ea typeface="+mn-ea"/>
                <a:cs typeface="+mn-cs"/>
              </a:rPr>
              <a:t>Lancet. 2021;397:797</a:t>
            </a:r>
            <a:r>
              <a:rPr kumimoji="0" lang="de-DE" sz="1200" b="0" i="0" u="none" strike="noStrike" kern="1200" cap="none" spc="0" normalizeH="0" baseline="0" noProof="0" dirty="0">
                <a:ln>
                  <a:noFill/>
                </a:ln>
                <a:solidFill>
                  <a:schemeClr val="bg2"/>
                </a:solidFill>
                <a:effectLst/>
                <a:uLnTx/>
                <a:uFillTx/>
                <a:latin typeface="+mn-lt"/>
                <a:ea typeface="ヒラギノ角ゴ Pro W3" charset="-128"/>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Hofman. ASCO 2022. Abstr 5000.</a:t>
            </a:r>
            <a:endParaRPr lang="de-DE" altLang="fr-FR" sz="1200" b="0" dirty="0">
              <a:solidFill>
                <a:schemeClr val="bg2"/>
              </a:solidFill>
              <a:latin typeface="+mn-lt"/>
              <a:ea typeface="ヒラギノ角ゴ Pro W3" charset="-128"/>
              <a:cs typeface="Arial" panose="020B0604020202020204" pitchFamily="34" charset="0"/>
            </a:endParaRPr>
          </a:p>
        </p:txBody>
      </p:sp>
      <p:sp>
        <p:nvSpPr>
          <p:cNvPr id="9" name="TextBox 8">
            <a:extLst>
              <a:ext uri="{FF2B5EF4-FFF2-40B4-BE49-F238E27FC236}">
                <a16:creationId xmlns:a16="http://schemas.microsoft.com/office/drawing/2014/main" id="{1D2C22BB-43DA-F5A5-79B2-1BEFB3576391}"/>
              </a:ext>
            </a:extLst>
          </p:cNvPr>
          <p:cNvSpPr txBox="1"/>
          <p:nvPr/>
        </p:nvSpPr>
        <p:spPr bwMode="auto">
          <a:xfrm>
            <a:off x="7904161" y="1360477"/>
            <a:ext cx="32107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(PSA and Radiographic)</a:t>
            </a:r>
          </a:p>
        </p:txBody>
      </p:sp>
      <p:grpSp>
        <p:nvGrpSpPr>
          <p:cNvPr id="64" name="Group 63">
            <a:extLst>
              <a:ext uri="{FF2B5EF4-FFF2-40B4-BE49-F238E27FC236}">
                <a16:creationId xmlns:a16="http://schemas.microsoft.com/office/drawing/2014/main" id="{7A68D984-5A97-5AF1-497C-621141EDFE44}"/>
              </a:ext>
            </a:extLst>
          </p:cNvPr>
          <p:cNvGrpSpPr/>
          <p:nvPr/>
        </p:nvGrpSpPr>
        <p:grpSpPr>
          <a:xfrm>
            <a:off x="9750425" y="2303240"/>
            <a:ext cx="1691394" cy="523220"/>
            <a:chOff x="9696450" y="2528001"/>
            <a:chExt cx="1691394" cy="523220"/>
          </a:xfrm>
        </p:grpSpPr>
        <p:cxnSp>
          <p:nvCxnSpPr>
            <p:cNvPr id="5" name="Straight Connector 4">
              <a:extLst>
                <a:ext uri="{FF2B5EF4-FFF2-40B4-BE49-F238E27FC236}">
                  <a16:creationId xmlns:a16="http://schemas.microsoft.com/office/drawing/2014/main" id="{758AD3E4-63FF-ACEA-22A6-A9F550DC8FB5}"/>
                </a:ext>
              </a:extLst>
            </p:cNvPr>
            <p:cNvCxnSpPr/>
            <p:nvPr/>
          </p:nvCxnSpPr>
          <p:spPr bwMode="auto">
            <a:xfrm>
              <a:off x="9696450" y="2901951"/>
              <a:ext cx="338138" cy="0"/>
            </a:xfrm>
            <a:prstGeom prst="line">
              <a:avLst/>
            </a:prstGeom>
            <a:noFill/>
            <a:ln w="28575" cap="flat" cmpd="sng" algn="ctr">
              <a:solidFill>
                <a:schemeClr val="accent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A25BE097-BCF7-E82A-2C9A-846747D06410}"/>
                </a:ext>
              </a:extLst>
            </p:cNvPr>
            <p:cNvCxnSpPr/>
            <p:nvPr/>
          </p:nvCxnSpPr>
          <p:spPr bwMode="auto">
            <a:xfrm>
              <a:off x="9701212" y="2686051"/>
              <a:ext cx="338138" cy="0"/>
            </a:xfrm>
            <a:prstGeom prst="line">
              <a:avLst/>
            </a:prstGeom>
            <a:noFill/>
            <a:ln w="28575" cap="flat" cmpd="sng" algn="ctr">
              <a:solidFill>
                <a:schemeClr val="accent3"/>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72D2B16B-C451-9904-0395-966736B890D5}"/>
                </a:ext>
              </a:extLst>
            </p:cNvPr>
            <p:cNvSpPr txBox="1"/>
            <p:nvPr/>
          </p:nvSpPr>
          <p:spPr bwMode="auto">
            <a:xfrm>
              <a:off x="10034588" y="2528001"/>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Cabazitaxel</a:t>
              </a:r>
            </a:p>
            <a:p>
              <a:pPr algn="l">
                <a:lnSpc>
                  <a:spcPct val="100000"/>
                </a:lnSpc>
                <a:spcAft>
                  <a:spcPct val="0"/>
                </a:spcAft>
                <a:buClrTx/>
                <a:buFontTx/>
                <a:buNone/>
              </a:pPr>
              <a:r>
                <a:rPr lang="en-US" sz="1400" baseline="30000" dirty="0">
                  <a:solidFill>
                    <a:schemeClr val="bg1"/>
                  </a:solidFill>
                  <a:latin typeface="Calibri" panose="020F0502020204030204" pitchFamily="34" charset="0"/>
                </a:rPr>
                <a:t>177</a:t>
              </a:r>
              <a:r>
                <a:rPr lang="en-US" sz="1400" dirty="0">
                  <a:solidFill>
                    <a:schemeClr val="bg1"/>
                  </a:solidFill>
                  <a:latin typeface="Calibri" panose="020F0502020204030204" pitchFamily="34" charset="0"/>
                </a:rPr>
                <a:t>Lu-PSMA-617</a:t>
              </a:r>
              <a:endParaRPr lang="en-US" sz="1400" b="0" dirty="0">
                <a:solidFill>
                  <a:schemeClr val="bg1"/>
                </a:solidFill>
                <a:latin typeface="Calibri" panose="020F0502020204030204" pitchFamily="34" charset="0"/>
              </a:endParaRPr>
            </a:p>
          </p:txBody>
        </p:sp>
      </p:grpSp>
      <p:sp>
        <p:nvSpPr>
          <p:cNvPr id="66" name="TextBox 65">
            <a:extLst>
              <a:ext uri="{FF2B5EF4-FFF2-40B4-BE49-F238E27FC236}">
                <a16:creationId xmlns:a16="http://schemas.microsoft.com/office/drawing/2014/main" id="{7A9897F8-7C7D-66E3-E721-6A0C33E42F1D}"/>
              </a:ext>
            </a:extLst>
          </p:cNvPr>
          <p:cNvSpPr txBox="1"/>
          <p:nvPr/>
        </p:nvSpPr>
        <p:spPr bwMode="auto">
          <a:xfrm>
            <a:off x="8702440" y="1825379"/>
            <a:ext cx="29963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aseline="30000" dirty="0">
                <a:solidFill>
                  <a:schemeClr val="bg1"/>
                </a:solidFill>
                <a:latin typeface="Calibri" panose="020F0502020204030204" pitchFamily="34" charset="0"/>
              </a:rPr>
              <a:t>177</a:t>
            </a:r>
            <a:r>
              <a:rPr lang="en-US" sz="1400" dirty="0">
                <a:solidFill>
                  <a:schemeClr val="bg1"/>
                </a:solidFill>
                <a:latin typeface="Calibri" panose="020F0502020204030204" pitchFamily="34" charset="0"/>
              </a:rPr>
              <a:t>Lu-PSMA-617 delayed progression</a:t>
            </a:r>
          </a:p>
          <a:p>
            <a:pPr algn="l">
              <a:lnSpc>
                <a:spcPct val="100000"/>
              </a:lnSpc>
              <a:spcAft>
                <a:spcPct val="0"/>
              </a:spcAft>
              <a:buClrTx/>
              <a:buFontTx/>
              <a:buNone/>
            </a:pPr>
            <a:r>
              <a:rPr lang="en-US" sz="1400" dirty="0">
                <a:solidFill>
                  <a:schemeClr val="bg1"/>
                </a:solidFill>
                <a:latin typeface="Calibri" panose="020F0502020204030204" pitchFamily="34" charset="0"/>
              </a:rPr>
              <a:t>HR: 0.62 (</a:t>
            </a:r>
            <a:r>
              <a:rPr lang="en-US" sz="1400" b="0" dirty="0">
                <a:solidFill>
                  <a:schemeClr val="bg1"/>
                </a:solidFill>
                <a:latin typeface="Calibri" panose="020F0502020204030204" pitchFamily="34" charset="0"/>
              </a:rPr>
              <a:t>95% </a:t>
            </a:r>
            <a:r>
              <a:rPr lang="en-US" sz="1400" dirty="0">
                <a:solidFill>
                  <a:schemeClr val="bg1"/>
                </a:solidFill>
                <a:latin typeface="Calibri" panose="020F0502020204030204" pitchFamily="34" charset="0"/>
              </a:rPr>
              <a:t>CI: 0.45-0.85; </a:t>
            </a: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 .0028)</a:t>
            </a:r>
            <a:endParaRPr lang="en-US" sz="1400" b="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A1D15804-F7B8-3BB4-3C90-AC857ED631C0}"/>
              </a:ext>
            </a:extLst>
          </p:cNvPr>
          <p:cNvSpPr txBox="1"/>
          <p:nvPr/>
        </p:nvSpPr>
        <p:spPr bwMode="auto">
          <a:xfrm rot="16200000">
            <a:off x="6190078" y="2561421"/>
            <a:ext cx="18268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Proportion Event Free</a:t>
            </a:r>
          </a:p>
        </p:txBody>
      </p:sp>
      <p:sp>
        <p:nvSpPr>
          <p:cNvPr id="71" name="TextBox 70">
            <a:extLst>
              <a:ext uri="{FF2B5EF4-FFF2-40B4-BE49-F238E27FC236}">
                <a16:creationId xmlns:a16="http://schemas.microsoft.com/office/drawing/2014/main" id="{3C4433A7-BD34-3000-07B2-37FEE1294BD2}"/>
              </a:ext>
            </a:extLst>
          </p:cNvPr>
          <p:cNvSpPr txBox="1"/>
          <p:nvPr/>
        </p:nvSpPr>
        <p:spPr bwMode="auto">
          <a:xfrm>
            <a:off x="9148196" y="3706000"/>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83" name="Group 82">
            <a:extLst>
              <a:ext uri="{FF2B5EF4-FFF2-40B4-BE49-F238E27FC236}">
                <a16:creationId xmlns:a16="http://schemas.microsoft.com/office/drawing/2014/main" id="{70714C39-4D01-404D-7206-B03068DA571E}"/>
              </a:ext>
            </a:extLst>
          </p:cNvPr>
          <p:cNvGrpSpPr/>
          <p:nvPr/>
        </p:nvGrpSpPr>
        <p:grpSpPr>
          <a:xfrm>
            <a:off x="7127929" y="1731743"/>
            <a:ext cx="503664" cy="1960063"/>
            <a:chOff x="7059517" y="1560815"/>
            <a:chExt cx="503664" cy="1960063"/>
          </a:xfrm>
        </p:grpSpPr>
        <p:sp>
          <p:nvSpPr>
            <p:cNvPr id="73" name="TextBox 72">
              <a:extLst>
                <a:ext uri="{FF2B5EF4-FFF2-40B4-BE49-F238E27FC236}">
                  <a16:creationId xmlns:a16="http://schemas.microsoft.com/office/drawing/2014/main" id="{3A4811CD-3B94-947E-043A-ED3A0CC9CF5B}"/>
                </a:ext>
              </a:extLst>
            </p:cNvPr>
            <p:cNvSpPr txBox="1"/>
            <p:nvPr/>
          </p:nvSpPr>
          <p:spPr bwMode="auto">
            <a:xfrm>
              <a:off x="7147683" y="1560815"/>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75" name="TextBox 74">
              <a:extLst>
                <a:ext uri="{FF2B5EF4-FFF2-40B4-BE49-F238E27FC236}">
                  <a16:creationId xmlns:a16="http://schemas.microsoft.com/office/drawing/2014/main" id="{454D4FE7-0D05-C29F-4BD9-687F09BF5BB9}"/>
                </a:ext>
              </a:extLst>
            </p:cNvPr>
            <p:cNvSpPr txBox="1"/>
            <p:nvPr/>
          </p:nvSpPr>
          <p:spPr bwMode="auto">
            <a:xfrm>
              <a:off x="7059517" y="197196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0.75</a:t>
              </a:r>
            </a:p>
          </p:txBody>
        </p:sp>
        <p:sp>
          <p:nvSpPr>
            <p:cNvPr id="77" name="TextBox 76">
              <a:extLst>
                <a:ext uri="{FF2B5EF4-FFF2-40B4-BE49-F238E27FC236}">
                  <a16:creationId xmlns:a16="http://schemas.microsoft.com/office/drawing/2014/main" id="{5EBBD501-3CBB-0222-2F23-CDAE2A56E828}"/>
                </a:ext>
              </a:extLst>
            </p:cNvPr>
            <p:cNvSpPr txBox="1"/>
            <p:nvPr/>
          </p:nvSpPr>
          <p:spPr bwMode="auto">
            <a:xfrm>
              <a:off x="7059517" y="238519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0.50</a:t>
              </a:r>
            </a:p>
          </p:txBody>
        </p:sp>
        <p:sp>
          <p:nvSpPr>
            <p:cNvPr id="79" name="TextBox 78">
              <a:extLst>
                <a:ext uri="{FF2B5EF4-FFF2-40B4-BE49-F238E27FC236}">
                  <a16:creationId xmlns:a16="http://schemas.microsoft.com/office/drawing/2014/main" id="{9FB8F34F-CFD8-B97E-C6D9-75C171949E13}"/>
                </a:ext>
              </a:extLst>
            </p:cNvPr>
            <p:cNvSpPr txBox="1"/>
            <p:nvPr/>
          </p:nvSpPr>
          <p:spPr bwMode="auto">
            <a:xfrm>
              <a:off x="7059517" y="279597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0.25</a:t>
              </a:r>
            </a:p>
          </p:txBody>
        </p:sp>
        <p:sp>
          <p:nvSpPr>
            <p:cNvPr id="81" name="TextBox 80">
              <a:extLst>
                <a:ext uri="{FF2B5EF4-FFF2-40B4-BE49-F238E27FC236}">
                  <a16:creationId xmlns:a16="http://schemas.microsoft.com/office/drawing/2014/main" id="{3714D5FF-7E4B-E146-6A12-475A41654DB3}"/>
                </a:ext>
              </a:extLst>
            </p:cNvPr>
            <p:cNvSpPr txBox="1"/>
            <p:nvPr/>
          </p:nvSpPr>
          <p:spPr bwMode="auto">
            <a:xfrm>
              <a:off x="7287144" y="321310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grpSp>
        <p:nvGrpSpPr>
          <p:cNvPr id="103" name="Group 102">
            <a:extLst>
              <a:ext uri="{FF2B5EF4-FFF2-40B4-BE49-F238E27FC236}">
                <a16:creationId xmlns:a16="http://schemas.microsoft.com/office/drawing/2014/main" id="{897ED6F3-EE23-BD3D-C2FA-2964B6C17993}"/>
              </a:ext>
            </a:extLst>
          </p:cNvPr>
          <p:cNvGrpSpPr/>
          <p:nvPr/>
        </p:nvGrpSpPr>
        <p:grpSpPr>
          <a:xfrm>
            <a:off x="7484903" y="3559233"/>
            <a:ext cx="3769238" cy="307777"/>
            <a:chOff x="7484903" y="3424447"/>
            <a:chExt cx="3769238" cy="307777"/>
          </a:xfrm>
        </p:grpSpPr>
        <p:sp>
          <p:nvSpPr>
            <p:cNvPr id="85" name="TextBox 84">
              <a:extLst>
                <a:ext uri="{FF2B5EF4-FFF2-40B4-BE49-F238E27FC236}">
                  <a16:creationId xmlns:a16="http://schemas.microsoft.com/office/drawing/2014/main" id="{BB30B246-7F06-447A-939D-038F04116748}"/>
                </a:ext>
              </a:extLst>
            </p:cNvPr>
            <p:cNvSpPr txBox="1"/>
            <p:nvPr/>
          </p:nvSpPr>
          <p:spPr bwMode="auto">
            <a:xfrm>
              <a:off x="7484903"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87" name="TextBox 86">
              <a:extLst>
                <a:ext uri="{FF2B5EF4-FFF2-40B4-BE49-F238E27FC236}">
                  <a16:creationId xmlns:a16="http://schemas.microsoft.com/office/drawing/2014/main" id="{32270F33-880A-11E6-0ECA-6FDFDAA9BDCE}"/>
                </a:ext>
              </a:extLst>
            </p:cNvPr>
            <p:cNvSpPr txBox="1"/>
            <p:nvPr/>
          </p:nvSpPr>
          <p:spPr bwMode="auto">
            <a:xfrm>
              <a:off x="7914384"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89" name="TextBox 88">
              <a:extLst>
                <a:ext uri="{FF2B5EF4-FFF2-40B4-BE49-F238E27FC236}">
                  <a16:creationId xmlns:a16="http://schemas.microsoft.com/office/drawing/2014/main" id="{5AAFF01F-C991-0D38-BF71-0803FDC66B7A}"/>
                </a:ext>
              </a:extLst>
            </p:cNvPr>
            <p:cNvSpPr txBox="1"/>
            <p:nvPr/>
          </p:nvSpPr>
          <p:spPr bwMode="auto">
            <a:xfrm>
              <a:off x="8347896"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91" name="TextBox 90">
              <a:extLst>
                <a:ext uri="{FF2B5EF4-FFF2-40B4-BE49-F238E27FC236}">
                  <a16:creationId xmlns:a16="http://schemas.microsoft.com/office/drawing/2014/main" id="{01AA67C1-95C5-3092-CA10-17DBD652D53F}"/>
                </a:ext>
              </a:extLst>
            </p:cNvPr>
            <p:cNvSpPr txBox="1"/>
            <p:nvPr/>
          </p:nvSpPr>
          <p:spPr bwMode="auto">
            <a:xfrm>
              <a:off x="8777377"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a:t>
              </a:r>
            </a:p>
          </p:txBody>
        </p:sp>
        <p:sp>
          <p:nvSpPr>
            <p:cNvPr id="93" name="TextBox 92">
              <a:extLst>
                <a:ext uri="{FF2B5EF4-FFF2-40B4-BE49-F238E27FC236}">
                  <a16:creationId xmlns:a16="http://schemas.microsoft.com/office/drawing/2014/main" id="{09E9CA58-C175-D065-EE5A-0787A385F638}"/>
                </a:ext>
              </a:extLst>
            </p:cNvPr>
            <p:cNvSpPr txBox="1"/>
            <p:nvPr/>
          </p:nvSpPr>
          <p:spPr bwMode="auto">
            <a:xfrm>
              <a:off x="9161173"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95" name="TextBox 94">
              <a:extLst>
                <a:ext uri="{FF2B5EF4-FFF2-40B4-BE49-F238E27FC236}">
                  <a16:creationId xmlns:a16="http://schemas.microsoft.com/office/drawing/2014/main" id="{3C88095B-58D6-E43B-9849-2071D68665D3}"/>
                </a:ext>
              </a:extLst>
            </p:cNvPr>
            <p:cNvSpPr txBox="1"/>
            <p:nvPr/>
          </p:nvSpPr>
          <p:spPr bwMode="auto">
            <a:xfrm>
              <a:off x="9590654"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a:t>
              </a:r>
            </a:p>
          </p:txBody>
        </p:sp>
        <p:sp>
          <p:nvSpPr>
            <p:cNvPr id="97" name="TextBox 96">
              <a:extLst>
                <a:ext uri="{FF2B5EF4-FFF2-40B4-BE49-F238E27FC236}">
                  <a16:creationId xmlns:a16="http://schemas.microsoft.com/office/drawing/2014/main" id="{93FA342F-EA01-FFC4-C75F-0C5F80E6AFBC}"/>
                </a:ext>
              </a:extLst>
            </p:cNvPr>
            <p:cNvSpPr txBox="1"/>
            <p:nvPr/>
          </p:nvSpPr>
          <p:spPr bwMode="auto">
            <a:xfrm>
              <a:off x="10024166"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99" name="TextBox 98">
              <a:extLst>
                <a:ext uri="{FF2B5EF4-FFF2-40B4-BE49-F238E27FC236}">
                  <a16:creationId xmlns:a16="http://schemas.microsoft.com/office/drawing/2014/main" id="{CFC86C42-0636-56C4-ACC1-BE5E18953D4C}"/>
                </a:ext>
              </a:extLst>
            </p:cNvPr>
            <p:cNvSpPr txBox="1"/>
            <p:nvPr/>
          </p:nvSpPr>
          <p:spPr bwMode="auto">
            <a:xfrm>
              <a:off x="10456822"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101" name="TextBox 100">
              <a:extLst>
                <a:ext uri="{FF2B5EF4-FFF2-40B4-BE49-F238E27FC236}">
                  <a16:creationId xmlns:a16="http://schemas.microsoft.com/office/drawing/2014/main" id="{2DB37CD1-C1E2-AA14-A815-D29C9B344CA1}"/>
                </a:ext>
              </a:extLst>
            </p:cNvPr>
            <p:cNvSpPr txBox="1"/>
            <p:nvPr/>
          </p:nvSpPr>
          <p:spPr bwMode="auto">
            <a:xfrm>
              <a:off x="10886733"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p:txBody>
        </p:sp>
      </p:grpSp>
      <p:grpSp>
        <p:nvGrpSpPr>
          <p:cNvPr id="120" name="Group 119">
            <a:extLst>
              <a:ext uri="{FF2B5EF4-FFF2-40B4-BE49-F238E27FC236}">
                <a16:creationId xmlns:a16="http://schemas.microsoft.com/office/drawing/2014/main" id="{8D8CB4C2-81F5-5A2E-F3FB-6C0D32627F5E}"/>
              </a:ext>
            </a:extLst>
          </p:cNvPr>
          <p:cNvGrpSpPr/>
          <p:nvPr/>
        </p:nvGrpSpPr>
        <p:grpSpPr>
          <a:xfrm>
            <a:off x="7551887" y="1882456"/>
            <a:ext cx="66676" cy="1649497"/>
            <a:chOff x="7201298" y="1711528"/>
            <a:chExt cx="851104" cy="1649497"/>
          </a:xfrm>
        </p:grpSpPr>
        <p:cxnSp>
          <p:nvCxnSpPr>
            <p:cNvPr id="109" name="Straight Connector 108">
              <a:extLst>
                <a:ext uri="{FF2B5EF4-FFF2-40B4-BE49-F238E27FC236}">
                  <a16:creationId xmlns:a16="http://schemas.microsoft.com/office/drawing/2014/main" id="{A3C17E1E-1C41-7280-2555-CD8364182C10}"/>
                </a:ext>
              </a:extLst>
            </p:cNvPr>
            <p:cNvCxnSpPr>
              <a:cxnSpLocks/>
            </p:cNvCxnSpPr>
            <p:nvPr/>
          </p:nvCxnSpPr>
          <p:spPr bwMode="auto">
            <a:xfrm>
              <a:off x="7201298" y="1711528"/>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5C37F4E-B7AC-6502-FC97-AFB49D2D4EFF}"/>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64ACF0A6-A226-83B4-0D2F-5D434A71CA6C}"/>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3D03BD7-1179-2AB6-C5F6-FC91288F3FAF}"/>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1770359-1C42-84B7-50B9-372B10722AE6}"/>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F90BB2D0-0709-F2FD-4B82-572C76E49934}"/>
              </a:ext>
            </a:extLst>
          </p:cNvPr>
          <p:cNvGrpSpPr/>
          <p:nvPr/>
        </p:nvGrpSpPr>
        <p:grpSpPr>
          <a:xfrm>
            <a:off x="7622918" y="1879078"/>
            <a:ext cx="3540382" cy="1749650"/>
            <a:chOff x="7622918" y="1708150"/>
            <a:chExt cx="3540382" cy="1749650"/>
          </a:xfrm>
        </p:grpSpPr>
        <p:sp>
          <p:nvSpPr>
            <p:cNvPr id="105" name="Freeform: Shape 104">
              <a:extLst>
                <a:ext uri="{FF2B5EF4-FFF2-40B4-BE49-F238E27FC236}">
                  <a16:creationId xmlns:a16="http://schemas.microsoft.com/office/drawing/2014/main" id="{F85E5414-062F-6DBF-9082-4AA342B73178}"/>
                </a:ext>
              </a:extLst>
            </p:cNvPr>
            <p:cNvSpPr/>
            <p:nvPr/>
          </p:nvSpPr>
          <p:spPr bwMode="auto">
            <a:xfrm>
              <a:off x="7622921" y="1708150"/>
              <a:ext cx="3540379" cy="1654175"/>
            </a:xfrm>
            <a:custGeom>
              <a:avLst/>
              <a:gdLst>
                <a:gd name="connsiteX0" fmla="*/ 0 w 3622675"/>
                <a:gd name="connsiteY0" fmla="*/ 0 h 1654175"/>
                <a:gd name="connsiteX1" fmla="*/ 0 w 3622675"/>
                <a:gd name="connsiteY1" fmla="*/ 1654175 h 1654175"/>
                <a:gd name="connsiteX2" fmla="*/ 3622675 w 3622675"/>
                <a:gd name="connsiteY2" fmla="*/ 1654175 h 1654175"/>
              </a:gdLst>
              <a:ahLst/>
              <a:cxnLst>
                <a:cxn ang="0">
                  <a:pos x="connsiteX0" y="connsiteY0"/>
                </a:cxn>
                <a:cxn ang="0">
                  <a:pos x="connsiteX1" y="connsiteY1"/>
                </a:cxn>
                <a:cxn ang="0">
                  <a:pos x="connsiteX2" y="connsiteY2"/>
                </a:cxn>
              </a:cxnLst>
              <a:rect l="l" t="t" r="r" b="b"/>
              <a:pathLst>
                <a:path w="3622675" h="1654175">
                  <a:moveTo>
                    <a:pt x="0" y="0"/>
                  </a:moveTo>
                  <a:lnTo>
                    <a:pt x="0" y="1654175"/>
                  </a:lnTo>
                  <a:lnTo>
                    <a:pt x="3622675" y="1654175"/>
                  </a:lnTo>
                </a:path>
              </a:pathLst>
            </a:custGeom>
            <a:noFill/>
            <a:ln w="28575">
              <a:solidFill>
                <a:schemeClr val="bg1"/>
              </a:solidFill>
              <a:miter lim="800000"/>
              <a:headEnd/>
              <a:tailEnd/>
            </a:ln>
          </p:spPr>
          <p:txBody>
            <a:bodyPr rtlCol="0" anchor="ctr"/>
            <a:lstStyle/>
            <a:p>
              <a:pPr algn="ctr"/>
              <a:endParaRPr lang="en-US" dirty="0"/>
            </a:p>
          </p:txBody>
        </p:sp>
        <p:grpSp>
          <p:nvGrpSpPr>
            <p:cNvPr id="122" name="Group 121">
              <a:extLst>
                <a:ext uri="{FF2B5EF4-FFF2-40B4-BE49-F238E27FC236}">
                  <a16:creationId xmlns:a16="http://schemas.microsoft.com/office/drawing/2014/main" id="{99004C65-C6FB-5F5D-554A-916CE38D18C7}"/>
                </a:ext>
              </a:extLst>
            </p:cNvPr>
            <p:cNvGrpSpPr/>
            <p:nvPr/>
          </p:nvGrpSpPr>
          <p:grpSpPr>
            <a:xfrm rot="5400000">
              <a:off x="8433495" y="2550448"/>
              <a:ext cx="96775" cy="1717929"/>
              <a:chOff x="7201298" y="1711528"/>
              <a:chExt cx="851104" cy="1649497"/>
            </a:xfrm>
          </p:grpSpPr>
          <p:cxnSp>
            <p:nvCxnSpPr>
              <p:cNvPr id="124" name="Straight Connector 123">
                <a:extLst>
                  <a:ext uri="{FF2B5EF4-FFF2-40B4-BE49-F238E27FC236}">
                    <a16:creationId xmlns:a16="http://schemas.microsoft.com/office/drawing/2014/main" id="{4C5F4F06-C9D2-A85F-EC7E-97E411AB206D}"/>
                  </a:ext>
                </a:extLst>
              </p:cNvPr>
              <p:cNvCxnSpPr>
                <a:cxnSpLocks/>
              </p:cNvCxnSpPr>
              <p:nvPr/>
            </p:nvCxnSpPr>
            <p:spPr bwMode="auto">
              <a:xfrm>
                <a:off x="7201298" y="1711528"/>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F284906-9039-1C02-5DB5-1329E614A439}"/>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9CCDBAD7-806F-C342-B2AE-8B5B29A0C51E}"/>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30976A2-915C-9130-310E-6375688190EC}"/>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9526CDC-8F33-B626-9F44-AFF014FF00EA}"/>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3D175917-928E-C182-8890-57573BE4563D}"/>
                </a:ext>
              </a:extLst>
            </p:cNvPr>
            <p:cNvGrpSpPr/>
            <p:nvPr/>
          </p:nvGrpSpPr>
          <p:grpSpPr>
            <a:xfrm rot="5400000">
              <a:off x="10370192" y="2765189"/>
              <a:ext cx="96775" cy="1288447"/>
              <a:chOff x="7201298" y="2123902"/>
              <a:chExt cx="851104" cy="1237123"/>
            </a:xfrm>
          </p:grpSpPr>
          <p:cxnSp>
            <p:nvCxnSpPr>
              <p:cNvPr id="138" name="Straight Connector 137">
                <a:extLst>
                  <a:ext uri="{FF2B5EF4-FFF2-40B4-BE49-F238E27FC236}">
                    <a16:creationId xmlns:a16="http://schemas.microsoft.com/office/drawing/2014/main" id="{5DD16E97-75B0-1B7F-452B-763EF84D9C9B}"/>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76C657C-FE9B-8380-69F5-5F20D98B2A03}"/>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36E590B-EA54-CA62-6E58-D466066A49F3}"/>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C2578A7-A439-9362-50AF-5126481F19B5}"/>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47" name="Freeform: Shape 146">
            <a:extLst>
              <a:ext uri="{FF2B5EF4-FFF2-40B4-BE49-F238E27FC236}">
                <a16:creationId xmlns:a16="http://schemas.microsoft.com/office/drawing/2014/main" id="{FD8B3E1C-91BC-1EA7-FD30-32DB4BA1764D}"/>
              </a:ext>
            </a:extLst>
          </p:cNvPr>
          <p:cNvSpPr/>
          <p:nvPr/>
        </p:nvSpPr>
        <p:spPr bwMode="auto">
          <a:xfrm>
            <a:off x="7658100" y="1880666"/>
            <a:ext cx="2240756" cy="1628775"/>
          </a:xfrm>
          <a:custGeom>
            <a:avLst/>
            <a:gdLst>
              <a:gd name="connsiteX0" fmla="*/ 2240756 w 2240756"/>
              <a:gd name="connsiteY0" fmla="*/ 1628775 h 1628775"/>
              <a:gd name="connsiteX1" fmla="*/ 1804988 w 2240756"/>
              <a:gd name="connsiteY1" fmla="*/ 1628775 h 1628775"/>
              <a:gd name="connsiteX2" fmla="*/ 1804988 w 2240756"/>
              <a:gd name="connsiteY2" fmla="*/ 1602581 h 1628775"/>
              <a:gd name="connsiteX3" fmla="*/ 1609725 w 2240756"/>
              <a:gd name="connsiteY3" fmla="*/ 1602581 h 1628775"/>
              <a:gd name="connsiteX4" fmla="*/ 1609725 w 2240756"/>
              <a:gd name="connsiteY4" fmla="*/ 1581150 h 1628775"/>
              <a:gd name="connsiteX5" fmla="*/ 1576388 w 2240756"/>
              <a:gd name="connsiteY5" fmla="*/ 1581150 h 1628775"/>
              <a:gd name="connsiteX6" fmla="*/ 1576388 w 2240756"/>
              <a:gd name="connsiteY6" fmla="*/ 1557337 h 1628775"/>
              <a:gd name="connsiteX7" fmla="*/ 1519238 w 2240756"/>
              <a:gd name="connsiteY7" fmla="*/ 1557337 h 1628775"/>
              <a:gd name="connsiteX8" fmla="*/ 1519238 w 2240756"/>
              <a:gd name="connsiteY8" fmla="*/ 1538287 h 1628775"/>
              <a:gd name="connsiteX9" fmla="*/ 1485900 w 2240756"/>
              <a:gd name="connsiteY9" fmla="*/ 1538287 h 1628775"/>
              <a:gd name="connsiteX10" fmla="*/ 1485900 w 2240756"/>
              <a:gd name="connsiteY10" fmla="*/ 1516856 h 1628775"/>
              <a:gd name="connsiteX11" fmla="*/ 1459706 w 2240756"/>
              <a:gd name="connsiteY11" fmla="*/ 1516856 h 1628775"/>
              <a:gd name="connsiteX12" fmla="*/ 1459706 w 2240756"/>
              <a:gd name="connsiteY12" fmla="*/ 1478756 h 1628775"/>
              <a:gd name="connsiteX13" fmla="*/ 1447800 w 2240756"/>
              <a:gd name="connsiteY13" fmla="*/ 1478756 h 1628775"/>
              <a:gd name="connsiteX14" fmla="*/ 1447800 w 2240756"/>
              <a:gd name="connsiteY14" fmla="*/ 1459706 h 1628775"/>
              <a:gd name="connsiteX15" fmla="*/ 1309688 w 2240756"/>
              <a:gd name="connsiteY15" fmla="*/ 1459706 h 1628775"/>
              <a:gd name="connsiteX16" fmla="*/ 1309688 w 2240756"/>
              <a:gd name="connsiteY16" fmla="*/ 1407318 h 1628775"/>
              <a:gd name="connsiteX17" fmla="*/ 1295400 w 2240756"/>
              <a:gd name="connsiteY17" fmla="*/ 1407318 h 1628775"/>
              <a:gd name="connsiteX18" fmla="*/ 1295400 w 2240756"/>
              <a:gd name="connsiteY18" fmla="*/ 1381125 h 1628775"/>
              <a:gd name="connsiteX19" fmla="*/ 1247775 w 2240756"/>
              <a:gd name="connsiteY19" fmla="*/ 1381125 h 1628775"/>
              <a:gd name="connsiteX20" fmla="*/ 1247775 w 2240756"/>
              <a:gd name="connsiteY20" fmla="*/ 1345406 h 1628775"/>
              <a:gd name="connsiteX21" fmla="*/ 1216819 w 2240756"/>
              <a:gd name="connsiteY21" fmla="*/ 1345406 h 1628775"/>
              <a:gd name="connsiteX22" fmla="*/ 1216819 w 2240756"/>
              <a:gd name="connsiteY22" fmla="*/ 1326356 h 1628775"/>
              <a:gd name="connsiteX23" fmla="*/ 1166813 w 2240756"/>
              <a:gd name="connsiteY23" fmla="*/ 1326356 h 1628775"/>
              <a:gd name="connsiteX24" fmla="*/ 1166813 w 2240756"/>
              <a:gd name="connsiteY24" fmla="*/ 1302543 h 1628775"/>
              <a:gd name="connsiteX25" fmla="*/ 1126331 w 2240756"/>
              <a:gd name="connsiteY25" fmla="*/ 1302543 h 1628775"/>
              <a:gd name="connsiteX26" fmla="*/ 1126331 w 2240756"/>
              <a:gd name="connsiteY26" fmla="*/ 1278731 h 1628775"/>
              <a:gd name="connsiteX27" fmla="*/ 1114425 w 2240756"/>
              <a:gd name="connsiteY27" fmla="*/ 1290637 h 1628775"/>
              <a:gd name="connsiteX28" fmla="*/ 1114425 w 2240756"/>
              <a:gd name="connsiteY28" fmla="*/ 1264443 h 1628775"/>
              <a:gd name="connsiteX29" fmla="*/ 1095375 w 2240756"/>
              <a:gd name="connsiteY29" fmla="*/ 1264443 h 1628775"/>
              <a:gd name="connsiteX30" fmla="*/ 1095375 w 2240756"/>
              <a:gd name="connsiteY30" fmla="*/ 1235868 h 1628775"/>
              <a:gd name="connsiteX31" fmla="*/ 1083469 w 2240756"/>
              <a:gd name="connsiteY31" fmla="*/ 1235868 h 1628775"/>
              <a:gd name="connsiteX32" fmla="*/ 1083469 w 2240756"/>
              <a:gd name="connsiteY32" fmla="*/ 1212056 h 1628775"/>
              <a:gd name="connsiteX33" fmla="*/ 1040606 w 2240756"/>
              <a:gd name="connsiteY33" fmla="*/ 1212056 h 1628775"/>
              <a:gd name="connsiteX34" fmla="*/ 1040606 w 2240756"/>
              <a:gd name="connsiteY34" fmla="*/ 1185862 h 1628775"/>
              <a:gd name="connsiteX35" fmla="*/ 997744 w 2240756"/>
              <a:gd name="connsiteY35" fmla="*/ 1185862 h 1628775"/>
              <a:gd name="connsiteX36" fmla="*/ 997744 w 2240756"/>
              <a:gd name="connsiteY36" fmla="*/ 1169193 h 1628775"/>
              <a:gd name="connsiteX37" fmla="*/ 945356 w 2240756"/>
              <a:gd name="connsiteY37" fmla="*/ 1169193 h 1628775"/>
              <a:gd name="connsiteX38" fmla="*/ 945356 w 2240756"/>
              <a:gd name="connsiteY38" fmla="*/ 1143000 h 1628775"/>
              <a:gd name="connsiteX39" fmla="*/ 926306 w 2240756"/>
              <a:gd name="connsiteY39" fmla="*/ 1143000 h 1628775"/>
              <a:gd name="connsiteX40" fmla="*/ 926306 w 2240756"/>
              <a:gd name="connsiteY40" fmla="*/ 1119187 h 1628775"/>
              <a:gd name="connsiteX41" fmla="*/ 912019 w 2240756"/>
              <a:gd name="connsiteY41" fmla="*/ 1119187 h 1628775"/>
              <a:gd name="connsiteX42" fmla="*/ 912019 w 2240756"/>
              <a:gd name="connsiteY42" fmla="*/ 1095375 h 1628775"/>
              <a:gd name="connsiteX43" fmla="*/ 892969 w 2240756"/>
              <a:gd name="connsiteY43" fmla="*/ 1095375 h 1628775"/>
              <a:gd name="connsiteX44" fmla="*/ 892969 w 2240756"/>
              <a:gd name="connsiteY44" fmla="*/ 1054893 h 1628775"/>
              <a:gd name="connsiteX45" fmla="*/ 821531 w 2240756"/>
              <a:gd name="connsiteY45" fmla="*/ 1054893 h 1628775"/>
              <a:gd name="connsiteX46" fmla="*/ 821531 w 2240756"/>
              <a:gd name="connsiteY46" fmla="*/ 973931 h 1628775"/>
              <a:gd name="connsiteX47" fmla="*/ 785813 w 2240756"/>
              <a:gd name="connsiteY47" fmla="*/ 973931 h 1628775"/>
              <a:gd name="connsiteX48" fmla="*/ 785813 w 2240756"/>
              <a:gd name="connsiteY48" fmla="*/ 926306 h 1628775"/>
              <a:gd name="connsiteX49" fmla="*/ 750094 w 2240756"/>
              <a:gd name="connsiteY49" fmla="*/ 926306 h 1628775"/>
              <a:gd name="connsiteX50" fmla="*/ 750094 w 2240756"/>
              <a:gd name="connsiteY50" fmla="*/ 900112 h 1628775"/>
              <a:gd name="connsiteX51" fmla="*/ 709613 w 2240756"/>
              <a:gd name="connsiteY51" fmla="*/ 900112 h 1628775"/>
              <a:gd name="connsiteX52" fmla="*/ 709613 w 2240756"/>
              <a:gd name="connsiteY52" fmla="*/ 862012 h 1628775"/>
              <a:gd name="connsiteX53" fmla="*/ 692944 w 2240756"/>
              <a:gd name="connsiteY53" fmla="*/ 862012 h 1628775"/>
              <a:gd name="connsiteX54" fmla="*/ 692944 w 2240756"/>
              <a:gd name="connsiteY54" fmla="*/ 816768 h 1628775"/>
              <a:gd name="connsiteX55" fmla="*/ 602456 w 2240756"/>
              <a:gd name="connsiteY55" fmla="*/ 816768 h 1628775"/>
              <a:gd name="connsiteX56" fmla="*/ 602456 w 2240756"/>
              <a:gd name="connsiteY56" fmla="*/ 795337 h 1628775"/>
              <a:gd name="connsiteX57" fmla="*/ 526256 w 2240756"/>
              <a:gd name="connsiteY57" fmla="*/ 795337 h 1628775"/>
              <a:gd name="connsiteX58" fmla="*/ 526256 w 2240756"/>
              <a:gd name="connsiteY58" fmla="*/ 776287 h 1628775"/>
              <a:gd name="connsiteX59" fmla="*/ 490538 w 2240756"/>
              <a:gd name="connsiteY59" fmla="*/ 776287 h 1628775"/>
              <a:gd name="connsiteX60" fmla="*/ 490538 w 2240756"/>
              <a:gd name="connsiteY60" fmla="*/ 759618 h 1628775"/>
              <a:gd name="connsiteX61" fmla="*/ 409575 w 2240756"/>
              <a:gd name="connsiteY61" fmla="*/ 759618 h 1628775"/>
              <a:gd name="connsiteX62" fmla="*/ 409575 w 2240756"/>
              <a:gd name="connsiteY62" fmla="*/ 738187 h 1628775"/>
              <a:gd name="connsiteX63" fmla="*/ 385763 w 2240756"/>
              <a:gd name="connsiteY63" fmla="*/ 738187 h 1628775"/>
              <a:gd name="connsiteX64" fmla="*/ 385763 w 2240756"/>
              <a:gd name="connsiteY64" fmla="*/ 690562 h 1628775"/>
              <a:gd name="connsiteX65" fmla="*/ 381000 w 2240756"/>
              <a:gd name="connsiteY65" fmla="*/ 690562 h 1628775"/>
              <a:gd name="connsiteX66" fmla="*/ 381000 w 2240756"/>
              <a:gd name="connsiteY66" fmla="*/ 657225 h 1628775"/>
              <a:gd name="connsiteX67" fmla="*/ 369094 w 2240756"/>
              <a:gd name="connsiteY67" fmla="*/ 657225 h 1628775"/>
              <a:gd name="connsiteX68" fmla="*/ 369094 w 2240756"/>
              <a:gd name="connsiteY68" fmla="*/ 635793 h 1628775"/>
              <a:gd name="connsiteX69" fmla="*/ 347663 w 2240756"/>
              <a:gd name="connsiteY69" fmla="*/ 635793 h 1628775"/>
              <a:gd name="connsiteX70" fmla="*/ 347663 w 2240756"/>
              <a:gd name="connsiteY70" fmla="*/ 607218 h 1628775"/>
              <a:gd name="connsiteX71" fmla="*/ 319088 w 2240756"/>
              <a:gd name="connsiteY71" fmla="*/ 607218 h 1628775"/>
              <a:gd name="connsiteX72" fmla="*/ 319088 w 2240756"/>
              <a:gd name="connsiteY72" fmla="*/ 585787 h 1628775"/>
              <a:gd name="connsiteX73" fmla="*/ 290513 w 2240756"/>
              <a:gd name="connsiteY73" fmla="*/ 585787 h 1628775"/>
              <a:gd name="connsiteX74" fmla="*/ 290513 w 2240756"/>
              <a:gd name="connsiteY74" fmla="*/ 545306 h 1628775"/>
              <a:gd name="connsiteX75" fmla="*/ 271463 w 2240756"/>
              <a:gd name="connsiteY75" fmla="*/ 545306 h 1628775"/>
              <a:gd name="connsiteX76" fmla="*/ 271463 w 2240756"/>
              <a:gd name="connsiteY76" fmla="*/ 514350 h 1628775"/>
              <a:gd name="connsiteX77" fmla="*/ 238125 w 2240756"/>
              <a:gd name="connsiteY77" fmla="*/ 514350 h 1628775"/>
              <a:gd name="connsiteX78" fmla="*/ 238125 w 2240756"/>
              <a:gd name="connsiteY78" fmla="*/ 490537 h 1628775"/>
              <a:gd name="connsiteX79" fmla="*/ 216694 w 2240756"/>
              <a:gd name="connsiteY79" fmla="*/ 490537 h 1628775"/>
              <a:gd name="connsiteX80" fmla="*/ 216694 w 2240756"/>
              <a:gd name="connsiteY80" fmla="*/ 461962 h 1628775"/>
              <a:gd name="connsiteX81" fmla="*/ 207169 w 2240756"/>
              <a:gd name="connsiteY81" fmla="*/ 461962 h 1628775"/>
              <a:gd name="connsiteX82" fmla="*/ 190500 w 2240756"/>
              <a:gd name="connsiteY82" fmla="*/ 461962 h 1628775"/>
              <a:gd name="connsiteX83" fmla="*/ 190500 w 2240756"/>
              <a:gd name="connsiteY83" fmla="*/ 421481 h 1628775"/>
              <a:gd name="connsiteX84" fmla="*/ 178594 w 2240756"/>
              <a:gd name="connsiteY84" fmla="*/ 421481 h 1628775"/>
              <a:gd name="connsiteX85" fmla="*/ 178594 w 2240756"/>
              <a:gd name="connsiteY85" fmla="*/ 390525 h 1628775"/>
              <a:gd name="connsiteX86" fmla="*/ 164306 w 2240756"/>
              <a:gd name="connsiteY86" fmla="*/ 390525 h 1628775"/>
              <a:gd name="connsiteX87" fmla="*/ 164306 w 2240756"/>
              <a:gd name="connsiteY87" fmla="*/ 364331 h 1628775"/>
              <a:gd name="connsiteX88" fmla="*/ 133350 w 2240756"/>
              <a:gd name="connsiteY88" fmla="*/ 364331 h 1628775"/>
              <a:gd name="connsiteX89" fmla="*/ 133350 w 2240756"/>
              <a:gd name="connsiteY89" fmla="*/ 333375 h 1628775"/>
              <a:gd name="connsiteX90" fmla="*/ 111919 w 2240756"/>
              <a:gd name="connsiteY90" fmla="*/ 333375 h 1628775"/>
              <a:gd name="connsiteX91" fmla="*/ 111919 w 2240756"/>
              <a:gd name="connsiteY91" fmla="*/ 292893 h 1628775"/>
              <a:gd name="connsiteX92" fmla="*/ 97631 w 2240756"/>
              <a:gd name="connsiteY92" fmla="*/ 292893 h 1628775"/>
              <a:gd name="connsiteX93" fmla="*/ 97631 w 2240756"/>
              <a:gd name="connsiteY93" fmla="*/ 242887 h 1628775"/>
              <a:gd name="connsiteX94" fmla="*/ 78581 w 2240756"/>
              <a:gd name="connsiteY94" fmla="*/ 242887 h 1628775"/>
              <a:gd name="connsiteX95" fmla="*/ 78581 w 2240756"/>
              <a:gd name="connsiteY95" fmla="*/ 192881 h 1628775"/>
              <a:gd name="connsiteX96" fmla="*/ 78581 w 2240756"/>
              <a:gd name="connsiteY96" fmla="*/ 188118 h 1628775"/>
              <a:gd name="connsiteX97" fmla="*/ 78581 w 2240756"/>
              <a:gd name="connsiteY97" fmla="*/ 154781 h 1628775"/>
              <a:gd name="connsiteX98" fmla="*/ 66675 w 2240756"/>
              <a:gd name="connsiteY98" fmla="*/ 154781 h 1628775"/>
              <a:gd name="connsiteX99" fmla="*/ 66675 w 2240756"/>
              <a:gd name="connsiteY99" fmla="*/ 78581 h 1628775"/>
              <a:gd name="connsiteX100" fmla="*/ 66675 w 2240756"/>
              <a:gd name="connsiteY100" fmla="*/ 50006 h 1628775"/>
              <a:gd name="connsiteX101" fmla="*/ 57150 w 2240756"/>
              <a:gd name="connsiteY101" fmla="*/ 50006 h 1628775"/>
              <a:gd name="connsiteX102" fmla="*/ 57150 w 2240756"/>
              <a:gd name="connsiteY102" fmla="*/ 0 h 1628775"/>
              <a:gd name="connsiteX103" fmla="*/ 0 w 2240756"/>
              <a:gd name="connsiteY103" fmla="*/ 0 h 1628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2240756" h="1628775">
                <a:moveTo>
                  <a:pt x="2240756" y="1628775"/>
                </a:moveTo>
                <a:lnTo>
                  <a:pt x="1804988" y="1628775"/>
                </a:lnTo>
                <a:lnTo>
                  <a:pt x="1804988" y="1602581"/>
                </a:lnTo>
                <a:lnTo>
                  <a:pt x="1609725" y="1602581"/>
                </a:lnTo>
                <a:lnTo>
                  <a:pt x="1609725" y="1581150"/>
                </a:lnTo>
                <a:lnTo>
                  <a:pt x="1576388" y="1581150"/>
                </a:lnTo>
                <a:lnTo>
                  <a:pt x="1576388" y="1557337"/>
                </a:lnTo>
                <a:lnTo>
                  <a:pt x="1519238" y="1557337"/>
                </a:lnTo>
                <a:lnTo>
                  <a:pt x="1519238" y="1538287"/>
                </a:lnTo>
                <a:lnTo>
                  <a:pt x="1485900" y="1538287"/>
                </a:lnTo>
                <a:lnTo>
                  <a:pt x="1485900" y="1516856"/>
                </a:lnTo>
                <a:lnTo>
                  <a:pt x="1459706" y="1516856"/>
                </a:lnTo>
                <a:lnTo>
                  <a:pt x="1459706" y="1478756"/>
                </a:lnTo>
                <a:lnTo>
                  <a:pt x="1447800" y="1478756"/>
                </a:lnTo>
                <a:lnTo>
                  <a:pt x="1447800" y="1459706"/>
                </a:lnTo>
                <a:lnTo>
                  <a:pt x="1309688" y="1459706"/>
                </a:lnTo>
                <a:lnTo>
                  <a:pt x="1309688" y="1407318"/>
                </a:lnTo>
                <a:lnTo>
                  <a:pt x="1295400" y="1407318"/>
                </a:lnTo>
                <a:lnTo>
                  <a:pt x="1295400" y="1381125"/>
                </a:lnTo>
                <a:lnTo>
                  <a:pt x="1247775" y="1381125"/>
                </a:lnTo>
                <a:lnTo>
                  <a:pt x="1247775" y="1345406"/>
                </a:lnTo>
                <a:lnTo>
                  <a:pt x="1216819" y="1345406"/>
                </a:lnTo>
                <a:lnTo>
                  <a:pt x="1216819" y="1326356"/>
                </a:lnTo>
                <a:lnTo>
                  <a:pt x="1166813" y="1326356"/>
                </a:lnTo>
                <a:lnTo>
                  <a:pt x="1166813" y="1302543"/>
                </a:lnTo>
                <a:lnTo>
                  <a:pt x="1126331" y="1302543"/>
                </a:lnTo>
                <a:lnTo>
                  <a:pt x="1126331" y="1278731"/>
                </a:lnTo>
                <a:lnTo>
                  <a:pt x="1114425" y="1290637"/>
                </a:lnTo>
                <a:lnTo>
                  <a:pt x="1114425" y="1264443"/>
                </a:lnTo>
                <a:lnTo>
                  <a:pt x="1095375" y="1264443"/>
                </a:lnTo>
                <a:lnTo>
                  <a:pt x="1095375" y="1235868"/>
                </a:lnTo>
                <a:lnTo>
                  <a:pt x="1083469" y="1235868"/>
                </a:lnTo>
                <a:lnTo>
                  <a:pt x="1083469" y="1212056"/>
                </a:lnTo>
                <a:lnTo>
                  <a:pt x="1040606" y="1212056"/>
                </a:lnTo>
                <a:lnTo>
                  <a:pt x="1040606" y="1185862"/>
                </a:lnTo>
                <a:lnTo>
                  <a:pt x="997744" y="1185862"/>
                </a:lnTo>
                <a:lnTo>
                  <a:pt x="997744" y="1169193"/>
                </a:lnTo>
                <a:lnTo>
                  <a:pt x="945356" y="1169193"/>
                </a:lnTo>
                <a:lnTo>
                  <a:pt x="945356" y="1143000"/>
                </a:lnTo>
                <a:lnTo>
                  <a:pt x="926306" y="1143000"/>
                </a:lnTo>
                <a:lnTo>
                  <a:pt x="926306" y="1119187"/>
                </a:lnTo>
                <a:lnTo>
                  <a:pt x="912019" y="1119187"/>
                </a:lnTo>
                <a:lnTo>
                  <a:pt x="912019" y="1095375"/>
                </a:lnTo>
                <a:lnTo>
                  <a:pt x="892969" y="1095375"/>
                </a:lnTo>
                <a:lnTo>
                  <a:pt x="892969" y="1054893"/>
                </a:lnTo>
                <a:lnTo>
                  <a:pt x="821531" y="1054893"/>
                </a:lnTo>
                <a:lnTo>
                  <a:pt x="821531" y="973931"/>
                </a:lnTo>
                <a:lnTo>
                  <a:pt x="785813" y="973931"/>
                </a:lnTo>
                <a:lnTo>
                  <a:pt x="785813" y="926306"/>
                </a:lnTo>
                <a:lnTo>
                  <a:pt x="750094" y="926306"/>
                </a:lnTo>
                <a:lnTo>
                  <a:pt x="750094" y="900112"/>
                </a:lnTo>
                <a:lnTo>
                  <a:pt x="709613" y="900112"/>
                </a:lnTo>
                <a:lnTo>
                  <a:pt x="709613" y="862012"/>
                </a:lnTo>
                <a:lnTo>
                  <a:pt x="692944" y="862012"/>
                </a:lnTo>
                <a:lnTo>
                  <a:pt x="692944" y="816768"/>
                </a:lnTo>
                <a:lnTo>
                  <a:pt x="602456" y="816768"/>
                </a:lnTo>
                <a:lnTo>
                  <a:pt x="602456" y="795337"/>
                </a:lnTo>
                <a:lnTo>
                  <a:pt x="526256" y="795337"/>
                </a:lnTo>
                <a:lnTo>
                  <a:pt x="526256" y="776287"/>
                </a:lnTo>
                <a:lnTo>
                  <a:pt x="490538" y="776287"/>
                </a:lnTo>
                <a:lnTo>
                  <a:pt x="490538" y="759618"/>
                </a:lnTo>
                <a:lnTo>
                  <a:pt x="409575" y="759618"/>
                </a:lnTo>
                <a:lnTo>
                  <a:pt x="409575" y="738187"/>
                </a:lnTo>
                <a:lnTo>
                  <a:pt x="385763" y="738187"/>
                </a:lnTo>
                <a:lnTo>
                  <a:pt x="385763" y="690562"/>
                </a:lnTo>
                <a:lnTo>
                  <a:pt x="381000" y="690562"/>
                </a:lnTo>
                <a:lnTo>
                  <a:pt x="381000" y="657225"/>
                </a:lnTo>
                <a:lnTo>
                  <a:pt x="369094" y="657225"/>
                </a:lnTo>
                <a:lnTo>
                  <a:pt x="369094" y="635793"/>
                </a:lnTo>
                <a:lnTo>
                  <a:pt x="347663" y="635793"/>
                </a:lnTo>
                <a:lnTo>
                  <a:pt x="347663" y="607218"/>
                </a:lnTo>
                <a:lnTo>
                  <a:pt x="319088" y="607218"/>
                </a:lnTo>
                <a:lnTo>
                  <a:pt x="319088" y="585787"/>
                </a:lnTo>
                <a:lnTo>
                  <a:pt x="290513" y="585787"/>
                </a:lnTo>
                <a:lnTo>
                  <a:pt x="290513" y="545306"/>
                </a:lnTo>
                <a:lnTo>
                  <a:pt x="271463" y="545306"/>
                </a:lnTo>
                <a:lnTo>
                  <a:pt x="271463" y="514350"/>
                </a:lnTo>
                <a:lnTo>
                  <a:pt x="238125" y="514350"/>
                </a:lnTo>
                <a:lnTo>
                  <a:pt x="238125" y="490537"/>
                </a:lnTo>
                <a:lnTo>
                  <a:pt x="216694" y="490537"/>
                </a:lnTo>
                <a:lnTo>
                  <a:pt x="216694" y="461962"/>
                </a:lnTo>
                <a:lnTo>
                  <a:pt x="207169" y="461962"/>
                </a:lnTo>
                <a:lnTo>
                  <a:pt x="190500" y="461962"/>
                </a:lnTo>
                <a:lnTo>
                  <a:pt x="190500" y="421481"/>
                </a:lnTo>
                <a:lnTo>
                  <a:pt x="178594" y="421481"/>
                </a:lnTo>
                <a:lnTo>
                  <a:pt x="178594" y="390525"/>
                </a:lnTo>
                <a:lnTo>
                  <a:pt x="164306" y="390525"/>
                </a:lnTo>
                <a:lnTo>
                  <a:pt x="164306" y="364331"/>
                </a:lnTo>
                <a:lnTo>
                  <a:pt x="133350" y="364331"/>
                </a:lnTo>
                <a:lnTo>
                  <a:pt x="133350" y="333375"/>
                </a:lnTo>
                <a:lnTo>
                  <a:pt x="111919" y="333375"/>
                </a:lnTo>
                <a:lnTo>
                  <a:pt x="111919" y="292893"/>
                </a:lnTo>
                <a:lnTo>
                  <a:pt x="97631" y="292893"/>
                </a:lnTo>
                <a:lnTo>
                  <a:pt x="97631" y="242887"/>
                </a:lnTo>
                <a:lnTo>
                  <a:pt x="78581" y="242887"/>
                </a:lnTo>
                <a:lnTo>
                  <a:pt x="78581" y="192881"/>
                </a:lnTo>
                <a:lnTo>
                  <a:pt x="78581" y="188118"/>
                </a:lnTo>
                <a:lnTo>
                  <a:pt x="78581" y="154781"/>
                </a:lnTo>
                <a:lnTo>
                  <a:pt x="66675" y="154781"/>
                </a:lnTo>
                <a:lnTo>
                  <a:pt x="66675" y="78581"/>
                </a:lnTo>
                <a:lnTo>
                  <a:pt x="66675" y="50006"/>
                </a:lnTo>
                <a:lnTo>
                  <a:pt x="57150" y="50006"/>
                </a:lnTo>
                <a:lnTo>
                  <a:pt x="571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49" name="Freeform: Shape 148">
            <a:extLst>
              <a:ext uri="{FF2B5EF4-FFF2-40B4-BE49-F238E27FC236}">
                <a16:creationId xmlns:a16="http://schemas.microsoft.com/office/drawing/2014/main" id="{0E13A2BB-E8EE-4BAB-D29D-A4584077BB88}"/>
              </a:ext>
            </a:extLst>
          </p:cNvPr>
          <p:cNvSpPr/>
          <p:nvPr/>
        </p:nvSpPr>
        <p:spPr bwMode="auto">
          <a:xfrm>
            <a:off x="7634288" y="1894953"/>
            <a:ext cx="3457575" cy="1557338"/>
          </a:xfrm>
          <a:custGeom>
            <a:avLst/>
            <a:gdLst>
              <a:gd name="connsiteX0" fmla="*/ 3457575 w 3457575"/>
              <a:gd name="connsiteY0" fmla="*/ 1557338 h 1557338"/>
              <a:gd name="connsiteX1" fmla="*/ 3143250 w 3457575"/>
              <a:gd name="connsiteY1" fmla="*/ 1557338 h 1557338"/>
              <a:gd name="connsiteX2" fmla="*/ 3143250 w 3457575"/>
              <a:gd name="connsiteY2" fmla="*/ 1528763 h 1557338"/>
              <a:gd name="connsiteX3" fmla="*/ 2643187 w 3457575"/>
              <a:gd name="connsiteY3" fmla="*/ 1528763 h 1557338"/>
              <a:gd name="connsiteX4" fmla="*/ 2643187 w 3457575"/>
              <a:gd name="connsiteY4" fmla="*/ 1514475 h 1557338"/>
              <a:gd name="connsiteX5" fmla="*/ 2524125 w 3457575"/>
              <a:gd name="connsiteY5" fmla="*/ 1514475 h 1557338"/>
              <a:gd name="connsiteX6" fmla="*/ 2524125 w 3457575"/>
              <a:gd name="connsiteY6" fmla="*/ 1497806 h 1557338"/>
              <a:gd name="connsiteX7" fmla="*/ 2486025 w 3457575"/>
              <a:gd name="connsiteY7" fmla="*/ 1497806 h 1557338"/>
              <a:gd name="connsiteX8" fmla="*/ 2486025 w 3457575"/>
              <a:gd name="connsiteY8" fmla="*/ 1478756 h 1557338"/>
              <a:gd name="connsiteX9" fmla="*/ 2426493 w 3457575"/>
              <a:gd name="connsiteY9" fmla="*/ 1478756 h 1557338"/>
              <a:gd name="connsiteX10" fmla="*/ 2426493 w 3457575"/>
              <a:gd name="connsiteY10" fmla="*/ 1454944 h 1557338"/>
              <a:gd name="connsiteX11" fmla="*/ 2150268 w 3457575"/>
              <a:gd name="connsiteY11" fmla="*/ 1454944 h 1557338"/>
              <a:gd name="connsiteX12" fmla="*/ 2150268 w 3457575"/>
              <a:gd name="connsiteY12" fmla="*/ 1454944 h 1557338"/>
              <a:gd name="connsiteX13" fmla="*/ 2109787 w 3457575"/>
              <a:gd name="connsiteY13" fmla="*/ 1454944 h 1557338"/>
              <a:gd name="connsiteX14" fmla="*/ 2109787 w 3457575"/>
              <a:gd name="connsiteY14" fmla="*/ 1423988 h 1557338"/>
              <a:gd name="connsiteX15" fmla="*/ 2050256 w 3457575"/>
              <a:gd name="connsiteY15" fmla="*/ 1423988 h 1557338"/>
              <a:gd name="connsiteX16" fmla="*/ 2050256 w 3457575"/>
              <a:gd name="connsiteY16" fmla="*/ 1407319 h 1557338"/>
              <a:gd name="connsiteX17" fmla="*/ 1974056 w 3457575"/>
              <a:gd name="connsiteY17" fmla="*/ 1407319 h 1557338"/>
              <a:gd name="connsiteX18" fmla="*/ 1974056 w 3457575"/>
              <a:gd name="connsiteY18" fmla="*/ 1383506 h 1557338"/>
              <a:gd name="connsiteX19" fmla="*/ 1895475 w 3457575"/>
              <a:gd name="connsiteY19" fmla="*/ 1383506 h 1557338"/>
              <a:gd name="connsiteX20" fmla="*/ 1895475 w 3457575"/>
              <a:gd name="connsiteY20" fmla="*/ 1373981 h 1557338"/>
              <a:gd name="connsiteX21" fmla="*/ 1835943 w 3457575"/>
              <a:gd name="connsiteY21" fmla="*/ 1373981 h 1557338"/>
              <a:gd name="connsiteX22" fmla="*/ 1835943 w 3457575"/>
              <a:gd name="connsiteY22" fmla="*/ 1352550 h 1557338"/>
              <a:gd name="connsiteX23" fmla="*/ 1783556 w 3457575"/>
              <a:gd name="connsiteY23" fmla="*/ 1352550 h 1557338"/>
              <a:gd name="connsiteX24" fmla="*/ 1783556 w 3457575"/>
              <a:gd name="connsiteY24" fmla="*/ 1335881 h 1557338"/>
              <a:gd name="connsiteX25" fmla="*/ 1609725 w 3457575"/>
              <a:gd name="connsiteY25" fmla="*/ 1335881 h 1557338"/>
              <a:gd name="connsiteX26" fmla="*/ 1609725 w 3457575"/>
              <a:gd name="connsiteY26" fmla="*/ 1321594 h 1557338"/>
              <a:gd name="connsiteX27" fmla="*/ 1583531 w 3457575"/>
              <a:gd name="connsiteY27" fmla="*/ 1321594 h 1557338"/>
              <a:gd name="connsiteX28" fmla="*/ 1583531 w 3457575"/>
              <a:gd name="connsiteY28" fmla="*/ 1295400 h 1557338"/>
              <a:gd name="connsiteX29" fmla="*/ 1547812 w 3457575"/>
              <a:gd name="connsiteY29" fmla="*/ 1295400 h 1557338"/>
              <a:gd name="connsiteX30" fmla="*/ 1547812 w 3457575"/>
              <a:gd name="connsiteY30" fmla="*/ 1281113 h 1557338"/>
              <a:gd name="connsiteX31" fmla="*/ 1521618 w 3457575"/>
              <a:gd name="connsiteY31" fmla="*/ 1281113 h 1557338"/>
              <a:gd name="connsiteX32" fmla="*/ 1521618 w 3457575"/>
              <a:gd name="connsiteY32" fmla="*/ 1254919 h 1557338"/>
              <a:gd name="connsiteX33" fmla="*/ 1495425 w 3457575"/>
              <a:gd name="connsiteY33" fmla="*/ 1254919 h 1557338"/>
              <a:gd name="connsiteX34" fmla="*/ 1495425 w 3457575"/>
              <a:gd name="connsiteY34" fmla="*/ 1200150 h 1557338"/>
              <a:gd name="connsiteX35" fmla="*/ 1393031 w 3457575"/>
              <a:gd name="connsiteY35" fmla="*/ 1200150 h 1557338"/>
              <a:gd name="connsiteX36" fmla="*/ 1393031 w 3457575"/>
              <a:gd name="connsiteY36" fmla="*/ 1178719 h 1557338"/>
              <a:gd name="connsiteX37" fmla="*/ 1357312 w 3457575"/>
              <a:gd name="connsiteY37" fmla="*/ 1178719 h 1557338"/>
              <a:gd name="connsiteX38" fmla="*/ 1357312 w 3457575"/>
              <a:gd name="connsiteY38" fmla="*/ 1166813 h 1557338"/>
              <a:gd name="connsiteX39" fmla="*/ 1281112 w 3457575"/>
              <a:gd name="connsiteY39" fmla="*/ 1166813 h 1557338"/>
              <a:gd name="connsiteX40" fmla="*/ 1281112 w 3457575"/>
              <a:gd name="connsiteY40" fmla="*/ 1150144 h 1557338"/>
              <a:gd name="connsiteX41" fmla="*/ 1262062 w 3457575"/>
              <a:gd name="connsiteY41" fmla="*/ 1150144 h 1557338"/>
              <a:gd name="connsiteX42" fmla="*/ 1262062 w 3457575"/>
              <a:gd name="connsiteY42" fmla="*/ 1128713 h 1557338"/>
              <a:gd name="connsiteX43" fmla="*/ 1257300 w 3457575"/>
              <a:gd name="connsiteY43" fmla="*/ 1128713 h 1557338"/>
              <a:gd name="connsiteX44" fmla="*/ 1257300 w 3457575"/>
              <a:gd name="connsiteY44" fmla="*/ 1102519 h 1557338"/>
              <a:gd name="connsiteX45" fmla="*/ 1190625 w 3457575"/>
              <a:gd name="connsiteY45" fmla="*/ 1102519 h 1557338"/>
              <a:gd name="connsiteX46" fmla="*/ 1190625 w 3457575"/>
              <a:gd name="connsiteY46" fmla="*/ 1078706 h 1557338"/>
              <a:gd name="connsiteX47" fmla="*/ 1173956 w 3457575"/>
              <a:gd name="connsiteY47" fmla="*/ 1078706 h 1557338"/>
              <a:gd name="connsiteX48" fmla="*/ 1173956 w 3457575"/>
              <a:gd name="connsiteY48" fmla="*/ 1062038 h 1557338"/>
              <a:gd name="connsiteX49" fmla="*/ 1045368 w 3457575"/>
              <a:gd name="connsiteY49" fmla="*/ 1062038 h 1557338"/>
              <a:gd name="connsiteX50" fmla="*/ 1045368 w 3457575"/>
              <a:gd name="connsiteY50" fmla="*/ 1045369 h 1557338"/>
              <a:gd name="connsiteX51" fmla="*/ 1031081 w 3457575"/>
              <a:gd name="connsiteY51" fmla="*/ 1059656 h 1557338"/>
              <a:gd name="connsiteX52" fmla="*/ 1031081 w 3457575"/>
              <a:gd name="connsiteY52" fmla="*/ 1033463 h 1557338"/>
              <a:gd name="connsiteX53" fmla="*/ 973931 w 3457575"/>
              <a:gd name="connsiteY53" fmla="*/ 1033463 h 1557338"/>
              <a:gd name="connsiteX54" fmla="*/ 990600 w 3457575"/>
              <a:gd name="connsiteY54" fmla="*/ 1016794 h 1557338"/>
              <a:gd name="connsiteX55" fmla="*/ 947737 w 3457575"/>
              <a:gd name="connsiteY55" fmla="*/ 1016794 h 1557338"/>
              <a:gd name="connsiteX56" fmla="*/ 947737 w 3457575"/>
              <a:gd name="connsiteY56" fmla="*/ 992981 h 1557338"/>
              <a:gd name="connsiteX57" fmla="*/ 914400 w 3457575"/>
              <a:gd name="connsiteY57" fmla="*/ 992981 h 1557338"/>
              <a:gd name="connsiteX58" fmla="*/ 914400 w 3457575"/>
              <a:gd name="connsiteY58" fmla="*/ 981075 h 1557338"/>
              <a:gd name="connsiteX59" fmla="*/ 816768 w 3457575"/>
              <a:gd name="connsiteY59" fmla="*/ 981075 h 1557338"/>
              <a:gd name="connsiteX60" fmla="*/ 816768 w 3457575"/>
              <a:gd name="connsiteY60" fmla="*/ 940594 h 1557338"/>
              <a:gd name="connsiteX61" fmla="*/ 816768 w 3457575"/>
              <a:gd name="connsiteY61" fmla="*/ 940594 h 1557338"/>
              <a:gd name="connsiteX62" fmla="*/ 816768 w 3457575"/>
              <a:gd name="connsiteY62" fmla="*/ 912019 h 1557338"/>
              <a:gd name="connsiteX63" fmla="*/ 766762 w 3457575"/>
              <a:gd name="connsiteY63" fmla="*/ 912019 h 1557338"/>
              <a:gd name="connsiteX64" fmla="*/ 766762 w 3457575"/>
              <a:gd name="connsiteY64" fmla="*/ 869156 h 1557338"/>
              <a:gd name="connsiteX65" fmla="*/ 735806 w 3457575"/>
              <a:gd name="connsiteY65" fmla="*/ 869156 h 1557338"/>
              <a:gd name="connsiteX66" fmla="*/ 735806 w 3457575"/>
              <a:gd name="connsiteY66" fmla="*/ 819150 h 1557338"/>
              <a:gd name="connsiteX67" fmla="*/ 709612 w 3457575"/>
              <a:gd name="connsiteY67" fmla="*/ 819150 h 1557338"/>
              <a:gd name="connsiteX68" fmla="*/ 709612 w 3457575"/>
              <a:gd name="connsiteY68" fmla="*/ 800100 h 1557338"/>
              <a:gd name="connsiteX69" fmla="*/ 673893 w 3457575"/>
              <a:gd name="connsiteY69" fmla="*/ 800100 h 1557338"/>
              <a:gd name="connsiteX70" fmla="*/ 673893 w 3457575"/>
              <a:gd name="connsiteY70" fmla="*/ 776288 h 1557338"/>
              <a:gd name="connsiteX71" fmla="*/ 633412 w 3457575"/>
              <a:gd name="connsiteY71" fmla="*/ 776288 h 1557338"/>
              <a:gd name="connsiteX72" fmla="*/ 633412 w 3457575"/>
              <a:gd name="connsiteY72" fmla="*/ 740569 h 1557338"/>
              <a:gd name="connsiteX73" fmla="*/ 616743 w 3457575"/>
              <a:gd name="connsiteY73" fmla="*/ 740569 h 1557338"/>
              <a:gd name="connsiteX74" fmla="*/ 616743 w 3457575"/>
              <a:gd name="connsiteY74" fmla="*/ 726281 h 1557338"/>
              <a:gd name="connsiteX75" fmla="*/ 559593 w 3457575"/>
              <a:gd name="connsiteY75" fmla="*/ 726281 h 1557338"/>
              <a:gd name="connsiteX76" fmla="*/ 559593 w 3457575"/>
              <a:gd name="connsiteY76" fmla="*/ 704850 h 1557338"/>
              <a:gd name="connsiteX77" fmla="*/ 507206 w 3457575"/>
              <a:gd name="connsiteY77" fmla="*/ 704850 h 1557338"/>
              <a:gd name="connsiteX78" fmla="*/ 507206 w 3457575"/>
              <a:gd name="connsiteY78" fmla="*/ 681038 h 1557338"/>
              <a:gd name="connsiteX79" fmla="*/ 485775 w 3457575"/>
              <a:gd name="connsiteY79" fmla="*/ 681038 h 1557338"/>
              <a:gd name="connsiteX80" fmla="*/ 478631 w 3457575"/>
              <a:gd name="connsiteY80" fmla="*/ 631031 h 1557338"/>
              <a:gd name="connsiteX81" fmla="*/ 450056 w 3457575"/>
              <a:gd name="connsiteY81" fmla="*/ 631031 h 1557338"/>
              <a:gd name="connsiteX82" fmla="*/ 450056 w 3457575"/>
              <a:gd name="connsiteY82" fmla="*/ 561975 h 1557338"/>
              <a:gd name="connsiteX83" fmla="*/ 426243 w 3457575"/>
              <a:gd name="connsiteY83" fmla="*/ 561975 h 1557338"/>
              <a:gd name="connsiteX84" fmla="*/ 426243 w 3457575"/>
              <a:gd name="connsiteY84" fmla="*/ 500063 h 1557338"/>
              <a:gd name="connsiteX85" fmla="*/ 409575 w 3457575"/>
              <a:gd name="connsiteY85" fmla="*/ 500063 h 1557338"/>
              <a:gd name="connsiteX86" fmla="*/ 409575 w 3457575"/>
              <a:gd name="connsiteY86" fmla="*/ 442913 h 1557338"/>
              <a:gd name="connsiteX87" fmla="*/ 409575 w 3457575"/>
              <a:gd name="connsiteY87" fmla="*/ 442913 h 1557338"/>
              <a:gd name="connsiteX88" fmla="*/ 395287 w 3457575"/>
              <a:gd name="connsiteY88" fmla="*/ 428625 h 1557338"/>
              <a:gd name="connsiteX89" fmla="*/ 381000 w 3457575"/>
              <a:gd name="connsiteY89" fmla="*/ 414338 h 1557338"/>
              <a:gd name="connsiteX90" fmla="*/ 381000 w 3457575"/>
              <a:gd name="connsiteY90" fmla="*/ 376238 h 1557338"/>
              <a:gd name="connsiteX91" fmla="*/ 352425 w 3457575"/>
              <a:gd name="connsiteY91" fmla="*/ 376238 h 1557338"/>
              <a:gd name="connsiteX92" fmla="*/ 366712 w 3457575"/>
              <a:gd name="connsiteY92" fmla="*/ 361951 h 1557338"/>
              <a:gd name="connsiteX93" fmla="*/ 338137 w 3457575"/>
              <a:gd name="connsiteY93" fmla="*/ 361951 h 1557338"/>
              <a:gd name="connsiteX94" fmla="*/ 338137 w 3457575"/>
              <a:gd name="connsiteY94" fmla="*/ 340519 h 1557338"/>
              <a:gd name="connsiteX95" fmla="*/ 276225 w 3457575"/>
              <a:gd name="connsiteY95" fmla="*/ 340519 h 1557338"/>
              <a:gd name="connsiteX96" fmla="*/ 276225 w 3457575"/>
              <a:gd name="connsiteY96" fmla="*/ 300038 h 1557338"/>
              <a:gd name="connsiteX97" fmla="*/ 261937 w 3457575"/>
              <a:gd name="connsiteY97" fmla="*/ 300038 h 1557338"/>
              <a:gd name="connsiteX98" fmla="*/ 261937 w 3457575"/>
              <a:gd name="connsiteY98" fmla="*/ 273844 h 1557338"/>
              <a:gd name="connsiteX99" fmla="*/ 247650 w 3457575"/>
              <a:gd name="connsiteY99" fmla="*/ 273844 h 1557338"/>
              <a:gd name="connsiteX100" fmla="*/ 247650 w 3457575"/>
              <a:gd name="connsiteY100" fmla="*/ 240506 h 1557338"/>
              <a:gd name="connsiteX101" fmla="*/ 221456 w 3457575"/>
              <a:gd name="connsiteY101" fmla="*/ 240506 h 1557338"/>
              <a:gd name="connsiteX102" fmla="*/ 221456 w 3457575"/>
              <a:gd name="connsiteY102" fmla="*/ 192881 h 1557338"/>
              <a:gd name="connsiteX103" fmla="*/ 171450 w 3457575"/>
              <a:gd name="connsiteY103" fmla="*/ 192881 h 1557338"/>
              <a:gd name="connsiteX104" fmla="*/ 171450 w 3457575"/>
              <a:gd name="connsiteY104" fmla="*/ 140494 h 1557338"/>
              <a:gd name="connsiteX105" fmla="*/ 147637 w 3457575"/>
              <a:gd name="connsiteY105" fmla="*/ 140494 h 1557338"/>
              <a:gd name="connsiteX106" fmla="*/ 147637 w 3457575"/>
              <a:gd name="connsiteY106" fmla="*/ 97631 h 1557338"/>
              <a:gd name="connsiteX107" fmla="*/ 133350 w 3457575"/>
              <a:gd name="connsiteY107" fmla="*/ 97631 h 1557338"/>
              <a:gd name="connsiteX108" fmla="*/ 133350 w 3457575"/>
              <a:gd name="connsiteY108" fmla="*/ 28575 h 1557338"/>
              <a:gd name="connsiteX109" fmla="*/ 114300 w 3457575"/>
              <a:gd name="connsiteY109" fmla="*/ 28575 h 1557338"/>
              <a:gd name="connsiteX110" fmla="*/ 114300 w 3457575"/>
              <a:gd name="connsiteY110" fmla="*/ 11906 h 1557338"/>
              <a:gd name="connsiteX111" fmla="*/ 95250 w 3457575"/>
              <a:gd name="connsiteY111" fmla="*/ 11906 h 1557338"/>
              <a:gd name="connsiteX112" fmla="*/ 95250 w 3457575"/>
              <a:gd name="connsiteY112" fmla="*/ 0 h 1557338"/>
              <a:gd name="connsiteX113" fmla="*/ 0 w 3457575"/>
              <a:gd name="connsiteY113" fmla="*/ 0 h 1557338"/>
              <a:gd name="connsiteX0" fmla="*/ 3457575 w 3457575"/>
              <a:gd name="connsiteY0" fmla="*/ 1557338 h 1557338"/>
              <a:gd name="connsiteX1" fmla="*/ 3143250 w 3457575"/>
              <a:gd name="connsiteY1" fmla="*/ 1557338 h 1557338"/>
              <a:gd name="connsiteX2" fmla="*/ 3143250 w 3457575"/>
              <a:gd name="connsiteY2" fmla="*/ 1528763 h 1557338"/>
              <a:gd name="connsiteX3" fmla="*/ 2643187 w 3457575"/>
              <a:gd name="connsiteY3" fmla="*/ 1528763 h 1557338"/>
              <a:gd name="connsiteX4" fmla="*/ 2643187 w 3457575"/>
              <a:gd name="connsiteY4" fmla="*/ 1514475 h 1557338"/>
              <a:gd name="connsiteX5" fmla="*/ 2524125 w 3457575"/>
              <a:gd name="connsiteY5" fmla="*/ 1514475 h 1557338"/>
              <a:gd name="connsiteX6" fmla="*/ 2524125 w 3457575"/>
              <a:gd name="connsiteY6" fmla="*/ 1497806 h 1557338"/>
              <a:gd name="connsiteX7" fmla="*/ 2486025 w 3457575"/>
              <a:gd name="connsiteY7" fmla="*/ 1497806 h 1557338"/>
              <a:gd name="connsiteX8" fmla="*/ 2486025 w 3457575"/>
              <a:gd name="connsiteY8" fmla="*/ 1478756 h 1557338"/>
              <a:gd name="connsiteX9" fmla="*/ 2426493 w 3457575"/>
              <a:gd name="connsiteY9" fmla="*/ 1478756 h 1557338"/>
              <a:gd name="connsiteX10" fmla="*/ 2426493 w 3457575"/>
              <a:gd name="connsiteY10" fmla="*/ 1454944 h 1557338"/>
              <a:gd name="connsiteX11" fmla="*/ 2150268 w 3457575"/>
              <a:gd name="connsiteY11" fmla="*/ 1454944 h 1557338"/>
              <a:gd name="connsiteX12" fmla="*/ 2150268 w 3457575"/>
              <a:gd name="connsiteY12" fmla="*/ 1454944 h 1557338"/>
              <a:gd name="connsiteX13" fmla="*/ 2109787 w 3457575"/>
              <a:gd name="connsiteY13" fmla="*/ 1454944 h 1557338"/>
              <a:gd name="connsiteX14" fmla="*/ 2109787 w 3457575"/>
              <a:gd name="connsiteY14" fmla="*/ 1423988 h 1557338"/>
              <a:gd name="connsiteX15" fmla="*/ 2050256 w 3457575"/>
              <a:gd name="connsiteY15" fmla="*/ 1423988 h 1557338"/>
              <a:gd name="connsiteX16" fmla="*/ 2050256 w 3457575"/>
              <a:gd name="connsiteY16" fmla="*/ 1407319 h 1557338"/>
              <a:gd name="connsiteX17" fmla="*/ 1974056 w 3457575"/>
              <a:gd name="connsiteY17" fmla="*/ 1407319 h 1557338"/>
              <a:gd name="connsiteX18" fmla="*/ 1974056 w 3457575"/>
              <a:gd name="connsiteY18" fmla="*/ 1383506 h 1557338"/>
              <a:gd name="connsiteX19" fmla="*/ 1895475 w 3457575"/>
              <a:gd name="connsiteY19" fmla="*/ 1383506 h 1557338"/>
              <a:gd name="connsiteX20" fmla="*/ 1895475 w 3457575"/>
              <a:gd name="connsiteY20" fmla="*/ 1373981 h 1557338"/>
              <a:gd name="connsiteX21" fmla="*/ 1835943 w 3457575"/>
              <a:gd name="connsiteY21" fmla="*/ 1373981 h 1557338"/>
              <a:gd name="connsiteX22" fmla="*/ 1835943 w 3457575"/>
              <a:gd name="connsiteY22" fmla="*/ 1352550 h 1557338"/>
              <a:gd name="connsiteX23" fmla="*/ 1783556 w 3457575"/>
              <a:gd name="connsiteY23" fmla="*/ 1352550 h 1557338"/>
              <a:gd name="connsiteX24" fmla="*/ 1783556 w 3457575"/>
              <a:gd name="connsiteY24" fmla="*/ 1335881 h 1557338"/>
              <a:gd name="connsiteX25" fmla="*/ 1609725 w 3457575"/>
              <a:gd name="connsiteY25" fmla="*/ 1335881 h 1557338"/>
              <a:gd name="connsiteX26" fmla="*/ 1609725 w 3457575"/>
              <a:gd name="connsiteY26" fmla="*/ 1321594 h 1557338"/>
              <a:gd name="connsiteX27" fmla="*/ 1583531 w 3457575"/>
              <a:gd name="connsiteY27" fmla="*/ 1321594 h 1557338"/>
              <a:gd name="connsiteX28" fmla="*/ 1583531 w 3457575"/>
              <a:gd name="connsiteY28" fmla="*/ 1295400 h 1557338"/>
              <a:gd name="connsiteX29" fmla="*/ 1547812 w 3457575"/>
              <a:gd name="connsiteY29" fmla="*/ 1295400 h 1557338"/>
              <a:gd name="connsiteX30" fmla="*/ 1547812 w 3457575"/>
              <a:gd name="connsiteY30" fmla="*/ 1281113 h 1557338"/>
              <a:gd name="connsiteX31" fmla="*/ 1521618 w 3457575"/>
              <a:gd name="connsiteY31" fmla="*/ 1281113 h 1557338"/>
              <a:gd name="connsiteX32" fmla="*/ 1521618 w 3457575"/>
              <a:gd name="connsiteY32" fmla="*/ 1254919 h 1557338"/>
              <a:gd name="connsiteX33" fmla="*/ 1495425 w 3457575"/>
              <a:gd name="connsiteY33" fmla="*/ 1254919 h 1557338"/>
              <a:gd name="connsiteX34" fmla="*/ 1495425 w 3457575"/>
              <a:gd name="connsiteY34" fmla="*/ 1200150 h 1557338"/>
              <a:gd name="connsiteX35" fmla="*/ 1393031 w 3457575"/>
              <a:gd name="connsiteY35" fmla="*/ 1200150 h 1557338"/>
              <a:gd name="connsiteX36" fmla="*/ 1393031 w 3457575"/>
              <a:gd name="connsiteY36" fmla="*/ 1178719 h 1557338"/>
              <a:gd name="connsiteX37" fmla="*/ 1357312 w 3457575"/>
              <a:gd name="connsiteY37" fmla="*/ 1178719 h 1557338"/>
              <a:gd name="connsiteX38" fmla="*/ 1357312 w 3457575"/>
              <a:gd name="connsiteY38" fmla="*/ 1166813 h 1557338"/>
              <a:gd name="connsiteX39" fmla="*/ 1281112 w 3457575"/>
              <a:gd name="connsiteY39" fmla="*/ 1166813 h 1557338"/>
              <a:gd name="connsiteX40" fmla="*/ 1281112 w 3457575"/>
              <a:gd name="connsiteY40" fmla="*/ 1150144 h 1557338"/>
              <a:gd name="connsiteX41" fmla="*/ 1262062 w 3457575"/>
              <a:gd name="connsiteY41" fmla="*/ 1150144 h 1557338"/>
              <a:gd name="connsiteX42" fmla="*/ 1262062 w 3457575"/>
              <a:gd name="connsiteY42" fmla="*/ 1128713 h 1557338"/>
              <a:gd name="connsiteX43" fmla="*/ 1257300 w 3457575"/>
              <a:gd name="connsiteY43" fmla="*/ 1128713 h 1557338"/>
              <a:gd name="connsiteX44" fmla="*/ 1257300 w 3457575"/>
              <a:gd name="connsiteY44" fmla="*/ 1102519 h 1557338"/>
              <a:gd name="connsiteX45" fmla="*/ 1190625 w 3457575"/>
              <a:gd name="connsiteY45" fmla="*/ 1102519 h 1557338"/>
              <a:gd name="connsiteX46" fmla="*/ 1190625 w 3457575"/>
              <a:gd name="connsiteY46" fmla="*/ 1078706 h 1557338"/>
              <a:gd name="connsiteX47" fmla="*/ 1173956 w 3457575"/>
              <a:gd name="connsiteY47" fmla="*/ 1078706 h 1557338"/>
              <a:gd name="connsiteX48" fmla="*/ 1173956 w 3457575"/>
              <a:gd name="connsiteY48" fmla="*/ 1062038 h 1557338"/>
              <a:gd name="connsiteX49" fmla="*/ 1045368 w 3457575"/>
              <a:gd name="connsiteY49" fmla="*/ 1062038 h 1557338"/>
              <a:gd name="connsiteX50" fmla="*/ 1045368 w 3457575"/>
              <a:gd name="connsiteY50" fmla="*/ 1045369 h 1557338"/>
              <a:gd name="connsiteX51" fmla="*/ 1031081 w 3457575"/>
              <a:gd name="connsiteY51" fmla="*/ 1059656 h 1557338"/>
              <a:gd name="connsiteX52" fmla="*/ 1031081 w 3457575"/>
              <a:gd name="connsiteY52" fmla="*/ 1033463 h 1557338"/>
              <a:gd name="connsiteX53" fmla="*/ 973931 w 3457575"/>
              <a:gd name="connsiteY53" fmla="*/ 1033463 h 1557338"/>
              <a:gd name="connsiteX54" fmla="*/ 990600 w 3457575"/>
              <a:gd name="connsiteY54" fmla="*/ 1016794 h 1557338"/>
              <a:gd name="connsiteX55" fmla="*/ 947737 w 3457575"/>
              <a:gd name="connsiteY55" fmla="*/ 1016794 h 1557338"/>
              <a:gd name="connsiteX56" fmla="*/ 947737 w 3457575"/>
              <a:gd name="connsiteY56" fmla="*/ 992981 h 1557338"/>
              <a:gd name="connsiteX57" fmla="*/ 914400 w 3457575"/>
              <a:gd name="connsiteY57" fmla="*/ 992981 h 1557338"/>
              <a:gd name="connsiteX58" fmla="*/ 914400 w 3457575"/>
              <a:gd name="connsiteY58" fmla="*/ 981075 h 1557338"/>
              <a:gd name="connsiteX59" fmla="*/ 816768 w 3457575"/>
              <a:gd name="connsiteY59" fmla="*/ 981075 h 1557338"/>
              <a:gd name="connsiteX60" fmla="*/ 816768 w 3457575"/>
              <a:gd name="connsiteY60" fmla="*/ 940594 h 1557338"/>
              <a:gd name="connsiteX61" fmla="*/ 816768 w 3457575"/>
              <a:gd name="connsiteY61" fmla="*/ 940594 h 1557338"/>
              <a:gd name="connsiteX62" fmla="*/ 816768 w 3457575"/>
              <a:gd name="connsiteY62" fmla="*/ 912019 h 1557338"/>
              <a:gd name="connsiteX63" fmla="*/ 766762 w 3457575"/>
              <a:gd name="connsiteY63" fmla="*/ 912019 h 1557338"/>
              <a:gd name="connsiteX64" fmla="*/ 766762 w 3457575"/>
              <a:gd name="connsiteY64" fmla="*/ 869156 h 1557338"/>
              <a:gd name="connsiteX65" fmla="*/ 735806 w 3457575"/>
              <a:gd name="connsiteY65" fmla="*/ 869156 h 1557338"/>
              <a:gd name="connsiteX66" fmla="*/ 735806 w 3457575"/>
              <a:gd name="connsiteY66" fmla="*/ 819150 h 1557338"/>
              <a:gd name="connsiteX67" fmla="*/ 709612 w 3457575"/>
              <a:gd name="connsiteY67" fmla="*/ 819150 h 1557338"/>
              <a:gd name="connsiteX68" fmla="*/ 709612 w 3457575"/>
              <a:gd name="connsiteY68" fmla="*/ 800100 h 1557338"/>
              <a:gd name="connsiteX69" fmla="*/ 673893 w 3457575"/>
              <a:gd name="connsiteY69" fmla="*/ 800100 h 1557338"/>
              <a:gd name="connsiteX70" fmla="*/ 673893 w 3457575"/>
              <a:gd name="connsiteY70" fmla="*/ 776288 h 1557338"/>
              <a:gd name="connsiteX71" fmla="*/ 633412 w 3457575"/>
              <a:gd name="connsiteY71" fmla="*/ 776288 h 1557338"/>
              <a:gd name="connsiteX72" fmla="*/ 633412 w 3457575"/>
              <a:gd name="connsiteY72" fmla="*/ 740569 h 1557338"/>
              <a:gd name="connsiteX73" fmla="*/ 616743 w 3457575"/>
              <a:gd name="connsiteY73" fmla="*/ 740569 h 1557338"/>
              <a:gd name="connsiteX74" fmla="*/ 616743 w 3457575"/>
              <a:gd name="connsiteY74" fmla="*/ 726281 h 1557338"/>
              <a:gd name="connsiteX75" fmla="*/ 559593 w 3457575"/>
              <a:gd name="connsiteY75" fmla="*/ 726281 h 1557338"/>
              <a:gd name="connsiteX76" fmla="*/ 559593 w 3457575"/>
              <a:gd name="connsiteY76" fmla="*/ 704850 h 1557338"/>
              <a:gd name="connsiteX77" fmla="*/ 507206 w 3457575"/>
              <a:gd name="connsiteY77" fmla="*/ 704850 h 1557338"/>
              <a:gd name="connsiteX78" fmla="*/ 507206 w 3457575"/>
              <a:gd name="connsiteY78" fmla="*/ 681038 h 1557338"/>
              <a:gd name="connsiteX79" fmla="*/ 485775 w 3457575"/>
              <a:gd name="connsiteY79" fmla="*/ 681038 h 1557338"/>
              <a:gd name="connsiteX80" fmla="*/ 478631 w 3457575"/>
              <a:gd name="connsiteY80" fmla="*/ 631031 h 1557338"/>
              <a:gd name="connsiteX81" fmla="*/ 450056 w 3457575"/>
              <a:gd name="connsiteY81" fmla="*/ 631031 h 1557338"/>
              <a:gd name="connsiteX82" fmla="*/ 450056 w 3457575"/>
              <a:gd name="connsiteY82" fmla="*/ 561975 h 1557338"/>
              <a:gd name="connsiteX83" fmla="*/ 426243 w 3457575"/>
              <a:gd name="connsiteY83" fmla="*/ 561975 h 1557338"/>
              <a:gd name="connsiteX84" fmla="*/ 426243 w 3457575"/>
              <a:gd name="connsiteY84" fmla="*/ 500063 h 1557338"/>
              <a:gd name="connsiteX85" fmla="*/ 409575 w 3457575"/>
              <a:gd name="connsiteY85" fmla="*/ 500063 h 1557338"/>
              <a:gd name="connsiteX86" fmla="*/ 409575 w 3457575"/>
              <a:gd name="connsiteY86" fmla="*/ 442913 h 1557338"/>
              <a:gd name="connsiteX87" fmla="*/ 409575 w 3457575"/>
              <a:gd name="connsiteY87" fmla="*/ 442913 h 1557338"/>
              <a:gd name="connsiteX88" fmla="*/ 395287 w 3457575"/>
              <a:gd name="connsiteY88" fmla="*/ 428625 h 1557338"/>
              <a:gd name="connsiteX89" fmla="*/ 381000 w 3457575"/>
              <a:gd name="connsiteY89" fmla="*/ 414338 h 1557338"/>
              <a:gd name="connsiteX90" fmla="*/ 381000 w 3457575"/>
              <a:gd name="connsiteY90" fmla="*/ 376238 h 1557338"/>
              <a:gd name="connsiteX91" fmla="*/ 359569 w 3457575"/>
              <a:gd name="connsiteY91" fmla="*/ 376238 h 1557338"/>
              <a:gd name="connsiteX92" fmla="*/ 366712 w 3457575"/>
              <a:gd name="connsiteY92" fmla="*/ 361951 h 1557338"/>
              <a:gd name="connsiteX93" fmla="*/ 338137 w 3457575"/>
              <a:gd name="connsiteY93" fmla="*/ 361951 h 1557338"/>
              <a:gd name="connsiteX94" fmla="*/ 338137 w 3457575"/>
              <a:gd name="connsiteY94" fmla="*/ 340519 h 1557338"/>
              <a:gd name="connsiteX95" fmla="*/ 276225 w 3457575"/>
              <a:gd name="connsiteY95" fmla="*/ 340519 h 1557338"/>
              <a:gd name="connsiteX96" fmla="*/ 276225 w 3457575"/>
              <a:gd name="connsiteY96" fmla="*/ 300038 h 1557338"/>
              <a:gd name="connsiteX97" fmla="*/ 261937 w 3457575"/>
              <a:gd name="connsiteY97" fmla="*/ 300038 h 1557338"/>
              <a:gd name="connsiteX98" fmla="*/ 261937 w 3457575"/>
              <a:gd name="connsiteY98" fmla="*/ 273844 h 1557338"/>
              <a:gd name="connsiteX99" fmla="*/ 247650 w 3457575"/>
              <a:gd name="connsiteY99" fmla="*/ 273844 h 1557338"/>
              <a:gd name="connsiteX100" fmla="*/ 247650 w 3457575"/>
              <a:gd name="connsiteY100" fmla="*/ 240506 h 1557338"/>
              <a:gd name="connsiteX101" fmla="*/ 221456 w 3457575"/>
              <a:gd name="connsiteY101" fmla="*/ 240506 h 1557338"/>
              <a:gd name="connsiteX102" fmla="*/ 221456 w 3457575"/>
              <a:gd name="connsiteY102" fmla="*/ 192881 h 1557338"/>
              <a:gd name="connsiteX103" fmla="*/ 171450 w 3457575"/>
              <a:gd name="connsiteY103" fmla="*/ 192881 h 1557338"/>
              <a:gd name="connsiteX104" fmla="*/ 171450 w 3457575"/>
              <a:gd name="connsiteY104" fmla="*/ 140494 h 1557338"/>
              <a:gd name="connsiteX105" fmla="*/ 147637 w 3457575"/>
              <a:gd name="connsiteY105" fmla="*/ 140494 h 1557338"/>
              <a:gd name="connsiteX106" fmla="*/ 147637 w 3457575"/>
              <a:gd name="connsiteY106" fmla="*/ 97631 h 1557338"/>
              <a:gd name="connsiteX107" fmla="*/ 133350 w 3457575"/>
              <a:gd name="connsiteY107" fmla="*/ 97631 h 1557338"/>
              <a:gd name="connsiteX108" fmla="*/ 133350 w 3457575"/>
              <a:gd name="connsiteY108" fmla="*/ 28575 h 1557338"/>
              <a:gd name="connsiteX109" fmla="*/ 114300 w 3457575"/>
              <a:gd name="connsiteY109" fmla="*/ 28575 h 1557338"/>
              <a:gd name="connsiteX110" fmla="*/ 114300 w 3457575"/>
              <a:gd name="connsiteY110" fmla="*/ 11906 h 1557338"/>
              <a:gd name="connsiteX111" fmla="*/ 95250 w 3457575"/>
              <a:gd name="connsiteY111" fmla="*/ 11906 h 1557338"/>
              <a:gd name="connsiteX112" fmla="*/ 95250 w 3457575"/>
              <a:gd name="connsiteY112" fmla="*/ 0 h 1557338"/>
              <a:gd name="connsiteX113" fmla="*/ 0 w 3457575"/>
              <a:gd name="connsiteY113" fmla="*/ 0 h 1557338"/>
              <a:gd name="connsiteX0" fmla="*/ 3457575 w 3457575"/>
              <a:gd name="connsiteY0" fmla="*/ 1557338 h 1557338"/>
              <a:gd name="connsiteX1" fmla="*/ 3143250 w 3457575"/>
              <a:gd name="connsiteY1" fmla="*/ 1557338 h 1557338"/>
              <a:gd name="connsiteX2" fmla="*/ 3143250 w 3457575"/>
              <a:gd name="connsiteY2" fmla="*/ 1528763 h 1557338"/>
              <a:gd name="connsiteX3" fmla="*/ 2643187 w 3457575"/>
              <a:gd name="connsiteY3" fmla="*/ 1528763 h 1557338"/>
              <a:gd name="connsiteX4" fmla="*/ 2643187 w 3457575"/>
              <a:gd name="connsiteY4" fmla="*/ 1514475 h 1557338"/>
              <a:gd name="connsiteX5" fmla="*/ 2524125 w 3457575"/>
              <a:gd name="connsiteY5" fmla="*/ 1514475 h 1557338"/>
              <a:gd name="connsiteX6" fmla="*/ 2524125 w 3457575"/>
              <a:gd name="connsiteY6" fmla="*/ 1497806 h 1557338"/>
              <a:gd name="connsiteX7" fmla="*/ 2486025 w 3457575"/>
              <a:gd name="connsiteY7" fmla="*/ 1497806 h 1557338"/>
              <a:gd name="connsiteX8" fmla="*/ 2486025 w 3457575"/>
              <a:gd name="connsiteY8" fmla="*/ 1478756 h 1557338"/>
              <a:gd name="connsiteX9" fmla="*/ 2426493 w 3457575"/>
              <a:gd name="connsiteY9" fmla="*/ 1478756 h 1557338"/>
              <a:gd name="connsiteX10" fmla="*/ 2426493 w 3457575"/>
              <a:gd name="connsiteY10" fmla="*/ 1454944 h 1557338"/>
              <a:gd name="connsiteX11" fmla="*/ 2150268 w 3457575"/>
              <a:gd name="connsiteY11" fmla="*/ 1454944 h 1557338"/>
              <a:gd name="connsiteX12" fmla="*/ 2150268 w 3457575"/>
              <a:gd name="connsiteY12" fmla="*/ 1454944 h 1557338"/>
              <a:gd name="connsiteX13" fmla="*/ 2109787 w 3457575"/>
              <a:gd name="connsiteY13" fmla="*/ 1454944 h 1557338"/>
              <a:gd name="connsiteX14" fmla="*/ 2109787 w 3457575"/>
              <a:gd name="connsiteY14" fmla="*/ 1423988 h 1557338"/>
              <a:gd name="connsiteX15" fmla="*/ 2050256 w 3457575"/>
              <a:gd name="connsiteY15" fmla="*/ 1423988 h 1557338"/>
              <a:gd name="connsiteX16" fmla="*/ 2050256 w 3457575"/>
              <a:gd name="connsiteY16" fmla="*/ 1407319 h 1557338"/>
              <a:gd name="connsiteX17" fmla="*/ 1974056 w 3457575"/>
              <a:gd name="connsiteY17" fmla="*/ 1407319 h 1557338"/>
              <a:gd name="connsiteX18" fmla="*/ 1974056 w 3457575"/>
              <a:gd name="connsiteY18" fmla="*/ 1383506 h 1557338"/>
              <a:gd name="connsiteX19" fmla="*/ 1895475 w 3457575"/>
              <a:gd name="connsiteY19" fmla="*/ 1383506 h 1557338"/>
              <a:gd name="connsiteX20" fmla="*/ 1895475 w 3457575"/>
              <a:gd name="connsiteY20" fmla="*/ 1373981 h 1557338"/>
              <a:gd name="connsiteX21" fmla="*/ 1835943 w 3457575"/>
              <a:gd name="connsiteY21" fmla="*/ 1373981 h 1557338"/>
              <a:gd name="connsiteX22" fmla="*/ 1835943 w 3457575"/>
              <a:gd name="connsiteY22" fmla="*/ 1352550 h 1557338"/>
              <a:gd name="connsiteX23" fmla="*/ 1783556 w 3457575"/>
              <a:gd name="connsiteY23" fmla="*/ 1352550 h 1557338"/>
              <a:gd name="connsiteX24" fmla="*/ 1783556 w 3457575"/>
              <a:gd name="connsiteY24" fmla="*/ 1335881 h 1557338"/>
              <a:gd name="connsiteX25" fmla="*/ 1609725 w 3457575"/>
              <a:gd name="connsiteY25" fmla="*/ 1335881 h 1557338"/>
              <a:gd name="connsiteX26" fmla="*/ 1609725 w 3457575"/>
              <a:gd name="connsiteY26" fmla="*/ 1321594 h 1557338"/>
              <a:gd name="connsiteX27" fmla="*/ 1583531 w 3457575"/>
              <a:gd name="connsiteY27" fmla="*/ 1321594 h 1557338"/>
              <a:gd name="connsiteX28" fmla="*/ 1583531 w 3457575"/>
              <a:gd name="connsiteY28" fmla="*/ 1295400 h 1557338"/>
              <a:gd name="connsiteX29" fmla="*/ 1547812 w 3457575"/>
              <a:gd name="connsiteY29" fmla="*/ 1295400 h 1557338"/>
              <a:gd name="connsiteX30" fmla="*/ 1547812 w 3457575"/>
              <a:gd name="connsiteY30" fmla="*/ 1281113 h 1557338"/>
              <a:gd name="connsiteX31" fmla="*/ 1521618 w 3457575"/>
              <a:gd name="connsiteY31" fmla="*/ 1281113 h 1557338"/>
              <a:gd name="connsiteX32" fmla="*/ 1521618 w 3457575"/>
              <a:gd name="connsiteY32" fmla="*/ 1254919 h 1557338"/>
              <a:gd name="connsiteX33" fmla="*/ 1495425 w 3457575"/>
              <a:gd name="connsiteY33" fmla="*/ 1254919 h 1557338"/>
              <a:gd name="connsiteX34" fmla="*/ 1495425 w 3457575"/>
              <a:gd name="connsiteY34" fmla="*/ 1200150 h 1557338"/>
              <a:gd name="connsiteX35" fmla="*/ 1393031 w 3457575"/>
              <a:gd name="connsiteY35" fmla="*/ 1200150 h 1557338"/>
              <a:gd name="connsiteX36" fmla="*/ 1393031 w 3457575"/>
              <a:gd name="connsiteY36" fmla="*/ 1178719 h 1557338"/>
              <a:gd name="connsiteX37" fmla="*/ 1357312 w 3457575"/>
              <a:gd name="connsiteY37" fmla="*/ 1178719 h 1557338"/>
              <a:gd name="connsiteX38" fmla="*/ 1357312 w 3457575"/>
              <a:gd name="connsiteY38" fmla="*/ 1166813 h 1557338"/>
              <a:gd name="connsiteX39" fmla="*/ 1281112 w 3457575"/>
              <a:gd name="connsiteY39" fmla="*/ 1166813 h 1557338"/>
              <a:gd name="connsiteX40" fmla="*/ 1281112 w 3457575"/>
              <a:gd name="connsiteY40" fmla="*/ 1150144 h 1557338"/>
              <a:gd name="connsiteX41" fmla="*/ 1262062 w 3457575"/>
              <a:gd name="connsiteY41" fmla="*/ 1150144 h 1557338"/>
              <a:gd name="connsiteX42" fmla="*/ 1262062 w 3457575"/>
              <a:gd name="connsiteY42" fmla="*/ 1128713 h 1557338"/>
              <a:gd name="connsiteX43" fmla="*/ 1257300 w 3457575"/>
              <a:gd name="connsiteY43" fmla="*/ 1128713 h 1557338"/>
              <a:gd name="connsiteX44" fmla="*/ 1257300 w 3457575"/>
              <a:gd name="connsiteY44" fmla="*/ 1102519 h 1557338"/>
              <a:gd name="connsiteX45" fmla="*/ 1190625 w 3457575"/>
              <a:gd name="connsiteY45" fmla="*/ 1102519 h 1557338"/>
              <a:gd name="connsiteX46" fmla="*/ 1190625 w 3457575"/>
              <a:gd name="connsiteY46" fmla="*/ 1078706 h 1557338"/>
              <a:gd name="connsiteX47" fmla="*/ 1173956 w 3457575"/>
              <a:gd name="connsiteY47" fmla="*/ 1078706 h 1557338"/>
              <a:gd name="connsiteX48" fmla="*/ 1173956 w 3457575"/>
              <a:gd name="connsiteY48" fmla="*/ 1062038 h 1557338"/>
              <a:gd name="connsiteX49" fmla="*/ 1045368 w 3457575"/>
              <a:gd name="connsiteY49" fmla="*/ 1062038 h 1557338"/>
              <a:gd name="connsiteX50" fmla="*/ 1045368 w 3457575"/>
              <a:gd name="connsiteY50" fmla="*/ 1045369 h 1557338"/>
              <a:gd name="connsiteX51" fmla="*/ 1031081 w 3457575"/>
              <a:gd name="connsiteY51" fmla="*/ 1059656 h 1557338"/>
              <a:gd name="connsiteX52" fmla="*/ 1031081 w 3457575"/>
              <a:gd name="connsiteY52" fmla="*/ 1033463 h 1557338"/>
              <a:gd name="connsiteX53" fmla="*/ 973931 w 3457575"/>
              <a:gd name="connsiteY53" fmla="*/ 1033463 h 1557338"/>
              <a:gd name="connsiteX54" fmla="*/ 990600 w 3457575"/>
              <a:gd name="connsiteY54" fmla="*/ 1016794 h 1557338"/>
              <a:gd name="connsiteX55" fmla="*/ 947737 w 3457575"/>
              <a:gd name="connsiteY55" fmla="*/ 1016794 h 1557338"/>
              <a:gd name="connsiteX56" fmla="*/ 947737 w 3457575"/>
              <a:gd name="connsiteY56" fmla="*/ 992981 h 1557338"/>
              <a:gd name="connsiteX57" fmla="*/ 914400 w 3457575"/>
              <a:gd name="connsiteY57" fmla="*/ 992981 h 1557338"/>
              <a:gd name="connsiteX58" fmla="*/ 914400 w 3457575"/>
              <a:gd name="connsiteY58" fmla="*/ 981075 h 1557338"/>
              <a:gd name="connsiteX59" fmla="*/ 816768 w 3457575"/>
              <a:gd name="connsiteY59" fmla="*/ 981075 h 1557338"/>
              <a:gd name="connsiteX60" fmla="*/ 816768 w 3457575"/>
              <a:gd name="connsiteY60" fmla="*/ 940594 h 1557338"/>
              <a:gd name="connsiteX61" fmla="*/ 816768 w 3457575"/>
              <a:gd name="connsiteY61" fmla="*/ 940594 h 1557338"/>
              <a:gd name="connsiteX62" fmla="*/ 816768 w 3457575"/>
              <a:gd name="connsiteY62" fmla="*/ 912019 h 1557338"/>
              <a:gd name="connsiteX63" fmla="*/ 766762 w 3457575"/>
              <a:gd name="connsiteY63" fmla="*/ 912019 h 1557338"/>
              <a:gd name="connsiteX64" fmla="*/ 766762 w 3457575"/>
              <a:gd name="connsiteY64" fmla="*/ 869156 h 1557338"/>
              <a:gd name="connsiteX65" fmla="*/ 735806 w 3457575"/>
              <a:gd name="connsiteY65" fmla="*/ 869156 h 1557338"/>
              <a:gd name="connsiteX66" fmla="*/ 735806 w 3457575"/>
              <a:gd name="connsiteY66" fmla="*/ 819150 h 1557338"/>
              <a:gd name="connsiteX67" fmla="*/ 709612 w 3457575"/>
              <a:gd name="connsiteY67" fmla="*/ 819150 h 1557338"/>
              <a:gd name="connsiteX68" fmla="*/ 709612 w 3457575"/>
              <a:gd name="connsiteY68" fmla="*/ 800100 h 1557338"/>
              <a:gd name="connsiteX69" fmla="*/ 673893 w 3457575"/>
              <a:gd name="connsiteY69" fmla="*/ 800100 h 1557338"/>
              <a:gd name="connsiteX70" fmla="*/ 673893 w 3457575"/>
              <a:gd name="connsiteY70" fmla="*/ 776288 h 1557338"/>
              <a:gd name="connsiteX71" fmla="*/ 633412 w 3457575"/>
              <a:gd name="connsiteY71" fmla="*/ 776288 h 1557338"/>
              <a:gd name="connsiteX72" fmla="*/ 633412 w 3457575"/>
              <a:gd name="connsiteY72" fmla="*/ 740569 h 1557338"/>
              <a:gd name="connsiteX73" fmla="*/ 616743 w 3457575"/>
              <a:gd name="connsiteY73" fmla="*/ 740569 h 1557338"/>
              <a:gd name="connsiteX74" fmla="*/ 616743 w 3457575"/>
              <a:gd name="connsiteY74" fmla="*/ 726281 h 1557338"/>
              <a:gd name="connsiteX75" fmla="*/ 559593 w 3457575"/>
              <a:gd name="connsiteY75" fmla="*/ 726281 h 1557338"/>
              <a:gd name="connsiteX76" fmla="*/ 559593 w 3457575"/>
              <a:gd name="connsiteY76" fmla="*/ 704850 h 1557338"/>
              <a:gd name="connsiteX77" fmla="*/ 507206 w 3457575"/>
              <a:gd name="connsiteY77" fmla="*/ 704850 h 1557338"/>
              <a:gd name="connsiteX78" fmla="*/ 507206 w 3457575"/>
              <a:gd name="connsiteY78" fmla="*/ 681038 h 1557338"/>
              <a:gd name="connsiteX79" fmla="*/ 485775 w 3457575"/>
              <a:gd name="connsiteY79" fmla="*/ 681038 h 1557338"/>
              <a:gd name="connsiteX80" fmla="*/ 478631 w 3457575"/>
              <a:gd name="connsiteY80" fmla="*/ 631031 h 1557338"/>
              <a:gd name="connsiteX81" fmla="*/ 450056 w 3457575"/>
              <a:gd name="connsiteY81" fmla="*/ 631031 h 1557338"/>
              <a:gd name="connsiteX82" fmla="*/ 450056 w 3457575"/>
              <a:gd name="connsiteY82" fmla="*/ 561975 h 1557338"/>
              <a:gd name="connsiteX83" fmla="*/ 426243 w 3457575"/>
              <a:gd name="connsiteY83" fmla="*/ 561975 h 1557338"/>
              <a:gd name="connsiteX84" fmla="*/ 426243 w 3457575"/>
              <a:gd name="connsiteY84" fmla="*/ 500063 h 1557338"/>
              <a:gd name="connsiteX85" fmla="*/ 409575 w 3457575"/>
              <a:gd name="connsiteY85" fmla="*/ 500063 h 1557338"/>
              <a:gd name="connsiteX86" fmla="*/ 409575 w 3457575"/>
              <a:gd name="connsiteY86" fmla="*/ 442913 h 1557338"/>
              <a:gd name="connsiteX87" fmla="*/ 409575 w 3457575"/>
              <a:gd name="connsiteY87" fmla="*/ 442913 h 1557338"/>
              <a:gd name="connsiteX88" fmla="*/ 395287 w 3457575"/>
              <a:gd name="connsiteY88" fmla="*/ 428625 h 1557338"/>
              <a:gd name="connsiteX89" fmla="*/ 381000 w 3457575"/>
              <a:gd name="connsiteY89" fmla="*/ 414338 h 1557338"/>
              <a:gd name="connsiteX90" fmla="*/ 381000 w 3457575"/>
              <a:gd name="connsiteY90" fmla="*/ 376238 h 1557338"/>
              <a:gd name="connsiteX91" fmla="*/ 359569 w 3457575"/>
              <a:gd name="connsiteY91" fmla="*/ 376238 h 1557338"/>
              <a:gd name="connsiteX92" fmla="*/ 359568 w 3457575"/>
              <a:gd name="connsiteY92" fmla="*/ 361951 h 1557338"/>
              <a:gd name="connsiteX93" fmla="*/ 338137 w 3457575"/>
              <a:gd name="connsiteY93" fmla="*/ 361951 h 1557338"/>
              <a:gd name="connsiteX94" fmla="*/ 338137 w 3457575"/>
              <a:gd name="connsiteY94" fmla="*/ 340519 h 1557338"/>
              <a:gd name="connsiteX95" fmla="*/ 276225 w 3457575"/>
              <a:gd name="connsiteY95" fmla="*/ 340519 h 1557338"/>
              <a:gd name="connsiteX96" fmla="*/ 276225 w 3457575"/>
              <a:gd name="connsiteY96" fmla="*/ 300038 h 1557338"/>
              <a:gd name="connsiteX97" fmla="*/ 261937 w 3457575"/>
              <a:gd name="connsiteY97" fmla="*/ 300038 h 1557338"/>
              <a:gd name="connsiteX98" fmla="*/ 261937 w 3457575"/>
              <a:gd name="connsiteY98" fmla="*/ 273844 h 1557338"/>
              <a:gd name="connsiteX99" fmla="*/ 247650 w 3457575"/>
              <a:gd name="connsiteY99" fmla="*/ 273844 h 1557338"/>
              <a:gd name="connsiteX100" fmla="*/ 247650 w 3457575"/>
              <a:gd name="connsiteY100" fmla="*/ 240506 h 1557338"/>
              <a:gd name="connsiteX101" fmla="*/ 221456 w 3457575"/>
              <a:gd name="connsiteY101" fmla="*/ 240506 h 1557338"/>
              <a:gd name="connsiteX102" fmla="*/ 221456 w 3457575"/>
              <a:gd name="connsiteY102" fmla="*/ 192881 h 1557338"/>
              <a:gd name="connsiteX103" fmla="*/ 171450 w 3457575"/>
              <a:gd name="connsiteY103" fmla="*/ 192881 h 1557338"/>
              <a:gd name="connsiteX104" fmla="*/ 171450 w 3457575"/>
              <a:gd name="connsiteY104" fmla="*/ 140494 h 1557338"/>
              <a:gd name="connsiteX105" fmla="*/ 147637 w 3457575"/>
              <a:gd name="connsiteY105" fmla="*/ 140494 h 1557338"/>
              <a:gd name="connsiteX106" fmla="*/ 147637 w 3457575"/>
              <a:gd name="connsiteY106" fmla="*/ 97631 h 1557338"/>
              <a:gd name="connsiteX107" fmla="*/ 133350 w 3457575"/>
              <a:gd name="connsiteY107" fmla="*/ 97631 h 1557338"/>
              <a:gd name="connsiteX108" fmla="*/ 133350 w 3457575"/>
              <a:gd name="connsiteY108" fmla="*/ 28575 h 1557338"/>
              <a:gd name="connsiteX109" fmla="*/ 114300 w 3457575"/>
              <a:gd name="connsiteY109" fmla="*/ 28575 h 1557338"/>
              <a:gd name="connsiteX110" fmla="*/ 114300 w 3457575"/>
              <a:gd name="connsiteY110" fmla="*/ 11906 h 1557338"/>
              <a:gd name="connsiteX111" fmla="*/ 95250 w 3457575"/>
              <a:gd name="connsiteY111" fmla="*/ 11906 h 1557338"/>
              <a:gd name="connsiteX112" fmla="*/ 95250 w 3457575"/>
              <a:gd name="connsiteY112" fmla="*/ 0 h 1557338"/>
              <a:gd name="connsiteX113" fmla="*/ 0 w 3457575"/>
              <a:gd name="connsiteY113" fmla="*/ 0 h 1557338"/>
              <a:gd name="connsiteX0" fmla="*/ 3457575 w 3457575"/>
              <a:gd name="connsiteY0" fmla="*/ 1557338 h 1557338"/>
              <a:gd name="connsiteX1" fmla="*/ 3143250 w 3457575"/>
              <a:gd name="connsiteY1" fmla="*/ 1557338 h 1557338"/>
              <a:gd name="connsiteX2" fmla="*/ 3143250 w 3457575"/>
              <a:gd name="connsiteY2" fmla="*/ 1528763 h 1557338"/>
              <a:gd name="connsiteX3" fmla="*/ 2643187 w 3457575"/>
              <a:gd name="connsiteY3" fmla="*/ 1528763 h 1557338"/>
              <a:gd name="connsiteX4" fmla="*/ 2643187 w 3457575"/>
              <a:gd name="connsiteY4" fmla="*/ 1514475 h 1557338"/>
              <a:gd name="connsiteX5" fmla="*/ 2524125 w 3457575"/>
              <a:gd name="connsiteY5" fmla="*/ 1514475 h 1557338"/>
              <a:gd name="connsiteX6" fmla="*/ 2524125 w 3457575"/>
              <a:gd name="connsiteY6" fmla="*/ 1497806 h 1557338"/>
              <a:gd name="connsiteX7" fmla="*/ 2486025 w 3457575"/>
              <a:gd name="connsiteY7" fmla="*/ 1497806 h 1557338"/>
              <a:gd name="connsiteX8" fmla="*/ 2486025 w 3457575"/>
              <a:gd name="connsiteY8" fmla="*/ 1478756 h 1557338"/>
              <a:gd name="connsiteX9" fmla="*/ 2426493 w 3457575"/>
              <a:gd name="connsiteY9" fmla="*/ 1478756 h 1557338"/>
              <a:gd name="connsiteX10" fmla="*/ 2426493 w 3457575"/>
              <a:gd name="connsiteY10" fmla="*/ 1454944 h 1557338"/>
              <a:gd name="connsiteX11" fmla="*/ 2150268 w 3457575"/>
              <a:gd name="connsiteY11" fmla="*/ 1454944 h 1557338"/>
              <a:gd name="connsiteX12" fmla="*/ 2150268 w 3457575"/>
              <a:gd name="connsiteY12" fmla="*/ 1454944 h 1557338"/>
              <a:gd name="connsiteX13" fmla="*/ 2109787 w 3457575"/>
              <a:gd name="connsiteY13" fmla="*/ 1454944 h 1557338"/>
              <a:gd name="connsiteX14" fmla="*/ 2109787 w 3457575"/>
              <a:gd name="connsiteY14" fmla="*/ 1423988 h 1557338"/>
              <a:gd name="connsiteX15" fmla="*/ 2050256 w 3457575"/>
              <a:gd name="connsiteY15" fmla="*/ 1423988 h 1557338"/>
              <a:gd name="connsiteX16" fmla="*/ 2050256 w 3457575"/>
              <a:gd name="connsiteY16" fmla="*/ 1407319 h 1557338"/>
              <a:gd name="connsiteX17" fmla="*/ 1974056 w 3457575"/>
              <a:gd name="connsiteY17" fmla="*/ 1407319 h 1557338"/>
              <a:gd name="connsiteX18" fmla="*/ 1974056 w 3457575"/>
              <a:gd name="connsiteY18" fmla="*/ 1383506 h 1557338"/>
              <a:gd name="connsiteX19" fmla="*/ 1895475 w 3457575"/>
              <a:gd name="connsiteY19" fmla="*/ 1383506 h 1557338"/>
              <a:gd name="connsiteX20" fmla="*/ 1895475 w 3457575"/>
              <a:gd name="connsiteY20" fmla="*/ 1373981 h 1557338"/>
              <a:gd name="connsiteX21" fmla="*/ 1835943 w 3457575"/>
              <a:gd name="connsiteY21" fmla="*/ 1373981 h 1557338"/>
              <a:gd name="connsiteX22" fmla="*/ 1835943 w 3457575"/>
              <a:gd name="connsiteY22" fmla="*/ 1352550 h 1557338"/>
              <a:gd name="connsiteX23" fmla="*/ 1783556 w 3457575"/>
              <a:gd name="connsiteY23" fmla="*/ 1352550 h 1557338"/>
              <a:gd name="connsiteX24" fmla="*/ 1783556 w 3457575"/>
              <a:gd name="connsiteY24" fmla="*/ 1335881 h 1557338"/>
              <a:gd name="connsiteX25" fmla="*/ 1609725 w 3457575"/>
              <a:gd name="connsiteY25" fmla="*/ 1335881 h 1557338"/>
              <a:gd name="connsiteX26" fmla="*/ 1609725 w 3457575"/>
              <a:gd name="connsiteY26" fmla="*/ 1321594 h 1557338"/>
              <a:gd name="connsiteX27" fmla="*/ 1583531 w 3457575"/>
              <a:gd name="connsiteY27" fmla="*/ 1321594 h 1557338"/>
              <a:gd name="connsiteX28" fmla="*/ 1583531 w 3457575"/>
              <a:gd name="connsiteY28" fmla="*/ 1295400 h 1557338"/>
              <a:gd name="connsiteX29" fmla="*/ 1547812 w 3457575"/>
              <a:gd name="connsiteY29" fmla="*/ 1295400 h 1557338"/>
              <a:gd name="connsiteX30" fmla="*/ 1547812 w 3457575"/>
              <a:gd name="connsiteY30" fmla="*/ 1281113 h 1557338"/>
              <a:gd name="connsiteX31" fmla="*/ 1521618 w 3457575"/>
              <a:gd name="connsiteY31" fmla="*/ 1281113 h 1557338"/>
              <a:gd name="connsiteX32" fmla="*/ 1521618 w 3457575"/>
              <a:gd name="connsiteY32" fmla="*/ 1254919 h 1557338"/>
              <a:gd name="connsiteX33" fmla="*/ 1495425 w 3457575"/>
              <a:gd name="connsiteY33" fmla="*/ 1254919 h 1557338"/>
              <a:gd name="connsiteX34" fmla="*/ 1495425 w 3457575"/>
              <a:gd name="connsiteY34" fmla="*/ 1200150 h 1557338"/>
              <a:gd name="connsiteX35" fmla="*/ 1393031 w 3457575"/>
              <a:gd name="connsiteY35" fmla="*/ 1200150 h 1557338"/>
              <a:gd name="connsiteX36" fmla="*/ 1393031 w 3457575"/>
              <a:gd name="connsiteY36" fmla="*/ 1178719 h 1557338"/>
              <a:gd name="connsiteX37" fmla="*/ 1357312 w 3457575"/>
              <a:gd name="connsiteY37" fmla="*/ 1178719 h 1557338"/>
              <a:gd name="connsiteX38" fmla="*/ 1357312 w 3457575"/>
              <a:gd name="connsiteY38" fmla="*/ 1166813 h 1557338"/>
              <a:gd name="connsiteX39" fmla="*/ 1281112 w 3457575"/>
              <a:gd name="connsiteY39" fmla="*/ 1166813 h 1557338"/>
              <a:gd name="connsiteX40" fmla="*/ 1281112 w 3457575"/>
              <a:gd name="connsiteY40" fmla="*/ 1150144 h 1557338"/>
              <a:gd name="connsiteX41" fmla="*/ 1262062 w 3457575"/>
              <a:gd name="connsiteY41" fmla="*/ 1150144 h 1557338"/>
              <a:gd name="connsiteX42" fmla="*/ 1262062 w 3457575"/>
              <a:gd name="connsiteY42" fmla="*/ 1128713 h 1557338"/>
              <a:gd name="connsiteX43" fmla="*/ 1257300 w 3457575"/>
              <a:gd name="connsiteY43" fmla="*/ 1128713 h 1557338"/>
              <a:gd name="connsiteX44" fmla="*/ 1257300 w 3457575"/>
              <a:gd name="connsiteY44" fmla="*/ 1102519 h 1557338"/>
              <a:gd name="connsiteX45" fmla="*/ 1190625 w 3457575"/>
              <a:gd name="connsiteY45" fmla="*/ 1102519 h 1557338"/>
              <a:gd name="connsiteX46" fmla="*/ 1190625 w 3457575"/>
              <a:gd name="connsiteY46" fmla="*/ 1078706 h 1557338"/>
              <a:gd name="connsiteX47" fmla="*/ 1173956 w 3457575"/>
              <a:gd name="connsiteY47" fmla="*/ 1078706 h 1557338"/>
              <a:gd name="connsiteX48" fmla="*/ 1173956 w 3457575"/>
              <a:gd name="connsiteY48" fmla="*/ 1062038 h 1557338"/>
              <a:gd name="connsiteX49" fmla="*/ 1045368 w 3457575"/>
              <a:gd name="connsiteY49" fmla="*/ 1062038 h 1557338"/>
              <a:gd name="connsiteX50" fmla="*/ 1045368 w 3457575"/>
              <a:gd name="connsiteY50" fmla="*/ 1045369 h 1557338"/>
              <a:gd name="connsiteX51" fmla="*/ 1031081 w 3457575"/>
              <a:gd name="connsiteY51" fmla="*/ 1059656 h 1557338"/>
              <a:gd name="connsiteX52" fmla="*/ 1031081 w 3457575"/>
              <a:gd name="connsiteY52" fmla="*/ 1033463 h 1557338"/>
              <a:gd name="connsiteX53" fmla="*/ 988219 w 3457575"/>
              <a:gd name="connsiteY53" fmla="*/ 1033463 h 1557338"/>
              <a:gd name="connsiteX54" fmla="*/ 990600 w 3457575"/>
              <a:gd name="connsiteY54" fmla="*/ 1016794 h 1557338"/>
              <a:gd name="connsiteX55" fmla="*/ 947737 w 3457575"/>
              <a:gd name="connsiteY55" fmla="*/ 1016794 h 1557338"/>
              <a:gd name="connsiteX56" fmla="*/ 947737 w 3457575"/>
              <a:gd name="connsiteY56" fmla="*/ 992981 h 1557338"/>
              <a:gd name="connsiteX57" fmla="*/ 914400 w 3457575"/>
              <a:gd name="connsiteY57" fmla="*/ 992981 h 1557338"/>
              <a:gd name="connsiteX58" fmla="*/ 914400 w 3457575"/>
              <a:gd name="connsiteY58" fmla="*/ 981075 h 1557338"/>
              <a:gd name="connsiteX59" fmla="*/ 816768 w 3457575"/>
              <a:gd name="connsiteY59" fmla="*/ 981075 h 1557338"/>
              <a:gd name="connsiteX60" fmla="*/ 816768 w 3457575"/>
              <a:gd name="connsiteY60" fmla="*/ 940594 h 1557338"/>
              <a:gd name="connsiteX61" fmla="*/ 816768 w 3457575"/>
              <a:gd name="connsiteY61" fmla="*/ 940594 h 1557338"/>
              <a:gd name="connsiteX62" fmla="*/ 816768 w 3457575"/>
              <a:gd name="connsiteY62" fmla="*/ 912019 h 1557338"/>
              <a:gd name="connsiteX63" fmla="*/ 766762 w 3457575"/>
              <a:gd name="connsiteY63" fmla="*/ 912019 h 1557338"/>
              <a:gd name="connsiteX64" fmla="*/ 766762 w 3457575"/>
              <a:gd name="connsiteY64" fmla="*/ 869156 h 1557338"/>
              <a:gd name="connsiteX65" fmla="*/ 735806 w 3457575"/>
              <a:gd name="connsiteY65" fmla="*/ 869156 h 1557338"/>
              <a:gd name="connsiteX66" fmla="*/ 735806 w 3457575"/>
              <a:gd name="connsiteY66" fmla="*/ 819150 h 1557338"/>
              <a:gd name="connsiteX67" fmla="*/ 709612 w 3457575"/>
              <a:gd name="connsiteY67" fmla="*/ 819150 h 1557338"/>
              <a:gd name="connsiteX68" fmla="*/ 709612 w 3457575"/>
              <a:gd name="connsiteY68" fmla="*/ 800100 h 1557338"/>
              <a:gd name="connsiteX69" fmla="*/ 673893 w 3457575"/>
              <a:gd name="connsiteY69" fmla="*/ 800100 h 1557338"/>
              <a:gd name="connsiteX70" fmla="*/ 673893 w 3457575"/>
              <a:gd name="connsiteY70" fmla="*/ 776288 h 1557338"/>
              <a:gd name="connsiteX71" fmla="*/ 633412 w 3457575"/>
              <a:gd name="connsiteY71" fmla="*/ 776288 h 1557338"/>
              <a:gd name="connsiteX72" fmla="*/ 633412 w 3457575"/>
              <a:gd name="connsiteY72" fmla="*/ 740569 h 1557338"/>
              <a:gd name="connsiteX73" fmla="*/ 616743 w 3457575"/>
              <a:gd name="connsiteY73" fmla="*/ 740569 h 1557338"/>
              <a:gd name="connsiteX74" fmla="*/ 616743 w 3457575"/>
              <a:gd name="connsiteY74" fmla="*/ 726281 h 1557338"/>
              <a:gd name="connsiteX75" fmla="*/ 559593 w 3457575"/>
              <a:gd name="connsiteY75" fmla="*/ 726281 h 1557338"/>
              <a:gd name="connsiteX76" fmla="*/ 559593 w 3457575"/>
              <a:gd name="connsiteY76" fmla="*/ 704850 h 1557338"/>
              <a:gd name="connsiteX77" fmla="*/ 507206 w 3457575"/>
              <a:gd name="connsiteY77" fmla="*/ 704850 h 1557338"/>
              <a:gd name="connsiteX78" fmla="*/ 507206 w 3457575"/>
              <a:gd name="connsiteY78" fmla="*/ 681038 h 1557338"/>
              <a:gd name="connsiteX79" fmla="*/ 485775 w 3457575"/>
              <a:gd name="connsiteY79" fmla="*/ 681038 h 1557338"/>
              <a:gd name="connsiteX80" fmla="*/ 478631 w 3457575"/>
              <a:gd name="connsiteY80" fmla="*/ 631031 h 1557338"/>
              <a:gd name="connsiteX81" fmla="*/ 450056 w 3457575"/>
              <a:gd name="connsiteY81" fmla="*/ 631031 h 1557338"/>
              <a:gd name="connsiteX82" fmla="*/ 450056 w 3457575"/>
              <a:gd name="connsiteY82" fmla="*/ 561975 h 1557338"/>
              <a:gd name="connsiteX83" fmla="*/ 426243 w 3457575"/>
              <a:gd name="connsiteY83" fmla="*/ 561975 h 1557338"/>
              <a:gd name="connsiteX84" fmla="*/ 426243 w 3457575"/>
              <a:gd name="connsiteY84" fmla="*/ 500063 h 1557338"/>
              <a:gd name="connsiteX85" fmla="*/ 409575 w 3457575"/>
              <a:gd name="connsiteY85" fmla="*/ 500063 h 1557338"/>
              <a:gd name="connsiteX86" fmla="*/ 409575 w 3457575"/>
              <a:gd name="connsiteY86" fmla="*/ 442913 h 1557338"/>
              <a:gd name="connsiteX87" fmla="*/ 409575 w 3457575"/>
              <a:gd name="connsiteY87" fmla="*/ 442913 h 1557338"/>
              <a:gd name="connsiteX88" fmla="*/ 395287 w 3457575"/>
              <a:gd name="connsiteY88" fmla="*/ 428625 h 1557338"/>
              <a:gd name="connsiteX89" fmla="*/ 381000 w 3457575"/>
              <a:gd name="connsiteY89" fmla="*/ 414338 h 1557338"/>
              <a:gd name="connsiteX90" fmla="*/ 381000 w 3457575"/>
              <a:gd name="connsiteY90" fmla="*/ 376238 h 1557338"/>
              <a:gd name="connsiteX91" fmla="*/ 359569 w 3457575"/>
              <a:gd name="connsiteY91" fmla="*/ 376238 h 1557338"/>
              <a:gd name="connsiteX92" fmla="*/ 359568 w 3457575"/>
              <a:gd name="connsiteY92" fmla="*/ 361951 h 1557338"/>
              <a:gd name="connsiteX93" fmla="*/ 338137 w 3457575"/>
              <a:gd name="connsiteY93" fmla="*/ 361951 h 1557338"/>
              <a:gd name="connsiteX94" fmla="*/ 338137 w 3457575"/>
              <a:gd name="connsiteY94" fmla="*/ 340519 h 1557338"/>
              <a:gd name="connsiteX95" fmla="*/ 276225 w 3457575"/>
              <a:gd name="connsiteY95" fmla="*/ 340519 h 1557338"/>
              <a:gd name="connsiteX96" fmla="*/ 276225 w 3457575"/>
              <a:gd name="connsiteY96" fmla="*/ 300038 h 1557338"/>
              <a:gd name="connsiteX97" fmla="*/ 261937 w 3457575"/>
              <a:gd name="connsiteY97" fmla="*/ 300038 h 1557338"/>
              <a:gd name="connsiteX98" fmla="*/ 261937 w 3457575"/>
              <a:gd name="connsiteY98" fmla="*/ 273844 h 1557338"/>
              <a:gd name="connsiteX99" fmla="*/ 247650 w 3457575"/>
              <a:gd name="connsiteY99" fmla="*/ 273844 h 1557338"/>
              <a:gd name="connsiteX100" fmla="*/ 247650 w 3457575"/>
              <a:gd name="connsiteY100" fmla="*/ 240506 h 1557338"/>
              <a:gd name="connsiteX101" fmla="*/ 221456 w 3457575"/>
              <a:gd name="connsiteY101" fmla="*/ 240506 h 1557338"/>
              <a:gd name="connsiteX102" fmla="*/ 221456 w 3457575"/>
              <a:gd name="connsiteY102" fmla="*/ 192881 h 1557338"/>
              <a:gd name="connsiteX103" fmla="*/ 171450 w 3457575"/>
              <a:gd name="connsiteY103" fmla="*/ 192881 h 1557338"/>
              <a:gd name="connsiteX104" fmla="*/ 171450 w 3457575"/>
              <a:gd name="connsiteY104" fmla="*/ 140494 h 1557338"/>
              <a:gd name="connsiteX105" fmla="*/ 147637 w 3457575"/>
              <a:gd name="connsiteY105" fmla="*/ 140494 h 1557338"/>
              <a:gd name="connsiteX106" fmla="*/ 147637 w 3457575"/>
              <a:gd name="connsiteY106" fmla="*/ 97631 h 1557338"/>
              <a:gd name="connsiteX107" fmla="*/ 133350 w 3457575"/>
              <a:gd name="connsiteY107" fmla="*/ 97631 h 1557338"/>
              <a:gd name="connsiteX108" fmla="*/ 133350 w 3457575"/>
              <a:gd name="connsiteY108" fmla="*/ 28575 h 1557338"/>
              <a:gd name="connsiteX109" fmla="*/ 114300 w 3457575"/>
              <a:gd name="connsiteY109" fmla="*/ 28575 h 1557338"/>
              <a:gd name="connsiteX110" fmla="*/ 114300 w 3457575"/>
              <a:gd name="connsiteY110" fmla="*/ 11906 h 1557338"/>
              <a:gd name="connsiteX111" fmla="*/ 95250 w 3457575"/>
              <a:gd name="connsiteY111" fmla="*/ 11906 h 1557338"/>
              <a:gd name="connsiteX112" fmla="*/ 95250 w 3457575"/>
              <a:gd name="connsiteY112" fmla="*/ 0 h 1557338"/>
              <a:gd name="connsiteX113" fmla="*/ 0 w 3457575"/>
              <a:gd name="connsiteY113" fmla="*/ 0 h 1557338"/>
              <a:gd name="connsiteX0" fmla="*/ 3457575 w 3457575"/>
              <a:gd name="connsiteY0" fmla="*/ 1557338 h 1557338"/>
              <a:gd name="connsiteX1" fmla="*/ 3143250 w 3457575"/>
              <a:gd name="connsiteY1" fmla="*/ 1557338 h 1557338"/>
              <a:gd name="connsiteX2" fmla="*/ 3143250 w 3457575"/>
              <a:gd name="connsiteY2" fmla="*/ 1528763 h 1557338"/>
              <a:gd name="connsiteX3" fmla="*/ 2643187 w 3457575"/>
              <a:gd name="connsiteY3" fmla="*/ 1528763 h 1557338"/>
              <a:gd name="connsiteX4" fmla="*/ 2643187 w 3457575"/>
              <a:gd name="connsiteY4" fmla="*/ 1514475 h 1557338"/>
              <a:gd name="connsiteX5" fmla="*/ 2524125 w 3457575"/>
              <a:gd name="connsiteY5" fmla="*/ 1514475 h 1557338"/>
              <a:gd name="connsiteX6" fmla="*/ 2524125 w 3457575"/>
              <a:gd name="connsiteY6" fmla="*/ 1497806 h 1557338"/>
              <a:gd name="connsiteX7" fmla="*/ 2486025 w 3457575"/>
              <a:gd name="connsiteY7" fmla="*/ 1497806 h 1557338"/>
              <a:gd name="connsiteX8" fmla="*/ 2486025 w 3457575"/>
              <a:gd name="connsiteY8" fmla="*/ 1478756 h 1557338"/>
              <a:gd name="connsiteX9" fmla="*/ 2426493 w 3457575"/>
              <a:gd name="connsiteY9" fmla="*/ 1478756 h 1557338"/>
              <a:gd name="connsiteX10" fmla="*/ 2426493 w 3457575"/>
              <a:gd name="connsiteY10" fmla="*/ 1454944 h 1557338"/>
              <a:gd name="connsiteX11" fmla="*/ 2150268 w 3457575"/>
              <a:gd name="connsiteY11" fmla="*/ 1454944 h 1557338"/>
              <a:gd name="connsiteX12" fmla="*/ 2150268 w 3457575"/>
              <a:gd name="connsiteY12" fmla="*/ 1454944 h 1557338"/>
              <a:gd name="connsiteX13" fmla="*/ 2109787 w 3457575"/>
              <a:gd name="connsiteY13" fmla="*/ 1454944 h 1557338"/>
              <a:gd name="connsiteX14" fmla="*/ 2109787 w 3457575"/>
              <a:gd name="connsiteY14" fmla="*/ 1423988 h 1557338"/>
              <a:gd name="connsiteX15" fmla="*/ 2050256 w 3457575"/>
              <a:gd name="connsiteY15" fmla="*/ 1423988 h 1557338"/>
              <a:gd name="connsiteX16" fmla="*/ 2050256 w 3457575"/>
              <a:gd name="connsiteY16" fmla="*/ 1407319 h 1557338"/>
              <a:gd name="connsiteX17" fmla="*/ 1974056 w 3457575"/>
              <a:gd name="connsiteY17" fmla="*/ 1407319 h 1557338"/>
              <a:gd name="connsiteX18" fmla="*/ 1974056 w 3457575"/>
              <a:gd name="connsiteY18" fmla="*/ 1383506 h 1557338"/>
              <a:gd name="connsiteX19" fmla="*/ 1895475 w 3457575"/>
              <a:gd name="connsiteY19" fmla="*/ 1383506 h 1557338"/>
              <a:gd name="connsiteX20" fmla="*/ 1895475 w 3457575"/>
              <a:gd name="connsiteY20" fmla="*/ 1373981 h 1557338"/>
              <a:gd name="connsiteX21" fmla="*/ 1835943 w 3457575"/>
              <a:gd name="connsiteY21" fmla="*/ 1373981 h 1557338"/>
              <a:gd name="connsiteX22" fmla="*/ 1835943 w 3457575"/>
              <a:gd name="connsiteY22" fmla="*/ 1352550 h 1557338"/>
              <a:gd name="connsiteX23" fmla="*/ 1783556 w 3457575"/>
              <a:gd name="connsiteY23" fmla="*/ 1352550 h 1557338"/>
              <a:gd name="connsiteX24" fmla="*/ 1783556 w 3457575"/>
              <a:gd name="connsiteY24" fmla="*/ 1335881 h 1557338"/>
              <a:gd name="connsiteX25" fmla="*/ 1609725 w 3457575"/>
              <a:gd name="connsiteY25" fmla="*/ 1335881 h 1557338"/>
              <a:gd name="connsiteX26" fmla="*/ 1609725 w 3457575"/>
              <a:gd name="connsiteY26" fmla="*/ 1321594 h 1557338"/>
              <a:gd name="connsiteX27" fmla="*/ 1583531 w 3457575"/>
              <a:gd name="connsiteY27" fmla="*/ 1321594 h 1557338"/>
              <a:gd name="connsiteX28" fmla="*/ 1583531 w 3457575"/>
              <a:gd name="connsiteY28" fmla="*/ 1295400 h 1557338"/>
              <a:gd name="connsiteX29" fmla="*/ 1547812 w 3457575"/>
              <a:gd name="connsiteY29" fmla="*/ 1295400 h 1557338"/>
              <a:gd name="connsiteX30" fmla="*/ 1547812 w 3457575"/>
              <a:gd name="connsiteY30" fmla="*/ 1281113 h 1557338"/>
              <a:gd name="connsiteX31" fmla="*/ 1521618 w 3457575"/>
              <a:gd name="connsiteY31" fmla="*/ 1281113 h 1557338"/>
              <a:gd name="connsiteX32" fmla="*/ 1521618 w 3457575"/>
              <a:gd name="connsiteY32" fmla="*/ 1254919 h 1557338"/>
              <a:gd name="connsiteX33" fmla="*/ 1495425 w 3457575"/>
              <a:gd name="connsiteY33" fmla="*/ 1254919 h 1557338"/>
              <a:gd name="connsiteX34" fmla="*/ 1495425 w 3457575"/>
              <a:gd name="connsiteY34" fmla="*/ 1200150 h 1557338"/>
              <a:gd name="connsiteX35" fmla="*/ 1393031 w 3457575"/>
              <a:gd name="connsiteY35" fmla="*/ 1200150 h 1557338"/>
              <a:gd name="connsiteX36" fmla="*/ 1393031 w 3457575"/>
              <a:gd name="connsiteY36" fmla="*/ 1178719 h 1557338"/>
              <a:gd name="connsiteX37" fmla="*/ 1357312 w 3457575"/>
              <a:gd name="connsiteY37" fmla="*/ 1178719 h 1557338"/>
              <a:gd name="connsiteX38" fmla="*/ 1357312 w 3457575"/>
              <a:gd name="connsiteY38" fmla="*/ 1166813 h 1557338"/>
              <a:gd name="connsiteX39" fmla="*/ 1281112 w 3457575"/>
              <a:gd name="connsiteY39" fmla="*/ 1166813 h 1557338"/>
              <a:gd name="connsiteX40" fmla="*/ 1281112 w 3457575"/>
              <a:gd name="connsiteY40" fmla="*/ 1150144 h 1557338"/>
              <a:gd name="connsiteX41" fmla="*/ 1262062 w 3457575"/>
              <a:gd name="connsiteY41" fmla="*/ 1150144 h 1557338"/>
              <a:gd name="connsiteX42" fmla="*/ 1262062 w 3457575"/>
              <a:gd name="connsiteY42" fmla="*/ 1128713 h 1557338"/>
              <a:gd name="connsiteX43" fmla="*/ 1257300 w 3457575"/>
              <a:gd name="connsiteY43" fmla="*/ 1128713 h 1557338"/>
              <a:gd name="connsiteX44" fmla="*/ 1257300 w 3457575"/>
              <a:gd name="connsiteY44" fmla="*/ 1102519 h 1557338"/>
              <a:gd name="connsiteX45" fmla="*/ 1190625 w 3457575"/>
              <a:gd name="connsiteY45" fmla="*/ 1102519 h 1557338"/>
              <a:gd name="connsiteX46" fmla="*/ 1190625 w 3457575"/>
              <a:gd name="connsiteY46" fmla="*/ 1078706 h 1557338"/>
              <a:gd name="connsiteX47" fmla="*/ 1173956 w 3457575"/>
              <a:gd name="connsiteY47" fmla="*/ 1078706 h 1557338"/>
              <a:gd name="connsiteX48" fmla="*/ 1173956 w 3457575"/>
              <a:gd name="connsiteY48" fmla="*/ 1062038 h 1557338"/>
              <a:gd name="connsiteX49" fmla="*/ 1045368 w 3457575"/>
              <a:gd name="connsiteY49" fmla="*/ 1062038 h 1557338"/>
              <a:gd name="connsiteX50" fmla="*/ 1045368 w 3457575"/>
              <a:gd name="connsiteY50" fmla="*/ 1045369 h 1557338"/>
              <a:gd name="connsiteX51" fmla="*/ 1031081 w 3457575"/>
              <a:gd name="connsiteY51" fmla="*/ 1045369 h 1557338"/>
              <a:gd name="connsiteX52" fmla="*/ 1031081 w 3457575"/>
              <a:gd name="connsiteY52" fmla="*/ 1033463 h 1557338"/>
              <a:gd name="connsiteX53" fmla="*/ 988219 w 3457575"/>
              <a:gd name="connsiteY53" fmla="*/ 1033463 h 1557338"/>
              <a:gd name="connsiteX54" fmla="*/ 990600 w 3457575"/>
              <a:gd name="connsiteY54" fmla="*/ 1016794 h 1557338"/>
              <a:gd name="connsiteX55" fmla="*/ 947737 w 3457575"/>
              <a:gd name="connsiteY55" fmla="*/ 1016794 h 1557338"/>
              <a:gd name="connsiteX56" fmla="*/ 947737 w 3457575"/>
              <a:gd name="connsiteY56" fmla="*/ 992981 h 1557338"/>
              <a:gd name="connsiteX57" fmla="*/ 914400 w 3457575"/>
              <a:gd name="connsiteY57" fmla="*/ 992981 h 1557338"/>
              <a:gd name="connsiteX58" fmla="*/ 914400 w 3457575"/>
              <a:gd name="connsiteY58" fmla="*/ 981075 h 1557338"/>
              <a:gd name="connsiteX59" fmla="*/ 816768 w 3457575"/>
              <a:gd name="connsiteY59" fmla="*/ 981075 h 1557338"/>
              <a:gd name="connsiteX60" fmla="*/ 816768 w 3457575"/>
              <a:gd name="connsiteY60" fmla="*/ 940594 h 1557338"/>
              <a:gd name="connsiteX61" fmla="*/ 816768 w 3457575"/>
              <a:gd name="connsiteY61" fmla="*/ 940594 h 1557338"/>
              <a:gd name="connsiteX62" fmla="*/ 816768 w 3457575"/>
              <a:gd name="connsiteY62" fmla="*/ 912019 h 1557338"/>
              <a:gd name="connsiteX63" fmla="*/ 766762 w 3457575"/>
              <a:gd name="connsiteY63" fmla="*/ 912019 h 1557338"/>
              <a:gd name="connsiteX64" fmla="*/ 766762 w 3457575"/>
              <a:gd name="connsiteY64" fmla="*/ 869156 h 1557338"/>
              <a:gd name="connsiteX65" fmla="*/ 735806 w 3457575"/>
              <a:gd name="connsiteY65" fmla="*/ 869156 h 1557338"/>
              <a:gd name="connsiteX66" fmla="*/ 735806 w 3457575"/>
              <a:gd name="connsiteY66" fmla="*/ 819150 h 1557338"/>
              <a:gd name="connsiteX67" fmla="*/ 709612 w 3457575"/>
              <a:gd name="connsiteY67" fmla="*/ 819150 h 1557338"/>
              <a:gd name="connsiteX68" fmla="*/ 709612 w 3457575"/>
              <a:gd name="connsiteY68" fmla="*/ 800100 h 1557338"/>
              <a:gd name="connsiteX69" fmla="*/ 673893 w 3457575"/>
              <a:gd name="connsiteY69" fmla="*/ 800100 h 1557338"/>
              <a:gd name="connsiteX70" fmla="*/ 673893 w 3457575"/>
              <a:gd name="connsiteY70" fmla="*/ 776288 h 1557338"/>
              <a:gd name="connsiteX71" fmla="*/ 633412 w 3457575"/>
              <a:gd name="connsiteY71" fmla="*/ 776288 h 1557338"/>
              <a:gd name="connsiteX72" fmla="*/ 633412 w 3457575"/>
              <a:gd name="connsiteY72" fmla="*/ 740569 h 1557338"/>
              <a:gd name="connsiteX73" fmla="*/ 616743 w 3457575"/>
              <a:gd name="connsiteY73" fmla="*/ 740569 h 1557338"/>
              <a:gd name="connsiteX74" fmla="*/ 616743 w 3457575"/>
              <a:gd name="connsiteY74" fmla="*/ 726281 h 1557338"/>
              <a:gd name="connsiteX75" fmla="*/ 559593 w 3457575"/>
              <a:gd name="connsiteY75" fmla="*/ 726281 h 1557338"/>
              <a:gd name="connsiteX76" fmla="*/ 559593 w 3457575"/>
              <a:gd name="connsiteY76" fmla="*/ 704850 h 1557338"/>
              <a:gd name="connsiteX77" fmla="*/ 507206 w 3457575"/>
              <a:gd name="connsiteY77" fmla="*/ 704850 h 1557338"/>
              <a:gd name="connsiteX78" fmla="*/ 507206 w 3457575"/>
              <a:gd name="connsiteY78" fmla="*/ 681038 h 1557338"/>
              <a:gd name="connsiteX79" fmla="*/ 485775 w 3457575"/>
              <a:gd name="connsiteY79" fmla="*/ 681038 h 1557338"/>
              <a:gd name="connsiteX80" fmla="*/ 478631 w 3457575"/>
              <a:gd name="connsiteY80" fmla="*/ 631031 h 1557338"/>
              <a:gd name="connsiteX81" fmla="*/ 450056 w 3457575"/>
              <a:gd name="connsiteY81" fmla="*/ 631031 h 1557338"/>
              <a:gd name="connsiteX82" fmla="*/ 450056 w 3457575"/>
              <a:gd name="connsiteY82" fmla="*/ 561975 h 1557338"/>
              <a:gd name="connsiteX83" fmla="*/ 426243 w 3457575"/>
              <a:gd name="connsiteY83" fmla="*/ 561975 h 1557338"/>
              <a:gd name="connsiteX84" fmla="*/ 426243 w 3457575"/>
              <a:gd name="connsiteY84" fmla="*/ 500063 h 1557338"/>
              <a:gd name="connsiteX85" fmla="*/ 409575 w 3457575"/>
              <a:gd name="connsiteY85" fmla="*/ 500063 h 1557338"/>
              <a:gd name="connsiteX86" fmla="*/ 409575 w 3457575"/>
              <a:gd name="connsiteY86" fmla="*/ 442913 h 1557338"/>
              <a:gd name="connsiteX87" fmla="*/ 409575 w 3457575"/>
              <a:gd name="connsiteY87" fmla="*/ 442913 h 1557338"/>
              <a:gd name="connsiteX88" fmla="*/ 395287 w 3457575"/>
              <a:gd name="connsiteY88" fmla="*/ 428625 h 1557338"/>
              <a:gd name="connsiteX89" fmla="*/ 381000 w 3457575"/>
              <a:gd name="connsiteY89" fmla="*/ 414338 h 1557338"/>
              <a:gd name="connsiteX90" fmla="*/ 381000 w 3457575"/>
              <a:gd name="connsiteY90" fmla="*/ 376238 h 1557338"/>
              <a:gd name="connsiteX91" fmla="*/ 359569 w 3457575"/>
              <a:gd name="connsiteY91" fmla="*/ 376238 h 1557338"/>
              <a:gd name="connsiteX92" fmla="*/ 359568 w 3457575"/>
              <a:gd name="connsiteY92" fmla="*/ 361951 h 1557338"/>
              <a:gd name="connsiteX93" fmla="*/ 338137 w 3457575"/>
              <a:gd name="connsiteY93" fmla="*/ 361951 h 1557338"/>
              <a:gd name="connsiteX94" fmla="*/ 338137 w 3457575"/>
              <a:gd name="connsiteY94" fmla="*/ 340519 h 1557338"/>
              <a:gd name="connsiteX95" fmla="*/ 276225 w 3457575"/>
              <a:gd name="connsiteY95" fmla="*/ 340519 h 1557338"/>
              <a:gd name="connsiteX96" fmla="*/ 276225 w 3457575"/>
              <a:gd name="connsiteY96" fmla="*/ 300038 h 1557338"/>
              <a:gd name="connsiteX97" fmla="*/ 261937 w 3457575"/>
              <a:gd name="connsiteY97" fmla="*/ 300038 h 1557338"/>
              <a:gd name="connsiteX98" fmla="*/ 261937 w 3457575"/>
              <a:gd name="connsiteY98" fmla="*/ 273844 h 1557338"/>
              <a:gd name="connsiteX99" fmla="*/ 247650 w 3457575"/>
              <a:gd name="connsiteY99" fmla="*/ 273844 h 1557338"/>
              <a:gd name="connsiteX100" fmla="*/ 247650 w 3457575"/>
              <a:gd name="connsiteY100" fmla="*/ 240506 h 1557338"/>
              <a:gd name="connsiteX101" fmla="*/ 221456 w 3457575"/>
              <a:gd name="connsiteY101" fmla="*/ 240506 h 1557338"/>
              <a:gd name="connsiteX102" fmla="*/ 221456 w 3457575"/>
              <a:gd name="connsiteY102" fmla="*/ 192881 h 1557338"/>
              <a:gd name="connsiteX103" fmla="*/ 171450 w 3457575"/>
              <a:gd name="connsiteY103" fmla="*/ 192881 h 1557338"/>
              <a:gd name="connsiteX104" fmla="*/ 171450 w 3457575"/>
              <a:gd name="connsiteY104" fmla="*/ 140494 h 1557338"/>
              <a:gd name="connsiteX105" fmla="*/ 147637 w 3457575"/>
              <a:gd name="connsiteY105" fmla="*/ 140494 h 1557338"/>
              <a:gd name="connsiteX106" fmla="*/ 147637 w 3457575"/>
              <a:gd name="connsiteY106" fmla="*/ 97631 h 1557338"/>
              <a:gd name="connsiteX107" fmla="*/ 133350 w 3457575"/>
              <a:gd name="connsiteY107" fmla="*/ 97631 h 1557338"/>
              <a:gd name="connsiteX108" fmla="*/ 133350 w 3457575"/>
              <a:gd name="connsiteY108" fmla="*/ 28575 h 1557338"/>
              <a:gd name="connsiteX109" fmla="*/ 114300 w 3457575"/>
              <a:gd name="connsiteY109" fmla="*/ 28575 h 1557338"/>
              <a:gd name="connsiteX110" fmla="*/ 114300 w 3457575"/>
              <a:gd name="connsiteY110" fmla="*/ 11906 h 1557338"/>
              <a:gd name="connsiteX111" fmla="*/ 95250 w 3457575"/>
              <a:gd name="connsiteY111" fmla="*/ 11906 h 1557338"/>
              <a:gd name="connsiteX112" fmla="*/ 95250 w 3457575"/>
              <a:gd name="connsiteY112" fmla="*/ 0 h 1557338"/>
              <a:gd name="connsiteX113" fmla="*/ 0 w 3457575"/>
              <a:gd name="connsiteY113" fmla="*/ 0 h 1557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3457575" h="1557338">
                <a:moveTo>
                  <a:pt x="3457575" y="1557338"/>
                </a:moveTo>
                <a:lnTo>
                  <a:pt x="3143250" y="1557338"/>
                </a:lnTo>
                <a:lnTo>
                  <a:pt x="3143250" y="1528763"/>
                </a:lnTo>
                <a:lnTo>
                  <a:pt x="2643187" y="1528763"/>
                </a:lnTo>
                <a:lnTo>
                  <a:pt x="2643187" y="1514475"/>
                </a:lnTo>
                <a:lnTo>
                  <a:pt x="2524125" y="1514475"/>
                </a:lnTo>
                <a:lnTo>
                  <a:pt x="2524125" y="1497806"/>
                </a:lnTo>
                <a:lnTo>
                  <a:pt x="2486025" y="1497806"/>
                </a:lnTo>
                <a:lnTo>
                  <a:pt x="2486025" y="1478756"/>
                </a:lnTo>
                <a:lnTo>
                  <a:pt x="2426493" y="1478756"/>
                </a:lnTo>
                <a:lnTo>
                  <a:pt x="2426493" y="1454944"/>
                </a:lnTo>
                <a:lnTo>
                  <a:pt x="2150268" y="1454944"/>
                </a:lnTo>
                <a:lnTo>
                  <a:pt x="2150268" y="1454944"/>
                </a:lnTo>
                <a:lnTo>
                  <a:pt x="2109787" y="1454944"/>
                </a:lnTo>
                <a:lnTo>
                  <a:pt x="2109787" y="1423988"/>
                </a:lnTo>
                <a:lnTo>
                  <a:pt x="2050256" y="1423988"/>
                </a:lnTo>
                <a:lnTo>
                  <a:pt x="2050256" y="1407319"/>
                </a:lnTo>
                <a:lnTo>
                  <a:pt x="1974056" y="1407319"/>
                </a:lnTo>
                <a:lnTo>
                  <a:pt x="1974056" y="1383506"/>
                </a:lnTo>
                <a:lnTo>
                  <a:pt x="1895475" y="1383506"/>
                </a:lnTo>
                <a:lnTo>
                  <a:pt x="1895475" y="1373981"/>
                </a:lnTo>
                <a:lnTo>
                  <a:pt x="1835943" y="1373981"/>
                </a:lnTo>
                <a:lnTo>
                  <a:pt x="1835943" y="1352550"/>
                </a:lnTo>
                <a:lnTo>
                  <a:pt x="1783556" y="1352550"/>
                </a:lnTo>
                <a:lnTo>
                  <a:pt x="1783556" y="1335881"/>
                </a:lnTo>
                <a:lnTo>
                  <a:pt x="1609725" y="1335881"/>
                </a:lnTo>
                <a:lnTo>
                  <a:pt x="1609725" y="1321594"/>
                </a:lnTo>
                <a:lnTo>
                  <a:pt x="1583531" y="1321594"/>
                </a:lnTo>
                <a:lnTo>
                  <a:pt x="1583531" y="1295400"/>
                </a:lnTo>
                <a:lnTo>
                  <a:pt x="1547812" y="1295400"/>
                </a:lnTo>
                <a:lnTo>
                  <a:pt x="1547812" y="1281113"/>
                </a:lnTo>
                <a:lnTo>
                  <a:pt x="1521618" y="1281113"/>
                </a:lnTo>
                <a:lnTo>
                  <a:pt x="1521618" y="1254919"/>
                </a:lnTo>
                <a:lnTo>
                  <a:pt x="1495425" y="1254919"/>
                </a:lnTo>
                <a:lnTo>
                  <a:pt x="1495425" y="1200150"/>
                </a:lnTo>
                <a:lnTo>
                  <a:pt x="1393031" y="1200150"/>
                </a:lnTo>
                <a:lnTo>
                  <a:pt x="1393031" y="1178719"/>
                </a:lnTo>
                <a:lnTo>
                  <a:pt x="1357312" y="1178719"/>
                </a:lnTo>
                <a:lnTo>
                  <a:pt x="1357312" y="1166813"/>
                </a:lnTo>
                <a:lnTo>
                  <a:pt x="1281112" y="1166813"/>
                </a:lnTo>
                <a:lnTo>
                  <a:pt x="1281112" y="1150144"/>
                </a:lnTo>
                <a:lnTo>
                  <a:pt x="1262062" y="1150144"/>
                </a:lnTo>
                <a:lnTo>
                  <a:pt x="1262062" y="1128713"/>
                </a:lnTo>
                <a:lnTo>
                  <a:pt x="1257300" y="1128713"/>
                </a:lnTo>
                <a:lnTo>
                  <a:pt x="1257300" y="1102519"/>
                </a:lnTo>
                <a:lnTo>
                  <a:pt x="1190625" y="1102519"/>
                </a:lnTo>
                <a:lnTo>
                  <a:pt x="1190625" y="1078706"/>
                </a:lnTo>
                <a:lnTo>
                  <a:pt x="1173956" y="1078706"/>
                </a:lnTo>
                <a:lnTo>
                  <a:pt x="1173956" y="1062038"/>
                </a:lnTo>
                <a:lnTo>
                  <a:pt x="1045368" y="1062038"/>
                </a:lnTo>
                <a:lnTo>
                  <a:pt x="1045368" y="1045369"/>
                </a:lnTo>
                <a:lnTo>
                  <a:pt x="1031081" y="1045369"/>
                </a:lnTo>
                <a:lnTo>
                  <a:pt x="1031081" y="1033463"/>
                </a:lnTo>
                <a:lnTo>
                  <a:pt x="988219" y="1033463"/>
                </a:lnTo>
                <a:lnTo>
                  <a:pt x="990600" y="1016794"/>
                </a:lnTo>
                <a:lnTo>
                  <a:pt x="947737" y="1016794"/>
                </a:lnTo>
                <a:lnTo>
                  <a:pt x="947737" y="992981"/>
                </a:lnTo>
                <a:lnTo>
                  <a:pt x="914400" y="992981"/>
                </a:lnTo>
                <a:lnTo>
                  <a:pt x="914400" y="981075"/>
                </a:lnTo>
                <a:lnTo>
                  <a:pt x="816768" y="981075"/>
                </a:lnTo>
                <a:lnTo>
                  <a:pt x="816768" y="940594"/>
                </a:lnTo>
                <a:lnTo>
                  <a:pt x="816768" y="940594"/>
                </a:lnTo>
                <a:lnTo>
                  <a:pt x="816768" y="912019"/>
                </a:lnTo>
                <a:lnTo>
                  <a:pt x="766762" y="912019"/>
                </a:lnTo>
                <a:lnTo>
                  <a:pt x="766762" y="869156"/>
                </a:lnTo>
                <a:lnTo>
                  <a:pt x="735806" y="869156"/>
                </a:lnTo>
                <a:lnTo>
                  <a:pt x="735806" y="819150"/>
                </a:lnTo>
                <a:lnTo>
                  <a:pt x="709612" y="819150"/>
                </a:lnTo>
                <a:lnTo>
                  <a:pt x="709612" y="800100"/>
                </a:lnTo>
                <a:lnTo>
                  <a:pt x="673893" y="800100"/>
                </a:lnTo>
                <a:lnTo>
                  <a:pt x="673893" y="776288"/>
                </a:lnTo>
                <a:lnTo>
                  <a:pt x="633412" y="776288"/>
                </a:lnTo>
                <a:lnTo>
                  <a:pt x="633412" y="740569"/>
                </a:lnTo>
                <a:lnTo>
                  <a:pt x="616743" y="740569"/>
                </a:lnTo>
                <a:lnTo>
                  <a:pt x="616743" y="726281"/>
                </a:lnTo>
                <a:lnTo>
                  <a:pt x="559593" y="726281"/>
                </a:lnTo>
                <a:lnTo>
                  <a:pt x="559593" y="704850"/>
                </a:lnTo>
                <a:lnTo>
                  <a:pt x="507206" y="704850"/>
                </a:lnTo>
                <a:lnTo>
                  <a:pt x="507206" y="681038"/>
                </a:lnTo>
                <a:lnTo>
                  <a:pt x="485775" y="681038"/>
                </a:lnTo>
                <a:lnTo>
                  <a:pt x="478631" y="631031"/>
                </a:lnTo>
                <a:lnTo>
                  <a:pt x="450056" y="631031"/>
                </a:lnTo>
                <a:lnTo>
                  <a:pt x="450056" y="561975"/>
                </a:lnTo>
                <a:lnTo>
                  <a:pt x="426243" y="561975"/>
                </a:lnTo>
                <a:lnTo>
                  <a:pt x="426243" y="500063"/>
                </a:lnTo>
                <a:lnTo>
                  <a:pt x="409575" y="500063"/>
                </a:lnTo>
                <a:lnTo>
                  <a:pt x="409575" y="442913"/>
                </a:lnTo>
                <a:lnTo>
                  <a:pt x="409575" y="442913"/>
                </a:lnTo>
                <a:lnTo>
                  <a:pt x="395287" y="428625"/>
                </a:lnTo>
                <a:lnTo>
                  <a:pt x="381000" y="414338"/>
                </a:lnTo>
                <a:lnTo>
                  <a:pt x="381000" y="376238"/>
                </a:lnTo>
                <a:lnTo>
                  <a:pt x="359569" y="376238"/>
                </a:lnTo>
                <a:cubicBezTo>
                  <a:pt x="359569" y="371476"/>
                  <a:pt x="359568" y="366713"/>
                  <a:pt x="359568" y="361951"/>
                </a:cubicBezTo>
                <a:lnTo>
                  <a:pt x="338137" y="361951"/>
                </a:lnTo>
                <a:lnTo>
                  <a:pt x="338137" y="340519"/>
                </a:lnTo>
                <a:lnTo>
                  <a:pt x="276225" y="340519"/>
                </a:lnTo>
                <a:lnTo>
                  <a:pt x="276225" y="300038"/>
                </a:lnTo>
                <a:lnTo>
                  <a:pt x="261937" y="300038"/>
                </a:lnTo>
                <a:lnTo>
                  <a:pt x="261937" y="273844"/>
                </a:lnTo>
                <a:lnTo>
                  <a:pt x="247650" y="273844"/>
                </a:lnTo>
                <a:lnTo>
                  <a:pt x="247650" y="240506"/>
                </a:lnTo>
                <a:lnTo>
                  <a:pt x="221456" y="240506"/>
                </a:lnTo>
                <a:lnTo>
                  <a:pt x="221456" y="192881"/>
                </a:lnTo>
                <a:lnTo>
                  <a:pt x="171450" y="192881"/>
                </a:lnTo>
                <a:lnTo>
                  <a:pt x="171450" y="140494"/>
                </a:lnTo>
                <a:lnTo>
                  <a:pt x="147637" y="140494"/>
                </a:lnTo>
                <a:lnTo>
                  <a:pt x="147637" y="97631"/>
                </a:lnTo>
                <a:lnTo>
                  <a:pt x="133350" y="97631"/>
                </a:lnTo>
                <a:lnTo>
                  <a:pt x="133350" y="28575"/>
                </a:lnTo>
                <a:lnTo>
                  <a:pt x="114300" y="28575"/>
                </a:lnTo>
                <a:lnTo>
                  <a:pt x="114300" y="11906"/>
                </a:lnTo>
                <a:lnTo>
                  <a:pt x="95250" y="11906"/>
                </a:lnTo>
                <a:lnTo>
                  <a:pt x="9525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53" name="TextBox 152">
            <a:extLst>
              <a:ext uri="{FF2B5EF4-FFF2-40B4-BE49-F238E27FC236}">
                <a16:creationId xmlns:a16="http://schemas.microsoft.com/office/drawing/2014/main" id="{0454F785-64C4-3349-9C8A-5EF77D774A19}"/>
              </a:ext>
            </a:extLst>
          </p:cNvPr>
          <p:cNvSpPr txBox="1"/>
          <p:nvPr/>
        </p:nvSpPr>
        <p:spPr bwMode="auto">
          <a:xfrm rot="16200000">
            <a:off x="6399944" y="4954376"/>
            <a:ext cx="14071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Proportion Alive</a:t>
            </a:r>
          </a:p>
        </p:txBody>
      </p:sp>
      <p:sp>
        <p:nvSpPr>
          <p:cNvPr id="155" name="TextBox 154">
            <a:extLst>
              <a:ext uri="{FF2B5EF4-FFF2-40B4-BE49-F238E27FC236}">
                <a16:creationId xmlns:a16="http://schemas.microsoft.com/office/drawing/2014/main" id="{523A25F8-249B-F618-7BD4-286F3D5D3308}"/>
              </a:ext>
            </a:extLst>
          </p:cNvPr>
          <p:cNvSpPr txBox="1"/>
          <p:nvPr/>
        </p:nvSpPr>
        <p:spPr bwMode="auto">
          <a:xfrm>
            <a:off x="9263337" y="6132056"/>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157" name="Group 156">
            <a:extLst>
              <a:ext uri="{FF2B5EF4-FFF2-40B4-BE49-F238E27FC236}">
                <a16:creationId xmlns:a16="http://schemas.microsoft.com/office/drawing/2014/main" id="{39690E92-2287-526F-8C25-A19439B61CAA}"/>
              </a:ext>
            </a:extLst>
          </p:cNvPr>
          <p:cNvGrpSpPr/>
          <p:nvPr/>
        </p:nvGrpSpPr>
        <p:grpSpPr>
          <a:xfrm>
            <a:off x="7127929" y="4124698"/>
            <a:ext cx="503664" cy="1960063"/>
            <a:chOff x="7059517" y="1560815"/>
            <a:chExt cx="503664" cy="1960063"/>
          </a:xfrm>
        </p:grpSpPr>
        <p:sp>
          <p:nvSpPr>
            <p:cNvPr id="159" name="TextBox 158">
              <a:extLst>
                <a:ext uri="{FF2B5EF4-FFF2-40B4-BE49-F238E27FC236}">
                  <a16:creationId xmlns:a16="http://schemas.microsoft.com/office/drawing/2014/main" id="{03601924-6DEC-AB47-F4CD-0E4B564432F7}"/>
                </a:ext>
              </a:extLst>
            </p:cNvPr>
            <p:cNvSpPr txBox="1"/>
            <p:nvPr/>
          </p:nvSpPr>
          <p:spPr bwMode="auto">
            <a:xfrm>
              <a:off x="7147683" y="1560815"/>
              <a:ext cx="4154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a:t>
              </a:r>
            </a:p>
          </p:txBody>
        </p:sp>
        <p:sp>
          <p:nvSpPr>
            <p:cNvPr id="161" name="TextBox 160">
              <a:extLst>
                <a:ext uri="{FF2B5EF4-FFF2-40B4-BE49-F238E27FC236}">
                  <a16:creationId xmlns:a16="http://schemas.microsoft.com/office/drawing/2014/main" id="{7585639F-F773-3470-AE1C-A0EF64F14AB2}"/>
                </a:ext>
              </a:extLst>
            </p:cNvPr>
            <p:cNvSpPr txBox="1"/>
            <p:nvPr/>
          </p:nvSpPr>
          <p:spPr bwMode="auto">
            <a:xfrm>
              <a:off x="7059517" y="197196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0.75</a:t>
              </a:r>
            </a:p>
          </p:txBody>
        </p:sp>
        <p:sp>
          <p:nvSpPr>
            <p:cNvPr id="163" name="TextBox 162">
              <a:extLst>
                <a:ext uri="{FF2B5EF4-FFF2-40B4-BE49-F238E27FC236}">
                  <a16:creationId xmlns:a16="http://schemas.microsoft.com/office/drawing/2014/main" id="{A6870B1A-C3BB-BBEF-5381-DC6DF1A95D05}"/>
                </a:ext>
              </a:extLst>
            </p:cNvPr>
            <p:cNvSpPr txBox="1"/>
            <p:nvPr/>
          </p:nvSpPr>
          <p:spPr bwMode="auto">
            <a:xfrm>
              <a:off x="7059517" y="238519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0.50</a:t>
              </a:r>
            </a:p>
          </p:txBody>
        </p:sp>
        <p:sp>
          <p:nvSpPr>
            <p:cNvPr id="165" name="TextBox 164">
              <a:extLst>
                <a:ext uri="{FF2B5EF4-FFF2-40B4-BE49-F238E27FC236}">
                  <a16:creationId xmlns:a16="http://schemas.microsoft.com/office/drawing/2014/main" id="{FF97337E-1971-F6D5-97C1-3AEB5754E9D4}"/>
                </a:ext>
              </a:extLst>
            </p:cNvPr>
            <p:cNvSpPr txBox="1"/>
            <p:nvPr/>
          </p:nvSpPr>
          <p:spPr bwMode="auto">
            <a:xfrm>
              <a:off x="7059517" y="279597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0.25</a:t>
              </a:r>
            </a:p>
          </p:txBody>
        </p:sp>
        <p:sp>
          <p:nvSpPr>
            <p:cNvPr id="167" name="TextBox 166">
              <a:extLst>
                <a:ext uri="{FF2B5EF4-FFF2-40B4-BE49-F238E27FC236}">
                  <a16:creationId xmlns:a16="http://schemas.microsoft.com/office/drawing/2014/main" id="{1389A9A8-F2F7-DBA6-EB85-1BE197A8E1F0}"/>
                </a:ext>
              </a:extLst>
            </p:cNvPr>
            <p:cNvSpPr txBox="1"/>
            <p:nvPr/>
          </p:nvSpPr>
          <p:spPr bwMode="auto">
            <a:xfrm>
              <a:off x="7287144" y="321310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grpSp>
      <p:grpSp>
        <p:nvGrpSpPr>
          <p:cNvPr id="170" name="Group 169">
            <a:extLst>
              <a:ext uri="{FF2B5EF4-FFF2-40B4-BE49-F238E27FC236}">
                <a16:creationId xmlns:a16="http://schemas.microsoft.com/office/drawing/2014/main" id="{83BB992C-36AE-4A7B-3723-513515C338F4}"/>
              </a:ext>
            </a:extLst>
          </p:cNvPr>
          <p:cNvGrpSpPr/>
          <p:nvPr/>
        </p:nvGrpSpPr>
        <p:grpSpPr>
          <a:xfrm>
            <a:off x="7521574" y="5952188"/>
            <a:ext cx="3989292" cy="307777"/>
            <a:chOff x="7484903" y="3424447"/>
            <a:chExt cx="5578251" cy="307777"/>
          </a:xfrm>
        </p:grpSpPr>
        <p:sp>
          <p:nvSpPr>
            <p:cNvPr id="172" name="TextBox 171">
              <a:extLst>
                <a:ext uri="{FF2B5EF4-FFF2-40B4-BE49-F238E27FC236}">
                  <a16:creationId xmlns:a16="http://schemas.microsoft.com/office/drawing/2014/main" id="{B57C731F-F4C0-EF42-0CDE-DC069B7E2577}"/>
                </a:ext>
              </a:extLst>
            </p:cNvPr>
            <p:cNvSpPr txBox="1"/>
            <p:nvPr/>
          </p:nvSpPr>
          <p:spPr bwMode="auto">
            <a:xfrm>
              <a:off x="7484903"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0</a:t>
              </a:r>
            </a:p>
          </p:txBody>
        </p:sp>
        <p:sp>
          <p:nvSpPr>
            <p:cNvPr id="176" name="TextBox 175">
              <a:extLst>
                <a:ext uri="{FF2B5EF4-FFF2-40B4-BE49-F238E27FC236}">
                  <a16:creationId xmlns:a16="http://schemas.microsoft.com/office/drawing/2014/main" id="{978C5F5C-A331-EDC0-6228-53B92B2353DE}"/>
                </a:ext>
              </a:extLst>
            </p:cNvPr>
            <p:cNvSpPr txBox="1"/>
            <p:nvPr/>
          </p:nvSpPr>
          <p:spPr bwMode="auto">
            <a:xfrm>
              <a:off x="7914384"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sp>
          <p:nvSpPr>
            <p:cNvPr id="177" name="TextBox 176">
              <a:extLst>
                <a:ext uri="{FF2B5EF4-FFF2-40B4-BE49-F238E27FC236}">
                  <a16:creationId xmlns:a16="http://schemas.microsoft.com/office/drawing/2014/main" id="{CBDAFB94-31D9-20EF-A466-E458C308315D}"/>
                </a:ext>
              </a:extLst>
            </p:cNvPr>
            <p:cNvSpPr txBox="1"/>
            <p:nvPr/>
          </p:nvSpPr>
          <p:spPr bwMode="auto">
            <a:xfrm>
              <a:off x="8347896"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179" name="TextBox 178">
              <a:extLst>
                <a:ext uri="{FF2B5EF4-FFF2-40B4-BE49-F238E27FC236}">
                  <a16:creationId xmlns:a16="http://schemas.microsoft.com/office/drawing/2014/main" id="{1674B087-3CA9-ED7E-4EAF-823FB258999D}"/>
                </a:ext>
              </a:extLst>
            </p:cNvPr>
            <p:cNvSpPr txBox="1"/>
            <p:nvPr/>
          </p:nvSpPr>
          <p:spPr bwMode="auto">
            <a:xfrm>
              <a:off x="8777377" y="342444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a:t>
              </a:r>
            </a:p>
          </p:txBody>
        </p:sp>
        <p:sp>
          <p:nvSpPr>
            <p:cNvPr id="181" name="TextBox 180">
              <a:extLst>
                <a:ext uri="{FF2B5EF4-FFF2-40B4-BE49-F238E27FC236}">
                  <a16:creationId xmlns:a16="http://schemas.microsoft.com/office/drawing/2014/main" id="{31DD8D89-12D6-EFDC-DB14-F6AA9C4993A8}"/>
                </a:ext>
              </a:extLst>
            </p:cNvPr>
            <p:cNvSpPr txBox="1"/>
            <p:nvPr/>
          </p:nvSpPr>
          <p:spPr bwMode="auto">
            <a:xfrm>
              <a:off x="9161173"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a:t>
              </a:r>
            </a:p>
          </p:txBody>
        </p:sp>
        <p:sp>
          <p:nvSpPr>
            <p:cNvPr id="184" name="TextBox 183">
              <a:extLst>
                <a:ext uri="{FF2B5EF4-FFF2-40B4-BE49-F238E27FC236}">
                  <a16:creationId xmlns:a16="http://schemas.microsoft.com/office/drawing/2014/main" id="{C26F7B69-A9CA-2DC9-88ED-BAE1440BB379}"/>
                </a:ext>
              </a:extLst>
            </p:cNvPr>
            <p:cNvSpPr txBox="1"/>
            <p:nvPr/>
          </p:nvSpPr>
          <p:spPr bwMode="auto">
            <a:xfrm>
              <a:off x="9590654"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a:t>
              </a:r>
            </a:p>
          </p:txBody>
        </p:sp>
        <p:sp>
          <p:nvSpPr>
            <p:cNvPr id="189" name="TextBox 188">
              <a:extLst>
                <a:ext uri="{FF2B5EF4-FFF2-40B4-BE49-F238E27FC236}">
                  <a16:creationId xmlns:a16="http://schemas.microsoft.com/office/drawing/2014/main" id="{82CA1119-ECAC-EBA7-4EC6-0C7126ED953C}"/>
                </a:ext>
              </a:extLst>
            </p:cNvPr>
            <p:cNvSpPr txBox="1"/>
            <p:nvPr/>
          </p:nvSpPr>
          <p:spPr bwMode="auto">
            <a:xfrm>
              <a:off x="10024167"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18</a:t>
              </a:r>
            </a:p>
          </p:txBody>
        </p:sp>
        <p:sp>
          <p:nvSpPr>
            <p:cNvPr id="193" name="TextBox 192">
              <a:extLst>
                <a:ext uri="{FF2B5EF4-FFF2-40B4-BE49-F238E27FC236}">
                  <a16:creationId xmlns:a16="http://schemas.microsoft.com/office/drawing/2014/main" id="{B89BC7B2-0E7F-C2E5-3F84-FBAD9CB0BDE7}"/>
                </a:ext>
              </a:extLst>
            </p:cNvPr>
            <p:cNvSpPr txBox="1"/>
            <p:nvPr/>
          </p:nvSpPr>
          <p:spPr bwMode="auto">
            <a:xfrm>
              <a:off x="10456822"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21</a:t>
              </a:r>
            </a:p>
          </p:txBody>
        </p:sp>
        <p:sp>
          <p:nvSpPr>
            <p:cNvPr id="196" name="TextBox 195">
              <a:extLst>
                <a:ext uri="{FF2B5EF4-FFF2-40B4-BE49-F238E27FC236}">
                  <a16:creationId xmlns:a16="http://schemas.microsoft.com/office/drawing/2014/main" id="{5E11387E-7517-F79A-49F2-965CE8AC9E84}"/>
                </a:ext>
              </a:extLst>
            </p:cNvPr>
            <p:cNvSpPr txBox="1"/>
            <p:nvPr/>
          </p:nvSpPr>
          <p:spPr bwMode="auto">
            <a:xfrm>
              <a:off x="10886733" y="342444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24</a:t>
              </a:r>
            </a:p>
          </p:txBody>
        </p:sp>
        <p:sp>
          <p:nvSpPr>
            <p:cNvPr id="240" name="TextBox 239">
              <a:extLst>
                <a:ext uri="{FF2B5EF4-FFF2-40B4-BE49-F238E27FC236}">
                  <a16:creationId xmlns:a16="http://schemas.microsoft.com/office/drawing/2014/main" id="{3002CED2-43E0-D8E8-8052-C1659415A57E}"/>
                </a:ext>
              </a:extLst>
            </p:cNvPr>
            <p:cNvSpPr txBox="1"/>
            <p:nvPr/>
          </p:nvSpPr>
          <p:spPr bwMode="auto">
            <a:xfrm>
              <a:off x="11244627" y="3424447"/>
              <a:ext cx="513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27</a:t>
              </a:r>
            </a:p>
          </p:txBody>
        </p:sp>
        <p:sp>
          <p:nvSpPr>
            <p:cNvPr id="242" name="TextBox 241">
              <a:extLst>
                <a:ext uri="{FF2B5EF4-FFF2-40B4-BE49-F238E27FC236}">
                  <a16:creationId xmlns:a16="http://schemas.microsoft.com/office/drawing/2014/main" id="{8AEFDC0F-695A-C6EB-119A-F42D5B7FC50C}"/>
                </a:ext>
              </a:extLst>
            </p:cNvPr>
            <p:cNvSpPr txBox="1"/>
            <p:nvPr/>
          </p:nvSpPr>
          <p:spPr bwMode="auto">
            <a:xfrm>
              <a:off x="11674539" y="3424447"/>
              <a:ext cx="513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30</a:t>
              </a:r>
            </a:p>
          </p:txBody>
        </p:sp>
        <p:sp>
          <p:nvSpPr>
            <p:cNvPr id="244" name="TextBox 243">
              <a:extLst>
                <a:ext uri="{FF2B5EF4-FFF2-40B4-BE49-F238E27FC236}">
                  <a16:creationId xmlns:a16="http://schemas.microsoft.com/office/drawing/2014/main" id="{19B600DC-B442-FF3C-B875-1597F86397B8}"/>
                </a:ext>
              </a:extLst>
            </p:cNvPr>
            <p:cNvSpPr txBox="1"/>
            <p:nvPr/>
          </p:nvSpPr>
          <p:spPr bwMode="auto">
            <a:xfrm>
              <a:off x="12119493" y="3424447"/>
              <a:ext cx="513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33</a:t>
              </a:r>
            </a:p>
          </p:txBody>
        </p:sp>
        <p:sp>
          <p:nvSpPr>
            <p:cNvPr id="246" name="TextBox 245">
              <a:extLst>
                <a:ext uri="{FF2B5EF4-FFF2-40B4-BE49-F238E27FC236}">
                  <a16:creationId xmlns:a16="http://schemas.microsoft.com/office/drawing/2014/main" id="{745062B3-347F-CA09-95F5-5017EAE3104C}"/>
                </a:ext>
              </a:extLst>
            </p:cNvPr>
            <p:cNvSpPr txBox="1"/>
            <p:nvPr/>
          </p:nvSpPr>
          <p:spPr bwMode="auto">
            <a:xfrm>
              <a:off x="12549405" y="3424447"/>
              <a:ext cx="513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36</a:t>
              </a:r>
            </a:p>
          </p:txBody>
        </p:sp>
      </p:grpSp>
      <p:grpSp>
        <p:nvGrpSpPr>
          <p:cNvPr id="198" name="Group 197">
            <a:extLst>
              <a:ext uri="{FF2B5EF4-FFF2-40B4-BE49-F238E27FC236}">
                <a16:creationId xmlns:a16="http://schemas.microsoft.com/office/drawing/2014/main" id="{71D44F9C-005C-A2A9-D119-70A6658C536A}"/>
              </a:ext>
            </a:extLst>
          </p:cNvPr>
          <p:cNvGrpSpPr/>
          <p:nvPr/>
        </p:nvGrpSpPr>
        <p:grpSpPr>
          <a:xfrm>
            <a:off x="7551887" y="4275411"/>
            <a:ext cx="66676" cy="1649497"/>
            <a:chOff x="7201298" y="1711528"/>
            <a:chExt cx="851104" cy="1649497"/>
          </a:xfrm>
        </p:grpSpPr>
        <p:cxnSp>
          <p:nvCxnSpPr>
            <p:cNvPr id="200" name="Straight Connector 199">
              <a:extLst>
                <a:ext uri="{FF2B5EF4-FFF2-40B4-BE49-F238E27FC236}">
                  <a16:creationId xmlns:a16="http://schemas.microsoft.com/office/drawing/2014/main" id="{180180E0-34E3-D241-9EBC-887F33A1CB04}"/>
                </a:ext>
              </a:extLst>
            </p:cNvPr>
            <p:cNvCxnSpPr>
              <a:cxnSpLocks/>
            </p:cNvCxnSpPr>
            <p:nvPr/>
          </p:nvCxnSpPr>
          <p:spPr bwMode="auto">
            <a:xfrm>
              <a:off x="7201298" y="1711528"/>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3C10048D-EC78-E72B-9A39-31D5D78F1A0A}"/>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E07E4B43-217F-946D-DB03-811EA5212826}"/>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C723290-9BC9-20F9-D8B5-E20DAEEEEA84}"/>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A764D849-E77D-78CB-B0EB-A80A899D7398}"/>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sp>
        <p:nvSpPr>
          <p:cNvPr id="214" name="Freeform: Shape 213">
            <a:extLst>
              <a:ext uri="{FF2B5EF4-FFF2-40B4-BE49-F238E27FC236}">
                <a16:creationId xmlns:a16="http://schemas.microsoft.com/office/drawing/2014/main" id="{884C4A42-FE4D-0949-A404-33230BF31F0D}"/>
              </a:ext>
            </a:extLst>
          </p:cNvPr>
          <p:cNvSpPr/>
          <p:nvPr/>
        </p:nvSpPr>
        <p:spPr bwMode="auto">
          <a:xfrm>
            <a:off x="7622921" y="4272033"/>
            <a:ext cx="3798682" cy="1654175"/>
          </a:xfrm>
          <a:custGeom>
            <a:avLst/>
            <a:gdLst>
              <a:gd name="connsiteX0" fmla="*/ 0 w 3622675"/>
              <a:gd name="connsiteY0" fmla="*/ 0 h 1654175"/>
              <a:gd name="connsiteX1" fmla="*/ 0 w 3622675"/>
              <a:gd name="connsiteY1" fmla="*/ 1654175 h 1654175"/>
              <a:gd name="connsiteX2" fmla="*/ 3622675 w 3622675"/>
              <a:gd name="connsiteY2" fmla="*/ 1654175 h 1654175"/>
            </a:gdLst>
            <a:ahLst/>
            <a:cxnLst>
              <a:cxn ang="0">
                <a:pos x="connsiteX0" y="connsiteY0"/>
              </a:cxn>
              <a:cxn ang="0">
                <a:pos x="connsiteX1" y="connsiteY1"/>
              </a:cxn>
              <a:cxn ang="0">
                <a:pos x="connsiteX2" y="connsiteY2"/>
              </a:cxn>
            </a:cxnLst>
            <a:rect l="l" t="t" r="r" b="b"/>
            <a:pathLst>
              <a:path w="3622675" h="1654175">
                <a:moveTo>
                  <a:pt x="0" y="0"/>
                </a:moveTo>
                <a:lnTo>
                  <a:pt x="0" y="1654175"/>
                </a:lnTo>
                <a:lnTo>
                  <a:pt x="3622675" y="1654175"/>
                </a:lnTo>
              </a:path>
            </a:pathLst>
          </a:custGeom>
          <a:noFill/>
          <a:ln w="28575">
            <a:solidFill>
              <a:schemeClr val="bg1"/>
            </a:solidFill>
            <a:miter lim="800000"/>
            <a:headEnd/>
            <a:tailEnd/>
          </a:ln>
        </p:spPr>
        <p:txBody>
          <a:bodyPr rtlCol="0" anchor="ctr"/>
          <a:lstStyle/>
          <a:p>
            <a:pPr algn="ctr"/>
            <a:endParaRPr lang="en-US" dirty="0"/>
          </a:p>
        </p:txBody>
      </p:sp>
      <p:grpSp>
        <p:nvGrpSpPr>
          <p:cNvPr id="216" name="Group 215">
            <a:extLst>
              <a:ext uri="{FF2B5EF4-FFF2-40B4-BE49-F238E27FC236}">
                <a16:creationId xmlns:a16="http://schemas.microsoft.com/office/drawing/2014/main" id="{B6703D49-1248-8008-DFCE-B7F6A4DEE073}"/>
              </a:ext>
            </a:extLst>
          </p:cNvPr>
          <p:cNvGrpSpPr/>
          <p:nvPr/>
        </p:nvGrpSpPr>
        <p:grpSpPr>
          <a:xfrm rot="5400000">
            <a:off x="8190607" y="5357218"/>
            <a:ext cx="96775" cy="1232155"/>
            <a:chOff x="7201298" y="1711528"/>
            <a:chExt cx="851104" cy="1649497"/>
          </a:xfrm>
        </p:grpSpPr>
        <p:cxnSp>
          <p:nvCxnSpPr>
            <p:cNvPr id="228" name="Straight Connector 227">
              <a:extLst>
                <a:ext uri="{FF2B5EF4-FFF2-40B4-BE49-F238E27FC236}">
                  <a16:creationId xmlns:a16="http://schemas.microsoft.com/office/drawing/2014/main" id="{9F8D6525-72AD-5F97-DCB5-67760FD9FA31}"/>
                </a:ext>
              </a:extLst>
            </p:cNvPr>
            <p:cNvCxnSpPr>
              <a:cxnSpLocks/>
            </p:cNvCxnSpPr>
            <p:nvPr/>
          </p:nvCxnSpPr>
          <p:spPr bwMode="auto">
            <a:xfrm>
              <a:off x="7201298" y="1711528"/>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9FD982C-D9C3-1E9D-9FE3-3E20668AA94C}"/>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F630117-8473-AEDC-A79A-2CF2FE3D12BB}"/>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37E52D9-9413-0E38-D66D-2C24AA741995}"/>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09A6E46-F42E-A553-E610-8DFDCDB5042A}"/>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7AD976DD-B2DF-73E7-2A3B-573021D45104}"/>
              </a:ext>
            </a:extLst>
          </p:cNvPr>
          <p:cNvGrpSpPr/>
          <p:nvPr/>
        </p:nvGrpSpPr>
        <p:grpSpPr>
          <a:xfrm rot="5400000">
            <a:off x="9578983" y="5512108"/>
            <a:ext cx="96775" cy="922376"/>
            <a:chOff x="7201298" y="2123902"/>
            <a:chExt cx="851104" cy="1237123"/>
          </a:xfrm>
        </p:grpSpPr>
        <p:cxnSp>
          <p:nvCxnSpPr>
            <p:cNvPr id="220" name="Straight Connector 219">
              <a:extLst>
                <a:ext uri="{FF2B5EF4-FFF2-40B4-BE49-F238E27FC236}">
                  <a16:creationId xmlns:a16="http://schemas.microsoft.com/office/drawing/2014/main" id="{3CEAA2FF-1F23-289A-8108-0846D6DCA047}"/>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D4E7CAC-2E72-7C9C-859E-370604935E6B}"/>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65916F2-5886-46BA-B46F-8F71E1CF7AF8}"/>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D692E01C-083B-7B24-29B8-0C536E39D060}"/>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24A363FF-9769-BA22-DDA5-ED8880421736}"/>
              </a:ext>
            </a:extLst>
          </p:cNvPr>
          <p:cNvGrpSpPr/>
          <p:nvPr/>
        </p:nvGrpSpPr>
        <p:grpSpPr>
          <a:xfrm rot="5400000">
            <a:off x="10814910" y="5512109"/>
            <a:ext cx="96775" cy="922376"/>
            <a:chOff x="7201298" y="2123902"/>
            <a:chExt cx="851104" cy="1237123"/>
          </a:xfrm>
        </p:grpSpPr>
        <p:cxnSp>
          <p:nvCxnSpPr>
            <p:cNvPr id="250" name="Straight Connector 249">
              <a:extLst>
                <a:ext uri="{FF2B5EF4-FFF2-40B4-BE49-F238E27FC236}">
                  <a16:creationId xmlns:a16="http://schemas.microsoft.com/office/drawing/2014/main" id="{6BD7196B-8445-BE9F-3A72-3AEA5C481C87}"/>
                </a:ext>
              </a:extLst>
            </p:cNvPr>
            <p:cNvCxnSpPr>
              <a:cxnSpLocks/>
            </p:cNvCxnSpPr>
            <p:nvPr/>
          </p:nvCxnSpPr>
          <p:spPr bwMode="auto">
            <a:xfrm>
              <a:off x="7201298" y="2123902"/>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3C156EC1-65B4-BE6E-E3E9-24F753626E19}"/>
                </a:ext>
              </a:extLst>
            </p:cNvPr>
            <p:cNvCxnSpPr>
              <a:cxnSpLocks/>
            </p:cNvCxnSpPr>
            <p:nvPr/>
          </p:nvCxnSpPr>
          <p:spPr bwMode="auto">
            <a:xfrm>
              <a:off x="7201298" y="2536276"/>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771B63E4-944B-09F0-DC21-E8F972FDC9CC}"/>
                </a:ext>
              </a:extLst>
            </p:cNvPr>
            <p:cNvCxnSpPr>
              <a:cxnSpLocks/>
            </p:cNvCxnSpPr>
            <p:nvPr/>
          </p:nvCxnSpPr>
          <p:spPr bwMode="auto">
            <a:xfrm>
              <a:off x="7201298" y="2948650"/>
              <a:ext cx="851104"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118F0EF1-9348-83F7-6E79-8573F3F1FE1A}"/>
                </a:ext>
              </a:extLst>
            </p:cNvPr>
            <p:cNvCxnSpPr>
              <a:cxnSpLocks/>
            </p:cNvCxnSpPr>
            <p:nvPr/>
          </p:nvCxnSpPr>
          <p:spPr bwMode="auto">
            <a:xfrm>
              <a:off x="7201298" y="3361025"/>
              <a:ext cx="85110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11B2AAD9-F7C8-A386-07CC-AB1CF0CE631B}"/>
              </a:ext>
            </a:extLst>
          </p:cNvPr>
          <p:cNvGrpSpPr/>
          <p:nvPr/>
        </p:nvGrpSpPr>
        <p:grpSpPr>
          <a:xfrm>
            <a:off x="9750425" y="4619766"/>
            <a:ext cx="1691394" cy="523220"/>
            <a:chOff x="9696450" y="2528001"/>
            <a:chExt cx="1691394" cy="523220"/>
          </a:xfrm>
        </p:grpSpPr>
        <p:cxnSp>
          <p:nvCxnSpPr>
            <p:cNvPr id="262" name="Straight Connector 261">
              <a:extLst>
                <a:ext uri="{FF2B5EF4-FFF2-40B4-BE49-F238E27FC236}">
                  <a16:creationId xmlns:a16="http://schemas.microsoft.com/office/drawing/2014/main" id="{3857E985-F869-E2E6-0F66-64C1D7C38B7E}"/>
                </a:ext>
              </a:extLst>
            </p:cNvPr>
            <p:cNvCxnSpPr/>
            <p:nvPr/>
          </p:nvCxnSpPr>
          <p:spPr bwMode="auto">
            <a:xfrm>
              <a:off x="9696450" y="2901951"/>
              <a:ext cx="338138" cy="0"/>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F1C3AC7-C4AE-7BF6-89E4-F2E60962C046}"/>
                </a:ext>
              </a:extLst>
            </p:cNvPr>
            <p:cNvCxnSpPr/>
            <p:nvPr/>
          </p:nvCxnSpPr>
          <p:spPr bwMode="auto">
            <a:xfrm>
              <a:off x="9701212" y="2686051"/>
              <a:ext cx="338138" cy="0"/>
            </a:xfrm>
            <a:prstGeom prst="line">
              <a:avLst/>
            </a:prstGeom>
            <a:noFill/>
            <a:ln w="28575" cap="flat" cmpd="sng" algn="ctr">
              <a:solidFill>
                <a:schemeClr val="accent3"/>
              </a:solidFill>
              <a:prstDash val="solid"/>
              <a:round/>
              <a:headEnd type="none" w="med" len="med"/>
              <a:tailEnd type="none" w="med" len="med"/>
            </a:ln>
            <a:effectLst/>
          </p:spPr>
        </p:cxnSp>
        <p:sp>
          <p:nvSpPr>
            <p:cNvPr id="266" name="TextBox 265">
              <a:extLst>
                <a:ext uri="{FF2B5EF4-FFF2-40B4-BE49-F238E27FC236}">
                  <a16:creationId xmlns:a16="http://schemas.microsoft.com/office/drawing/2014/main" id="{991CE178-8342-6D00-DC0A-4FE1B43AC408}"/>
                </a:ext>
              </a:extLst>
            </p:cNvPr>
            <p:cNvSpPr txBox="1"/>
            <p:nvPr/>
          </p:nvSpPr>
          <p:spPr bwMode="auto">
            <a:xfrm>
              <a:off x="10034588" y="2528001"/>
              <a:ext cx="13532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Cabazitaxel</a:t>
              </a:r>
            </a:p>
            <a:p>
              <a:pPr algn="l">
                <a:lnSpc>
                  <a:spcPct val="100000"/>
                </a:lnSpc>
                <a:spcAft>
                  <a:spcPct val="0"/>
                </a:spcAft>
                <a:buClrTx/>
                <a:buFontTx/>
                <a:buNone/>
              </a:pPr>
              <a:r>
                <a:rPr lang="en-US" sz="1400" baseline="30000" dirty="0">
                  <a:solidFill>
                    <a:schemeClr val="bg1"/>
                  </a:solidFill>
                  <a:latin typeface="Calibri" panose="020F0502020204030204" pitchFamily="34" charset="0"/>
                </a:rPr>
                <a:t>177</a:t>
              </a:r>
              <a:r>
                <a:rPr lang="en-US" sz="1400" dirty="0">
                  <a:solidFill>
                    <a:schemeClr val="bg1"/>
                  </a:solidFill>
                  <a:latin typeface="Calibri" panose="020F0502020204030204" pitchFamily="34" charset="0"/>
                </a:rPr>
                <a:t>Lu-PSMA-617</a:t>
              </a:r>
              <a:endParaRPr lang="en-US" sz="1400" b="0" dirty="0">
                <a:solidFill>
                  <a:schemeClr val="bg1"/>
                </a:solidFill>
                <a:latin typeface="Calibri" panose="020F0502020204030204" pitchFamily="34" charset="0"/>
              </a:endParaRPr>
            </a:p>
          </p:txBody>
        </p:sp>
      </p:grpSp>
      <p:sp>
        <p:nvSpPr>
          <p:cNvPr id="268" name="TextBox 267">
            <a:extLst>
              <a:ext uri="{FF2B5EF4-FFF2-40B4-BE49-F238E27FC236}">
                <a16:creationId xmlns:a16="http://schemas.microsoft.com/office/drawing/2014/main" id="{F22CC794-7AE7-86CC-742B-2BF18E1E3E93}"/>
              </a:ext>
            </a:extLst>
          </p:cNvPr>
          <p:cNvSpPr txBox="1"/>
          <p:nvPr/>
        </p:nvSpPr>
        <p:spPr bwMode="auto">
          <a:xfrm>
            <a:off x="8824944" y="4409358"/>
            <a:ext cx="27109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Aft>
                <a:spcPct val="0"/>
              </a:spcAft>
              <a:buClrTx/>
              <a:buFontTx/>
              <a:buNone/>
            </a:pPr>
            <a:r>
              <a:rPr lang="en-US" sz="1400" dirty="0">
                <a:solidFill>
                  <a:schemeClr val="bg1"/>
                </a:solidFill>
                <a:latin typeface="Calibri" panose="020F0502020204030204" pitchFamily="34" charset="0"/>
              </a:rPr>
              <a:t>HR: 0.97 (</a:t>
            </a:r>
            <a:r>
              <a:rPr lang="en-US" sz="1400" b="0" dirty="0">
                <a:solidFill>
                  <a:schemeClr val="bg1"/>
                </a:solidFill>
                <a:latin typeface="Calibri" panose="020F0502020204030204" pitchFamily="34" charset="0"/>
              </a:rPr>
              <a:t>95% </a:t>
            </a:r>
            <a:r>
              <a:rPr lang="en-US" sz="1400" dirty="0">
                <a:solidFill>
                  <a:schemeClr val="bg1"/>
                </a:solidFill>
                <a:latin typeface="Calibri" panose="020F0502020204030204" pitchFamily="34" charset="0"/>
              </a:rPr>
              <a:t>CI: 0.70-1.4; </a:t>
            </a:r>
            <a:r>
              <a:rPr lang="en-US" sz="1400" i="1" dirty="0">
                <a:solidFill>
                  <a:schemeClr val="bg1"/>
                </a:solidFill>
                <a:latin typeface="Calibri" panose="020F0502020204030204" pitchFamily="34" charset="0"/>
              </a:rPr>
              <a:t>P</a:t>
            </a:r>
            <a:r>
              <a:rPr lang="en-US" sz="1400" dirty="0">
                <a:solidFill>
                  <a:schemeClr val="bg1"/>
                </a:solidFill>
                <a:latin typeface="Calibri" panose="020F0502020204030204" pitchFamily="34" charset="0"/>
              </a:rPr>
              <a:t> = .99)</a:t>
            </a:r>
            <a:endParaRPr lang="en-US" sz="1400" b="0" dirty="0">
              <a:solidFill>
                <a:schemeClr val="bg1"/>
              </a:solidFill>
              <a:latin typeface="Calibri" panose="020F0502020204030204" pitchFamily="34" charset="0"/>
            </a:endParaRPr>
          </a:p>
        </p:txBody>
      </p:sp>
      <p:sp>
        <p:nvSpPr>
          <p:cNvPr id="270" name="Freeform: Shape 269">
            <a:extLst>
              <a:ext uri="{FF2B5EF4-FFF2-40B4-BE49-F238E27FC236}">
                <a16:creationId xmlns:a16="http://schemas.microsoft.com/office/drawing/2014/main" id="{427DA3B4-BE98-D419-6769-913E800E17E1}"/>
              </a:ext>
            </a:extLst>
          </p:cNvPr>
          <p:cNvSpPr/>
          <p:nvPr/>
        </p:nvSpPr>
        <p:spPr bwMode="auto">
          <a:xfrm>
            <a:off x="7648575" y="4267773"/>
            <a:ext cx="3705225" cy="1419225"/>
          </a:xfrm>
          <a:custGeom>
            <a:avLst/>
            <a:gdLst>
              <a:gd name="connsiteX0" fmla="*/ 3705225 w 3705225"/>
              <a:gd name="connsiteY0" fmla="*/ 1419225 h 1419225"/>
              <a:gd name="connsiteX1" fmla="*/ 3469481 w 3705225"/>
              <a:gd name="connsiteY1" fmla="*/ 1419225 h 1419225"/>
              <a:gd name="connsiteX2" fmla="*/ 3469481 w 3705225"/>
              <a:gd name="connsiteY2" fmla="*/ 1381125 h 1419225"/>
              <a:gd name="connsiteX3" fmla="*/ 3395663 w 3705225"/>
              <a:gd name="connsiteY3" fmla="*/ 1381125 h 1419225"/>
              <a:gd name="connsiteX4" fmla="*/ 3395663 w 3705225"/>
              <a:gd name="connsiteY4" fmla="*/ 1350169 h 1419225"/>
              <a:gd name="connsiteX5" fmla="*/ 3257550 w 3705225"/>
              <a:gd name="connsiteY5" fmla="*/ 1350169 h 1419225"/>
              <a:gd name="connsiteX6" fmla="*/ 3257550 w 3705225"/>
              <a:gd name="connsiteY6" fmla="*/ 1321594 h 1419225"/>
              <a:gd name="connsiteX7" fmla="*/ 3014663 w 3705225"/>
              <a:gd name="connsiteY7" fmla="*/ 1321594 h 1419225"/>
              <a:gd name="connsiteX8" fmla="*/ 3014663 w 3705225"/>
              <a:gd name="connsiteY8" fmla="*/ 1297782 h 1419225"/>
              <a:gd name="connsiteX9" fmla="*/ 2919413 w 3705225"/>
              <a:gd name="connsiteY9" fmla="*/ 1297782 h 1419225"/>
              <a:gd name="connsiteX10" fmla="*/ 2919413 w 3705225"/>
              <a:gd name="connsiteY10" fmla="*/ 1278732 h 1419225"/>
              <a:gd name="connsiteX11" fmla="*/ 2852738 w 3705225"/>
              <a:gd name="connsiteY11" fmla="*/ 1278732 h 1419225"/>
              <a:gd name="connsiteX12" fmla="*/ 2852738 w 3705225"/>
              <a:gd name="connsiteY12" fmla="*/ 1259682 h 1419225"/>
              <a:gd name="connsiteX13" fmla="*/ 2824163 w 3705225"/>
              <a:gd name="connsiteY13" fmla="*/ 1259682 h 1419225"/>
              <a:gd name="connsiteX14" fmla="*/ 2824163 w 3705225"/>
              <a:gd name="connsiteY14" fmla="*/ 1238250 h 1419225"/>
              <a:gd name="connsiteX15" fmla="*/ 2783681 w 3705225"/>
              <a:gd name="connsiteY15" fmla="*/ 1238250 h 1419225"/>
              <a:gd name="connsiteX16" fmla="*/ 2783681 w 3705225"/>
              <a:gd name="connsiteY16" fmla="*/ 1216819 h 1419225"/>
              <a:gd name="connsiteX17" fmla="*/ 2752725 w 3705225"/>
              <a:gd name="connsiteY17" fmla="*/ 1216819 h 1419225"/>
              <a:gd name="connsiteX18" fmla="*/ 2752725 w 3705225"/>
              <a:gd name="connsiteY18" fmla="*/ 1197769 h 1419225"/>
              <a:gd name="connsiteX19" fmla="*/ 2724150 w 3705225"/>
              <a:gd name="connsiteY19" fmla="*/ 1197769 h 1419225"/>
              <a:gd name="connsiteX20" fmla="*/ 2724150 w 3705225"/>
              <a:gd name="connsiteY20" fmla="*/ 1169194 h 1419225"/>
              <a:gd name="connsiteX21" fmla="*/ 2688431 w 3705225"/>
              <a:gd name="connsiteY21" fmla="*/ 1169194 h 1419225"/>
              <a:gd name="connsiteX22" fmla="*/ 2688431 w 3705225"/>
              <a:gd name="connsiteY22" fmla="*/ 1143000 h 1419225"/>
              <a:gd name="connsiteX23" fmla="*/ 2583656 w 3705225"/>
              <a:gd name="connsiteY23" fmla="*/ 1143000 h 1419225"/>
              <a:gd name="connsiteX24" fmla="*/ 2583656 w 3705225"/>
              <a:gd name="connsiteY24" fmla="*/ 1112044 h 1419225"/>
              <a:gd name="connsiteX25" fmla="*/ 2557463 w 3705225"/>
              <a:gd name="connsiteY25" fmla="*/ 1112044 h 1419225"/>
              <a:gd name="connsiteX26" fmla="*/ 2557463 w 3705225"/>
              <a:gd name="connsiteY26" fmla="*/ 1097757 h 1419225"/>
              <a:gd name="connsiteX27" fmla="*/ 2502694 w 3705225"/>
              <a:gd name="connsiteY27" fmla="*/ 1097757 h 1419225"/>
              <a:gd name="connsiteX28" fmla="*/ 2502694 w 3705225"/>
              <a:gd name="connsiteY28" fmla="*/ 1078707 h 1419225"/>
              <a:gd name="connsiteX29" fmla="*/ 2466975 w 3705225"/>
              <a:gd name="connsiteY29" fmla="*/ 1078707 h 1419225"/>
              <a:gd name="connsiteX30" fmla="*/ 2466975 w 3705225"/>
              <a:gd name="connsiteY30" fmla="*/ 1057275 h 1419225"/>
              <a:gd name="connsiteX31" fmla="*/ 2393156 w 3705225"/>
              <a:gd name="connsiteY31" fmla="*/ 1057275 h 1419225"/>
              <a:gd name="connsiteX32" fmla="*/ 2393156 w 3705225"/>
              <a:gd name="connsiteY32" fmla="*/ 1038225 h 1419225"/>
              <a:gd name="connsiteX33" fmla="*/ 2340769 w 3705225"/>
              <a:gd name="connsiteY33" fmla="*/ 1038225 h 1419225"/>
              <a:gd name="connsiteX34" fmla="*/ 2340769 w 3705225"/>
              <a:gd name="connsiteY34" fmla="*/ 1019175 h 1419225"/>
              <a:gd name="connsiteX35" fmla="*/ 2283619 w 3705225"/>
              <a:gd name="connsiteY35" fmla="*/ 1019175 h 1419225"/>
              <a:gd name="connsiteX36" fmla="*/ 2283619 w 3705225"/>
              <a:gd name="connsiteY36" fmla="*/ 1004888 h 1419225"/>
              <a:gd name="connsiteX37" fmla="*/ 2209800 w 3705225"/>
              <a:gd name="connsiteY37" fmla="*/ 1004888 h 1419225"/>
              <a:gd name="connsiteX38" fmla="*/ 2209800 w 3705225"/>
              <a:gd name="connsiteY38" fmla="*/ 985838 h 1419225"/>
              <a:gd name="connsiteX39" fmla="*/ 2159794 w 3705225"/>
              <a:gd name="connsiteY39" fmla="*/ 985838 h 1419225"/>
              <a:gd name="connsiteX40" fmla="*/ 2159794 w 3705225"/>
              <a:gd name="connsiteY40" fmla="*/ 959644 h 1419225"/>
              <a:gd name="connsiteX41" fmla="*/ 2069306 w 3705225"/>
              <a:gd name="connsiteY41" fmla="*/ 959644 h 1419225"/>
              <a:gd name="connsiteX42" fmla="*/ 2069306 w 3705225"/>
              <a:gd name="connsiteY42" fmla="*/ 938213 h 1419225"/>
              <a:gd name="connsiteX43" fmla="*/ 2033588 w 3705225"/>
              <a:gd name="connsiteY43" fmla="*/ 938213 h 1419225"/>
              <a:gd name="connsiteX44" fmla="*/ 2033588 w 3705225"/>
              <a:gd name="connsiteY44" fmla="*/ 919163 h 1419225"/>
              <a:gd name="connsiteX45" fmla="*/ 2019300 w 3705225"/>
              <a:gd name="connsiteY45" fmla="*/ 919163 h 1419225"/>
              <a:gd name="connsiteX46" fmla="*/ 2019300 w 3705225"/>
              <a:gd name="connsiteY46" fmla="*/ 890588 h 1419225"/>
              <a:gd name="connsiteX47" fmla="*/ 2002631 w 3705225"/>
              <a:gd name="connsiteY47" fmla="*/ 890588 h 1419225"/>
              <a:gd name="connsiteX48" fmla="*/ 2002631 w 3705225"/>
              <a:gd name="connsiteY48" fmla="*/ 864394 h 1419225"/>
              <a:gd name="connsiteX49" fmla="*/ 1969294 w 3705225"/>
              <a:gd name="connsiteY49" fmla="*/ 864394 h 1419225"/>
              <a:gd name="connsiteX50" fmla="*/ 1969294 w 3705225"/>
              <a:gd name="connsiteY50" fmla="*/ 828675 h 1419225"/>
              <a:gd name="connsiteX51" fmla="*/ 1909763 w 3705225"/>
              <a:gd name="connsiteY51" fmla="*/ 828675 h 1419225"/>
              <a:gd name="connsiteX52" fmla="*/ 1909763 w 3705225"/>
              <a:gd name="connsiteY52" fmla="*/ 809625 h 1419225"/>
              <a:gd name="connsiteX53" fmla="*/ 1869281 w 3705225"/>
              <a:gd name="connsiteY53" fmla="*/ 809625 h 1419225"/>
              <a:gd name="connsiteX54" fmla="*/ 1869281 w 3705225"/>
              <a:gd name="connsiteY54" fmla="*/ 788194 h 1419225"/>
              <a:gd name="connsiteX55" fmla="*/ 1838325 w 3705225"/>
              <a:gd name="connsiteY55" fmla="*/ 788194 h 1419225"/>
              <a:gd name="connsiteX56" fmla="*/ 1838325 w 3705225"/>
              <a:gd name="connsiteY56" fmla="*/ 766763 h 1419225"/>
              <a:gd name="connsiteX57" fmla="*/ 1797844 w 3705225"/>
              <a:gd name="connsiteY57" fmla="*/ 766763 h 1419225"/>
              <a:gd name="connsiteX58" fmla="*/ 1797844 w 3705225"/>
              <a:gd name="connsiteY58" fmla="*/ 742950 h 1419225"/>
              <a:gd name="connsiteX59" fmla="*/ 1781175 w 3705225"/>
              <a:gd name="connsiteY59" fmla="*/ 742950 h 1419225"/>
              <a:gd name="connsiteX60" fmla="*/ 1781175 w 3705225"/>
              <a:gd name="connsiteY60" fmla="*/ 711994 h 1419225"/>
              <a:gd name="connsiteX61" fmla="*/ 1771650 w 3705225"/>
              <a:gd name="connsiteY61" fmla="*/ 711994 h 1419225"/>
              <a:gd name="connsiteX62" fmla="*/ 1771650 w 3705225"/>
              <a:gd name="connsiteY62" fmla="*/ 683419 h 1419225"/>
              <a:gd name="connsiteX63" fmla="*/ 1674019 w 3705225"/>
              <a:gd name="connsiteY63" fmla="*/ 683419 h 1419225"/>
              <a:gd name="connsiteX64" fmla="*/ 1681163 w 3705225"/>
              <a:gd name="connsiteY64" fmla="*/ 676275 h 1419225"/>
              <a:gd name="connsiteX65" fmla="*/ 1569244 w 3705225"/>
              <a:gd name="connsiteY65" fmla="*/ 676275 h 1419225"/>
              <a:gd name="connsiteX66" fmla="*/ 1569244 w 3705225"/>
              <a:gd name="connsiteY66" fmla="*/ 650082 h 1419225"/>
              <a:gd name="connsiteX67" fmla="*/ 1412081 w 3705225"/>
              <a:gd name="connsiteY67" fmla="*/ 650082 h 1419225"/>
              <a:gd name="connsiteX68" fmla="*/ 1412081 w 3705225"/>
              <a:gd name="connsiteY68" fmla="*/ 607219 h 1419225"/>
              <a:gd name="connsiteX69" fmla="*/ 1376363 w 3705225"/>
              <a:gd name="connsiteY69" fmla="*/ 607219 h 1419225"/>
              <a:gd name="connsiteX70" fmla="*/ 1376363 w 3705225"/>
              <a:gd name="connsiteY70" fmla="*/ 571500 h 1419225"/>
              <a:gd name="connsiteX71" fmla="*/ 1295400 w 3705225"/>
              <a:gd name="connsiteY71" fmla="*/ 571500 h 1419225"/>
              <a:gd name="connsiteX72" fmla="*/ 1295400 w 3705225"/>
              <a:gd name="connsiteY72" fmla="*/ 538163 h 1419225"/>
              <a:gd name="connsiteX73" fmla="*/ 1278731 w 3705225"/>
              <a:gd name="connsiteY73" fmla="*/ 538163 h 1419225"/>
              <a:gd name="connsiteX74" fmla="*/ 1278731 w 3705225"/>
              <a:gd name="connsiteY74" fmla="*/ 492919 h 1419225"/>
              <a:gd name="connsiteX75" fmla="*/ 1207294 w 3705225"/>
              <a:gd name="connsiteY75" fmla="*/ 492919 h 1419225"/>
              <a:gd name="connsiteX76" fmla="*/ 1207294 w 3705225"/>
              <a:gd name="connsiteY76" fmla="*/ 473869 h 1419225"/>
              <a:gd name="connsiteX77" fmla="*/ 1150144 w 3705225"/>
              <a:gd name="connsiteY77" fmla="*/ 473869 h 1419225"/>
              <a:gd name="connsiteX78" fmla="*/ 1150144 w 3705225"/>
              <a:gd name="connsiteY78" fmla="*/ 452438 h 1419225"/>
              <a:gd name="connsiteX79" fmla="*/ 1114425 w 3705225"/>
              <a:gd name="connsiteY79" fmla="*/ 452438 h 1419225"/>
              <a:gd name="connsiteX80" fmla="*/ 1114425 w 3705225"/>
              <a:gd name="connsiteY80" fmla="*/ 431007 h 1419225"/>
              <a:gd name="connsiteX81" fmla="*/ 1090613 w 3705225"/>
              <a:gd name="connsiteY81" fmla="*/ 431007 h 1419225"/>
              <a:gd name="connsiteX82" fmla="*/ 1090613 w 3705225"/>
              <a:gd name="connsiteY82" fmla="*/ 409575 h 1419225"/>
              <a:gd name="connsiteX83" fmla="*/ 1054894 w 3705225"/>
              <a:gd name="connsiteY83" fmla="*/ 409575 h 1419225"/>
              <a:gd name="connsiteX84" fmla="*/ 1042988 w 3705225"/>
              <a:gd name="connsiteY84" fmla="*/ 426244 h 1419225"/>
              <a:gd name="connsiteX85" fmla="*/ 1042988 w 3705225"/>
              <a:gd name="connsiteY85" fmla="*/ 392907 h 1419225"/>
              <a:gd name="connsiteX86" fmla="*/ 1009650 w 3705225"/>
              <a:gd name="connsiteY86" fmla="*/ 392907 h 1419225"/>
              <a:gd name="connsiteX87" fmla="*/ 1009650 w 3705225"/>
              <a:gd name="connsiteY87" fmla="*/ 366713 h 1419225"/>
              <a:gd name="connsiteX88" fmla="*/ 966788 w 3705225"/>
              <a:gd name="connsiteY88" fmla="*/ 366713 h 1419225"/>
              <a:gd name="connsiteX89" fmla="*/ 966788 w 3705225"/>
              <a:gd name="connsiteY89" fmla="*/ 345282 h 1419225"/>
              <a:gd name="connsiteX90" fmla="*/ 940594 w 3705225"/>
              <a:gd name="connsiteY90" fmla="*/ 345282 h 1419225"/>
              <a:gd name="connsiteX91" fmla="*/ 940594 w 3705225"/>
              <a:gd name="connsiteY91" fmla="*/ 319088 h 1419225"/>
              <a:gd name="connsiteX92" fmla="*/ 890588 w 3705225"/>
              <a:gd name="connsiteY92" fmla="*/ 319088 h 1419225"/>
              <a:gd name="connsiteX93" fmla="*/ 890588 w 3705225"/>
              <a:gd name="connsiteY93" fmla="*/ 271463 h 1419225"/>
              <a:gd name="connsiteX94" fmla="*/ 819150 w 3705225"/>
              <a:gd name="connsiteY94" fmla="*/ 271463 h 1419225"/>
              <a:gd name="connsiteX95" fmla="*/ 819150 w 3705225"/>
              <a:gd name="connsiteY95" fmla="*/ 250032 h 1419225"/>
              <a:gd name="connsiteX96" fmla="*/ 795338 w 3705225"/>
              <a:gd name="connsiteY96" fmla="*/ 250032 h 1419225"/>
              <a:gd name="connsiteX97" fmla="*/ 795338 w 3705225"/>
              <a:gd name="connsiteY97" fmla="*/ 211932 h 1419225"/>
              <a:gd name="connsiteX98" fmla="*/ 664369 w 3705225"/>
              <a:gd name="connsiteY98" fmla="*/ 211932 h 1419225"/>
              <a:gd name="connsiteX99" fmla="*/ 664369 w 3705225"/>
              <a:gd name="connsiteY99" fmla="*/ 188119 h 1419225"/>
              <a:gd name="connsiteX100" fmla="*/ 600075 w 3705225"/>
              <a:gd name="connsiteY100" fmla="*/ 188119 h 1419225"/>
              <a:gd name="connsiteX101" fmla="*/ 600075 w 3705225"/>
              <a:gd name="connsiteY101" fmla="*/ 169069 h 1419225"/>
              <a:gd name="connsiteX102" fmla="*/ 552450 w 3705225"/>
              <a:gd name="connsiteY102" fmla="*/ 169069 h 1419225"/>
              <a:gd name="connsiteX103" fmla="*/ 552450 w 3705225"/>
              <a:gd name="connsiteY103" fmla="*/ 138113 h 1419225"/>
              <a:gd name="connsiteX104" fmla="*/ 533400 w 3705225"/>
              <a:gd name="connsiteY104" fmla="*/ 138113 h 1419225"/>
              <a:gd name="connsiteX105" fmla="*/ 533400 w 3705225"/>
              <a:gd name="connsiteY105" fmla="*/ 104775 h 1419225"/>
              <a:gd name="connsiteX106" fmla="*/ 511969 w 3705225"/>
              <a:gd name="connsiteY106" fmla="*/ 104775 h 1419225"/>
              <a:gd name="connsiteX107" fmla="*/ 511969 w 3705225"/>
              <a:gd name="connsiteY107" fmla="*/ 78582 h 1419225"/>
              <a:gd name="connsiteX108" fmla="*/ 297656 w 3705225"/>
              <a:gd name="connsiteY108" fmla="*/ 78582 h 1419225"/>
              <a:gd name="connsiteX109" fmla="*/ 297656 w 3705225"/>
              <a:gd name="connsiteY109" fmla="*/ 61913 h 1419225"/>
              <a:gd name="connsiteX110" fmla="*/ 159544 w 3705225"/>
              <a:gd name="connsiteY110" fmla="*/ 61913 h 1419225"/>
              <a:gd name="connsiteX111" fmla="*/ 159544 w 3705225"/>
              <a:gd name="connsiteY111" fmla="*/ 23813 h 1419225"/>
              <a:gd name="connsiteX112" fmla="*/ 71438 w 3705225"/>
              <a:gd name="connsiteY112" fmla="*/ 23813 h 1419225"/>
              <a:gd name="connsiteX113" fmla="*/ 71438 w 3705225"/>
              <a:gd name="connsiteY113" fmla="*/ 0 h 1419225"/>
              <a:gd name="connsiteX114" fmla="*/ 0 w 3705225"/>
              <a:gd name="connsiteY114" fmla="*/ 0 h 1419225"/>
              <a:gd name="connsiteX0" fmla="*/ 3705225 w 3705225"/>
              <a:gd name="connsiteY0" fmla="*/ 1419225 h 1419225"/>
              <a:gd name="connsiteX1" fmla="*/ 3469481 w 3705225"/>
              <a:gd name="connsiteY1" fmla="*/ 1419225 h 1419225"/>
              <a:gd name="connsiteX2" fmla="*/ 3469481 w 3705225"/>
              <a:gd name="connsiteY2" fmla="*/ 1381125 h 1419225"/>
              <a:gd name="connsiteX3" fmla="*/ 3395663 w 3705225"/>
              <a:gd name="connsiteY3" fmla="*/ 1381125 h 1419225"/>
              <a:gd name="connsiteX4" fmla="*/ 3395663 w 3705225"/>
              <a:gd name="connsiteY4" fmla="*/ 1350169 h 1419225"/>
              <a:gd name="connsiteX5" fmla="*/ 3257550 w 3705225"/>
              <a:gd name="connsiteY5" fmla="*/ 1350169 h 1419225"/>
              <a:gd name="connsiteX6" fmla="*/ 3257550 w 3705225"/>
              <a:gd name="connsiteY6" fmla="*/ 1321594 h 1419225"/>
              <a:gd name="connsiteX7" fmla="*/ 3014663 w 3705225"/>
              <a:gd name="connsiteY7" fmla="*/ 1321594 h 1419225"/>
              <a:gd name="connsiteX8" fmla="*/ 3014663 w 3705225"/>
              <a:gd name="connsiteY8" fmla="*/ 1297782 h 1419225"/>
              <a:gd name="connsiteX9" fmla="*/ 2919413 w 3705225"/>
              <a:gd name="connsiteY9" fmla="*/ 1297782 h 1419225"/>
              <a:gd name="connsiteX10" fmla="*/ 2919413 w 3705225"/>
              <a:gd name="connsiteY10" fmla="*/ 1278732 h 1419225"/>
              <a:gd name="connsiteX11" fmla="*/ 2852738 w 3705225"/>
              <a:gd name="connsiteY11" fmla="*/ 1278732 h 1419225"/>
              <a:gd name="connsiteX12" fmla="*/ 2852738 w 3705225"/>
              <a:gd name="connsiteY12" fmla="*/ 1259682 h 1419225"/>
              <a:gd name="connsiteX13" fmla="*/ 2824163 w 3705225"/>
              <a:gd name="connsiteY13" fmla="*/ 1259682 h 1419225"/>
              <a:gd name="connsiteX14" fmla="*/ 2824163 w 3705225"/>
              <a:gd name="connsiteY14" fmla="*/ 1238250 h 1419225"/>
              <a:gd name="connsiteX15" fmla="*/ 2783681 w 3705225"/>
              <a:gd name="connsiteY15" fmla="*/ 1238250 h 1419225"/>
              <a:gd name="connsiteX16" fmla="*/ 2783681 w 3705225"/>
              <a:gd name="connsiteY16" fmla="*/ 1216819 h 1419225"/>
              <a:gd name="connsiteX17" fmla="*/ 2752725 w 3705225"/>
              <a:gd name="connsiteY17" fmla="*/ 1216819 h 1419225"/>
              <a:gd name="connsiteX18" fmla="*/ 2752725 w 3705225"/>
              <a:gd name="connsiteY18" fmla="*/ 1197769 h 1419225"/>
              <a:gd name="connsiteX19" fmla="*/ 2724150 w 3705225"/>
              <a:gd name="connsiteY19" fmla="*/ 1197769 h 1419225"/>
              <a:gd name="connsiteX20" fmla="*/ 2724150 w 3705225"/>
              <a:gd name="connsiteY20" fmla="*/ 1169194 h 1419225"/>
              <a:gd name="connsiteX21" fmla="*/ 2688431 w 3705225"/>
              <a:gd name="connsiteY21" fmla="*/ 1169194 h 1419225"/>
              <a:gd name="connsiteX22" fmla="*/ 2688431 w 3705225"/>
              <a:gd name="connsiteY22" fmla="*/ 1143000 h 1419225"/>
              <a:gd name="connsiteX23" fmla="*/ 2583656 w 3705225"/>
              <a:gd name="connsiteY23" fmla="*/ 1143000 h 1419225"/>
              <a:gd name="connsiteX24" fmla="*/ 2583656 w 3705225"/>
              <a:gd name="connsiteY24" fmla="*/ 1112044 h 1419225"/>
              <a:gd name="connsiteX25" fmla="*/ 2557463 w 3705225"/>
              <a:gd name="connsiteY25" fmla="*/ 1112044 h 1419225"/>
              <a:gd name="connsiteX26" fmla="*/ 2557463 w 3705225"/>
              <a:gd name="connsiteY26" fmla="*/ 1097757 h 1419225"/>
              <a:gd name="connsiteX27" fmla="*/ 2502694 w 3705225"/>
              <a:gd name="connsiteY27" fmla="*/ 1097757 h 1419225"/>
              <a:gd name="connsiteX28" fmla="*/ 2502694 w 3705225"/>
              <a:gd name="connsiteY28" fmla="*/ 1078707 h 1419225"/>
              <a:gd name="connsiteX29" fmla="*/ 2466975 w 3705225"/>
              <a:gd name="connsiteY29" fmla="*/ 1078707 h 1419225"/>
              <a:gd name="connsiteX30" fmla="*/ 2466975 w 3705225"/>
              <a:gd name="connsiteY30" fmla="*/ 1057275 h 1419225"/>
              <a:gd name="connsiteX31" fmla="*/ 2393156 w 3705225"/>
              <a:gd name="connsiteY31" fmla="*/ 1057275 h 1419225"/>
              <a:gd name="connsiteX32" fmla="*/ 2393156 w 3705225"/>
              <a:gd name="connsiteY32" fmla="*/ 1038225 h 1419225"/>
              <a:gd name="connsiteX33" fmla="*/ 2340769 w 3705225"/>
              <a:gd name="connsiteY33" fmla="*/ 1038225 h 1419225"/>
              <a:gd name="connsiteX34" fmla="*/ 2340769 w 3705225"/>
              <a:gd name="connsiteY34" fmla="*/ 1019175 h 1419225"/>
              <a:gd name="connsiteX35" fmla="*/ 2283619 w 3705225"/>
              <a:gd name="connsiteY35" fmla="*/ 1019175 h 1419225"/>
              <a:gd name="connsiteX36" fmla="*/ 2283619 w 3705225"/>
              <a:gd name="connsiteY36" fmla="*/ 1004888 h 1419225"/>
              <a:gd name="connsiteX37" fmla="*/ 2209800 w 3705225"/>
              <a:gd name="connsiteY37" fmla="*/ 1004888 h 1419225"/>
              <a:gd name="connsiteX38" fmla="*/ 2209800 w 3705225"/>
              <a:gd name="connsiteY38" fmla="*/ 985838 h 1419225"/>
              <a:gd name="connsiteX39" fmla="*/ 2159794 w 3705225"/>
              <a:gd name="connsiteY39" fmla="*/ 985838 h 1419225"/>
              <a:gd name="connsiteX40" fmla="*/ 2159794 w 3705225"/>
              <a:gd name="connsiteY40" fmla="*/ 959644 h 1419225"/>
              <a:gd name="connsiteX41" fmla="*/ 2069306 w 3705225"/>
              <a:gd name="connsiteY41" fmla="*/ 959644 h 1419225"/>
              <a:gd name="connsiteX42" fmla="*/ 2069306 w 3705225"/>
              <a:gd name="connsiteY42" fmla="*/ 938213 h 1419225"/>
              <a:gd name="connsiteX43" fmla="*/ 2033588 w 3705225"/>
              <a:gd name="connsiteY43" fmla="*/ 938213 h 1419225"/>
              <a:gd name="connsiteX44" fmla="*/ 2033588 w 3705225"/>
              <a:gd name="connsiteY44" fmla="*/ 919163 h 1419225"/>
              <a:gd name="connsiteX45" fmla="*/ 2019300 w 3705225"/>
              <a:gd name="connsiteY45" fmla="*/ 919163 h 1419225"/>
              <a:gd name="connsiteX46" fmla="*/ 2019300 w 3705225"/>
              <a:gd name="connsiteY46" fmla="*/ 890588 h 1419225"/>
              <a:gd name="connsiteX47" fmla="*/ 2002631 w 3705225"/>
              <a:gd name="connsiteY47" fmla="*/ 890588 h 1419225"/>
              <a:gd name="connsiteX48" fmla="*/ 2002631 w 3705225"/>
              <a:gd name="connsiteY48" fmla="*/ 864394 h 1419225"/>
              <a:gd name="connsiteX49" fmla="*/ 1969294 w 3705225"/>
              <a:gd name="connsiteY49" fmla="*/ 864394 h 1419225"/>
              <a:gd name="connsiteX50" fmla="*/ 1969294 w 3705225"/>
              <a:gd name="connsiteY50" fmla="*/ 828675 h 1419225"/>
              <a:gd name="connsiteX51" fmla="*/ 1909763 w 3705225"/>
              <a:gd name="connsiteY51" fmla="*/ 828675 h 1419225"/>
              <a:gd name="connsiteX52" fmla="*/ 1909763 w 3705225"/>
              <a:gd name="connsiteY52" fmla="*/ 809625 h 1419225"/>
              <a:gd name="connsiteX53" fmla="*/ 1869281 w 3705225"/>
              <a:gd name="connsiteY53" fmla="*/ 809625 h 1419225"/>
              <a:gd name="connsiteX54" fmla="*/ 1869281 w 3705225"/>
              <a:gd name="connsiteY54" fmla="*/ 788194 h 1419225"/>
              <a:gd name="connsiteX55" fmla="*/ 1838325 w 3705225"/>
              <a:gd name="connsiteY55" fmla="*/ 788194 h 1419225"/>
              <a:gd name="connsiteX56" fmla="*/ 1838325 w 3705225"/>
              <a:gd name="connsiteY56" fmla="*/ 766763 h 1419225"/>
              <a:gd name="connsiteX57" fmla="*/ 1797844 w 3705225"/>
              <a:gd name="connsiteY57" fmla="*/ 766763 h 1419225"/>
              <a:gd name="connsiteX58" fmla="*/ 1797844 w 3705225"/>
              <a:gd name="connsiteY58" fmla="*/ 742950 h 1419225"/>
              <a:gd name="connsiteX59" fmla="*/ 1781175 w 3705225"/>
              <a:gd name="connsiteY59" fmla="*/ 742950 h 1419225"/>
              <a:gd name="connsiteX60" fmla="*/ 1781175 w 3705225"/>
              <a:gd name="connsiteY60" fmla="*/ 711994 h 1419225"/>
              <a:gd name="connsiteX61" fmla="*/ 1771650 w 3705225"/>
              <a:gd name="connsiteY61" fmla="*/ 711994 h 1419225"/>
              <a:gd name="connsiteX62" fmla="*/ 1771650 w 3705225"/>
              <a:gd name="connsiteY62" fmla="*/ 683419 h 1419225"/>
              <a:gd name="connsiteX63" fmla="*/ 1674019 w 3705225"/>
              <a:gd name="connsiteY63" fmla="*/ 683419 h 1419225"/>
              <a:gd name="connsiteX64" fmla="*/ 1681163 w 3705225"/>
              <a:gd name="connsiteY64" fmla="*/ 676275 h 1419225"/>
              <a:gd name="connsiteX65" fmla="*/ 1569244 w 3705225"/>
              <a:gd name="connsiteY65" fmla="*/ 676275 h 1419225"/>
              <a:gd name="connsiteX66" fmla="*/ 1569244 w 3705225"/>
              <a:gd name="connsiteY66" fmla="*/ 650082 h 1419225"/>
              <a:gd name="connsiteX67" fmla="*/ 1412081 w 3705225"/>
              <a:gd name="connsiteY67" fmla="*/ 650082 h 1419225"/>
              <a:gd name="connsiteX68" fmla="*/ 1412081 w 3705225"/>
              <a:gd name="connsiteY68" fmla="*/ 607219 h 1419225"/>
              <a:gd name="connsiteX69" fmla="*/ 1376363 w 3705225"/>
              <a:gd name="connsiteY69" fmla="*/ 607219 h 1419225"/>
              <a:gd name="connsiteX70" fmla="*/ 1376363 w 3705225"/>
              <a:gd name="connsiteY70" fmla="*/ 571500 h 1419225"/>
              <a:gd name="connsiteX71" fmla="*/ 1295400 w 3705225"/>
              <a:gd name="connsiteY71" fmla="*/ 571500 h 1419225"/>
              <a:gd name="connsiteX72" fmla="*/ 1295400 w 3705225"/>
              <a:gd name="connsiteY72" fmla="*/ 538163 h 1419225"/>
              <a:gd name="connsiteX73" fmla="*/ 1278731 w 3705225"/>
              <a:gd name="connsiteY73" fmla="*/ 538163 h 1419225"/>
              <a:gd name="connsiteX74" fmla="*/ 1278731 w 3705225"/>
              <a:gd name="connsiteY74" fmla="*/ 492919 h 1419225"/>
              <a:gd name="connsiteX75" fmla="*/ 1207294 w 3705225"/>
              <a:gd name="connsiteY75" fmla="*/ 492919 h 1419225"/>
              <a:gd name="connsiteX76" fmla="*/ 1207294 w 3705225"/>
              <a:gd name="connsiteY76" fmla="*/ 473869 h 1419225"/>
              <a:gd name="connsiteX77" fmla="*/ 1150144 w 3705225"/>
              <a:gd name="connsiteY77" fmla="*/ 473869 h 1419225"/>
              <a:gd name="connsiteX78" fmla="*/ 1150144 w 3705225"/>
              <a:gd name="connsiteY78" fmla="*/ 452438 h 1419225"/>
              <a:gd name="connsiteX79" fmla="*/ 1114425 w 3705225"/>
              <a:gd name="connsiteY79" fmla="*/ 452438 h 1419225"/>
              <a:gd name="connsiteX80" fmla="*/ 1114425 w 3705225"/>
              <a:gd name="connsiteY80" fmla="*/ 431007 h 1419225"/>
              <a:gd name="connsiteX81" fmla="*/ 1090613 w 3705225"/>
              <a:gd name="connsiteY81" fmla="*/ 431007 h 1419225"/>
              <a:gd name="connsiteX82" fmla="*/ 1090613 w 3705225"/>
              <a:gd name="connsiteY82" fmla="*/ 409575 h 1419225"/>
              <a:gd name="connsiteX83" fmla="*/ 1054894 w 3705225"/>
              <a:gd name="connsiteY83" fmla="*/ 409575 h 1419225"/>
              <a:gd name="connsiteX84" fmla="*/ 1042988 w 3705225"/>
              <a:gd name="connsiteY84" fmla="*/ 392907 h 1419225"/>
              <a:gd name="connsiteX85" fmla="*/ 1009650 w 3705225"/>
              <a:gd name="connsiteY85" fmla="*/ 392907 h 1419225"/>
              <a:gd name="connsiteX86" fmla="*/ 1009650 w 3705225"/>
              <a:gd name="connsiteY86" fmla="*/ 366713 h 1419225"/>
              <a:gd name="connsiteX87" fmla="*/ 966788 w 3705225"/>
              <a:gd name="connsiteY87" fmla="*/ 366713 h 1419225"/>
              <a:gd name="connsiteX88" fmla="*/ 966788 w 3705225"/>
              <a:gd name="connsiteY88" fmla="*/ 345282 h 1419225"/>
              <a:gd name="connsiteX89" fmla="*/ 940594 w 3705225"/>
              <a:gd name="connsiteY89" fmla="*/ 345282 h 1419225"/>
              <a:gd name="connsiteX90" fmla="*/ 940594 w 3705225"/>
              <a:gd name="connsiteY90" fmla="*/ 319088 h 1419225"/>
              <a:gd name="connsiteX91" fmla="*/ 890588 w 3705225"/>
              <a:gd name="connsiteY91" fmla="*/ 319088 h 1419225"/>
              <a:gd name="connsiteX92" fmla="*/ 890588 w 3705225"/>
              <a:gd name="connsiteY92" fmla="*/ 271463 h 1419225"/>
              <a:gd name="connsiteX93" fmla="*/ 819150 w 3705225"/>
              <a:gd name="connsiteY93" fmla="*/ 271463 h 1419225"/>
              <a:gd name="connsiteX94" fmla="*/ 819150 w 3705225"/>
              <a:gd name="connsiteY94" fmla="*/ 250032 h 1419225"/>
              <a:gd name="connsiteX95" fmla="*/ 795338 w 3705225"/>
              <a:gd name="connsiteY95" fmla="*/ 250032 h 1419225"/>
              <a:gd name="connsiteX96" fmla="*/ 795338 w 3705225"/>
              <a:gd name="connsiteY96" fmla="*/ 211932 h 1419225"/>
              <a:gd name="connsiteX97" fmla="*/ 664369 w 3705225"/>
              <a:gd name="connsiteY97" fmla="*/ 211932 h 1419225"/>
              <a:gd name="connsiteX98" fmla="*/ 664369 w 3705225"/>
              <a:gd name="connsiteY98" fmla="*/ 188119 h 1419225"/>
              <a:gd name="connsiteX99" fmla="*/ 600075 w 3705225"/>
              <a:gd name="connsiteY99" fmla="*/ 188119 h 1419225"/>
              <a:gd name="connsiteX100" fmla="*/ 600075 w 3705225"/>
              <a:gd name="connsiteY100" fmla="*/ 169069 h 1419225"/>
              <a:gd name="connsiteX101" fmla="*/ 552450 w 3705225"/>
              <a:gd name="connsiteY101" fmla="*/ 169069 h 1419225"/>
              <a:gd name="connsiteX102" fmla="*/ 552450 w 3705225"/>
              <a:gd name="connsiteY102" fmla="*/ 138113 h 1419225"/>
              <a:gd name="connsiteX103" fmla="*/ 533400 w 3705225"/>
              <a:gd name="connsiteY103" fmla="*/ 138113 h 1419225"/>
              <a:gd name="connsiteX104" fmla="*/ 533400 w 3705225"/>
              <a:gd name="connsiteY104" fmla="*/ 104775 h 1419225"/>
              <a:gd name="connsiteX105" fmla="*/ 511969 w 3705225"/>
              <a:gd name="connsiteY105" fmla="*/ 104775 h 1419225"/>
              <a:gd name="connsiteX106" fmla="*/ 511969 w 3705225"/>
              <a:gd name="connsiteY106" fmla="*/ 78582 h 1419225"/>
              <a:gd name="connsiteX107" fmla="*/ 297656 w 3705225"/>
              <a:gd name="connsiteY107" fmla="*/ 78582 h 1419225"/>
              <a:gd name="connsiteX108" fmla="*/ 297656 w 3705225"/>
              <a:gd name="connsiteY108" fmla="*/ 61913 h 1419225"/>
              <a:gd name="connsiteX109" fmla="*/ 159544 w 3705225"/>
              <a:gd name="connsiteY109" fmla="*/ 61913 h 1419225"/>
              <a:gd name="connsiteX110" fmla="*/ 159544 w 3705225"/>
              <a:gd name="connsiteY110" fmla="*/ 23813 h 1419225"/>
              <a:gd name="connsiteX111" fmla="*/ 71438 w 3705225"/>
              <a:gd name="connsiteY111" fmla="*/ 23813 h 1419225"/>
              <a:gd name="connsiteX112" fmla="*/ 71438 w 3705225"/>
              <a:gd name="connsiteY112" fmla="*/ 0 h 1419225"/>
              <a:gd name="connsiteX113" fmla="*/ 0 w 3705225"/>
              <a:gd name="connsiteY113" fmla="*/ 0 h 1419225"/>
              <a:gd name="connsiteX0" fmla="*/ 3705225 w 3705225"/>
              <a:gd name="connsiteY0" fmla="*/ 1419225 h 1419225"/>
              <a:gd name="connsiteX1" fmla="*/ 3469481 w 3705225"/>
              <a:gd name="connsiteY1" fmla="*/ 1419225 h 1419225"/>
              <a:gd name="connsiteX2" fmla="*/ 3469481 w 3705225"/>
              <a:gd name="connsiteY2" fmla="*/ 1381125 h 1419225"/>
              <a:gd name="connsiteX3" fmla="*/ 3395663 w 3705225"/>
              <a:gd name="connsiteY3" fmla="*/ 1381125 h 1419225"/>
              <a:gd name="connsiteX4" fmla="*/ 3395663 w 3705225"/>
              <a:gd name="connsiteY4" fmla="*/ 1350169 h 1419225"/>
              <a:gd name="connsiteX5" fmla="*/ 3257550 w 3705225"/>
              <a:gd name="connsiteY5" fmla="*/ 1350169 h 1419225"/>
              <a:gd name="connsiteX6" fmla="*/ 3257550 w 3705225"/>
              <a:gd name="connsiteY6" fmla="*/ 1321594 h 1419225"/>
              <a:gd name="connsiteX7" fmla="*/ 3014663 w 3705225"/>
              <a:gd name="connsiteY7" fmla="*/ 1321594 h 1419225"/>
              <a:gd name="connsiteX8" fmla="*/ 3014663 w 3705225"/>
              <a:gd name="connsiteY8" fmla="*/ 1297782 h 1419225"/>
              <a:gd name="connsiteX9" fmla="*/ 2919413 w 3705225"/>
              <a:gd name="connsiteY9" fmla="*/ 1297782 h 1419225"/>
              <a:gd name="connsiteX10" fmla="*/ 2919413 w 3705225"/>
              <a:gd name="connsiteY10" fmla="*/ 1278732 h 1419225"/>
              <a:gd name="connsiteX11" fmla="*/ 2852738 w 3705225"/>
              <a:gd name="connsiteY11" fmla="*/ 1278732 h 1419225"/>
              <a:gd name="connsiteX12" fmla="*/ 2852738 w 3705225"/>
              <a:gd name="connsiteY12" fmla="*/ 1259682 h 1419225"/>
              <a:gd name="connsiteX13" fmla="*/ 2824163 w 3705225"/>
              <a:gd name="connsiteY13" fmla="*/ 1259682 h 1419225"/>
              <a:gd name="connsiteX14" fmla="*/ 2824163 w 3705225"/>
              <a:gd name="connsiteY14" fmla="*/ 1238250 h 1419225"/>
              <a:gd name="connsiteX15" fmla="*/ 2783681 w 3705225"/>
              <a:gd name="connsiteY15" fmla="*/ 1238250 h 1419225"/>
              <a:gd name="connsiteX16" fmla="*/ 2783681 w 3705225"/>
              <a:gd name="connsiteY16" fmla="*/ 1216819 h 1419225"/>
              <a:gd name="connsiteX17" fmla="*/ 2752725 w 3705225"/>
              <a:gd name="connsiteY17" fmla="*/ 1216819 h 1419225"/>
              <a:gd name="connsiteX18" fmla="*/ 2752725 w 3705225"/>
              <a:gd name="connsiteY18" fmla="*/ 1197769 h 1419225"/>
              <a:gd name="connsiteX19" fmla="*/ 2724150 w 3705225"/>
              <a:gd name="connsiteY19" fmla="*/ 1197769 h 1419225"/>
              <a:gd name="connsiteX20" fmla="*/ 2724150 w 3705225"/>
              <a:gd name="connsiteY20" fmla="*/ 1169194 h 1419225"/>
              <a:gd name="connsiteX21" fmla="*/ 2688431 w 3705225"/>
              <a:gd name="connsiteY21" fmla="*/ 1169194 h 1419225"/>
              <a:gd name="connsiteX22" fmla="*/ 2688431 w 3705225"/>
              <a:gd name="connsiteY22" fmla="*/ 1143000 h 1419225"/>
              <a:gd name="connsiteX23" fmla="*/ 2583656 w 3705225"/>
              <a:gd name="connsiteY23" fmla="*/ 1143000 h 1419225"/>
              <a:gd name="connsiteX24" fmla="*/ 2583656 w 3705225"/>
              <a:gd name="connsiteY24" fmla="*/ 1112044 h 1419225"/>
              <a:gd name="connsiteX25" fmla="*/ 2557463 w 3705225"/>
              <a:gd name="connsiteY25" fmla="*/ 1112044 h 1419225"/>
              <a:gd name="connsiteX26" fmla="*/ 2557463 w 3705225"/>
              <a:gd name="connsiteY26" fmla="*/ 1097757 h 1419225"/>
              <a:gd name="connsiteX27" fmla="*/ 2502694 w 3705225"/>
              <a:gd name="connsiteY27" fmla="*/ 1097757 h 1419225"/>
              <a:gd name="connsiteX28" fmla="*/ 2502694 w 3705225"/>
              <a:gd name="connsiteY28" fmla="*/ 1078707 h 1419225"/>
              <a:gd name="connsiteX29" fmla="*/ 2466975 w 3705225"/>
              <a:gd name="connsiteY29" fmla="*/ 1078707 h 1419225"/>
              <a:gd name="connsiteX30" fmla="*/ 2466975 w 3705225"/>
              <a:gd name="connsiteY30" fmla="*/ 1057275 h 1419225"/>
              <a:gd name="connsiteX31" fmla="*/ 2393156 w 3705225"/>
              <a:gd name="connsiteY31" fmla="*/ 1057275 h 1419225"/>
              <a:gd name="connsiteX32" fmla="*/ 2393156 w 3705225"/>
              <a:gd name="connsiteY32" fmla="*/ 1038225 h 1419225"/>
              <a:gd name="connsiteX33" fmla="*/ 2340769 w 3705225"/>
              <a:gd name="connsiteY33" fmla="*/ 1038225 h 1419225"/>
              <a:gd name="connsiteX34" fmla="*/ 2340769 w 3705225"/>
              <a:gd name="connsiteY34" fmla="*/ 1019175 h 1419225"/>
              <a:gd name="connsiteX35" fmla="*/ 2283619 w 3705225"/>
              <a:gd name="connsiteY35" fmla="*/ 1019175 h 1419225"/>
              <a:gd name="connsiteX36" fmla="*/ 2283619 w 3705225"/>
              <a:gd name="connsiteY36" fmla="*/ 1004888 h 1419225"/>
              <a:gd name="connsiteX37" fmla="*/ 2209800 w 3705225"/>
              <a:gd name="connsiteY37" fmla="*/ 1004888 h 1419225"/>
              <a:gd name="connsiteX38" fmla="*/ 2209800 w 3705225"/>
              <a:gd name="connsiteY38" fmla="*/ 985838 h 1419225"/>
              <a:gd name="connsiteX39" fmla="*/ 2159794 w 3705225"/>
              <a:gd name="connsiteY39" fmla="*/ 985838 h 1419225"/>
              <a:gd name="connsiteX40" fmla="*/ 2159794 w 3705225"/>
              <a:gd name="connsiteY40" fmla="*/ 959644 h 1419225"/>
              <a:gd name="connsiteX41" fmla="*/ 2069306 w 3705225"/>
              <a:gd name="connsiteY41" fmla="*/ 959644 h 1419225"/>
              <a:gd name="connsiteX42" fmla="*/ 2069306 w 3705225"/>
              <a:gd name="connsiteY42" fmla="*/ 938213 h 1419225"/>
              <a:gd name="connsiteX43" fmla="*/ 2033588 w 3705225"/>
              <a:gd name="connsiteY43" fmla="*/ 938213 h 1419225"/>
              <a:gd name="connsiteX44" fmla="*/ 2033588 w 3705225"/>
              <a:gd name="connsiteY44" fmla="*/ 919163 h 1419225"/>
              <a:gd name="connsiteX45" fmla="*/ 2019300 w 3705225"/>
              <a:gd name="connsiteY45" fmla="*/ 919163 h 1419225"/>
              <a:gd name="connsiteX46" fmla="*/ 2019300 w 3705225"/>
              <a:gd name="connsiteY46" fmla="*/ 890588 h 1419225"/>
              <a:gd name="connsiteX47" fmla="*/ 2002631 w 3705225"/>
              <a:gd name="connsiteY47" fmla="*/ 890588 h 1419225"/>
              <a:gd name="connsiteX48" fmla="*/ 2002631 w 3705225"/>
              <a:gd name="connsiteY48" fmla="*/ 864394 h 1419225"/>
              <a:gd name="connsiteX49" fmla="*/ 1969294 w 3705225"/>
              <a:gd name="connsiteY49" fmla="*/ 864394 h 1419225"/>
              <a:gd name="connsiteX50" fmla="*/ 1969294 w 3705225"/>
              <a:gd name="connsiteY50" fmla="*/ 828675 h 1419225"/>
              <a:gd name="connsiteX51" fmla="*/ 1909763 w 3705225"/>
              <a:gd name="connsiteY51" fmla="*/ 828675 h 1419225"/>
              <a:gd name="connsiteX52" fmla="*/ 1909763 w 3705225"/>
              <a:gd name="connsiteY52" fmla="*/ 809625 h 1419225"/>
              <a:gd name="connsiteX53" fmla="*/ 1869281 w 3705225"/>
              <a:gd name="connsiteY53" fmla="*/ 809625 h 1419225"/>
              <a:gd name="connsiteX54" fmla="*/ 1869281 w 3705225"/>
              <a:gd name="connsiteY54" fmla="*/ 788194 h 1419225"/>
              <a:gd name="connsiteX55" fmla="*/ 1838325 w 3705225"/>
              <a:gd name="connsiteY55" fmla="*/ 788194 h 1419225"/>
              <a:gd name="connsiteX56" fmla="*/ 1838325 w 3705225"/>
              <a:gd name="connsiteY56" fmla="*/ 766763 h 1419225"/>
              <a:gd name="connsiteX57" fmla="*/ 1797844 w 3705225"/>
              <a:gd name="connsiteY57" fmla="*/ 766763 h 1419225"/>
              <a:gd name="connsiteX58" fmla="*/ 1797844 w 3705225"/>
              <a:gd name="connsiteY58" fmla="*/ 742950 h 1419225"/>
              <a:gd name="connsiteX59" fmla="*/ 1781175 w 3705225"/>
              <a:gd name="connsiteY59" fmla="*/ 742950 h 1419225"/>
              <a:gd name="connsiteX60" fmla="*/ 1781175 w 3705225"/>
              <a:gd name="connsiteY60" fmla="*/ 711994 h 1419225"/>
              <a:gd name="connsiteX61" fmla="*/ 1771650 w 3705225"/>
              <a:gd name="connsiteY61" fmla="*/ 711994 h 1419225"/>
              <a:gd name="connsiteX62" fmla="*/ 1771650 w 3705225"/>
              <a:gd name="connsiteY62" fmla="*/ 683419 h 1419225"/>
              <a:gd name="connsiteX63" fmla="*/ 1674019 w 3705225"/>
              <a:gd name="connsiteY63" fmla="*/ 683419 h 1419225"/>
              <a:gd name="connsiteX64" fmla="*/ 1674019 w 3705225"/>
              <a:gd name="connsiteY64" fmla="*/ 671513 h 1419225"/>
              <a:gd name="connsiteX65" fmla="*/ 1569244 w 3705225"/>
              <a:gd name="connsiteY65" fmla="*/ 676275 h 1419225"/>
              <a:gd name="connsiteX66" fmla="*/ 1569244 w 3705225"/>
              <a:gd name="connsiteY66" fmla="*/ 650082 h 1419225"/>
              <a:gd name="connsiteX67" fmla="*/ 1412081 w 3705225"/>
              <a:gd name="connsiteY67" fmla="*/ 650082 h 1419225"/>
              <a:gd name="connsiteX68" fmla="*/ 1412081 w 3705225"/>
              <a:gd name="connsiteY68" fmla="*/ 607219 h 1419225"/>
              <a:gd name="connsiteX69" fmla="*/ 1376363 w 3705225"/>
              <a:gd name="connsiteY69" fmla="*/ 607219 h 1419225"/>
              <a:gd name="connsiteX70" fmla="*/ 1376363 w 3705225"/>
              <a:gd name="connsiteY70" fmla="*/ 571500 h 1419225"/>
              <a:gd name="connsiteX71" fmla="*/ 1295400 w 3705225"/>
              <a:gd name="connsiteY71" fmla="*/ 571500 h 1419225"/>
              <a:gd name="connsiteX72" fmla="*/ 1295400 w 3705225"/>
              <a:gd name="connsiteY72" fmla="*/ 538163 h 1419225"/>
              <a:gd name="connsiteX73" fmla="*/ 1278731 w 3705225"/>
              <a:gd name="connsiteY73" fmla="*/ 538163 h 1419225"/>
              <a:gd name="connsiteX74" fmla="*/ 1278731 w 3705225"/>
              <a:gd name="connsiteY74" fmla="*/ 492919 h 1419225"/>
              <a:gd name="connsiteX75" fmla="*/ 1207294 w 3705225"/>
              <a:gd name="connsiteY75" fmla="*/ 492919 h 1419225"/>
              <a:gd name="connsiteX76" fmla="*/ 1207294 w 3705225"/>
              <a:gd name="connsiteY76" fmla="*/ 473869 h 1419225"/>
              <a:gd name="connsiteX77" fmla="*/ 1150144 w 3705225"/>
              <a:gd name="connsiteY77" fmla="*/ 473869 h 1419225"/>
              <a:gd name="connsiteX78" fmla="*/ 1150144 w 3705225"/>
              <a:gd name="connsiteY78" fmla="*/ 452438 h 1419225"/>
              <a:gd name="connsiteX79" fmla="*/ 1114425 w 3705225"/>
              <a:gd name="connsiteY79" fmla="*/ 452438 h 1419225"/>
              <a:gd name="connsiteX80" fmla="*/ 1114425 w 3705225"/>
              <a:gd name="connsiteY80" fmla="*/ 431007 h 1419225"/>
              <a:gd name="connsiteX81" fmla="*/ 1090613 w 3705225"/>
              <a:gd name="connsiteY81" fmla="*/ 431007 h 1419225"/>
              <a:gd name="connsiteX82" fmla="*/ 1090613 w 3705225"/>
              <a:gd name="connsiteY82" fmla="*/ 409575 h 1419225"/>
              <a:gd name="connsiteX83" fmla="*/ 1054894 w 3705225"/>
              <a:gd name="connsiteY83" fmla="*/ 409575 h 1419225"/>
              <a:gd name="connsiteX84" fmla="*/ 1042988 w 3705225"/>
              <a:gd name="connsiteY84" fmla="*/ 392907 h 1419225"/>
              <a:gd name="connsiteX85" fmla="*/ 1009650 w 3705225"/>
              <a:gd name="connsiteY85" fmla="*/ 392907 h 1419225"/>
              <a:gd name="connsiteX86" fmla="*/ 1009650 w 3705225"/>
              <a:gd name="connsiteY86" fmla="*/ 366713 h 1419225"/>
              <a:gd name="connsiteX87" fmla="*/ 966788 w 3705225"/>
              <a:gd name="connsiteY87" fmla="*/ 366713 h 1419225"/>
              <a:gd name="connsiteX88" fmla="*/ 966788 w 3705225"/>
              <a:gd name="connsiteY88" fmla="*/ 345282 h 1419225"/>
              <a:gd name="connsiteX89" fmla="*/ 940594 w 3705225"/>
              <a:gd name="connsiteY89" fmla="*/ 345282 h 1419225"/>
              <a:gd name="connsiteX90" fmla="*/ 940594 w 3705225"/>
              <a:gd name="connsiteY90" fmla="*/ 319088 h 1419225"/>
              <a:gd name="connsiteX91" fmla="*/ 890588 w 3705225"/>
              <a:gd name="connsiteY91" fmla="*/ 319088 h 1419225"/>
              <a:gd name="connsiteX92" fmla="*/ 890588 w 3705225"/>
              <a:gd name="connsiteY92" fmla="*/ 271463 h 1419225"/>
              <a:gd name="connsiteX93" fmla="*/ 819150 w 3705225"/>
              <a:gd name="connsiteY93" fmla="*/ 271463 h 1419225"/>
              <a:gd name="connsiteX94" fmla="*/ 819150 w 3705225"/>
              <a:gd name="connsiteY94" fmla="*/ 250032 h 1419225"/>
              <a:gd name="connsiteX95" fmla="*/ 795338 w 3705225"/>
              <a:gd name="connsiteY95" fmla="*/ 250032 h 1419225"/>
              <a:gd name="connsiteX96" fmla="*/ 795338 w 3705225"/>
              <a:gd name="connsiteY96" fmla="*/ 211932 h 1419225"/>
              <a:gd name="connsiteX97" fmla="*/ 664369 w 3705225"/>
              <a:gd name="connsiteY97" fmla="*/ 211932 h 1419225"/>
              <a:gd name="connsiteX98" fmla="*/ 664369 w 3705225"/>
              <a:gd name="connsiteY98" fmla="*/ 188119 h 1419225"/>
              <a:gd name="connsiteX99" fmla="*/ 600075 w 3705225"/>
              <a:gd name="connsiteY99" fmla="*/ 188119 h 1419225"/>
              <a:gd name="connsiteX100" fmla="*/ 600075 w 3705225"/>
              <a:gd name="connsiteY100" fmla="*/ 169069 h 1419225"/>
              <a:gd name="connsiteX101" fmla="*/ 552450 w 3705225"/>
              <a:gd name="connsiteY101" fmla="*/ 169069 h 1419225"/>
              <a:gd name="connsiteX102" fmla="*/ 552450 w 3705225"/>
              <a:gd name="connsiteY102" fmla="*/ 138113 h 1419225"/>
              <a:gd name="connsiteX103" fmla="*/ 533400 w 3705225"/>
              <a:gd name="connsiteY103" fmla="*/ 138113 h 1419225"/>
              <a:gd name="connsiteX104" fmla="*/ 533400 w 3705225"/>
              <a:gd name="connsiteY104" fmla="*/ 104775 h 1419225"/>
              <a:gd name="connsiteX105" fmla="*/ 511969 w 3705225"/>
              <a:gd name="connsiteY105" fmla="*/ 104775 h 1419225"/>
              <a:gd name="connsiteX106" fmla="*/ 511969 w 3705225"/>
              <a:gd name="connsiteY106" fmla="*/ 78582 h 1419225"/>
              <a:gd name="connsiteX107" fmla="*/ 297656 w 3705225"/>
              <a:gd name="connsiteY107" fmla="*/ 78582 h 1419225"/>
              <a:gd name="connsiteX108" fmla="*/ 297656 w 3705225"/>
              <a:gd name="connsiteY108" fmla="*/ 61913 h 1419225"/>
              <a:gd name="connsiteX109" fmla="*/ 159544 w 3705225"/>
              <a:gd name="connsiteY109" fmla="*/ 61913 h 1419225"/>
              <a:gd name="connsiteX110" fmla="*/ 159544 w 3705225"/>
              <a:gd name="connsiteY110" fmla="*/ 23813 h 1419225"/>
              <a:gd name="connsiteX111" fmla="*/ 71438 w 3705225"/>
              <a:gd name="connsiteY111" fmla="*/ 23813 h 1419225"/>
              <a:gd name="connsiteX112" fmla="*/ 71438 w 3705225"/>
              <a:gd name="connsiteY112" fmla="*/ 0 h 1419225"/>
              <a:gd name="connsiteX113" fmla="*/ 0 w 3705225"/>
              <a:gd name="connsiteY113" fmla="*/ 0 h 1419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3705225" h="1419225">
                <a:moveTo>
                  <a:pt x="3705225" y="1419225"/>
                </a:moveTo>
                <a:lnTo>
                  <a:pt x="3469481" y="1419225"/>
                </a:lnTo>
                <a:lnTo>
                  <a:pt x="3469481" y="1381125"/>
                </a:lnTo>
                <a:lnTo>
                  <a:pt x="3395663" y="1381125"/>
                </a:lnTo>
                <a:lnTo>
                  <a:pt x="3395663" y="1350169"/>
                </a:lnTo>
                <a:lnTo>
                  <a:pt x="3257550" y="1350169"/>
                </a:lnTo>
                <a:lnTo>
                  <a:pt x="3257550" y="1321594"/>
                </a:lnTo>
                <a:lnTo>
                  <a:pt x="3014663" y="1321594"/>
                </a:lnTo>
                <a:lnTo>
                  <a:pt x="3014663" y="1297782"/>
                </a:lnTo>
                <a:lnTo>
                  <a:pt x="2919413" y="1297782"/>
                </a:lnTo>
                <a:lnTo>
                  <a:pt x="2919413" y="1278732"/>
                </a:lnTo>
                <a:lnTo>
                  <a:pt x="2852738" y="1278732"/>
                </a:lnTo>
                <a:lnTo>
                  <a:pt x="2852738" y="1259682"/>
                </a:lnTo>
                <a:lnTo>
                  <a:pt x="2824163" y="1259682"/>
                </a:lnTo>
                <a:lnTo>
                  <a:pt x="2824163" y="1238250"/>
                </a:lnTo>
                <a:lnTo>
                  <a:pt x="2783681" y="1238250"/>
                </a:lnTo>
                <a:lnTo>
                  <a:pt x="2783681" y="1216819"/>
                </a:lnTo>
                <a:lnTo>
                  <a:pt x="2752725" y="1216819"/>
                </a:lnTo>
                <a:lnTo>
                  <a:pt x="2752725" y="1197769"/>
                </a:lnTo>
                <a:lnTo>
                  <a:pt x="2724150" y="1197769"/>
                </a:lnTo>
                <a:lnTo>
                  <a:pt x="2724150" y="1169194"/>
                </a:lnTo>
                <a:lnTo>
                  <a:pt x="2688431" y="1169194"/>
                </a:lnTo>
                <a:lnTo>
                  <a:pt x="2688431" y="1143000"/>
                </a:lnTo>
                <a:lnTo>
                  <a:pt x="2583656" y="1143000"/>
                </a:lnTo>
                <a:lnTo>
                  <a:pt x="2583656" y="1112044"/>
                </a:lnTo>
                <a:lnTo>
                  <a:pt x="2557463" y="1112044"/>
                </a:lnTo>
                <a:lnTo>
                  <a:pt x="2557463" y="1097757"/>
                </a:lnTo>
                <a:lnTo>
                  <a:pt x="2502694" y="1097757"/>
                </a:lnTo>
                <a:lnTo>
                  <a:pt x="2502694" y="1078707"/>
                </a:lnTo>
                <a:lnTo>
                  <a:pt x="2466975" y="1078707"/>
                </a:lnTo>
                <a:lnTo>
                  <a:pt x="2466975" y="1057275"/>
                </a:lnTo>
                <a:lnTo>
                  <a:pt x="2393156" y="1057275"/>
                </a:lnTo>
                <a:lnTo>
                  <a:pt x="2393156" y="1038225"/>
                </a:lnTo>
                <a:lnTo>
                  <a:pt x="2340769" y="1038225"/>
                </a:lnTo>
                <a:lnTo>
                  <a:pt x="2340769" y="1019175"/>
                </a:lnTo>
                <a:lnTo>
                  <a:pt x="2283619" y="1019175"/>
                </a:lnTo>
                <a:lnTo>
                  <a:pt x="2283619" y="1004888"/>
                </a:lnTo>
                <a:lnTo>
                  <a:pt x="2209800" y="1004888"/>
                </a:lnTo>
                <a:lnTo>
                  <a:pt x="2209800" y="985838"/>
                </a:lnTo>
                <a:lnTo>
                  <a:pt x="2159794" y="985838"/>
                </a:lnTo>
                <a:lnTo>
                  <a:pt x="2159794" y="959644"/>
                </a:lnTo>
                <a:lnTo>
                  <a:pt x="2069306" y="959644"/>
                </a:lnTo>
                <a:lnTo>
                  <a:pt x="2069306" y="938213"/>
                </a:lnTo>
                <a:lnTo>
                  <a:pt x="2033588" y="938213"/>
                </a:lnTo>
                <a:lnTo>
                  <a:pt x="2033588" y="919163"/>
                </a:lnTo>
                <a:lnTo>
                  <a:pt x="2019300" y="919163"/>
                </a:lnTo>
                <a:lnTo>
                  <a:pt x="2019300" y="890588"/>
                </a:lnTo>
                <a:lnTo>
                  <a:pt x="2002631" y="890588"/>
                </a:lnTo>
                <a:lnTo>
                  <a:pt x="2002631" y="864394"/>
                </a:lnTo>
                <a:lnTo>
                  <a:pt x="1969294" y="864394"/>
                </a:lnTo>
                <a:lnTo>
                  <a:pt x="1969294" y="828675"/>
                </a:lnTo>
                <a:lnTo>
                  <a:pt x="1909763" y="828675"/>
                </a:lnTo>
                <a:lnTo>
                  <a:pt x="1909763" y="809625"/>
                </a:lnTo>
                <a:lnTo>
                  <a:pt x="1869281" y="809625"/>
                </a:lnTo>
                <a:lnTo>
                  <a:pt x="1869281" y="788194"/>
                </a:lnTo>
                <a:lnTo>
                  <a:pt x="1838325" y="788194"/>
                </a:lnTo>
                <a:lnTo>
                  <a:pt x="1838325" y="766763"/>
                </a:lnTo>
                <a:lnTo>
                  <a:pt x="1797844" y="766763"/>
                </a:lnTo>
                <a:lnTo>
                  <a:pt x="1797844" y="742950"/>
                </a:lnTo>
                <a:lnTo>
                  <a:pt x="1781175" y="742950"/>
                </a:lnTo>
                <a:lnTo>
                  <a:pt x="1781175" y="711994"/>
                </a:lnTo>
                <a:lnTo>
                  <a:pt x="1771650" y="711994"/>
                </a:lnTo>
                <a:lnTo>
                  <a:pt x="1771650" y="683419"/>
                </a:lnTo>
                <a:lnTo>
                  <a:pt x="1674019" y="683419"/>
                </a:lnTo>
                <a:lnTo>
                  <a:pt x="1674019" y="671513"/>
                </a:lnTo>
                <a:lnTo>
                  <a:pt x="1569244" y="676275"/>
                </a:lnTo>
                <a:lnTo>
                  <a:pt x="1569244" y="650082"/>
                </a:lnTo>
                <a:lnTo>
                  <a:pt x="1412081" y="650082"/>
                </a:lnTo>
                <a:lnTo>
                  <a:pt x="1412081" y="607219"/>
                </a:lnTo>
                <a:lnTo>
                  <a:pt x="1376363" y="607219"/>
                </a:lnTo>
                <a:lnTo>
                  <a:pt x="1376363" y="571500"/>
                </a:lnTo>
                <a:lnTo>
                  <a:pt x="1295400" y="571500"/>
                </a:lnTo>
                <a:lnTo>
                  <a:pt x="1295400" y="538163"/>
                </a:lnTo>
                <a:lnTo>
                  <a:pt x="1278731" y="538163"/>
                </a:lnTo>
                <a:lnTo>
                  <a:pt x="1278731" y="492919"/>
                </a:lnTo>
                <a:lnTo>
                  <a:pt x="1207294" y="492919"/>
                </a:lnTo>
                <a:lnTo>
                  <a:pt x="1207294" y="473869"/>
                </a:lnTo>
                <a:lnTo>
                  <a:pt x="1150144" y="473869"/>
                </a:lnTo>
                <a:lnTo>
                  <a:pt x="1150144" y="452438"/>
                </a:lnTo>
                <a:lnTo>
                  <a:pt x="1114425" y="452438"/>
                </a:lnTo>
                <a:lnTo>
                  <a:pt x="1114425" y="431007"/>
                </a:lnTo>
                <a:lnTo>
                  <a:pt x="1090613" y="431007"/>
                </a:lnTo>
                <a:lnTo>
                  <a:pt x="1090613" y="409575"/>
                </a:lnTo>
                <a:lnTo>
                  <a:pt x="1054894" y="409575"/>
                </a:lnTo>
                <a:lnTo>
                  <a:pt x="1042988" y="392907"/>
                </a:lnTo>
                <a:lnTo>
                  <a:pt x="1009650" y="392907"/>
                </a:lnTo>
                <a:lnTo>
                  <a:pt x="1009650" y="366713"/>
                </a:lnTo>
                <a:lnTo>
                  <a:pt x="966788" y="366713"/>
                </a:lnTo>
                <a:lnTo>
                  <a:pt x="966788" y="345282"/>
                </a:lnTo>
                <a:lnTo>
                  <a:pt x="940594" y="345282"/>
                </a:lnTo>
                <a:lnTo>
                  <a:pt x="940594" y="319088"/>
                </a:lnTo>
                <a:lnTo>
                  <a:pt x="890588" y="319088"/>
                </a:lnTo>
                <a:lnTo>
                  <a:pt x="890588" y="271463"/>
                </a:lnTo>
                <a:lnTo>
                  <a:pt x="819150" y="271463"/>
                </a:lnTo>
                <a:lnTo>
                  <a:pt x="819150" y="250032"/>
                </a:lnTo>
                <a:lnTo>
                  <a:pt x="795338" y="250032"/>
                </a:lnTo>
                <a:lnTo>
                  <a:pt x="795338" y="211932"/>
                </a:lnTo>
                <a:lnTo>
                  <a:pt x="664369" y="211932"/>
                </a:lnTo>
                <a:lnTo>
                  <a:pt x="664369" y="188119"/>
                </a:lnTo>
                <a:lnTo>
                  <a:pt x="600075" y="188119"/>
                </a:lnTo>
                <a:lnTo>
                  <a:pt x="600075" y="169069"/>
                </a:lnTo>
                <a:lnTo>
                  <a:pt x="552450" y="169069"/>
                </a:lnTo>
                <a:lnTo>
                  <a:pt x="552450" y="138113"/>
                </a:lnTo>
                <a:lnTo>
                  <a:pt x="533400" y="138113"/>
                </a:lnTo>
                <a:lnTo>
                  <a:pt x="533400" y="104775"/>
                </a:lnTo>
                <a:lnTo>
                  <a:pt x="511969" y="104775"/>
                </a:lnTo>
                <a:lnTo>
                  <a:pt x="511969" y="78582"/>
                </a:lnTo>
                <a:lnTo>
                  <a:pt x="297656" y="78582"/>
                </a:lnTo>
                <a:lnTo>
                  <a:pt x="297656" y="61913"/>
                </a:lnTo>
                <a:lnTo>
                  <a:pt x="159544" y="61913"/>
                </a:lnTo>
                <a:lnTo>
                  <a:pt x="159544" y="23813"/>
                </a:lnTo>
                <a:lnTo>
                  <a:pt x="71438" y="23813"/>
                </a:lnTo>
                <a:lnTo>
                  <a:pt x="7143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72" name="Freeform: Shape 271">
            <a:extLst>
              <a:ext uri="{FF2B5EF4-FFF2-40B4-BE49-F238E27FC236}">
                <a16:creationId xmlns:a16="http://schemas.microsoft.com/office/drawing/2014/main" id="{C819C6C6-1802-A0DE-A6F8-63399A3F550C}"/>
              </a:ext>
            </a:extLst>
          </p:cNvPr>
          <p:cNvSpPr/>
          <p:nvPr/>
        </p:nvSpPr>
        <p:spPr bwMode="auto">
          <a:xfrm>
            <a:off x="7636669" y="4286823"/>
            <a:ext cx="3705225" cy="1271588"/>
          </a:xfrm>
          <a:custGeom>
            <a:avLst/>
            <a:gdLst>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6394 w 3705225"/>
              <a:gd name="connsiteY49" fmla="*/ 783432 h 1271588"/>
              <a:gd name="connsiteX50" fmla="*/ 1581150 w 3705225"/>
              <a:gd name="connsiteY50" fmla="*/ 783432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31056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6244 w 3705225"/>
              <a:gd name="connsiteY104" fmla="*/ 130969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6394 w 3705225"/>
              <a:gd name="connsiteY49" fmla="*/ 783432 h 1271588"/>
              <a:gd name="connsiteX50" fmla="*/ 1581150 w 3705225"/>
              <a:gd name="connsiteY50" fmla="*/ 783432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6244 w 3705225"/>
              <a:gd name="connsiteY104" fmla="*/ 130969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6394 w 3705225"/>
              <a:gd name="connsiteY49" fmla="*/ 783432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6244 w 3705225"/>
              <a:gd name="connsiteY104" fmla="*/ 130969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31156 w 3705225"/>
              <a:gd name="connsiteY49" fmla="*/ 766763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6244 w 3705225"/>
              <a:gd name="connsiteY104" fmla="*/ 130969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6244 w 3705225"/>
              <a:gd name="connsiteY104" fmla="*/ 130969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30969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6737 w 3705225"/>
              <a:gd name="connsiteY103" fmla="*/ 114300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1913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400050 w 3705225"/>
              <a:gd name="connsiteY107" fmla="*/ 61913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69081 w 3705225"/>
              <a:gd name="connsiteY112" fmla="*/ 26194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6713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1950 h 1271588"/>
              <a:gd name="connsiteX86" fmla="*/ 854869 w 3705225"/>
              <a:gd name="connsiteY86" fmla="*/ 366713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09637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66713 h 1271588"/>
              <a:gd name="connsiteX85" fmla="*/ 912018 w 3705225"/>
              <a:gd name="connsiteY85" fmla="*/ 352425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73857 h 1271588"/>
              <a:gd name="connsiteX85" fmla="*/ 912018 w 3705225"/>
              <a:gd name="connsiteY85" fmla="*/ 352425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66713 h 1271588"/>
              <a:gd name="connsiteX84" fmla="*/ 909637 w 3705225"/>
              <a:gd name="connsiteY84" fmla="*/ 373857 h 1271588"/>
              <a:gd name="connsiteX85" fmla="*/ 912018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66787 w 3705225"/>
              <a:gd name="connsiteY83" fmla="*/ 378619 h 1271588"/>
              <a:gd name="connsiteX84" fmla="*/ 909637 w 3705225"/>
              <a:gd name="connsiteY84" fmla="*/ 373857 h 1271588"/>
              <a:gd name="connsiteX85" fmla="*/ 912018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57262 w 3705225"/>
              <a:gd name="connsiteY83" fmla="*/ 378619 h 1271588"/>
              <a:gd name="connsiteX84" fmla="*/ 909637 w 3705225"/>
              <a:gd name="connsiteY84" fmla="*/ 373857 h 1271588"/>
              <a:gd name="connsiteX85" fmla="*/ 912018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57262 w 3705225"/>
              <a:gd name="connsiteY83" fmla="*/ 378619 h 1271588"/>
              <a:gd name="connsiteX84" fmla="*/ 909637 w 3705225"/>
              <a:gd name="connsiteY84" fmla="*/ 373857 h 1271588"/>
              <a:gd name="connsiteX85" fmla="*/ 912018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57262 w 3705225"/>
              <a:gd name="connsiteY83" fmla="*/ 378619 h 1271588"/>
              <a:gd name="connsiteX84" fmla="*/ 916781 w 3705225"/>
              <a:gd name="connsiteY84" fmla="*/ 371476 h 1271588"/>
              <a:gd name="connsiteX85" fmla="*/ 912018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57262 w 3705225"/>
              <a:gd name="connsiteY83" fmla="*/ 378619 h 1271588"/>
              <a:gd name="connsiteX84" fmla="*/ 916781 w 3705225"/>
              <a:gd name="connsiteY84" fmla="*/ 371476 h 1271588"/>
              <a:gd name="connsiteX85" fmla="*/ 904875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 name="connsiteX0" fmla="*/ 3705225 w 3705225"/>
              <a:gd name="connsiteY0" fmla="*/ 1271588 h 1271588"/>
              <a:gd name="connsiteX1" fmla="*/ 3519487 w 3705225"/>
              <a:gd name="connsiteY1" fmla="*/ 1271588 h 1271588"/>
              <a:gd name="connsiteX2" fmla="*/ 3519487 w 3705225"/>
              <a:gd name="connsiteY2" fmla="*/ 1245394 h 1271588"/>
              <a:gd name="connsiteX3" fmla="*/ 3464719 w 3705225"/>
              <a:gd name="connsiteY3" fmla="*/ 1245394 h 1271588"/>
              <a:gd name="connsiteX4" fmla="*/ 3464719 w 3705225"/>
              <a:gd name="connsiteY4" fmla="*/ 1223963 h 1271588"/>
              <a:gd name="connsiteX5" fmla="*/ 3312319 w 3705225"/>
              <a:gd name="connsiteY5" fmla="*/ 1223963 h 1271588"/>
              <a:gd name="connsiteX6" fmla="*/ 3312319 w 3705225"/>
              <a:gd name="connsiteY6" fmla="*/ 1202532 h 1271588"/>
              <a:gd name="connsiteX7" fmla="*/ 3198019 w 3705225"/>
              <a:gd name="connsiteY7" fmla="*/ 1202532 h 1271588"/>
              <a:gd name="connsiteX8" fmla="*/ 3198019 w 3705225"/>
              <a:gd name="connsiteY8" fmla="*/ 1178719 h 1271588"/>
              <a:gd name="connsiteX9" fmla="*/ 2957512 w 3705225"/>
              <a:gd name="connsiteY9" fmla="*/ 1178719 h 1271588"/>
              <a:gd name="connsiteX10" fmla="*/ 2967037 w 3705225"/>
              <a:gd name="connsiteY10" fmla="*/ 1169194 h 1271588"/>
              <a:gd name="connsiteX11" fmla="*/ 2907506 w 3705225"/>
              <a:gd name="connsiteY11" fmla="*/ 1169194 h 1271588"/>
              <a:gd name="connsiteX12" fmla="*/ 2907506 w 3705225"/>
              <a:gd name="connsiteY12" fmla="*/ 1147763 h 1271588"/>
              <a:gd name="connsiteX13" fmla="*/ 2683669 w 3705225"/>
              <a:gd name="connsiteY13" fmla="*/ 1147763 h 1271588"/>
              <a:gd name="connsiteX14" fmla="*/ 2683669 w 3705225"/>
              <a:gd name="connsiteY14" fmla="*/ 1131094 h 1271588"/>
              <a:gd name="connsiteX15" fmla="*/ 2493169 w 3705225"/>
              <a:gd name="connsiteY15" fmla="*/ 1131094 h 1271588"/>
              <a:gd name="connsiteX16" fmla="*/ 2493169 w 3705225"/>
              <a:gd name="connsiteY16" fmla="*/ 1116807 h 1271588"/>
              <a:gd name="connsiteX17" fmla="*/ 2300287 w 3705225"/>
              <a:gd name="connsiteY17" fmla="*/ 1116807 h 1271588"/>
              <a:gd name="connsiteX18" fmla="*/ 2300287 w 3705225"/>
              <a:gd name="connsiteY18" fmla="*/ 1116807 h 1271588"/>
              <a:gd name="connsiteX19" fmla="*/ 2285999 w 3705225"/>
              <a:gd name="connsiteY19" fmla="*/ 1102519 h 1271588"/>
              <a:gd name="connsiteX20" fmla="*/ 2285999 w 3705225"/>
              <a:gd name="connsiteY20" fmla="*/ 1059657 h 1271588"/>
              <a:gd name="connsiteX21" fmla="*/ 2212181 w 3705225"/>
              <a:gd name="connsiteY21" fmla="*/ 1059657 h 1271588"/>
              <a:gd name="connsiteX22" fmla="*/ 2212181 w 3705225"/>
              <a:gd name="connsiteY22" fmla="*/ 1059657 h 1271588"/>
              <a:gd name="connsiteX23" fmla="*/ 2212181 w 3705225"/>
              <a:gd name="connsiteY23" fmla="*/ 1047750 h 1271588"/>
              <a:gd name="connsiteX24" fmla="*/ 2164556 w 3705225"/>
              <a:gd name="connsiteY24" fmla="*/ 1047750 h 1271588"/>
              <a:gd name="connsiteX25" fmla="*/ 2164556 w 3705225"/>
              <a:gd name="connsiteY25" fmla="*/ 1023938 h 1271588"/>
              <a:gd name="connsiteX26" fmla="*/ 2121694 w 3705225"/>
              <a:gd name="connsiteY26" fmla="*/ 1023938 h 1271588"/>
              <a:gd name="connsiteX27" fmla="*/ 2121694 w 3705225"/>
              <a:gd name="connsiteY27" fmla="*/ 1009650 h 1271588"/>
              <a:gd name="connsiteX28" fmla="*/ 2050256 w 3705225"/>
              <a:gd name="connsiteY28" fmla="*/ 1009650 h 1271588"/>
              <a:gd name="connsiteX29" fmla="*/ 2050256 w 3705225"/>
              <a:gd name="connsiteY29" fmla="*/ 990600 h 1271588"/>
              <a:gd name="connsiteX30" fmla="*/ 2002631 w 3705225"/>
              <a:gd name="connsiteY30" fmla="*/ 990600 h 1271588"/>
              <a:gd name="connsiteX31" fmla="*/ 2002631 w 3705225"/>
              <a:gd name="connsiteY31" fmla="*/ 971550 h 1271588"/>
              <a:gd name="connsiteX32" fmla="*/ 1974056 w 3705225"/>
              <a:gd name="connsiteY32" fmla="*/ 971550 h 1271588"/>
              <a:gd name="connsiteX33" fmla="*/ 1974056 w 3705225"/>
              <a:gd name="connsiteY33" fmla="*/ 952500 h 1271588"/>
              <a:gd name="connsiteX34" fmla="*/ 1945481 w 3705225"/>
              <a:gd name="connsiteY34" fmla="*/ 952500 h 1271588"/>
              <a:gd name="connsiteX35" fmla="*/ 1945481 w 3705225"/>
              <a:gd name="connsiteY35" fmla="*/ 942975 h 1271588"/>
              <a:gd name="connsiteX36" fmla="*/ 1883569 w 3705225"/>
              <a:gd name="connsiteY36" fmla="*/ 942975 h 1271588"/>
              <a:gd name="connsiteX37" fmla="*/ 1883569 w 3705225"/>
              <a:gd name="connsiteY37" fmla="*/ 923925 h 1271588"/>
              <a:gd name="connsiteX38" fmla="*/ 1831181 w 3705225"/>
              <a:gd name="connsiteY38" fmla="*/ 923925 h 1271588"/>
              <a:gd name="connsiteX39" fmla="*/ 1831181 w 3705225"/>
              <a:gd name="connsiteY39" fmla="*/ 902494 h 1271588"/>
              <a:gd name="connsiteX40" fmla="*/ 1783556 w 3705225"/>
              <a:gd name="connsiteY40" fmla="*/ 902494 h 1271588"/>
              <a:gd name="connsiteX41" fmla="*/ 1783556 w 3705225"/>
              <a:gd name="connsiteY41" fmla="*/ 890588 h 1271588"/>
              <a:gd name="connsiteX42" fmla="*/ 1724025 w 3705225"/>
              <a:gd name="connsiteY42" fmla="*/ 890588 h 1271588"/>
              <a:gd name="connsiteX43" fmla="*/ 1724025 w 3705225"/>
              <a:gd name="connsiteY43" fmla="*/ 871538 h 1271588"/>
              <a:gd name="connsiteX44" fmla="*/ 1676400 w 3705225"/>
              <a:gd name="connsiteY44" fmla="*/ 871538 h 1271588"/>
              <a:gd name="connsiteX45" fmla="*/ 1676400 w 3705225"/>
              <a:gd name="connsiteY45" fmla="*/ 804863 h 1271588"/>
              <a:gd name="connsiteX46" fmla="*/ 1647825 w 3705225"/>
              <a:gd name="connsiteY46" fmla="*/ 804863 h 1271588"/>
              <a:gd name="connsiteX47" fmla="*/ 1647825 w 3705225"/>
              <a:gd name="connsiteY47" fmla="*/ 783432 h 1271588"/>
              <a:gd name="connsiteX48" fmla="*/ 1626394 w 3705225"/>
              <a:gd name="connsiteY48" fmla="*/ 783432 h 1271588"/>
              <a:gd name="connsiteX49" fmla="*/ 1624012 w 3705225"/>
              <a:gd name="connsiteY49" fmla="*/ 773906 h 1271588"/>
              <a:gd name="connsiteX50" fmla="*/ 1583531 w 3705225"/>
              <a:gd name="connsiteY50" fmla="*/ 773907 h 1271588"/>
              <a:gd name="connsiteX51" fmla="*/ 1581150 w 3705225"/>
              <a:gd name="connsiteY51" fmla="*/ 747713 h 1271588"/>
              <a:gd name="connsiteX52" fmla="*/ 1552575 w 3705225"/>
              <a:gd name="connsiteY52" fmla="*/ 747713 h 1271588"/>
              <a:gd name="connsiteX53" fmla="*/ 1552575 w 3705225"/>
              <a:gd name="connsiteY53" fmla="*/ 728663 h 1271588"/>
              <a:gd name="connsiteX54" fmla="*/ 1540669 w 3705225"/>
              <a:gd name="connsiteY54" fmla="*/ 728663 h 1271588"/>
              <a:gd name="connsiteX55" fmla="*/ 1540669 w 3705225"/>
              <a:gd name="connsiteY55" fmla="*/ 711994 h 1271588"/>
              <a:gd name="connsiteX56" fmla="*/ 1531144 w 3705225"/>
              <a:gd name="connsiteY56" fmla="*/ 711994 h 1271588"/>
              <a:gd name="connsiteX57" fmla="*/ 1531144 w 3705225"/>
              <a:gd name="connsiteY57" fmla="*/ 690563 h 1271588"/>
              <a:gd name="connsiteX58" fmla="*/ 1507331 w 3705225"/>
              <a:gd name="connsiteY58" fmla="*/ 690563 h 1271588"/>
              <a:gd name="connsiteX59" fmla="*/ 1507331 w 3705225"/>
              <a:gd name="connsiteY59" fmla="*/ 666750 h 1271588"/>
              <a:gd name="connsiteX60" fmla="*/ 1395412 w 3705225"/>
              <a:gd name="connsiteY60" fmla="*/ 666750 h 1271588"/>
              <a:gd name="connsiteX61" fmla="*/ 1395412 w 3705225"/>
              <a:gd name="connsiteY61" fmla="*/ 647700 h 1271588"/>
              <a:gd name="connsiteX62" fmla="*/ 1378744 w 3705225"/>
              <a:gd name="connsiteY62" fmla="*/ 647700 h 1271588"/>
              <a:gd name="connsiteX63" fmla="*/ 1378744 w 3705225"/>
              <a:gd name="connsiteY63" fmla="*/ 611982 h 1271588"/>
              <a:gd name="connsiteX64" fmla="*/ 1340644 w 3705225"/>
              <a:gd name="connsiteY64" fmla="*/ 611982 h 1271588"/>
              <a:gd name="connsiteX65" fmla="*/ 1340644 w 3705225"/>
              <a:gd name="connsiteY65" fmla="*/ 595313 h 1271588"/>
              <a:gd name="connsiteX66" fmla="*/ 1278731 w 3705225"/>
              <a:gd name="connsiteY66" fmla="*/ 595313 h 1271588"/>
              <a:gd name="connsiteX67" fmla="*/ 1278731 w 3705225"/>
              <a:gd name="connsiteY67" fmla="*/ 576263 h 1271588"/>
              <a:gd name="connsiteX68" fmla="*/ 1250156 w 3705225"/>
              <a:gd name="connsiteY68" fmla="*/ 576263 h 1271588"/>
              <a:gd name="connsiteX69" fmla="*/ 1250156 w 3705225"/>
              <a:gd name="connsiteY69" fmla="*/ 547688 h 1271588"/>
              <a:gd name="connsiteX70" fmla="*/ 1204912 w 3705225"/>
              <a:gd name="connsiteY70" fmla="*/ 547688 h 1271588"/>
              <a:gd name="connsiteX71" fmla="*/ 1204912 w 3705225"/>
              <a:gd name="connsiteY71" fmla="*/ 523875 h 1271588"/>
              <a:gd name="connsiteX72" fmla="*/ 1181100 w 3705225"/>
              <a:gd name="connsiteY72" fmla="*/ 523875 h 1271588"/>
              <a:gd name="connsiteX73" fmla="*/ 1181100 w 3705225"/>
              <a:gd name="connsiteY73" fmla="*/ 509588 h 1271588"/>
              <a:gd name="connsiteX74" fmla="*/ 1171575 w 3705225"/>
              <a:gd name="connsiteY74" fmla="*/ 509588 h 1271588"/>
              <a:gd name="connsiteX75" fmla="*/ 1171575 w 3705225"/>
              <a:gd name="connsiteY75" fmla="*/ 490538 h 1271588"/>
              <a:gd name="connsiteX76" fmla="*/ 1095375 w 3705225"/>
              <a:gd name="connsiteY76" fmla="*/ 490538 h 1271588"/>
              <a:gd name="connsiteX77" fmla="*/ 1095375 w 3705225"/>
              <a:gd name="connsiteY77" fmla="*/ 473869 h 1271588"/>
              <a:gd name="connsiteX78" fmla="*/ 1047750 w 3705225"/>
              <a:gd name="connsiteY78" fmla="*/ 473869 h 1271588"/>
              <a:gd name="connsiteX79" fmla="*/ 1047750 w 3705225"/>
              <a:gd name="connsiteY79" fmla="*/ 457200 h 1271588"/>
              <a:gd name="connsiteX80" fmla="*/ 995362 w 3705225"/>
              <a:gd name="connsiteY80" fmla="*/ 457200 h 1271588"/>
              <a:gd name="connsiteX81" fmla="*/ 995362 w 3705225"/>
              <a:gd name="connsiteY81" fmla="*/ 400050 h 1271588"/>
              <a:gd name="connsiteX82" fmla="*/ 966787 w 3705225"/>
              <a:gd name="connsiteY82" fmla="*/ 400050 h 1271588"/>
              <a:gd name="connsiteX83" fmla="*/ 954881 w 3705225"/>
              <a:gd name="connsiteY83" fmla="*/ 373856 h 1271588"/>
              <a:gd name="connsiteX84" fmla="*/ 916781 w 3705225"/>
              <a:gd name="connsiteY84" fmla="*/ 371476 h 1271588"/>
              <a:gd name="connsiteX85" fmla="*/ 904875 w 3705225"/>
              <a:gd name="connsiteY85" fmla="*/ 361950 h 1271588"/>
              <a:gd name="connsiteX86" fmla="*/ 854869 w 3705225"/>
              <a:gd name="connsiteY86" fmla="*/ 359570 h 1271588"/>
              <a:gd name="connsiteX87" fmla="*/ 854869 w 3705225"/>
              <a:gd name="connsiteY87" fmla="*/ 311944 h 1271588"/>
              <a:gd name="connsiteX88" fmla="*/ 842962 w 3705225"/>
              <a:gd name="connsiteY88" fmla="*/ 311944 h 1271588"/>
              <a:gd name="connsiteX89" fmla="*/ 845344 w 3705225"/>
              <a:gd name="connsiteY89" fmla="*/ 297656 h 1271588"/>
              <a:gd name="connsiteX90" fmla="*/ 809625 w 3705225"/>
              <a:gd name="connsiteY90" fmla="*/ 297656 h 1271588"/>
              <a:gd name="connsiteX91" fmla="*/ 809625 w 3705225"/>
              <a:gd name="connsiteY91" fmla="*/ 271463 h 1271588"/>
              <a:gd name="connsiteX92" fmla="*/ 778669 w 3705225"/>
              <a:gd name="connsiteY92" fmla="*/ 271463 h 1271588"/>
              <a:gd name="connsiteX93" fmla="*/ 778669 w 3705225"/>
              <a:gd name="connsiteY93" fmla="*/ 250032 h 1271588"/>
              <a:gd name="connsiteX94" fmla="*/ 742950 w 3705225"/>
              <a:gd name="connsiteY94" fmla="*/ 250032 h 1271588"/>
              <a:gd name="connsiteX95" fmla="*/ 742950 w 3705225"/>
              <a:gd name="connsiteY95" fmla="*/ 226219 h 1271588"/>
              <a:gd name="connsiteX96" fmla="*/ 728662 w 3705225"/>
              <a:gd name="connsiteY96" fmla="*/ 226219 h 1271588"/>
              <a:gd name="connsiteX97" fmla="*/ 728662 w 3705225"/>
              <a:gd name="connsiteY97" fmla="*/ 204788 h 1271588"/>
              <a:gd name="connsiteX98" fmla="*/ 657225 w 3705225"/>
              <a:gd name="connsiteY98" fmla="*/ 204788 h 1271588"/>
              <a:gd name="connsiteX99" fmla="*/ 657225 w 3705225"/>
              <a:gd name="connsiteY99" fmla="*/ 173832 h 1271588"/>
              <a:gd name="connsiteX100" fmla="*/ 616744 w 3705225"/>
              <a:gd name="connsiteY100" fmla="*/ 173832 h 1271588"/>
              <a:gd name="connsiteX101" fmla="*/ 616744 w 3705225"/>
              <a:gd name="connsiteY101" fmla="*/ 130969 h 1271588"/>
              <a:gd name="connsiteX102" fmla="*/ 566737 w 3705225"/>
              <a:gd name="connsiteY102" fmla="*/ 130969 h 1271588"/>
              <a:gd name="connsiteX103" fmla="*/ 561975 w 3705225"/>
              <a:gd name="connsiteY103" fmla="*/ 123825 h 1271588"/>
              <a:gd name="connsiteX104" fmla="*/ 428625 w 3705225"/>
              <a:gd name="connsiteY104" fmla="*/ 121444 h 1271588"/>
              <a:gd name="connsiteX105" fmla="*/ 426244 w 3705225"/>
              <a:gd name="connsiteY105" fmla="*/ 97632 h 1271588"/>
              <a:gd name="connsiteX106" fmla="*/ 400050 w 3705225"/>
              <a:gd name="connsiteY106" fmla="*/ 97632 h 1271588"/>
              <a:gd name="connsiteX107" fmla="*/ 397669 w 3705225"/>
              <a:gd name="connsiteY107" fmla="*/ 69057 h 1271588"/>
              <a:gd name="connsiteX108" fmla="*/ 333375 w 3705225"/>
              <a:gd name="connsiteY108" fmla="*/ 69057 h 1271588"/>
              <a:gd name="connsiteX109" fmla="*/ 333375 w 3705225"/>
              <a:gd name="connsiteY109" fmla="*/ 42863 h 1271588"/>
              <a:gd name="connsiteX110" fmla="*/ 285750 w 3705225"/>
              <a:gd name="connsiteY110" fmla="*/ 42863 h 1271588"/>
              <a:gd name="connsiteX111" fmla="*/ 285750 w 3705225"/>
              <a:gd name="connsiteY111" fmla="*/ 42863 h 1271588"/>
              <a:gd name="connsiteX112" fmla="*/ 278606 w 3705225"/>
              <a:gd name="connsiteY112" fmla="*/ 21431 h 1271588"/>
              <a:gd name="connsiteX113" fmla="*/ 269081 w 3705225"/>
              <a:gd name="connsiteY113" fmla="*/ 0 h 1271588"/>
              <a:gd name="connsiteX114" fmla="*/ 0 w 3705225"/>
              <a:gd name="connsiteY114" fmla="*/ 0 h 127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05225" h="1271588">
                <a:moveTo>
                  <a:pt x="3705225" y="1271588"/>
                </a:moveTo>
                <a:lnTo>
                  <a:pt x="3519487" y="1271588"/>
                </a:lnTo>
                <a:lnTo>
                  <a:pt x="3519487" y="1245394"/>
                </a:lnTo>
                <a:lnTo>
                  <a:pt x="3464719" y="1245394"/>
                </a:lnTo>
                <a:lnTo>
                  <a:pt x="3464719" y="1223963"/>
                </a:lnTo>
                <a:lnTo>
                  <a:pt x="3312319" y="1223963"/>
                </a:lnTo>
                <a:lnTo>
                  <a:pt x="3312319" y="1202532"/>
                </a:lnTo>
                <a:lnTo>
                  <a:pt x="3198019" y="1202532"/>
                </a:lnTo>
                <a:lnTo>
                  <a:pt x="3198019" y="1178719"/>
                </a:lnTo>
                <a:lnTo>
                  <a:pt x="2957512" y="1178719"/>
                </a:lnTo>
                <a:lnTo>
                  <a:pt x="2967037" y="1169194"/>
                </a:lnTo>
                <a:lnTo>
                  <a:pt x="2907506" y="1169194"/>
                </a:lnTo>
                <a:lnTo>
                  <a:pt x="2907506" y="1147763"/>
                </a:lnTo>
                <a:lnTo>
                  <a:pt x="2683669" y="1147763"/>
                </a:lnTo>
                <a:lnTo>
                  <a:pt x="2683669" y="1131094"/>
                </a:lnTo>
                <a:lnTo>
                  <a:pt x="2493169" y="1131094"/>
                </a:lnTo>
                <a:lnTo>
                  <a:pt x="2493169" y="1116807"/>
                </a:lnTo>
                <a:lnTo>
                  <a:pt x="2300287" y="1116807"/>
                </a:lnTo>
                <a:lnTo>
                  <a:pt x="2300287" y="1116807"/>
                </a:lnTo>
                <a:lnTo>
                  <a:pt x="2285999" y="1102519"/>
                </a:lnTo>
                <a:lnTo>
                  <a:pt x="2285999" y="1059657"/>
                </a:lnTo>
                <a:lnTo>
                  <a:pt x="2212181" y="1059657"/>
                </a:lnTo>
                <a:lnTo>
                  <a:pt x="2212181" y="1059657"/>
                </a:lnTo>
                <a:lnTo>
                  <a:pt x="2212181" y="1047750"/>
                </a:lnTo>
                <a:lnTo>
                  <a:pt x="2164556" y="1047750"/>
                </a:lnTo>
                <a:lnTo>
                  <a:pt x="2164556" y="1023938"/>
                </a:lnTo>
                <a:lnTo>
                  <a:pt x="2121694" y="1023938"/>
                </a:lnTo>
                <a:lnTo>
                  <a:pt x="2121694" y="1009650"/>
                </a:lnTo>
                <a:lnTo>
                  <a:pt x="2050256" y="1009650"/>
                </a:lnTo>
                <a:lnTo>
                  <a:pt x="2050256" y="990600"/>
                </a:lnTo>
                <a:lnTo>
                  <a:pt x="2002631" y="990600"/>
                </a:lnTo>
                <a:lnTo>
                  <a:pt x="2002631" y="971550"/>
                </a:lnTo>
                <a:lnTo>
                  <a:pt x="1974056" y="971550"/>
                </a:lnTo>
                <a:lnTo>
                  <a:pt x="1974056" y="952500"/>
                </a:lnTo>
                <a:lnTo>
                  <a:pt x="1945481" y="952500"/>
                </a:lnTo>
                <a:lnTo>
                  <a:pt x="1945481" y="942975"/>
                </a:lnTo>
                <a:lnTo>
                  <a:pt x="1883569" y="942975"/>
                </a:lnTo>
                <a:lnTo>
                  <a:pt x="1883569" y="923925"/>
                </a:lnTo>
                <a:lnTo>
                  <a:pt x="1831181" y="923925"/>
                </a:lnTo>
                <a:lnTo>
                  <a:pt x="1831181" y="902494"/>
                </a:lnTo>
                <a:lnTo>
                  <a:pt x="1783556" y="902494"/>
                </a:lnTo>
                <a:lnTo>
                  <a:pt x="1783556" y="890588"/>
                </a:lnTo>
                <a:lnTo>
                  <a:pt x="1724025" y="890588"/>
                </a:lnTo>
                <a:lnTo>
                  <a:pt x="1724025" y="871538"/>
                </a:lnTo>
                <a:lnTo>
                  <a:pt x="1676400" y="871538"/>
                </a:lnTo>
                <a:lnTo>
                  <a:pt x="1676400" y="804863"/>
                </a:lnTo>
                <a:lnTo>
                  <a:pt x="1647825" y="804863"/>
                </a:lnTo>
                <a:lnTo>
                  <a:pt x="1647825" y="783432"/>
                </a:lnTo>
                <a:lnTo>
                  <a:pt x="1626394" y="783432"/>
                </a:lnTo>
                <a:lnTo>
                  <a:pt x="1624012" y="773906"/>
                </a:lnTo>
                <a:lnTo>
                  <a:pt x="1583531" y="773907"/>
                </a:lnTo>
                <a:lnTo>
                  <a:pt x="1581150" y="747713"/>
                </a:lnTo>
                <a:lnTo>
                  <a:pt x="1552575" y="747713"/>
                </a:lnTo>
                <a:lnTo>
                  <a:pt x="1552575" y="728663"/>
                </a:lnTo>
                <a:lnTo>
                  <a:pt x="1540669" y="728663"/>
                </a:lnTo>
                <a:lnTo>
                  <a:pt x="1540669" y="711994"/>
                </a:lnTo>
                <a:lnTo>
                  <a:pt x="1531144" y="711994"/>
                </a:lnTo>
                <a:lnTo>
                  <a:pt x="1531144" y="690563"/>
                </a:lnTo>
                <a:lnTo>
                  <a:pt x="1507331" y="690563"/>
                </a:lnTo>
                <a:lnTo>
                  <a:pt x="1507331" y="666750"/>
                </a:lnTo>
                <a:lnTo>
                  <a:pt x="1395412" y="666750"/>
                </a:lnTo>
                <a:lnTo>
                  <a:pt x="1395412" y="647700"/>
                </a:lnTo>
                <a:lnTo>
                  <a:pt x="1378744" y="647700"/>
                </a:lnTo>
                <a:lnTo>
                  <a:pt x="1378744" y="611982"/>
                </a:lnTo>
                <a:lnTo>
                  <a:pt x="1340644" y="611982"/>
                </a:lnTo>
                <a:lnTo>
                  <a:pt x="1340644" y="595313"/>
                </a:lnTo>
                <a:lnTo>
                  <a:pt x="1278731" y="595313"/>
                </a:lnTo>
                <a:lnTo>
                  <a:pt x="1278731" y="576263"/>
                </a:lnTo>
                <a:lnTo>
                  <a:pt x="1250156" y="576263"/>
                </a:lnTo>
                <a:lnTo>
                  <a:pt x="1250156" y="547688"/>
                </a:lnTo>
                <a:lnTo>
                  <a:pt x="1204912" y="547688"/>
                </a:lnTo>
                <a:lnTo>
                  <a:pt x="1204912" y="523875"/>
                </a:lnTo>
                <a:lnTo>
                  <a:pt x="1181100" y="523875"/>
                </a:lnTo>
                <a:lnTo>
                  <a:pt x="1181100" y="509588"/>
                </a:lnTo>
                <a:lnTo>
                  <a:pt x="1171575" y="509588"/>
                </a:lnTo>
                <a:lnTo>
                  <a:pt x="1171575" y="490538"/>
                </a:lnTo>
                <a:lnTo>
                  <a:pt x="1095375" y="490538"/>
                </a:lnTo>
                <a:lnTo>
                  <a:pt x="1095375" y="473869"/>
                </a:lnTo>
                <a:lnTo>
                  <a:pt x="1047750" y="473869"/>
                </a:lnTo>
                <a:lnTo>
                  <a:pt x="1047750" y="457200"/>
                </a:lnTo>
                <a:lnTo>
                  <a:pt x="995362" y="457200"/>
                </a:lnTo>
                <a:lnTo>
                  <a:pt x="995362" y="400050"/>
                </a:lnTo>
                <a:lnTo>
                  <a:pt x="966787" y="400050"/>
                </a:lnTo>
                <a:lnTo>
                  <a:pt x="954881" y="373856"/>
                </a:lnTo>
                <a:lnTo>
                  <a:pt x="916781" y="371476"/>
                </a:lnTo>
                <a:lnTo>
                  <a:pt x="904875" y="361950"/>
                </a:lnTo>
                <a:lnTo>
                  <a:pt x="854869" y="359570"/>
                </a:lnTo>
                <a:lnTo>
                  <a:pt x="854869" y="311944"/>
                </a:lnTo>
                <a:lnTo>
                  <a:pt x="842962" y="311944"/>
                </a:lnTo>
                <a:lnTo>
                  <a:pt x="845344" y="297656"/>
                </a:lnTo>
                <a:lnTo>
                  <a:pt x="809625" y="297656"/>
                </a:lnTo>
                <a:lnTo>
                  <a:pt x="809625" y="271463"/>
                </a:lnTo>
                <a:lnTo>
                  <a:pt x="778669" y="271463"/>
                </a:lnTo>
                <a:lnTo>
                  <a:pt x="778669" y="250032"/>
                </a:lnTo>
                <a:lnTo>
                  <a:pt x="742950" y="250032"/>
                </a:lnTo>
                <a:lnTo>
                  <a:pt x="742950" y="226219"/>
                </a:lnTo>
                <a:lnTo>
                  <a:pt x="728662" y="226219"/>
                </a:lnTo>
                <a:lnTo>
                  <a:pt x="728662" y="204788"/>
                </a:lnTo>
                <a:lnTo>
                  <a:pt x="657225" y="204788"/>
                </a:lnTo>
                <a:lnTo>
                  <a:pt x="657225" y="173832"/>
                </a:lnTo>
                <a:lnTo>
                  <a:pt x="616744" y="173832"/>
                </a:lnTo>
                <a:lnTo>
                  <a:pt x="616744" y="130969"/>
                </a:lnTo>
                <a:lnTo>
                  <a:pt x="566737" y="130969"/>
                </a:lnTo>
                <a:lnTo>
                  <a:pt x="561975" y="123825"/>
                </a:lnTo>
                <a:lnTo>
                  <a:pt x="428625" y="121444"/>
                </a:lnTo>
                <a:lnTo>
                  <a:pt x="426244" y="97632"/>
                </a:lnTo>
                <a:lnTo>
                  <a:pt x="400050" y="97632"/>
                </a:lnTo>
                <a:lnTo>
                  <a:pt x="397669" y="69057"/>
                </a:lnTo>
                <a:lnTo>
                  <a:pt x="333375" y="69057"/>
                </a:lnTo>
                <a:lnTo>
                  <a:pt x="333375" y="42863"/>
                </a:lnTo>
                <a:lnTo>
                  <a:pt x="285750" y="42863"/>
                </a:lnTo>
                <a:lnTo>
                  <a:pt x="285750" y="42863"/>
                </a:lnTo>
                <a:lnTo>
                  <a:pt x="278606" y="21431"/>
                </a:lnTo>
                <a:lnTo>
                  <a:pt x="26908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3" name="TextBox 2">
            <a:extLst>
              <a:ext uri="{FF2B5EF4-FFF2-40B4-BE49-F238E27FC236}">
                <a16:creationId xmlns:a16="http://schemas.microsoft.com/office/drawing/2014/main" id="{0CC7A692-3AE0-19A5-43BA-0396748ED95D}"/>
              </a:ext>
            </a:extLst>
          </p:cNvPr>
          <p:cNvSpPr txBox="1"/>
          <p:nvPr/>
        </p:nvSpPr>
        <p:spPr bwMode="auto">
          <a:xfrm>
            <a:off x="9143679" y="4059525"/>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OS</a:t>
            </a:r>
          </a:p>
        </p:txBody>
      </p:sp>
    </p:spTree>
    <p:extLst>
      <p:ext uri="{BB962C8B-B14F-4D97-AF65-F5344CB8AC3E}">
        <p14:creationId xmlns:p14="http://schemas.microsoft.com/office/powerpoint/2010/main" val="2370659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BD0D6-9ADB-4344-84C3-ECD155528F62}"/>
              </a:ext>
            </a:extLst>
          </p:cNvPr>
          <p:cNvSpPr>
            <a:spLocks noGrp="1"/>
          </p:cNvSpPr>
          <p:nvPr>
            <p:ph type="title"/>
          </p:nvPr>
        </p:nvSpPr>
        <p:spPr/>
        <p:txBody>
          <a:bodyPr/>
          <a:lstStyle/>
          <a:p>
            <a:r>
              <a:rPr lang="en-US" dirty="0"/>
              <a:t>Ongoing Phase III Trials of </a:t>
            </a:r>
            <a:br>
              <a:rPr lang="en-US" dirty="0"/>
            </a:br>
            <a:r>
              <a:rPr lang="en-US" dirty="0"/>
              <a:t>PSMA-Targeting Radionuclides</a:t>
            </a:r>
          </a:p>
        </p:txBody>
      </p:sp>
      <p:sp>
        <p:nvSpPr>
          <p:cNvPr id="10" name="Content Placeholder 9">
            <a:extLst>
              <a:ext uri="{FF2B5EF4-FFF2-40B4-BE49-F238E27FC236}">
                <a16:creationId xmlns:a16="http://schemas.microsoft.com/office/drawing/2014/main" id="{0E0BEB6A-441D-876E-1416-16F5FA4D5108}"/>
              </a:ext>
            </a:extLst>
          </p:cNvPr>
          <p:cNvSpPr>
            <a:spLocks noGrp="1"/>
          </p:cNvSpPr>
          <p:nvPr>
            <p:ph idx="1"/>
          </p:nvPr>
        </p:nvSpPr>
        <p:spPr>
          <a:xfrm>
            <a:off x="604675" y="5486403"/>
            <a:ext cx="10877529" cy="591671"/>
          </a:xfrm>
        </p:spPr>
        <p:txBody>
          <a:bodyPr/>
          <a:lstStyle/>
          <a:p>
            <a:r>
              <a:rPr lang="en-US" sz="2400" dirty="0"/>
              <a:t>Additional radiopharmaceutical in phase I development: JNJ-69086420 (</a:t>
            </a:r>
            <a:r>
              <a:rPr lang="en-US" sz="2400" baseline="30000" dirty="0"/>
              <a:t>225</a:t>
            </a:r>
            <a:r>
              <a:rPr lang="en-US" sz="2400" dirty="0"/>
              <a:t>Ac-hk2)</a:t>
            </a:r>
          </a:p>
        </p:txBody>
      </p:sp>
      <p:graphicFrame>
        <p:nvGraphicFramePr>
          <p:cNvPr id="11" name="Espace réservé du contenu 3">
            <a:extLst>
              <a:ext uri="{FF2B5EF4-FFF2-40B4-BE49-F238E27FC236}">
                <a16:creationId xmlns:a16="http://schemas.microsoft.com/office/drawing/2014/main" id="{69849D7F-F034-50D2-1732-BBBF274B46FC}"/>
              </a:ext>
            </a:extLst>
          </p:cNvPr>
          <p:cNvGraphicFramePr>
            <a:graphicFrameLocks/>
          </p:cNvGraphicFramePr>
          <p:nvPr>
            <p:extLst>
              <p:ext uri="{D42A27DB-BD31-4B8C-83A1-F6EECF244321}">
                <p14:modId xmlns:p14="http://schemas.microsoft.com/office/powerpoint/2010/main" val="81476286"/>
              </p:ext>
            </p:extLst>
          </p:nvPr>
        </p:nvGraphicFramePr>
        <p:xfrm>
          <a:off x="715962" y="1618261"/>
          <a:ext cx="10883562" cy="3620436"/>
        </p:xfrm>
        <a:graphic>
          <a:graphicData uri="http://schemas.openxmlformats.org/drawingml/2006/table">
            <a:tbl>
              <a:tblPr firstRow="1" bandRow="1">
                <a:tableStyleId>{F5AB1C69-6EDB-4FF4-983F-18BD219EF322}</a:tableStyleId>
              </a:tblPr>
              <a:tblGrid>
                <a:gridCol w="1813927">
                  <a:extLst>
                    <a:ext uri="{9D8B030D-6E8A-4147-A177-3AD203B41FA5}">
                      <a16:colId xmlns:a16="http://schemas.microsoft.com/office/drawing/2014/main" val="3947397752"/>
                    </a:ext>
                  </a:extLst>
                </a:gridCol>
                <a:gridCol w="1813927">
                  <a:extLst>
                    <a:ext uri="{9D8B030D-6E8A-4147-A177-3AD203B41FA5}">
                      <a16:colId xmlns:a16="http://schemas.microsoft.com/office/drawing/2014/main" val="2383627233"/>
                    </a:ext>
                  </a:extLst>
                </a:gridCol>
                <a:gridCol w="1813927">
                  <a:extLst>
                    <a:ext uri="{9D8B030D-6E8A-4147-A177-3AD203B41FA5}">
                      <a16:colId xmlns:a16="http://schemas.microsoft.com/office/drawing/2014/main" val="132032578"/>
                    </a:ext>
                  </a:extLst>
                </a:gridCol>
                <a:gridCol w="1813927">
                  <a:extLst>
                    <a:ext uri="{9D8B030D-6E8A-4147-A177-3AD203B41FA5}">
                      <a16:colId xmlns:a16="http://schemas.microsoft.com/office/drawing/2014/main" val="582417900"/>
                    </a:ext>
                  </a:extLst>
                </a:gridCol>
                <a:gridCol w="1813927">
                  <a:extLst>
                    <a:ext uri="{9D8B030D-6E8A-4147-A177-3AD203B41FA5}">
                      <a16:colId xmlns:a16="http://schemas.microsoft.com/office/drawing/2014/main" val="1871161505"/>
                    </a:ext>
                  </a:extLst>
                </a:gridCol>
                <a:gridCol w="1813927">
                  <a:extLst>
                    <a:ext uri="{9D8B030D-6E8A-4147-A177-3AD203B41FA5}">
                      <a16:colId xmlns:a16="http://schemas.microsoft.com/office/drawing/2014/main" val="543710013"/>
                    </a:ext>
                  </a:extLst>
                </a:gridCol>
              </a:tblGrid>
              <a:tr h="233353">
                <a:tc>
                  <a:txBody>
                    <a:bodyPr/>
                    <a:lstStyle/>
                    <a:p>
                      <a:endParaRPr lang="en-US" sz="1800"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noProof="0" dirty="0"/>
                        <a:t>PSMAddition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noProof="0" dirty="0"/>
                        <a:t>PSMAfore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noProof="0" dirty="0"/>
                        <a:t>SPLASH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noProof="0" dirty="0"/>
                        <a:t>ProstACT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800" b="1" i="0" kern="1200" dirty="0">
                          <a:solidFill>
                            <a:schemeClr val="lt1"/>
                          </a:solidFill>
                          <a:effectLst/>
                          <a:latin typeface="+mn-lt"/>
                          <a:ea typeface="+mn-ea"/>
                          <a:cs typeface="+mn-cs"/>
                        </a:rPr>
                        <a:t>ECLIPSE</a:t>
                      </a:r>
                      <a:endParaRPr lang="en-US" sz="1800" b="1" noProof="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72393754"/>
                  </a:ext>
                </a:extLst>
              </a:tr>
              <a:tr h="420036">
                <a:tc>
                  <a:txBody>
                    <a:bodyPr/>
                    <a:lstStyle/>
                    <a:p>
                      <a:r>
                        <a:rPr lang="en-US" sz="1800" b="0" noProof="0" dirty="0">
                          <a:solidFill>
                            <a:schemeClr val="bg1"/>
                          </a:solidFill>
                        </a:rPr>
                        <a:t>Clinical trial number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NCT04720175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noProof="0" dirty="0">
                          <a:solidFill>
                            <a:schemeClr val="bg1"/>
                          </a:solidFill>
                        </a:rPr>
                        <a:t>NCT04689828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NCT04647526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NCT04876651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kern="1200" dirty="0">
                          <a:solidFill>
                            <a:schemeClr val="bg1"/>
                          </a:solidFill>
                          <a:latin typeface="+mn-lt"/>
                          <a:ea typeface="+mn-ea"/>
                          <a:cs typeface="+mn-cs"/>
                        </a:rPr>
                        <a:t>NCT05204927</a:t>
                      </a:r>
                      <a:endParaRPr lang="en-US" sz="1800" kern="1200" noProof="0" dirty="0">
                        <a:solidFill>
                          <a:schemeClr val="bg1"/>
                        </a:solidFill>
                        <a:latin typeface="+mn-lt"/>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47403699"/>
                  </a:ext>
                </a:extLst>
              </a:tr>
              <a:tr h="420036">
                <a:tc>
                  <a:txBody>
                    <a:bodyPr/>
                    <a:lstStyle/>
                    <a:p>
                      <a:r>
                        <a:rPr lang="en-US" sz="1800" noProof="0" dirty="0">
                          <a:solidFill>
                            <a:schemeClr val="bg1"/>
                          </a:solidFill>
                        </a:rPr>
                        <a:t>Therapy</a:t>
                      </a:r>
                      <a:endParaRPr lang="en-US" sz="1800" b="1" noProof="0"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30000" noProof="0" dirty="0">
                          <a:solidFill>
                            <a:schemeClr val="bg1"/>
                          </a:solidFill>
                        </a:rPr>
                        <a:t>177</a:t>
                      </a:r>
                      <a:r>
                        <a:rPr lang="en-US" sz="1800" noProof="0" dirty="0">
                          <a:solidFill>
                            <a:schemeClr val="bg1"/>
                          </a:solidFill>
                        </a:rPr>
                        <a:t>Lu-PSMA-617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30000" noProof="0" dirty="0">
                          <a:solidFill>
                            <a:schemeClr val="bg1"/>
                          </a:solidFill>
                        </a:rPr>
                        <a:t>177</a:t>
                      </a:r>
                      <a:r>
                        <a:rPr lang="en-US" sz="1800" noProof="0" dirty="0">
                          <a:solidFill>
                            <a:schemeClr val="bg1"/>
                          </a:solidFill>
                        </a:rPr>
                        <a:t>Lu-PSMA-617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30000" noProof="0" dirty="0">
                          <a:solidFill>
                            <a:schemeClr val="bg1"/>
                          </a:solidFill>
                        </a:rPr>
                        <a:t>177</a:t>
                      </a:r>
                      <a:r>
                        <a:rPr lang="en-US" sz="1800" noProof="0" dirty="0">
                          <a:solidFill>
                            <a:schemeClr val="bg1"/>
                          </a:solidFill>
                        </a:rPr>
                        <a:t>Lu-PNT2002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30000" noProof="0" dirty="0">
                          <a:solidFill>
                            <a:schemeClr val="bg1"/>
                          </a:solidFill>
                        </a:rPr>
                        <a:t>177</a:t>
                      </a:r>
                      <a:r>
                        <a:rPr lang="en-US" sz="1800" noProof="0" dirty="0">
                          <a:solidFill>
                            <a:schemeClr val="bg1"/>
                          </a:solidFill>
                        </a:rPr>
                        <a:t>Lu-DOTA-rosopatamb</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baseline="30000" noProof="0" dirty="0">
                          <a:solidFill>
                            <a:schemeClr val="bg1"/>
                          </a:solidFill>
                        </a:rPr>
                        <a:t>177</a:t>
                      </a:r>
                      <a:r>
                        <a:rPr lang="en-US" sz="1800" noProof="0" dirty="0">
                          <a:solidFill>
                            <a:schemeClr val="bg1"/>
                          </a:solidFill>
                        </a:rPr>
                        <a:t>Lu-PSMA-I&amp;T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9515380"/>
                  </a:ext>
                </a:extLst>
              </a:tr>
              <a:tr h="420036">
                <a:tc>
                  <a:txBody>
                    <a:bodyPr/>
                    <a:lstStyle/>
                    <a:p>
                      <a:r>
                        <a:rPr lang="en-US" sz="1800" noProof="0" dirty="0">
                          <a:solidFill>
                            <a:schemeClr val="bg1"/>
                          </a:solidFill>
                        </a:rPr>
                        <a:t>Setting</a:t>
                      </a:r>
                      <a:endParaRPr lang="en-US" sz="18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mHSPC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mCRPC taxane naive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mCRPC taxane naive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mCRPC post taxane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mCRPC taxane naive (for CRPC)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3725437"/>
                  </a:ext>
                </a:extLst>
              </a:tr>
              <a:tr h="420036">
                <a:tc>
                  <a:txBody>
                    <a:bodyPr/>
                    <a:lstStyle/>
                    <a:p>
                      <a:r>
                        <a:rPr lang="en-US" sz="1800" noProof="0" dirty="0">
                          <a:solidFill>
                            <a:schemeClr val="bg1"/>
                          </a:solidFill>
                        </a:rPr>
                        <a:t>Primary endpoint</a:t>
                      </a:r>
                      <a:endParaRPr lang="en-US" sz="18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noProof="0" dirty="0">
                          <a:solidFill>
                            <a:schemeClr val="bg1"/>
                          </a:solidFill>
                        </a:rPr>
                        <a:t>rPFS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26589898"/>
                  </a:ext>
                </a:extLst>
              </a:tr>
              <a:tr h="233353">
                <a:tc>
                  <a:txBody>
                    <a:bodyPr/>
                    <a:lstStyle/>
                    <a:p>
                      <a:r>
                        <a:rPr lang="en-US" sz="1800" noProof="0" dirty="0">
                          <a:solidFill>
                            <a:schemeClr val="bg1"/>
                          </a:solidFill>
                        </a:rPr>
                        <a:t>Estimated patient enrollment</a:t>
                      </a:r>
                      <a:endParaRPr lang="en-US" sz="1800" b="1" noProof="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1126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469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415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387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noProof="0" dirty="0">
                          <a:solidFill>
                            <a:schemeClr val="bg1"/>
                          </a:solidFill>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776052"/>
                  </a:ext>
                </a:extLst>
              </a:tr>
            </a:tbl>
          </a:graphicData>
        </a:graphic>
      </p:graphicFrame>
    </p:spTree>
    <p:extLst>
      <p:ext uri="{BB962C8B-B14F-4D97-AF65-F5344CB8AC3E}">
        <p14:creationId xmlns:p14="http://schemas.microsoft.com/office/powerpoint/2010/main" val="37461581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7B475-7688-68DA-EE72-9338D3439500}"/>
              </a:ext>
            </a:extLst>
          </p:cNvPr>
          <p:cNvSpPr>
            <a:spLocks noGrp="1"/>
          </p:cNvSpPr>
          <p:nvPr>
            <p:ph type="title"/>
          </p:nvPr>
        </p:nvSpPr>
        <p:spPr/>
        <p:txBody>
          <a:bodyPr/>
          <a:lstStyle/>
          <a:p>
            <a:r>
              <a:rPr lang="en-US" dirty="0"/>
              <a:t>Phase III Trials of First-line PARP Inhibitor + </a:t>
            </a:r>
            <a:br>
              <a:rPr lang="en-US" dirty="0"/>
            </a:br>
            <a:r>
              <a:rPr lang="en-US" dirty="0"/>
              <a:t>AR Inhibitor in mCRPC: PFS</a:t>
            </a:r>
          </a:p>
        </p:txBody>
      </p:sp>
      <p:graphicFrame>
        <p:nvGraphicFramePr>
          <p:cNvPr id="5" name="Group 3">
            <a:extLst>
              <a:ext uri="{FF2B5EF4-FFF2-40B4-BE49-F238E27FC236}">
                <a16:creationId xmlns:a16="http://schemas.microsoft.com/office/drawing/2014/main" id="{A505FB9B-2A9B-2011-88A9-EBF40729A812}"/>
              </a:ext>
            </a:extLst>
          </p:cNvPr>
          <p:cNvGraphicFramePr>
            <a:graphicFrameLocks/>
          </p:cNvGraphicFramePr>
          <p:nvPr>
            <p:extLst>
              <p:ext uri="{D42A27DB-BD31-4B8C-83A1-F6EECF244321}">
                <p14:modId xmlns:p14="http://schemas.microsoft.com/office/powerpoint/2010/main" val="824647372"/>
              </p:ext>
            </p:extLst>
          </p:nvPr>
        </p:nvGraphicFramePr>
        <p:xfrm>
          <a:off x="481276" y="1758052"/>
          <a:ext cx="4904655" cy="1645920"/>
        </p:xfrm>
        <a:graphic>
          <a:graphicData uri="http://schemas.openxmlformats.org/drawingml/2006/table">
            <a:tbl>
              <a:tblPr/>
              <a:tblGrid>
                <a:gridCol w="1606697">
                  <a:extLst>
                    <a:ext uri="{9D8B030D-6E8A-4147-A177-3AD203B41FA5}">
                      <a16:colId xmlns:a16="http://schemas.microsoft.com/office/drawing/2014/main" val="20001"/>
                    </a:ext>
                  </a:extLst>
                </a:gridCol>
                <a:gridCol w="1606698">
                  <a:extLst>
                    <a:ext uri="{9D8B030D-6E8A-4147-A177-3AD203B41FA5}">
                      <a16:colId xmlns:a16="http://schemas.microsoft.com/office/drawing/2014/main" val="834170561"/>
                    </a:ext>
                  </a:extLst>
                </a:gridCol>
                <a:gridCol w="1691260">
                  <a:extLst>
                    <a:ext uri="{9D8B030D-6E8A-4147-A177-3AD203B41FA5}">
                      <a16:colId xmlns:a16="http://schemas.microsoft.com/office/drawing/2014/main" val="20002"/>
                    </a:ext>
                  </a:extLst>
                </a:gridCol>
              </a:tblGrid>
              <a:tr h="411480">
                <a:tc row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MAGNITUDE</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1</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1L mCRPC, HRR prescreening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765)</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HRRm+</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Niraparib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2"/>
                  </a:ext>
                </a:extLst>
              </a:tr>
              <a:tr h="41148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26692486"/>
                  </a:ext>
                </a:extLst>
              </a:tr>
              <a:tr h="822960">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HRRm-</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400" b="0" i="1" u="none" strike="noStrike" kern="1200" cap="none" normalizeH="0" baseline="0" dirty="0">
                          <a:ln>
                            <a:noFill/>
                          </a:ln>
                          <a:solidFill>
                            <a:schemeClr val="bg1"/>
                          </a:solidFill>
                          <a:effectLst/>
                          <a:latin typeface="Calibri" panose="020F0502020204030204" pitchFamily="34" charset="0"/>
                          <a:ea typeface="+mn-ea"/>
                          <a:cs typeface="+mn-cs"/>
                        </a:rPr>
                        <a:t>Closed following prespecified futility analysis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24718973"/>
                  </a:ext>
                </a:extLst>
              </a:tr>
            </a:tbl>
          </a:graphicData>
        </a:graphic>
      </p:graphicFrame>
      <p:graphicFrame>
        <p:nvGraphicFramePr>
          <p:cNvPr id="6" name="Group 3">
            <a:extLst>
              <a:ext uri="{FF2B5EF4-FFF2-40B4-BE49-F238E27FC236}">
                <a16:creationId xmlns:a16="http://schemas.microsoft.com/office/drawing/2014/main" id="{BDD8EFED-7AFD-ADAE-6EEE-FF7224EB39FF}"/>
              </a:ext>
            </a:extLst>
          </p:cNvPr>
          <p:cNvGraphicFramePr>
            <a:graphicFrameLocks/>
          </p:cNvGraphicFramePr>
          <p:nvPr>
            <p:extLst>
              <p:ext uri="{D42A27DB-BD31-4B8C-83A1-F6EECF244321}">
                <p14:modId xmlns:p14="http://schemas.microsoft.com/office/powerpoint/2010/main" val="649449720"/>
              </p:ext>
            </p:extLst>
          </p:nvPr>
        </p:nvGraphicFramePr>
        <p:xfrm>
          <a:off x="481276" y="5122528"/>
          <a:ext cx="4904655" cy="1158272"/>
        </p:xfrm>
        <a:graphic>
          <a:graphicData uri="http://schemas.openxmlformats.org/drawingml/2006/table">
            <a:tbl>
              <a:tblPr/>
              <a:tblGrid>
                <a:gridCol w="3213395">
                  <a:extLst>
                    <a:ext uri="{9D8B030D-6E8A-4147-A177-3AD203B41FA5}">
                      <a16:colId xmlns:a16="http://schemas.microsoft.com/office/drawing/2014/main" val="20001"/>
                    </a:ext>
                  </a:extLst>
                </a:gridCol>
                <a:gridCol w="1691260">
                  <a:extLst>
                    <a:ext uri="{9D8B030D-6E8A-4147-A177-3AD203B41FA5}">
                      <a16:colId xmlns:a16="http://schemas.microsoft.com/office/drawing/2014/main" val="20002"/>
                    </a:ext>
                  </a:extLst>
                </a:gridCol>
              </a:tblGrid>
              <a:tr h="533408">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TALAPRO-2</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3,4</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1L mCRPC, prospective HRR assessment required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1126)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2"/>
                  </a:ext>
                </a:extLst>
              </a:tr>
              <a:tr h="533408">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Enzalutamide</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26692486"/>
                  </a:ext>
                </a:extLst>
              </a:tr>
            </a:tbl>
          </a:graphicData>
        </a:graphic>
      </p:graphicFrame>
      <p:graphicFrame>
        <p:nvGraphicFramePr>
          <p:cNvPr id="12" name="Table 11">
            <a:extLst>
              <a:ext uri="{FF2B5EF4-FFF2-40B4-BE49-F238E27FC236}">
                <a16:creationId xmlns:a16="http://schemas.microsoft.com/office/drawing/2014/main" id="{E2ED9356-E762-F235-D6A5-9ED58A5118FB}"/>
              </a:ext>
            </a:extLst>
          </p:cNvPr>
          <p:cNvGraphicFramePr>
            <a:graphicFrameLocks noGrp="1"/>
          </p:cNvGraphicFramePr>
          <p:nvPr>
            <p:extLst>
              <p:ext uri="{D42A27DB-BD31-4B8C-83A1-F6EECF244321}">
                <p14:modId xmlns:p14="http://schemas.microsoft.com/office/powerpoint/2010/main" val="909921390"/>
              </p:ext>
            </p:extLst>
          </p:nvPr>
        </p:nvGraphicFramePr>
        <p:xfrm>
          <a:off x="5622586" y="4944171"/>
          <a:ext cx="3931920" cy="1285240"/>
        </p:xfrm>
        <a:graphic>
          <a:graphicData uri="http://schemas.openxmlformats.org/drawingml/2006/table">
            <a:tbl>
              <a:tblPr firstRow="1" bandRow="1">
                <a:tableStyleId>{93296810-A885-4BE3-A3E7-6D5BEEA58F35}</a:tableStyleId>
              </a:tblPr>
              <a:tblGrid>
                <a:gridCol w="914400">
                  <a:extLst>
                    <a:ext uri="{9D8B030D-6E8A-4147-A177-3AD203B41FA5}">
                      <a16:colId xmlns:a16="http://schemas.microsoft.com/office/drawing/2014/main" val="960713654"/>
                    </a:ext>
                  </a:extLst>
                </a:gridCol>
                <a:gridCol w="3017520">
                  <a:extLst>
                    <a:ext uri="{9D8B030D-6E8A-4147-A177-3AD203B41FA5}">
                      <a16:colId xmlns:a16="http://schemas.microsoft.com/office/drawing/2014/main" val="999726528"/>
                    </a:ext>
                  </a:extLst>
                </a:gridCol>
              </a:tblGrid>
              <a:tr h="370840">
                <a:tc gridSpan="2">
                  <a:txBody>
                    <a:bodyPr/>
                    <a:lstStyle/>
                    <a:p>
                      <a:pPr algn="ctr"/>
                      <a:r>
                        <a:rPr lang="en-US" sz="1600" dirty="0">
                          <a:solidFill>
                            <a:schemeClr val="bg1"/>
                          </a:solidFill>
                        </a:rPr>
                        <a:t>Median rPFS per BICR in HRRm Cohort 2</a:t>
                      </a:r>
                      <a:r>
                        <a:rPr lang="en-US" sz="1600" baseline="30000" dirty="0">
                          <a:solidFill>
                            <a:schemeClr val="bg1"/>
                          </a:solidFill>
                        </a:rPr>
                        <a:t>4</a:t>
                      </a:r>
                      <a:endParaRPr lang="en-US" sz="16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131423927"/>
                  </a:ext>
                </a:extLst>
              </a:tr>
              <a:tr h="457200">
                <a:tc>
                  <a:txBody>
                    <a:bodyPr/>
                    <a:lstStyle/>
                    <a:p>
                      <a:pPr algn="ctr"/>
                      <a:r>
                        <a:rPr lang="en-US" sz="1600" b="1" kern="1200" dirty="0">
                          <a:solidFill>
                            <a:schemeClr val="accent6"/>
                          </a:solidFill>
                          <a:latin typeface="+mn-lt"/>
                          <a:ea typeface="+mn-ea"/>
                          <a:cs typeface="+mn-cs"/>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lang="en-US" sz="1600" dirty="0">
                          <a:solidFill>
                            <a:schemeClr val="bg1"/>
                          </a:solidFill>
                        </a:rPr>
                        <a:t>HR: 0.45 (95% CI: 0.33-0.61; </a:t>
                      </a:r>
                      <a:br>
                        <a:rPr lang="en-US" sz="1600" dirty="0">
                          <a:solidFill>
                            <a:schemeClr val="bg1"/>
                          </a:solidFill>
                        </a:rPr>
                      </a:br>
                      <a:r>
                        <a:rPr lang="en-US" sz="1600" i="1" dirty="0">
                          <a:solidFill>
                            <a:schemeClr val="bg1"/>
                          </a:solidFill>
                        </a:rPr>
                        <a:t>P &lt;</a:t>
                      </a:r>
                      <a:r>
                        <a:rPr lang="en-US" sz="1600" i="0" dirty="0">
                          <a:solidFill>
                            <a:schemeClr val="bg1"/>
                          </a:solidFill>
                        </a:rPr>
                        <a:t>.0001)</a:t>
                      </a:r>
                      <a:endParaRPr lang="en-US" sz="16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136731"/>
                  </a:ext>
                </a:extLst>
              </a:tr>
              <a:tr h="457200">
                <a:tc>
                  <a:txBody>
                    <a:bodyPr/>
                    <a:lstStyle/>
                    <a:p>
                      <a:pPr marL="0" algn="ctr" defTabSz="914400" rtl="0" eaLnBrk="1" latinLnBrk="0" hangingPunct="1"/>
                      <a:r>
                        <a:rPr lang="en-US" sz="1600" b="1" kern="1200" dirty="0">
                          <a:solidFill>
                            <a:schemeClr val="accent3"/>
                          </a:solidFill>
                          <a:latin typeface="+mn-lt"/>
                          <a:ea typeface="+mn-ea"/>
                          <a:cs typeface="+mn-cs"/>
                        </a:rPr>
                        <a:t>13.8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3888109900"/>
                  </a:ext>
                </a:extLst>
              </a:tr>
            </a:tbl>
          </a:graphicData>
        </a:graphic>
      </p:graphicFrame>
      <p:graphicFrame>
        <p:nvGraphicFramePr>
          <p:cNvPr id="13" name="Table 12">
            <a:extLst>
              <a:ext uri="{FF2B5EF4-FFF2-40B4-BE49-F238E27FC236}">
                <a16:creationId xmlns:a16="http://schemas.microsoft.com/office/drawing/2014/main" id="{0EA6BF0F-2CEB-4815-46DC-9EE1A28360ED}"/>
              </a:ext>
            </a:extLst>
          </p:cNvPr>
          <p:cNvGraphicFramePr>
            <a:graphicFrameLocks noGrp="1"/>
          </p:cNvGraphicFramePr>
          <p:nvPr>
            <p:extLst>
              <p:ext uri="{D42A27DB-BD31-4B8C-83A1-F6EECF244321}">
                <p14:modId xmlns:p14="http://schemas.microsoft.com/office/powerpoint/2010/main" val="2900506278"/>
              </p:ext>
            </p:extLst>
          </p:nvPr>
        </p:nvGraphicFramePr>
        <p:xfrm>
          <a:off x="5553016" y="1323068"/>
          <a:ext cx="4063463" cy="1249680"/>
        </p:xfrm>
        <a:graphic>
          <a:graphicData uri="http://schemas.openxmlformats.org/drawingml/2006/table">
            <a:tbl>
              <a:tblPr firstRow="1" bandRow="1">
                <a:tableStyleId>{93296810-A885-4BE3-A3E7-6D5BEEA58F35}</a:tableStyleId>
              </a:tblPr>
              <a:tblGrid>
                <a:gridCol w="1045943">
                  <a:extLst>
                    <a:ext uri="{9D8B030D-6E8A-4147-A177-3AD203B41FA5}">
                      <a16:colId xmlns:a16="http://schemas.microsoft.com/office/drawing/2014/main" val="960713654"/>
                    </a:ext>
                  </a:extLst>
                </a:gridCol>
                <a:gridCol w="3017520">
                  <a:extLst>
                    <a:ext uri="{9D8B030D-6E8A-4147-A177-3AD203B41FA5}">
                      <a16:colId xmlns:a16="http://schemas.microsoft.com/office/drawing/2014/main" val="358268415"/>
                    </a:ext>
                  </a:extLst>
                </a:gridCol>
              </a:tblGrid>
              <a:tr h="0">
                <a:tc gridSpan="2">
                  <a:txBody>
                    <a:bodyPr/>
                    <a:lstStyle/>
                    <a:p>
                      <a:pPr algn="ctr"/>
                      <a:r>
                        <a:rPr lang="en-US" sz="1600" dirty="0">
                          <a:solidFill>
                            <a:schemeClr val="bg1"/>
                          </a:solidFill>
                        </a:rPr>
                        <a:t>Median rPFS per BICR </a:t>
                      </a:r>
                      <a:r>
                        <a:rPr lang="en-US" sz="1600" i="0" dirty="0">
                          <a:solidFill>
                            <a:schemeClr val="bg1"/>
                          </a:solidFill>
                        </a:rPr>
                        <a:t>in</a:t>
                      </a:r>
                      <a:r>
                        <a:rPr lang="en-US" sz="1600" i="1" dirty="0">
                          <a:solidFill>
                            <a:schemeClr val="bg1"/>
                          </a:solidFill>
                        </a:rPr>
                        <a:t> </a:t>
                      </a:r>
                      <a:r>
                        <a:rPr lang="en-US" sz="1600" i="0" dirty="0">
                          <a:solidFill>
                            <a:schemeClr val="bg1"/>
                          </a:solidFill>
                        </a:rPr>
                        <a:t>HRRm+ Cohort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4131423927"/>
                  </a:ext>
                </a:extLst>
              </a:tr>
              <a:tr h="457200">
                <a:tc>
                  <a:txBody>
                    <a:bodyPr/>
                    <a:lstStyle/>
                    <a:p>
                      <a:pPr algn="ctr"/>
                      <a:r>
                        <a:rPr lang="en-US" sz="1600" b="1" dirty="0">
                          <a:solidFill>
                            <a:schemeClr val="accent1"/>
                          </a:solidFill>
                        </a:rPr>
                        <a:t>16.5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HR: 0.73 </a:t>
                      </a:r>
                      <a:br>
                        <a:rPr lang="en-US" sz="1600" dirty="0">
                          <a:solidFill>
                            <a:schemeClr val="bg1"/>
                          </a:solidFill>
                        </a:rPr>
                      </a:br>
                      <a:r>
                        <a:rPr lang="en-US" sz="1600" dirty="0">
                          <a:solidFill>
                            <a:schemeClr val="bg1"/>
                          </a:solidFill>
                        </a:rPr>
                        <a:t>(95% CI: 0.56-0.96; </a:t>
                      </a:r>
                      <a:r>
                        <a:rPr lang="en-US" sz="1600" i="1" dirty="0">
                          <a:solidFill>
                            <a:schemeClr val="bg1"/>
                          </a:solidFill>
                        </a:rPr>
                        <a:t>P </a:t>
                      </a:r>
                      <a:r>
                        <a:rPr lang="en-US" sz="1600" i="0" dirty="0">
                          <a:solidFill>
                            <a:schemeClr val="bg1"/>
                          </a:solidFill>
                        </a:rPr>
                        <a:t>= .022)</a:t>
                      </a:r>
                      <a:endParaRPr lang="en-US" sz="1600" dirty="0">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136731"/>
                  </a:ext>
                </a:extLst>
              </a:tr>
              <a:tr h="457200">
                <a:tc>
                  <a:txBody>
                    <a:bodyPr/>
                    <a:lstStyle/>
                    <a:p>
                      <a:pPr algn="ctr"/>
                      <a:r>
                        <a:rPr lang="en-US" sz="1600" b="1" dirty="0">
                          <a:solidFill>
                            <a:schemeClr val="accent3"/>
                          </a:solidFill>
                        </a:rPr>
                        <a:t>13.7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dirty="0">
                        <a:solidFill>
                          <a:schemeClr val="bg1"/>
                        </a:solidFill>
                      </a:endParaRPr>
                    </a:p>
                  </a:txBody>
                  <a:tcPr anchor="ctr">
                    <a:noFill/>
                  </a:tcPr>
                </a:tc>
                <a:extLst>
                  <a:ext uri="{0D108BD9-81ED-4DB2-BD59-A6C34878D82A}">
                    <a16:rowId xmlns:a16="http://schemas.microsoft.com/office/drawing/2014/main" val="3888109900"/>
                  </a:ext>
                </a:extLst>
              </a:tr>
            </a:tbl>
          </a:graphicData>
        </a:graphic>
      </p:graphicFrame>
      <p:grpSp>
        <p:nvGrpSpPr>
          <p:cNvPr id="9" name="Group 8">
            <a:extLst>
              <a:ext uri="{FF2B5EF4-FFF2-40B4-BE49-F238E27FC236}">
                <a16:creationId xmlns:a16="http://schemas.microsoft.com/office/drawing/2014/main" id="{2F0F74DB-1EA0-7427-1AF6-46D12877A6D0}"/>
              </a:ext>
            </a:extLst>
          </p:cNvPr>
          <p:cNvGrpSpPr/>
          <p:nvPr/>
        </p:nvGrpSpPr>
        <p:grpSpPr>
          <a:xfrm>
            <a:off x="3430848" y="5381625"/>
            <a:ext cx="180976" cy="573412"/>
            <a:chOff x="3676649" y="4010025"/>
            <a:chExt cx="180976" cy="573412"/>
          </a:xfrm>
        </p:grpSpPr>
        <p:cxnSp>
          <p:nvCxnSpPr>
            <p:cNvPr id="7" name="Straight Arrow Connector 6">
              <a:extLst>
                <a:ext uri="{FF2B5EF4-FFF2-40B4-BE49-F238E27FC236}">
                  <a16:creationId xmlns:a16="http://schemas.microsoft.com/office/drawing/2014/main" id="{D6F2FFFC-2276-3DFC-5CC1-303791700FED}"/>
                </a:ext>
              </a:extLst>
            </p:cNvPr>
            <p:cNvCxnSpPr/>
            <p:nvPr/>
          </p:nvCxnSpPr>
          <p:spPr bwMode="auto">
            <a:xfrm flipV="1">
              <a:off x="3676650" y="4010025"/>
              <a:ext cx="180975" cy="123825"/>
            </a:xfrm>
            <a:prstGeom prst="straightConnector1">
              <a:avLst/>
            </a:prstGeom>
            <a:noFill/>
            <a:ln w="28575" cap="flat" cmpd="sng" algn="ctr">
              <a:solidFill>
                <a:schemeClr val="bg1"/>
              </a:solidFill>
              <a:prstDash val="solid"/>
              <a:round/>
              <a:headEnd type="none" w="med" len="med"/>
              <a:tailEnd type="triangle"/>
            </a:ln>
            <a:effectLst/>
          </p:spPr>
        </p:cxnSp>
        <p:cxnSp>
          <p:nvCxnSpPr>
            <p:cNvPr id="8" name="Straight Arrow Connector 7">
              <a:extLst>
                <a:ext uri="{FF2B5EF4-FFF2-40B4-BE49-F238E27FC236}">
                  <a16:creationId xmlns:a16="http://schemas.microsoft.com/office/drawing/2014/main" id="{21E7AD78-7C1B-B478-F4C2-C8FD41A1CF9E}"/>
                </a:ext>
              </a:extLst>
            </p:cNvPr>
            <p:cNvCxnSpPr>
              <a:cxnSpLocks/>
            </p:cNvCxnSpPr>
            <p:nvPr/>
          </p:nvCxnSpPr>
          <p:spPr bwMode="auto">
            <a:xfrm>
              <a:off x="3676649" y="4459612"/>
              <a:ext cx="180975" cy="123825"/>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17" name="Group 16">
            <a:extLst>
              <a:ext uri="{FF2B5EF4-FFF2-40B4-BE49-F238E27FC236}">
                <a16:creationId xmlns:a16="http://schemas.microsoft.com/office/drawing/2014/main" id="{8F97023C-DC09-668C-5EC4-0DE4DA887909}"/>
              </a:ext>
            </a:extLst>
          </p:cNvPr>
          <p:cNvGrpSpPr/>
          <p:nvPr/>
        </p:nvGrpSpPr>
        <p:grpSpPr>
          <a:xfrm>
            <a:off x="3428943" y="1969991"/>
            <a:ext cx="180976" cy="385762"/>
            <a:chOff x="3676649" y="4010025"/>
            <a:chExt cx="180976" cy="573412"/>
          </a:xfrm>
        </p:grpSpPr>
        <p:cxnSp>
          <p:nvCxnSpPr>
            <p:cNvPr id="18" name="Straight Arrow Connector 17">
              <a:extLst>
                <a:ext uri="{FF2B5EF4-FFF2-40B4-BE49-F238E27FC236}">
                  <a16:creationId xmlns:a16="http://schemas.microsoft.com/office/drawing/2014/main" id="{55B2FD2B-2C14-37CB-F068-A96475658F21}"/>
                </a:ext>
              </a:extLst>
            </p:cNvPr>
            <p:cNvCxnSpPr/>
            <p:nvPr/>
          </p:nvCxnSpPr>
          <p:spPr bwMode="auto">
            <a:xfrm flipV="1">
              <a:off x="3676650" y="4010025"/>
              <a:ext cx="180975" cy="123825"/>
            </a:xfrm>
            <a:prstGeom prst="straightConnector1">
              <a:avLst/>
            </a:prstGeom>
            <a:noFill/>
            <a:ln w="28575" cap="flat" cmpd="sng" algn="ctr">
              <a:solidFill>
                <a:schemeClr val="bg1"/>
              </a:solidFill>
              <a:prstDash val="solid"/>
              <a:round/>
              <a:headEnd type="none" w="med" len="med"/>
              <a:tailEnd type="triangle"/>
            </a:ln>
            <a:effectLst/>
          </p:spPr>
        </p:cxnSp>
        <p:cxnSp>
          <p:nvCxnSpPr>
            <p:cNvPr id="19" name="Straight Arrow Connector 18">
              <a:extLst>
                <a:ext uri="{FF2B5EF4-FFF2-40B4-BE49-F238E27FC236}">
                  <a16:creationId xmlns:a16="http://schemas.microsoft.com/office/drawing/2014/main" id="{2F4DE306-597E-AF4E-ACDE-4C7A50A92CA7}"/>
                </a:ext>
              </a:extLst>
            </p:cNvPr>
            <p:cNvCxnSpPr>
              <a:cxnSpLocks/>
            </p:cNvCxnSpPr>
            <p:nvPr/>
          </p:nvCxnSpPr>
          <p:spPr bwMode="auto">
            <a:xfrm>
              <a:off x="3676649" y="4459612"/>
              <a:ext cx="180975" cy="123825"/>
            </a:xfrm>
            <a:prstGeom prst="straightConnector1">
              <a:avLst/>
            </a:prstGeom>
            <a:noFill/>
            <a:ln w="28575" cap="flat" cmpd="sng" algn="ctr">
              <a:solidFill>
                <a:schemeClr val="bg1"/>
              </a:solidFill>
              <a:prstDash val="solid"/>
              <a:round/>
              <a:headEnd type="none" w="med" len="med"/>
              <a:tailEnd type="triangle"/>
            </a:ln>
            <a:effectLst/>
          </p:spPr>
        </p:cxnSp>
      </p:grpSp>
      <p:cxnSp>
        <p:nvCxnSpPr>
          <p:cNvPr id="21" name="Straight Arrow Connector 20">
            <a:extLst>
              <a:ext uri="{FF2B5EF4-FFF2-40B4-BE49-F238E27FC236}">
                <a16:creationId xmlns:a16="http://schemas.microsoft.com/office/drawing/2014/main" id="{70573EF3-9A60-95C8-FE64-94DD7E3B215D}"/>
              </a:ext>
            </a:extLst>
          </p:cNvPr>
          <p:cNvCxnSpPr>
            <a:cxnSpLocks/>
          </p:cNvCxnSpPr>
          <p:nvPr/>
        </p:nvCxnSpPr>
        <p:spPr bwMode="auto">
          <a:xfrm>
            <a:off x="2027497" y="2162872"/>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2" name="Straight Arrow Connector 21">
            <a:extLst>
              <a:ext uri="{FF2B5EF4-FFF2-40B4-BE49-F238E27FC236}">
                <a16:creationId xmlns:a16="http://schemas.microsoft.com/office/drawing/2014/main" id="{6DE44953-317A-2376-2944-BF17F78A8091}"/>
              </a:ext>
            </a:extLst>
          </p:cNvPr>
          <p:cNvCxnSpPr>
            <a:cxnSpLocks/>
          </p:cNvCxnSpPr>
          <p:nvPr/>
        </p:nvCxnSpPr>
        <p:spPr bwMode="auto">
          <a:xfrm>
            <a:off x="2027497" y="2985197"/>
            <a:ext cx="3657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DF4AAAE9-7478-3CC6-440A-4E51513FE7C1}"/>
              </a:ext>
            </a:extLst>
          </p:cNvPr>
          <p:cNvCxnSpPr>
            <a:cxnSpLocks/>
          </p:cNvCxnSpPr>
          <p:nvPr/>
        </p:nvCxnSpPr>
        <p:spPr bwMode="auto">
          <a:xfrm>
            <a:off x="3428943" y="2985197"/>
            <a:ext cx="365760" cy="0"/>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24" name="Group 3">
            <a:extLst>
              <a:ext uri="{FF2B5EF4-FFF2-40B4-BE49-F238E27FC236}">
                <a16:creationId xmlns:a16="http://schemas.microsoft.com/office/drawing/2014/main" id="{4AD1DD6C-BED5-7617-824D-BE4754411B37}"/>
              </a:ext>
            </a:extLst>
          </p:cNvPr>
          <p:cNvGraphicFramePr>
            <a:graphicFrameLocks/>
          </p:cNvGraphicFramePr>
          <p:nvPr/>
        </p:nvGraphicFramePr>
        <p:xfrm>
          <a:off x="481276" y="3566692"/>
          <a:ext cx="4901184" cy="1066816"/>
        </p:xfrm>
        <a:graphic>
          <a:graphicData uri="http://schemas.openxmlformats.org/drawingml/2006/table">
            <a:tbl>
              <a:tblPr/>
              <a:tblGrid>
                <a:gridCol w="3209544">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tblGrid>
              <a:tr h="533408">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PROpel</a:t>
                      </a:r>
                      <a:r>
                        <a:rPr kumimoji="0" lang="en-US" sz="1600" b="1"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1600" b="1"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1L mCRPC,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no HRR screening required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796)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Olaparib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2"/>
                  </a:ext>
                </a:extLst>
              </a:tr>
              <a:tr h="533408">
                <a:tc vMerge="1">
                  <a:txBody>
                    <a:bodyPr/>
                    <a:lstStyle/>
                    <a:p>
                      <a:endParaRPr lang="en-US"/>
                    </a:p>
                  </a:txBody>
                  <a:tcPr/>
                </a:tc>
                <a:tc>
                  <a:txBody>
                    <a:bodyPr/>
                    <a:lstStyle/>
                    <a:p>
                      <a:pPr marL="0" marR="0" lvl="0" indent="0" algn="ctr" defTabSz="914400" rtl="0" eaLnBrk="1" fontAlgn="base" latinLnBrk="0" hangingPunct="1">
                        <a:lnSpc>
                          <a:spcPct val="100000"/>
                        </a:lnSpc>
                        <a:spcBef>
                          <a:spcPts val="756"/>
                        </a:spcBef>
                        <a:spcAft>
                          <a:spcPts val="54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Placebo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26692486"/>
                  </a:ext>
                </a:extLst>
              </a:tr>
            </a:tbl>
          </a:graphicData>
        </a:graphic>
      </p:graphicFrame>
      <p:graphicFrame>
        <p:nvGraphicFramePr>
          <p:cNvPr id="25" name="Table 11">
            <a:extLst>
              <a:ext uri="{FF2B5EF4-FFF2-40B4-BE49-F238E27FC236}">
                <a16:creationId xmlns:a16="http://schemas.microsoft.com/office/drawing/2014/main" id="{17CBFA93-BFB9-8CF0-DF1B-113D7025CAD9}"/>
              </a:ext>
            </a:extLst>
          </p:cNvPr>
          <p:cNvGraphicFramePr>
            <a:graphicFrameLocks noGrp="1"/>
          </p:cNvGraphicFramePr>
          <p:nvPr>
            <p:extLst>
              <p:ext uri="{D42A27DB-BD31-4B8C-83A1-F6EECF244321}">
                <p14:modId xmlns:p14="http://schemas.microsoft.com/office/powerpoint/2010/main" val="358570321"/>
              </p:ext>
            </p:extLst>
          </p:nvPr>
        </p:nvGraphicFramePr>
        <p:xfrm>
          <a:off x="5590690" y="3088286"/>
          <a:ext cx="3931920" cy="1493520"/>
        </p:xfrm>
        <a:graphic>
          <a:graphicData uri="http://schemas.openxmlformats.org/drawingml/2006/table">
            <a:tbl>
              <a:tblPr firstRow="1" bandRow="1">
                <a:tableStyleId>{93296810-A885-4BE3-A3E7-6D5BEEA58F35}</a:tableStyleId>
              </a:tblPr>
              <a:tblGrid>
                <a:gridCol w="914400">
                  <a:extLst>
                    <a:ext uri="{9D8B030D-6E8A-4147-A177-3AD203B41FA5}">
                      <a16:colId xmlns:a16="http://schemas.microsoft.com/office/drawing/2014/main" val="2100140086"/>
                    </a:ext>
                  </a:extLst>
                </a:gridCol>
                <a:gridCol w="3017520">
                  <a:extLst>
                    <a:ext uri="{9D8B030D-6E8A-4147-A177-3AD203B41FA5}">
                      <a16:colId xmlns:a16="http://schemas.microsoft.com/office/drawing/2014/main" val="2672531548"/>
                    </a:ext>
                  </a:extLst>
                </a:gridCol>
              </a:tblGrid>
              <a:tr h="370840">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Median ibPFS per Investigator in </a:t>
                      </a:r>
                      <a:br>
                        <a:rPr lang="en-US" sz="1600" dirty="0">
                          <a:solidFill>
                            <a:schemeClr val="bg1"/>
                          </a:solidFill>
                        </a:rPr>
                      </a:br>
                      <a:r>
                        <a:rPr lang="en-US" sz="1600" dirty="0">
                          <a:solidFill>
                            <a:schemeClr val="bg1"/>
                          </a:solidFill>
                        </a:rPr>
                        <a:t>HRRm+ Subgroup</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4131423927"/>
                  </a:ext>
                </a:extLst>
              </a:tr>
              <a:tr h="457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4"/>
                          </a:solidFill>
                        </a:rPr>
                        <a:t>NR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en-US" sz="1600" i="0" dirty="0">
                          <a:solidFill>
                            <a:schemeClr val="bg1"/>
                          </a:solidFill>
                        </a:rPr>
                        <a:t>HR: 0.5 (95% CI: 0.34-0.73)</a:t>
                      </a:r>
                      <a:endParaRPr 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93136731"/>
                  </a:ext>
                </a:extLst>
              </a:tr>
              <a:tr h="457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accent3"/>
                          </a:solidFill>
                        </a:rPr>
                        <a:t>13.9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extLst>
                  <a:ext uri="{0D108BD9-81ED-4DB2-BD59-A6C34878D82A}">
                    <a16:rowId xmlns:a16="http://schemas.microsoft.com/office/drawing/2014/main" val="3888109900"/>
                  </a:ext>
                </a:extLst>
              </a:tr>
            </a:tbl>
          </a:graphicData>
        </a:graphic>
      </p:graphicFrame>
      <p:grpSp>
        <p:nvGrpSpPr>
          <p:cNvPr id="26" name="Group 25">
            <a:extLst>
              <a:ext uri="{FF2B5EF4-FFF2-40B4-BE49-F238E27FC236}">
                <a16:creationId xmlns:a16="http://schemas.microsoft.com/office/drawing/2014/main" id="{0B573A83-B5D9-0BC3-FE35-DBCD2A3DD6B7}"/>
              </a:ext>
            </a:extLst>
          </p:cNvPr>
          <p:cNvGrpSpPr/>
          <p:nvPr/>
        </p:nvGrpSpPr>
        <p:grpSpPr>
          <a:xfrm>
            <a:off x="3430848" y="3826564"/>
            <a:ext cx="180976" cy="573412"/>
            <a:chOff x="3676649" y="4010025"/>
            <a:chExt cx="180976" cy="573412"/>
          </a:xfrm>
        </p:grpSpPr>
        <p:cxnSp>
          <p:nvCxnSpPr>
            <p:cNvPr id="27" name="Straight Arrow Connector 26">
              <a:extLst>
                <a:ext uri="{FF2B5EF4-FFF2-40B4-BE49-F238E27FC236}">
                  <a16:creationId xmlns:a16="http://schemas.microsoft.com/office/drawing/2014/main" id="{7F1911D9-159E-F571-A00C-CC9EEF135B03}"/>
                </a:ext>
              </a:extLst>
            </p:cNvPr>
            <p:cNvCxnSpPr/>
            <p:nvPr/>
          </p:nvCxnSpPr>
          <p:spPr bwMode="auto">
            <a:xfrm flipV="1">
              <a:off x="3676650" y="4010025"/>
              <a:ext cx="180975" cy="123825"/>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8D372E30-C046-82C8-9F5F-4ACABFEBE3B6}"/>
                </a:ext>
              </a:extLst>
            </p:cNvPr>
            <p:cNvCxnSpPr>
              <a:cxnSpLocks/>
            </p:cNvCxnSpPr>
            <p:nvPr/>
          </p:nvCxnSpPr>
          <p:spPr bwMode="auto">
            <a:xfrm>
              <a:off x="3676649" y="4459612"/>
              <a:ext cx="180975" cy="123825"/>
            </a:xfrm>
            <a:prstGeom prst="straightConnector1">
              <a:avLst/>
            </a:prstGeom>
            <a:noFill/>
            <a:ln w="28575" cap="flat" cmpd="sng" algn="ctr">
              <a:solidFill>
                <a:schemeClr val="bg1"/>
              </a:solidFill>
              <a:prstDash val="solid"/>
              <a:round/>
              <a:headEnd type="none" w="med" len="med"/>
              <a:tailEnd type="triangle"/>
            </a:ln>
            <a:effectLst/>
          </p:spPr>
        </p:cxnSp>
      </p:grpSp>
      <p:sp>
        <p:nvSpPr>
          <p:cNvPr id="34" name="Right Brace 33">
            <a:extLst>
              <a:ext uri="{FF2B5EF4-FFF2-40B4-BE49-F238E27FC236}">
                <a16:creationId xmlns:a16="http://schemas.microsoft.com/office/drawing/2014/main" id="{A6589773-08C7-8C3E-D437-4D9726641459}"/>
              </a:ext>
            </a:extLst>
          </p:cNvPr>
          <p:cNvSpPr/>
          <p:nvPr/>
        </p:nvSpPr>
        <p:spPr bwMode="auto">
          <a:xfrm>
            <a:off x="9612127" y="3353552"/>
            <a:ext cx="358070" cy="106984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36" name="Right Brace 35">
            <a:extLst>
              <a:ext uri="{FF2B5EF4-FFF2-40B4-BE49-F238E27FC236}">
                <a16:creationId xmlns:a16="http://schemas.microsoft.com/office/drawing/2014/main" id="{9EBBEE23-2771-FDF0-80A5-6BD353441ED9}"/>
              </a:ext>
            </a:extLst>
          </p:cNvPr>
          <p:cNvSpPr/>
          <p:nvPr/>
        </p:nvSpPr>
        <p:spPr bwMode="auto">
          <a:xfrm>
            <a:off x="9612127" y="5051867"/>
            <a:ext cx="358070" cy="106984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4" name="Text Box 11">
            <a:extLst>
              <a:ext uri="{FF2B5EF4-FFF2-40B4-BE49-F238E27FC236}">
                <a16:creationId xmlns:a16="http://schemas.microsoft.com/office/drawing/2014/main" id="{DD5DAF74-8AD2-BD13-B785-2AF5657B83FA}"/>
              </a:ext>
            </a:extLst>
          </p:cNvPr>
          <p:cNvSpPr txBox="1">
            <a:spLocks noChangeArrowheads="1"/>
          </p:cNvSpPr>
          <p:nvPr/>
        </p:nvSpPr>
        <p:spPr bwMode="auto">
          <a:xfrm>
            <a:off x="406389" y="6408929"/>
            <a:ext cx="846744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buNone/>
              <a:defRPr/>
            </a:pPr>
            <a:r>
              <a:rPr lang="en-US" altLang="en-US" sz="1200" spc="-10" dirty="0">
                <a:solidFill>
                  <a:schemeClr val="bg2"/>
                </a:solidFill>
                <a:latin typeface="Calibri" panose="020F0502020204030204" pitchFamily="34" charset="0"/>
              </a:rPr>
              <a:t>1. </a:t>
            </a:r>
            <a:r>
              <a:rPr lang="en-US" altLang="en-US" sz="1200" b="0" spc="-10" dirty="0">
                <a:solidFill>
                  <a:schemeClr val="bg2"/>
                </a:solidFill>
                <a:latin typeface="Calibri" panose="020F0502020204030204" pitchFamily="34" charset="0"/>
                <a:cs typeface="+mn-cs"/>
              </a:rPr>
              <a:t>Chi. JCO. </a:t>
            </a:r>
            <a:r>
              <a:rPr lang="en-US" altLang="en-US" sz="1200" spc="-10" dirty="0">
                <a:solidFill>
                  <a:schemeClr val="bg2"/>
                </a:solidFill>
                <a:latin typeface="Calibri" panose="020F0502020204030204" pitchFamily="34" charset="0"/>
              </a:rPr>
              <a:t>2023;41:3339. </a:t>
            </a:r>
            <a:r>
              <a:rPr lang="en-US" altLang="en-US" sz="1200" b="0" spc="-10" dirty="0">
                <a:solidFill>
                  <a:schemeClr val="bg2"/>
                </a:solidFill>
                <a:latin typeface="Calibri" panose="020F0502020204030204" pitchFamily="34" charset="0"/>
                <a:cs typeface="+mn-cs"/>
              </a:rPr>
              <a:t>2. Clarke. NEJM Evid. 2022;1. 3. Agarwal. Lancet. 2023;[Epub]. 4. Fizazi. ASCO 2023. Abstr 5004. </a:t>
            </a:r>
          </a:p>
        </p:txBody>
      </p:sp>
      <p:sp>
        <p:nvSpPr>
          <p:cNvPr id="10" name="TextBox 9">
            <a:extLst>
              <a:ext uri="{FF2B5EF4-FFF2-40B4-BE49-F238E27FC236}">
                <a16:creationId xmlns:a16="http://schemas.microsoft.com/office/drawing/2014/main" id="{AD65230C-6C09-2BEA-FF8F-086A3585C1C7}"/>
              </a:ext>
            </a:extLst>
          </p:cNvPr>
          <p:cNvSpPr txBox="1"/>
          <p:nvPr/>
        </p:nvSpPr>
        <p:spPr bwMode="auto">
          <a:xfrm>
            <a:off x="9791162" y="3211725"/>
            <a:ext cx="247976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buClrTx/>
              <a:buFontTx/>
              <a:buNone/>
              <a:defRPr sz="2400" b="0">
                <a:solidFill>
                  <a:schemeClr val="bg1"/>
                </a:solidFill>
                <a:latin typeface="Calibri" panose="020F0502020204030204" pitchFamily="34" charset="0"/>
              </a:defRPr>
            </a:lvl1pPr>
          </a:lstStyle>
          <a:p>
            <a:r>
              <a:rPr lang="en-US" sz="1800" dirty="0">
                <a:solidFill>
                  <a:schemeClr val="accent4"/>
                </a:solidFill>
              </a:rPr>
              <a:t>May 31, 2023: </a:t>
            </a:r>
            <a:br>
              <a:rPr lang="en-US" sz="1800" dirty="0">
                <a:solidFill>
                  <a:schemeClr val="accent4"/>
                </a:solidFill>
              </a:rPr>
            </a:br>
            <a:r>
              <a:rPr lang="en-US" sz="1800" dirty="0">
                <a:solidFill>
                  <a:schemeClr val="accent4"/>
                </a:solidFill>
              </a:rPr>
              <a:t>FDA approved for deleterious/suspected deleterious </a:t>
            </a:r>
            <a:r>
              <a:rPr lang="en-US" sz="1800" i="1" dirty="0">
                <a:solidFill>
                  <a:schemeClr val="accent4"/>
                </a:solidFill>
              </a:rPr>
              <a:t>BRCA</a:t>
            </a:r>
            <a:r>
              <a:rPr lang="en-US" sz="1800" dirty="0">
                <a:solidFill>
                  <a:schemeClr val="accent4"/>
                </a:solidFill>
              </a:rPr>
              <a:t>m mCRPC</a:t>
            </a:r>
          </a:p>
        </p:txBody>
      </p:sp>
      <p:sp>
        <p:nvSpPr>
          <p:cNvPr id="11" name="TextBox 10">
            <a:extLst>
              <a:ext uri="{FF2B5EF4-FFF2-40B4-BE49-F238E27FC236}">
                <a16:creationId xmlns:a16="http://schemas.microsoft.com/office/drawing/2014/main" id="{43FA51AB-6C05-6F63-4504-368E0283D560}"/>
              </a:ext>
            </a:extLst>
          </p:cNvPr>
          <p:cNvSpPr txBox="1"/>
          <p:nvPr/>
        </p:nvSpPr>
        <p:spPr bwMode="auto">
          <a:xfrm>
            <a:off x="9712239" y="5279093"/>
            <a:ext cx="24797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buClrTx/>
              <a:buFontTx/>
              <a:buNone/>
              <a:defRPr sz="2400" b="0">
                <a:solidFill>
                  <a:schemeClr val="bg1"/>
                </a:solidFill>
                <a:latin typeface="Calibri" panose="020F0502020204030204" pitchFamily="34" charset="0"/>
              </a:defRPr>
            </a:lvl1pPr>
          </a:lstStyle>
          <a:p>
            <a:r>
              <a:rPr lang="en-US" sz="1800" dirty="0">
                <a:solidFill>
                  <a:schemeClr val="accent6"/>
                </a:solidFill>
              </a:rPr>
              <a:t>June 20, 2023:</a:t>
            </a:r>
            <a:br>
              <a:rPr lang="en-US" sz="1800" dirty="0">
                <a:solidFill>
                  <a:schemeClr val="accent6"/>
                </a:solidFill>
              </a:rPr>
            </a:br>
            <a:r>
              <a:rPr lang="en-US" sz="1800" dirty="0">
                <a:solidFill>
                  <a:schemeClr val="accent6"/>
                </a:solidFill>
              </a:rPr>
              <a:t>FDA approved for HRR gene–mutated mCRPC</a:t>
            </a:r>
          </a:p>
        </p:txBody>
      </p:sp>
    </p:spTree>
    <p:extLst>
      <p:ext uri="{BB962C8B-B14F-4D97-AF65-F5344CB8AC3E}">
        <p14:creationId xmlns:p14="http://schemas.microsoft.com/office/powerpoint/2010/main" val="2574425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629036-B341-4A06-A3E0-6E183AD2FFD7}"/>
              </a:ext>
            </a:extLst>
          </p:cNvPr>
          <p:cNvSpPr>
            <a:spLocks noGrp="1"/>
          </p:cNvSpPr>
          <p:nvPr>
            <p:ph type="title"/>
          </p:nvPr>
        </p:nvSpPr>
        <p:spPr/>
        <p:txBody>
          <a:bodyPr/>
          <a:lstStyle/>
          <a:p>
            <a:r>
              <a:rPr lang="en-US" dirty="0"/>
              <a:t>Immunotherapy: Sipuleucel-T</a:t>
            </a:r>
          </a:p>
        </p:txBody>
      </p:sp>
      <p:sp>
        <p:nvSpPr>
          <p:cNvPr id="6" name="Content Placeholder 5">
            <a:extLst>
              <a:ext uri="{FF2B5EF4-FFF2-40B4-BE49-F238E27FC236}">
                <a16:creationId xmlns:a16="http://schemas.microsoft.com/office/drawing/2014/main" id="{ECCD2919-6707-4EF2-A73C-6C6E717DB6DB}"/>
              </a:ext>
            </a:extLst>
          </p:cNvPr>
          <p:cNvSpPr>
            <a:spLocks noGrp="1"/>
          </p:cNvSpPr>
          <p:nvPr>
            <p:ph sz="half" idx="1"/>
          </p:nvPr>
        </p:nvSpPr>
        <p:spPr/>
        <p:txBody>
          <a:bodyPr/>
          <a:lstStyle/>
          <a:p>
            <a:r>
              <a:rPr lang="en-US" sz="2200" dirty="0"/>
              <a:t>FDA approved for asymptomatic or minimally symptomatic mCRPC</a:t>
            </a:r>
          </a:p>
          <a:p>
            <a:pPr lvl="1" indent="-342900"/>
            <a:r>
              <a:rPr lang="en-US" sz="2000" dirty="0"/>
              <a:t>Not recommended: visceral metastases, small cell/NEPC, prior docetaxel and NHT</a:t>
            </a:r>
          </a:p>
          <a:p>
            <a:pPr marL="342900" indent="-342900"/>
            <a:r>
              <a:rPr lang="en-US" sz="2200" b="1" dirty="0">
                <a:solidFill>
                  <a:srgbClr val="FF0000"/>
                </a:solidFill>
              </a:rPr>
              <a:t>Prolonged OS in clinical trial but cannot determine benefit using routine testing </a:t>
            </a:r>
            <a:r>
              <a:rPr lang="en-US" sz="2200" dirty="0"/>
              <a:t>(PSA decline, scans)</a:t>
            </a:r>
          </a:p>
          <a:p>
            <a:pPr lvl="1" indent="-342900"/>
            <a:r>
              <a:rPr lang="en-US" sz="2000" dirty="0"/>
              <a:t>Most beneficial in less advanced disease → early use recommended</a:t>
            </a:r>
          </a:p>
          <a:p>
            <a:pPr marL="342900" indent="-342900"/>
            <a:r>
              <a:rPr lang="en-US" sz="2200" dirty="0"/>
              <a:t>AEs: chills, fatigue, pyrexia, nausea, headache</a:t>
            </a:r>
          </a:p>
          <a:p>
            <a:pPr marL="342900" indent="-342900"/>
            <a:endParaRPr lang="en-US" sz="2200" dirty="0"/>
          </a:p>
          <a:p>
            <a:endParaRPr lang="en-US" sz="2200" dirty="0"/>
          </a:p>
          <a:p>
            <a:endParaRPr lang="en-US" sz="2200" dirty="0"/>
          </a:p>
        </p:txBody>
      </p:sp>
      <p:sp>
        <p:nvSpPr>
          <p:cNvPr id="2" name="Text Box 11">
            <a:extLst>
              <a:ext uri="{FF2B5EF4-FFF2-40B4-BE49-F238E27FC236}">
                <a16:creationId xmlns:a16="http://schemas.microsoft.com/office/drawing/2014/main" id="{78DDB6C1-01F1-4E96-AF94-3240E1A1D136}"/>
              </a:ext>
            </a:extLst>
          </p:cNvPr>
          <p:cNvSpPr txBox="1">
            <a:spLocks noChangeArrowheads="1"/>
          </p:cNvSpPr>
          <p:nvPr/>
        </p:nvSpPr>
        <p:spPr bwMode="auto">
          <a:xfrm>
            <a:off x="434097" y="6241817"/>
            <a:ext cx="8564562" cy="4247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buNone/>
              <a:defRPr/>
            </a:pPr>
            <a:r>
              <a:rPr lang="en-US" altLang="en-US" sz="1200" b="0" spc="-10" dirty="0">
                <a:solidFill>
                  <a:schemeClr val="bg2"/>
                </a:solidFill>
                <a:latin typeface="Calibri" panose="020F0502020204030204" pitchFamily="34" charset="0"/>
                <a:cs typeface="+mn-cs"/>
              </a:rPr>
              <a:t>Sipuleucel</a:t>
            </a:r>
            <a:r>
              <a:rPr lang="en-US" altLang="en-US" sz="1200" b="0" spc="-10" dirty="0">
                <a:solidFill>
                  <a:schemeClr val="bg2"/>
                </a:solidFill>
                <a:latin typeface="Calibri" panose="020F0502020204030204" pitchFamily="34" charset="0"/>
              </a:rPr>
              <a:t>-T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prostate cancer. v.1.2023. nccn.org.</a:t>
            </a:r>
            <a:r>
              <a:rPr lang="en-US" altLang="en-US" sz="1200" b="0" spc="-10" dirty="0">
                <a:solidFill>
                  <a:schemeClr val="bg2"/>
                </a:solidFill>
                <a:latin typeface="Calibri" panose="020F0502020204030204" pitchFamily="34" charset="0"/>
                <a:cs typeface="+mn-cs"/>
              </a:rPr>
              <a:t> </a:t>
            </a:r>
            <a:br>
              <a:rPr lang="en-US" altLang="en-US" sz="1200" b="0" spc="-10" dirty="0">
                <a:solidFill>
                  <a:schemeClr val="bg2"/>
                </a:solidFill>
                <a:latin typeface="Calibri" panose="020F0502020204030204" pitchFamily="34" charset="0"/>
                <a:cs typeface="+mn-cs"/>
              </a:rPr>
            </a:b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rPr>
              <a:t>Kantoff. NEJM. 2010;363:411. </a:t>
            </a:r>
            <a:r>
              <a:rPr lang="en-US" sz="1200" b="0" dirty="0">
                <a:solidFill>
                  <a:schemeClr val="bg2"/>
                </a:solidFill>
                <a:latin typeface="Calibri" panose="020F0502020204030204" pitchFamily="34" charset="0"/>
                <a:cs typeface="Calibri" panose="020F0502020204030204" pitchFamily="34" charset="0"/>
              </a:rPr>
              <a:t>Pieczonka. Rev Urol. 2015;17:203.</a:t>
            </a:r>
            <a:endPar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endParaRPr>
          </a:p>
        </p:txBody>
      </p:sp>
      <p:sp>
        <p:nvSpPr>
          <p:cNvPr id="4" name="TextBox 3">
            <a:extLst>
              <a:ext uri="{FF2B5EF4-FFF2-40B4-BE49-F238E27FC236}">
                <a16:creationId xmlns:a16="http://schemas.microsoft.com/office/drawing/2014/main" id="{569EF343-CF3E-4462-94EE-ECC21E5E5B53}"/>
              </a:ext>
            </a:extLst>
          </p:cNvPr>
          <p:cNvSpPr txBox="1"/>
          <p:nvPr/>
        </p:nvSpPr>
        <p:spPr bwMode="auto">
          <a:xfrm>
            <a:off x="6822198" y="1134252"/>
            <a:ext cx="435292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Phase</a:t>
            </a:r>
            <a:r>
              <a:rPr lang="en-US" b="1" dirty="0">
                <a:solidFill>
                  <a:srgbClr val="000000"/>
                </a:solidFill>
                <a:latin typeface="Calibri" panose="020F0502020204030204" pitchFamily="34" charset="0"/>
                <a:cs typeface="Calibri" panose="020F0502020204030204" pitchFamily="34" charset="0"/>
              </a:rPr>
              <a:t> III IMPACT: </a:t>
            </a:r>
            <a:br>
              <a:rPr lang="en-US" dirty="0">
                <a:solidFill>
                  <a:srgbClr val="000000"/>
                </a:solidFill>
                <a:latin typeface="Calibri" panose="020F0502020204030204" pitchFamily="34" charset="0"/>
                <a:cs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in mCRPC (N = 512)</a:t>
            </a:r>
          </a:p>
        </p:txBody>
      </p:sp>
      <p:cxnSp>
        <p:nvCxnSpPr>
          <p:cNvPr id="7" name="Straight Connector 50">
            <a:extLst>
              <a:ext uri="{FF2B5EF4-FFF2-40B4-BE49-F238E27FC236}">
                <a16:creationId xmlns:a16="http://schemas.microsoft.com/office/drawing/2014/main" id="{E72E25BC-0B71-4A29-A271-AD272185F008}"/>
              </a:ext>
            </a:extLst>
          </p:cNvPr>
          <p:cNvCxnSpPr>
            <a:cxnSpLocks noChangeShapeType="1"/>
          </p:cNvCxnSpPr>
          <p:nvPr/>
        </p:nvCxnSpPr>
        <p:spPr bwMode="auto">
          <a:xfrm>
            <a:off x="8257799" y="3589190"/>
            <a:ext cx="0" cy="1874837"/>
          </a:xfrm>
          <a:prstGeom prst="line">
            <a:avLst/>
          </a:prstGeom>
          <a:noFill/>
          <a:ln w="28575" algn="ctr">
            <a:solidFill>
              <a:schemeClr val="tx2"/>
            </a:solidFill>
            <a:prstDash val="dash"/>
            <a:round/>
            <a:headEnd/>
            <a:tailEnd/>
          </a:ln>
          <a:extLst>
            <a:ext uri="{909E8E84-426E-40DD-AFC4-6F175D3DCCD1}">
              <a14:hiddenFill xmlns:a14="http://schemas.microsoft.com/office/drawing/2010/main">
                <a:noFill/>
              </a14:hiddenFill>
            </a:ext>
          </a:extLst>
        </p:spPr>
      </p:cxnSp>
      <p:cxnSp>
        <p:nvCxnSpPr>
          <p:cNvPr id="8" name="Straight Connector 4">
            <a:extLst>
              <a:ext uri="{FF2B5EF4-FFF2-40B4-BE49-F238E27FC236}">
                <a16:creationId xmlns:a16="http://schemas.microsoft.com/office/drawing/2014/main" id="{1B1DBBD7-A388-4148-AE2B-E8472E7E9858}"/>
              </a:ext>
            </a:extLst>
          </p:cNvPr>
          <p:cNvCxnSpPr>
            <a:cxnSpLocks noChangeShapeType="1"/>
          </p:cNvCxnSpPr>
          <p:nvPr/>
        </p:nvCxnSpPr>
        <p:spPr bwMode="auto">
          <a:xfrm>
            <a:off x="8008561" y="3589190"/>
            <a:ext cx="0" cy="1874837"/>
          </a:xfrm>
          <a:prstGeom prst="line">
            <a:avLst/>
          </a:prstGeom>
          <a:noFill/>
          <a:ln w="28575" algn="ctr">
            <a:solidFill>
              <a:schemeClr val="tx2"/>
            </a:solidFill>
            <a:prstDash val="dash"/>
            <a:round/>
            <a:headEnd/>
            <a:tailEnd/>
          </a:ln>
          <a:extLst>
            <a:ext uri="{909E8E84-426E-40DD-AFC4-6F175D3DCCD1}">
              <a14:hiddenFill xmlns:a14="http://schemas.microsoft.com/office/drawing/2010/main">
                <a:noFill/>
              </a14:hiddenFill>
            </a:ext>
          </a:extLst>
        </p:spPr>
      </p:cxnSp>
      <p:cxnSp>
        <p:nvCxnSpPr>
          <p:cNvPr id="9" name="Straight Connector 2">
            <a:extLst>
              <a:ext uri="{FF2B5EF4-FFF2-40B4-BE49-F238E27FC236}">
                <a16:creationId xmlns:a16="http://schemas.microsoft.com/office/drawing/2014/main" id="{CEA4BE28-3FA6-435C-8258-7D2D28FF9B59}"/>
              </a:ext>
            </a:extLst>
          </p:cNvPr>
          <p:cNvCxnSpPr>
            <a:cxnSpLocks noChangeShapeType="1"/>
          </p:cNvCxnSpPr>
          <p:nvPr/>
        </p:nvCxnSpPr>
        <p:spPr bwMode="auto">
          <a:xfrm>
            <a:off x="6713161" y="3598714"/>
            <a:ext cx="1543050" cy="0"/>
          </a:xfrm>
          <a:prstGeom prst="line">
            <a:avLst/>
          </a:prstGeom>
          <a:noFill/>
          <a:ln w="28575" algn="ctr">
            <a:solidFill>
              <a:schemeClr val="tx2"/>
            </a:solidFill>
            <a:prstDash val="dash"/>
            <a:round/>
            <a:headEnd/>
            <a:tailEnd/>
          </a:ln>
          <a:extLst>
            <a:ext uri="{909E8E84-426E-40DD-AFC4-6F175D3DCCD1}">
              <a14:hiddenFill xmlns:a14="http://schemas.microsoft.com/office/drawing/2010/main">
                <a:noFill/>
              </a14:hiddenFill>
            </a:ext>
          </a:extLst>
        </p:spPr>
      </p:cxnSp>
      <p:sp>
        <p:nvSpPr>
          <p:cNvPr id="10" name="Text Box 10">
            <a:extLst>
              <a:ext uri="{FF2B5EF4-FFF2-40B4-BE49-F238E27FC236}">
                <a16:creationId xmlns:a16="http://schemas.microsoft.com/office/drawing/2014/main" id="{2B163E90-6949-4479-BC9A-71D1D8E4E76D}"/>
              </a:ext>
            </a:extLst>
          </p:cNvPr>
          <p:cNvSpPr txBox="1">
            <a:spLocks noChangeArrowheads="1"/>
          </p:cNvSpPr>
          <p:nvPr/>
        </p:nvSpPr>
        <p:spPr bwMode="auto">
          <a:xfrm>
            <a:off x="6938574" y="4113283"/>
            <a:ext cx="119936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Calibri" panose="020F0502020204030204" pitchFamily="34" charset="0"/>
              </a:rPr>
              <a:t>Placebo</a:t>
            </a:r>
            <a:b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b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Median OS: </a:t>
            </a:r>
            <a:b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b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21.7 mo</a:t>
            </a:r>
          </a:p>
        </p:txBody>
      </p:sp>
      <p:sp>
        <p:nvSpPr>
          <p:cNvPr id="11" name="TextBox 1">
            <a:extLst>
              <a:ext uri="{FF2B5EF4-FFF2-40B4-BE49-F238E27FC236}">
                <a16:creationId xmlns:a16="http://schemas.microsoft.com/office/drawing/2014/main" id="{E87D4FD3-1055-4C35-B34D-A2E8AF8853D4}"/>
              </a:ext>
            </a:extLst>
          </p:cNvPr>
          <p:cNvSpPr txBox="1">
            <a:spLocks noChangeArrowheads="1"/>
          </p:cNvSpPr>
          <p:nvPr/>
        </p:nvSpPr>
        <p:spPr bwMode="auto">
          <a:xfrm>
            <a:off x="8629058" y="3751510"/>
            <a:ext cx="32111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HR: 0.78 (95% CI: 0.61-0.98; </a:t>
            </a:r>
            <a:r>
              <a:rPr kumimoji="1"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
            </a: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 .03)</a:t>
            </a:r>
          </a:p>
        </p:txBody>
      </p:sp>
      <p:sp>
        <p:nvSpPr>
          <p:cNvPr id="12" name="Line 5">
            <a:extLst>
              <a:ext uri="{FF2B5EF4-FFF2-40B4-BE49-F238E27FC236}">
                <a16:creationId xmlns:a16="http://schemas.microsoft.com/office/drawing/2014/main" id="{A3ACF12A-01D8-4C52-880C-C85B65348482}"/>
              </a:ext>
            </a:extLst>
          </p:cNvPr>
          <p:cNvSpPr>
            <a:spLocks noChangeShapeType="1"/>
          </p:cNvSpPr>
          <p:nvPr/>
        </p:nvSpPr>
        <p:spPr bwMode="auto">
          <a:xfrm>
            <a:off x="6698874" y="1741339"/>
            <a:ext cx="0" cy="37338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3" name="Line 6">
            <a:extLst>
              <a:ext uri="{FF2B5EF4-FFF2-40B4-BE49-F238E27FC236}">
                <a16:creationId xmlns:a16="http://schemas.microsoft.com/office/drawing/2014/main" id="{EE80C117-D90D-4ACE-838E-9BDF73CF1FA2}"/>
              </a:ext>
            </a:extLst>
          </p:cNvPr>
          <p:cNvSpPr>
            <a:spLocks noChangeShapeType="1"/>
          </p:cNvSpPr>
          <p:nvPr/>
        </p:nvSpPr>
        <p:spPr bwMode="auto">
          <a:xfrm flipH="1">
            <a:off x="6714749" y="5457676"/>
            <a:ext cx="431641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Line 7">
            <a:extLst>
              <a:ext uri="{FF2B5EF4-FFF2-40B4-BE49-F238E27FC236}">
                <a16:creationId xmlns:a16="http://schemas.microsoft.com/office/drawing/2014/main" id="{2CBA4FB3-407B-46F0-9E4D-A0331BE21165}"/>
              </a:ext>
            </a:extLst>
          </p:cNvPr>
          <p:cNvSpPr>
            <a:spLocks noChangeShapeType="1"/>
          </p:cNvSpPr>
          <p:nvPr/>
        </p:nvSpPr>
        <p:spPr bwMode="auto">
          <a:xfrm flipH="1">
            <a:off x="6627436" y="1763564"/>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5" name="Line 8">
            <a:extLst>
              <a:ext uri="{FF2B5EF4-FFF2-40B4-BE49-F238E27FC236}">
                <a16:creationId xmlns:a16="http://schemas.microsoft.com/office/drawing/2014/main" id="{8A1E4E50-4D1D-4DCB-ADB9-CBA542C5E6AE}"/>
              </a:ext>
            </a:extLst>
          </p:cNvPr>
          <p:cNvSpPr>
            <a:spLocks noChangeShapeType="1"/>
          </p:cNvSpPr>
          <p:nvPr/>
        </p:nvSpPr>
        <p:spPr bwMode="auto">
          <a:xfrm flipH="1">
            <a:off x="6627436" y="2492226"/>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6" name="Line 9">
            <a:extLst>
              <a:ext uri="{FF2B5EF4-FFF2-40B4-BE49-F238E27FC236}">
                <a16:creationId xmlns:a16="http://schemas.microsoft.com/office/drawing/2014/main" id="{F1FDDF40-9643-4C1C-B0D4-65DB079B0C31}"/>
              </a:ext>
            </a:extLst>
          </p:cNvPr>
          <p:cNvSpPr>
            <a:spLocks noChangeShapeType="1"/>
          </p:cNvSpPr>
          <p:nvPr/>
        </p:nvSpPr>
        <p:spPr bwMode="auto">
          <a:xfrm flipH="1">
            <a:off x="6627436" y="3232001"/>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7" name="Line 10">
            <a:extLst>
              <a:ext uri="{FF2B5EF4-FFF2-40B4-BE49-F238E27FC236}">
                <a16:creationId xmlns:a16="http://schemas.microsoft.com/office/drawing/2014/main" id="{38CD0507-60C1-40FC-A1B5-D4E0166008F9}"/>
              </a:ext>
            </a:extLst>
          </p:cNvPr>
          <p:cNvSpPr>
            <a:spLocks noChangeShapeType="1"/>
          </p:cNvSpPr>
          <p:nvPr/>
        </p:nvSpPr>
        <p:spPr bwMode="auto">
          <a:xfrm flipH="1">
            <a:off x="6627436" y="3963839"/>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8" name="Line 11">
            <a:extLst>
              <a:ext uri="{FF2B5EF4-FFF2-40B4-BE49-F238E27FC236}">
                <a16:creationId xmlns:a16="http://schemas.microsoft.com/office/drawing/2014/main" id="{1811D99E-92C6-453F-AD73-9CB5CF1D50F1}"/>
              </a:ext>
            </a:extLst>
          </p:cNvPr>
          <p:cNvSpPr>
            <a:spLocks noChangeShapeType="1"/>
          </p:cNvSpPr>
          <p:nvPr/>
        </p:nvSpPr>
        <p:spPr bwMode="auto">
          <a:xfrm flipH="1">
            <a:off x="6627436" y="4698851"/>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9" name="Line 12">
            <a:extLst>
              <a:ext uri="{FF2B5EF4-FFF2-40B4-BE49-F238E27FC236}">
                <a16:creationId xmlns:a16="http://schemas.microsoft.com/office/drawing/2014/main" id="{CEF85D96-636D-4A52-A6C3-300495B6F635}"/>
              </a:ext>
            </a:extLst>
          </p:cNvPr>
          <p:cNvSpPr>
            <a:spLocks noChangeShapeType="1"/>
          </p:cNvSpPr>
          <p:nvPr/>
        </p:nvSpPr>
        <p:spPr bwMode="auto">
          <a:xfrm>
            <a:off x="7427536"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Line 13">
            <a:extLst>
              <a:ext uri="{FF2B5EF4-FFF2-40B4-BE49-F238E27FC236}">
                <a16:creationId xmlns:a16="http://schemas.microsoft.com/office/drawing/2014/main" id="{60D13486-804C-44F4-BC15-19B8A1C9DAA1}"/>
              </a:ext>
            </a:extLst>
          </p:cNvPr>
          <p:cNvSpPr>
            <a:spLocks noChangeShapeType="1"/>
          </p:cNvSpPr>
          <p:nvPr/>
        </p:nvSpPr>
        <p:spPr bwMode="auto">
          <a:xfrm>
            <a:off x="8145086"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1" name="Line 14">
            <a:extLst>
              <a:ext uri="{FF2B5EF4-FFF2-40B4-BE49-F238E27FC236}">
                <a16:creationId xmlns:a16="http://schemas.microsoft.com/office/drawing/2014/main" id="{6A4697EA-B935-4530-BBCB-4729745506B2}"/>
              </a:ext>
            </a:extLst>
          </p:cNvPr>
          <p:cNvSpPr>
            <a:spLocks noChangeShapeType="1"/>
          </p:cNvSpPr>
          <p:nvPr/>
        </p:nvSpPr>
        <p:spPr bwMode="auto">
          <a:xfrm>
            <a:off x="8861049"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2" name="Line 15">
            <a:extLst>
              <a:ext uri="{FF2B5EF4-FFF2-40B4-BE49-F238E27FC236}">
                <a16:creationId xmlns:a16="http://schemas.microsoft.com/office/drawing/2014/main" id="{7B2912DF-A858-4536-8ADA-03A1E65318FA}"/>
              </a:ext>
            </a:extLst>
          </p:cNvPr>
          <p:cNvSpPr>
            <a:spLocks noChangeShapeType="1"/>
          </p:cNvSpPr>
          <p:nvPr/>
        </p:nvSpPr>
        <p:spPr bwMode="auto">
          <a:xfrm>
            <a:off x="9589711"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3" name="Line 16">
            <a:extLst>
              <a:ext uri="{FF2B5EF4-FFF2-40B4-BE49-F238E27FC236}">
                <a16:creationId xmlns:a16="http://schemas.microsoft.com/office/drawing/2014/main" id="{2655F831-E3B8-4A96-B680-5FC3139DADD2}"/>
              </a:ext>
            </a:extLst>
          </p:cNvPr>
          <p:cNvSpPr>
            <a:spLocks noChangeShapeType="1"/>
          </p:cNvSpPr>
          <p:nvPr/>
        </p:nvSpPr>
        <p:spPr bwMode="auto">
          <a:xfrm>
            <a:off x="10307261"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Text Box 18">
            <a:extLst>
              <a:ext uri="{FF2B5EF4-FFF2-40B4-BE49-F238E27FC236}">
                <a16:creationId xmlns:a16="http://schemas.microsoft.com/office/drawing/2014/main" id="{CA9E166A-12B3-4B41-856E-04436B20D1C8}"/>
              </a:ext>
            </a:extLst>
          </p:cNvPr>
          <p:cNvSpPr txBox="1">
            <a:spLocks noChangeArrowheads="1"/>
          </p:cNvSpPr>
          <p:nvPr/>
        </p:nvSpPr>
        <p:spPr bwMode="auto">
          <a:xfrm rot="16200000">
            <a:off x="4169986" y="3425676"/>
            <a:ext cx="3824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Probability of OS (%)</a:t>
            </a:r>
          </a:p>
        </p:txBody>
      </p:sp>
      <p:sp>
        <p:nvSpPr>
          <p:cNvPr id="25" name="Text Box 25">
            <a:extLst>
              <a:ext uri="{FF2B5EF4-FFF2-40B4-BE49-F238E27FC236}">
                <a16:creationId xmlns:a16="http://schemas.microsoft.com/office/drawing/2014/main" id="{1374E1D7-23B4-4925-BBC8-5B39D96216E2}"/>
              </a:ext>
            </a:extLst>
          </p:cNvPr>
          <p:cNvSpPr txBox="1">
            <a:spLocks noChangeArrowheads="1"/>
          </p:cNvSpPr>
          <p:nvPr/>
        </p:nvSpPr>
        <p:spPr bwMode="auto">
          <a:xfrm>
            <a:off x="6108325" y="2320776"/>
            <a:ext cx="555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26" name="Text Box 26">
            <a:extLst>
              <a:ext uri="{FF2B5EF4-FFF2-40B4-BE49-F238E27FC236}">
                <a16:creationId xmlns:a16="http://schemas.microsoft.com/office/drawing/2014/main" id="{6410E03D-0F70-4C0F-9EDC-023C555BC46C}"/>
              </a:ext>
            </a:extLst>
          </p:cNvPr>
          <p:cNvSpPr txBox="1">
            <a:spLocks noChangeArrowheads="1"/>
          </p:cNvSpPr>
          <p:nvPr/>
        </p:nvSpPr>
        <p:spPr bwMode="auto">
          <a:xfrm>
            <a:off x="6108325" y="3055790"/>
            <a:ext cx="55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27" name="Text Box 27">
            <a:extLst>
              <a:ext uri="{FF2B5EF4-FFF2-40B4-BE49-F238E27FC236}">
                <a16:creationId xmlns:a16="http://schemas.microsoft.com/office/drawing/2014/main" id="{59DA90F9-30EA-4271-A29B-5FC4161A5539}"/>
              </a:ext>
            </a:extLst>
          </p:cNvPr>
          <p:cNvSpPr txBox="1">
            <a:spLocks noChangeArrowheads="1"/>
          </p:cNvSpPr>
          <p:nvPr/>
        </p:nvSpPr>
        <p:spPr bwMode="auto">
          <a:xfrm>
            <a:off x="6108325" y="3801915"/>
            <a:ext cx="55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40</a:t>
            </a:r>
          </a:p>
        </p:txBody>
      </p:sp>
      <p:sp>
        <p:nvSpPr>
          <p:cNvPr id="28" name="Text Box 28">
            <a:extLst>
              <a:ext uri="{FF2B5EF4-FFF2-40B4-BE49-F238E27FC236}">
                <a16:creationId xmlns:a16="http://schemas.microsoft.com/office/drawing/2014/main" id="{F4D3EC21-F356-4CA4-A5D3-E0C2FA430299}"/>
              </a:ext>
            </a:extLst>
          </p:cNvPr>
          <p:cNvSpPr txBox="1">
            <a:spLocks noChangeArrowheads="1"/>
          </p:cNvSpPr>
          <p:nvPr/>
        </p:nvSpPr>
        <p:spPr bwMode="auto">
          <a:xfrm>
            <a:off x="6108325" y="4533751"/>
            <a:ext cx="5556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20</a:t>
            </a:r>
          </a:p>
        </p:txBody>
      </p:sp>
      <p:sp>
        <p:nvSpPr>
          <p:cNvPr id="29" name="Text Box 29">
            <a:extLst>
              <a:ext uri="{FF2B5EF4-FFF2-40B4-BE49-F238E27FC236}">
                <a16:creationId xmlns:a16="http://schemas.microsoft.com/office/drawing/2014/main" id="{E3AAAD03-0B7E-4D50-834A-F3FB87304164}"/>
              </a:ext>
            </a:extLst>
          </p:cNvPr>
          <p:cNvSpPr txBox="1">
            <a:spLocks noChangeArrowheads="1"/>
          </p:cNvSpPr>
          <p:nvPr/>
        </p:nvSpPr>
        <p:spPr bwMode="auto">
          <a:xfrm>
            <a:off x="6108325" y="5287815"/>
            <a:ext cx="55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30" name="Text Box 30">
            <a:extLst>
              <a:ext uri="{FF2B5EF4-FFF2-40B4-BE49-F238E27FC236}">
                <a16:creationId xmlns:a16="http://schemas.microsoft.com/office/drawing/2014/main" id="{147AAB0B-E2AD-427D-9D2F-C97685086124}"/>
              </a:ext>
            </a:extLst>
          </p:cNvPr>
          <p:cNvSpPr txBox="1">
            <a:spLocks noChangeArrowheads="1"/>
          </p:cNvSpPr>
          <p:nvPr/>
        </p:nvSpPr>
        <p:spPr bwMode="auto">
          <a:xfrm>
            <a:off x="6108325" y="1598465"/>
            <a:ext cx="5556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31" name="Line 11">
            <a:extLst>
              <a:ext uri="{FF2B5EF4-FFF2-40B4-BE49-F238E27FC236}">
                <a16:creationId xmlns:a16="http://schemas.microsoft.com/office/drawing/2014/main" id="{FCDAA0D8-C8F9-4EFB-B335-8C0306DD94A9}"/>
              </a:ext>
            </a:extLst>
          </p:cNvPr>
          <p:cNvSpPr>
            <a:spLocks noChangeShapeType="1"/>
          </p:cNvSpPr>
          <p:nvPr/>
        </p:nvSpPr>
        <p:spPr bwMode="auto">
          <a:xfrm flipH="1">
            <a:off x="6627436" y="5457676"/>
            <a:ext cx="6508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2" name="Line 16">
            <a:extLst>
              <a:ext uri="{FF2B5EF4-FFF2-40B4-BE49-F238E27FC236}">
                <a16:creationId xmlns:a16="http://schemas.microsoft.com/office/drawing/2014/main" id="{0FC88259-7A44-47F5-81E3-8C2B0FCFD744}"/>
              </a:ext>
            </a:extLst>
          </p:cNvPr>
          <p:cNvSpPr>
            <a:spLocks noChangeShapeType="1"/>
          </p:cNvSpPr>
          <p:nvPr/>
        </p:nvSpPr>
        <p:spPr bwMode="auto">
          <a:xfrm>
            <a:off x="11016874"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Line 16">
            <a:extLst>
              <a:ext uri="{FF2B5EF4-FFF2-40B4-BE49-F238E27FC236}">
                <a16:creationId xmlns:a16="http://schemas.microsoft.com/office/drawing/2014/main" id="{9275597A-E6AF-4FC0-8715-006B030FEFD4}"/>
              </a:ext>
            </a:extLst>
          </p:cNvPr>
          <p:cNvSpPr>
            <a:spLocks noChangeShapeType="1"/>
          </p:cNvSpPr>
          <p:nvPr/>
        </p:nvSpPr>
        <p:spPr bwMode="auto">
          <a:xfrm>
            <a:off x="6698874" y="5465615"/>
            <a:ext cx="0" cy="65087"/>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4" name="Text Box 17">
            <a:extLst>
              <a:ext uri="{FF2B5EF4-FFF2-40B4-BE49-F238E27FC236}">
                <a16:creationId xmlns:a16="http://schemas.microsoft.com/office/drawing/2014/main" id="{D8ABD409-D3AC-474D-8AE7-B947A7D5F83E}"/>
              </a:ext>
            </a:extLst>
          </p:cNvPr>
          <p:cNvSpPr txBox="1">
            <a:spLocks noChangeArrowheads="1"/>
          </p:cNvSpPr>
          <p:nvPr/>
        </p:nvSpPr>
        <p:spPr bwMode="auto">
          <a:xfrm>
            <a:off x="6549649" y="5511651"/>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35" name="Text Box 17">
            <a:extLst>
              <a:ext uri="{FF2B5EF4-FFF2-40B4-BE49-F238E27FC236}">
                <a16:creationId xmlns:a16="http://schemas.microsoft.com/office/drawing/2014/main" id="{21AFE663-448D-4CEE-8AB0-C72CE65CB019}"/>
              </a:ext>
            </a:extLst>
          </p:cNvPr>
          <p:cNvSpPr txBox="1">
            <a:spLocks noChangeArrowheads="1"/>
          </p:cNvSpPr>
          <p:nvPr/>
        </p:nvSpPr>
        <p:spPr bwMode="auto">
          <a:xfrm>
            <a:off x="7242121"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12</a:t>
            </a:r>
          </a:p>
        </p:txBody>
      </p:sp>
      <p:sp>
        <p:nvSpPr>
          <p:cNvPr id="36" name="Text Box 17">
            <a:extLst>
              <a:ext uri="{FF2B5EF4-FFF2-40B4-BE49-F238E27FC236}">
                <a16:creationId xmlns:a16="http://schemas.microsoft.com/office/drawing/2014/main" id="{F405B2D6-E8DF-41B2-9717-FA889C65BAFE}"/>
              </a:ext>
            </a:extLst>
          </p:cNvPr>
          <p:cNvSpPr txBox="1">
            <a:spLocks noChangeArrowheads="1"/>
          </p:cNvSpPr>
          <p:nvPr/>
        </p:nvSpPr>
        <p:spPr bwMode="auto">
          <a:xfrm>
            <a:off x="7950146"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24</a:t>
            </a:r>
          </a:p>
        </p:txBody>
      </p:sp>
      <p:sp>
        <p:nvSpPr>
          <p:cNvPr id="37" name="Text Box 17">
            <a:extLst>
              <a:ext uri="{FF2B5EF4-FFF2-40B4-BE49-F238E27FC236}">
                <a16:creationId xmlns:a16="http://schemas.microsoft.com/office/drawing/2014/main" id="{2FEA199A-3EBD-4D4E-83CA-119B4559969E}"/>
              </a:ext>
            </a:extLst>
          </p:cNvPr>
          <p:cNvSpPr txBox="1">
            <a:spLocks noChangeArrowheads="1"/>
          </p:cNvSpPr>
          <p:nvPr/>
        </p:nvSpPr>
        <p:spPr bwMode="auto">
          <a:xfrm>
            <a:off x="8666108"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36</a:t>
            </a:r>
          </a:p>
        </p:txBody>
      </p:sp>
      <p:sp>
        <p:nvSpPr>
          <p:cNvPr id="38" name="Text Box 17">
            <a:extLst>
              <a:ext uri="{FF2B5EF4-FFF2-40B4-BE49-F238E27FC236}">
                <a16:creationId xmlns:a16="http://schemas.microsoft.com/office/drawing/2014/main" id="{DE143A45-A324-463F-8C6B-F0C39DA53000}"/>
              </a:ext>
            </a:extLst>
          </p:cNvPr>
          <p:cNvSpPr txBox="1">
            <a:spLocks noChangeArrowheads="1"/>
          </p:cNvSpPr>
          <p:nvPr/>
        </p:nvSpPr>
        <p:spPr bwMode="auto">
          <a:xfrm>
            <a:off x="9399533"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48</a:t>
            </a:r>
          </a:p>
        </p:txBody>
      </p:sp>
      <p:sp>
        <p:nvSpPr>
          <p:cNvPr id="39" name="Text Box 17">
            <a:extLst>
              <a:ext uri="{FF2B5EF4-FFF2-40B4-BE49-F238E27FC236}">
                <a16:creationId xmlns:a16="http://schemas.microsoft.com/office/drawing/2014/main" id="{5EEAF308-83EC-43B0-9FAA-53E6DD703D34}"/>
              </a:ext>
            </a:extLst>
          </p:cNvPr>
          <p:cNvSpPr txBox="1">
            <a:spLocks noChangeArrowheads="1"/>
          </p:cNvSpPr>
          <p:nvPr/>
        </p:nvSpPr>
        <p:spPr bwMode="auto">
          <a:xfrm>
            <a:off x="10118671"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40" name="Text Box 17">
            <a:extLst>
              <a:ext uri="{FF2B5EF4-FFF2-40B4-BE49-F238E27FC236}">
                <a16:creationId xmlns:a16="http://schemas.microsoft.com/office/drawing/2014/main" id="{F3DB3A7A-0E07-413F-B2A7-6DF9D073028C}"/>
              </a:ext>
            </a:extLst>
          </p:cNvPr>
          <p:cNvSpPr txBox="1">
            <a:spLocks noChangeArrowheads="1"/>
          </p:cNvSpPr>
          <p:nvPr/>
        </p:nvSpPr>
        <p:spPr bwMode="auto">
          <a:xfrm>
            <a:off x="10826696" y="55116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tabLst>
                <a:tab pos="568325" algn="ctr"/>
                <a:tab pos="1081088" algn="ctr"/>
                <a:tab pos="1481138" algn="ctr"/>
                <a:tab pos="1938338" algn="ctr"/>
                <a:tab pos="2462213" algn="ctr"/>
              </a:tabLst>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tabLst>
                <a:tab pos="568325" algn="ctr"/>
                <a:tab pos="1081088" algn="ctr"/>
                <a:tab pos="1481138" algn="ctr"/>
                <a:tab pos="1938338" algn="ctr"/>
                <a:tab pos="2462213" algn="ctr"/>
              </a:tabLst>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tab pos="568325" algn="ctr"/>
                <a:tab pos="1081088" algn="ctr"/>
                <a:tab pos="1481138" algn="ctr"/>
                <a:tab pos="1938338" algn="ctr"/>
                <a:tab pos="2462213" algn="ctr"/>
              </a:tabLst>
              <a:defRPr/>
            </a:pP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72</a:t>
            </a:r>
          </a:p>
        </p:txBody>
      </p:sp>
      <p:sp>
        <p:nvSpPr>
          <p:cNvPr id="41" name="TextBox 35">
            <a:extLst>
              <a:ext uri="{FF2B5EF4-FFF2-40B4-BE49-F238E27FC236}">
                <a16:creationId xmlns:a16="http://schemas.microsoft.com/office/drawing/2014/main" id="{909B4057-1532-4E10-9436-F43660F3B846}"/>
              </a:ext>
            </a:extLst>
          </p:cNvPr>
          <p:cNvSpPr txBox="1">
            <a:spLocks noChangeArrowheads="1"/>
          </p:cNvSpPr>
          <p:nvPr/>
        </p:nvSpPr>
        <p:spPr bwMode="auto">
          <a:xfrm>
            <a:off x="9764988" y="2287338"/>
            <a:ext cx="206910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i="0" u="none" strike="noStrike" kern="1200" cap="none" spc="0" normalizeH="0" baseline="0" noProof="0" dirty="0">
                <a:ln>
                  <a:noFill/>
                </a:ln>
                <a:solidFill>
                  <a:srgbClr val="015873"/>
                </a:solidFill>
                <a:effectLst/>
                <a:uLnTx/>
                <a:uFillTx/>
                <a:latin typeface="Calibri" panose="020F0502020204030204" pitchFamily="34" charset="0"/>
                <a:ea typeface="MS PGothic" panose="020B0600070205080204" pitchFamily="34" charset="-128"/>
                <a:cs typeface="Calibri" panose="020F0502020204030204" pitchFamily="34" charset="0"/>
              </a:rPr>
              <a:t>Sipuleucel-T</a:t>
            </a:r>
            <a:r>
              <a:rPr kumimoji="1"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341)</a:t>
            </a:r>
          </a:p>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i="0" u="none" strike="noStrike" kern="1200" cap="none" spc="0" normalizeH="0" baseline="0" noProof="0" dirty="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Placebo</a:t>
            </a:r>
            <a:r>
              <a:rPr kumimoji="1" lang="en-US" altLang="en-US" sz="160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171)</a:t>
            </a:r>
          </a:p>
        </p:txBody>
      </p:sp>
      <p:grpSp>
        <p:nvGrpSpPr>
          <p:cNvPr id="42" name="Group 43">
            <a:extLst>
              <a:ext uri="{FF2B5EF4-FFF2-40B4-BE49-F238E27FC236}">
                <a16:creationId xmlns:a16="http://schemas.microsoft.com/office/drawing/2014/main" id="{0A3DC86B-5FD5-4666-A90C-15272E8711BE}"/>
              </a:ext>
            </a:extLst>
          </p:cNvPr>
          <p:cNvGrpSpPr>
            <a:grpSpLocks/>
          </p:cNvGrpSpPr>
          <p:nvPr/>
        </p:nvGrpSpPr>
        <p:grpSpPr bwMode="auto">
          <a:xfrm>
            <a:off x="6721099" y="1760390"/>
            <a:ext cx="3771900" cy="3341687"/>
            <a:chOff x="3036888" y="2011363"/>
            <a:chExt cx="3771900" cy="3341687"/>
          </a:xfrm>
        </p:grpSpPr>
        <p:sp>
          <p:nvSpPr>
            <p:cNvPr id="43" name="Freeform 42">
              <a:extLst>
                <a:ext uri="{FF2B5EF4-FFF2-40B4-BE49-F238E27FC236}">
                  <a16:creationId xmlns:a16="http://schemas.microsoft.com/office/drawing/2014/main" id="{FCE48D63-5FEE-4924-AE1D-EEB9E7806C1D}"/>
                </a:ext>
              </a:extLst>
            </p:cNvPr>
            <p:cNvSpPr>
              <a:spLocks/>
            </p:cNvSpPr>
            <p:nvPr/>
          </p:nvSpPr>
          <p:spPr bwMode="gray">
            <a:xfrm>
              <a:off x="3036888" y="2011363"/>
              <a:ext cx="3771900" cy="3341687"/>
            </a:xfrm>
            <a:custGeom>
              <a:avLst/>
              <a:gdLst>
                <a:gd name="T0" fmla="*/ 133350 w 3771900"/>
                <a:gd name="T1" fmla="*/ 49795 h 3341370"/>
                <a:gd name="T2" fmla="*/ 262890 w 3771900"/>
                <a:gd name="T3" fmla="*/ 168488 h 3341370"/>
                <a:gd name="T4" fmla="*/ 472440 w 3771900"/>
                <a:gd name="T5" fmla="*/ 428888 h 3341370"/>
                <a:gd name="T6" fmla="*/ 636270 w 3771900"/>
                <a:gd name="T7" fmla="*/ 624157 h 3341370"/>
                <a:gd name="T8" fmla="*/ 784860 w 3771900"/>
                <a:gd name="T9" fmla="*/ 742850 h 3341370"/>
                <a:gd name="T10" fmla="*/ 941070 w 3771900"/>
                <a:gd name="T11" fmla="*/ 991772 h 3341370"/>
                <a:gd name="T12" fmla="*/ 1082040 w 3771900"/>
                <a:gd name="T13" fmla="*/ 1183226 h 3341370"/>
                <a:gd name="T14" fmla="*/ 1131570 w 3771900"/>
                <a:gd name="T15" fmla="*/ 1324908 h 3341370"/>
                <a:gd name="T16" fmla="*/ 1257300 w 3771900"/>
                <a:gd name="T17" fmla="*/ 1424474 h 3341370"/>
                <a:gd name="T18" fmla="*/ 1303020 w 3771900"/>
                <a:gd name="T19" fmla="*/ 1478080 h 3341370"/>
                <a:gd name="T20" fmla="*/ 1379220 w 3771900"/>
                <a:gd name="T21" fmla="*/ 1719315 h 3341370"/>
                <a:gd name="T22" fmla="*/ 1489710 w 3771900"/>
                <a:gd name="T23" fmla="*/ 1788236 h 3341370"/>
                <a:gd name="T24" fmla="*/ 1657350 w 3771900"/>
                <a:gd name="T25" fmla="*/ 2086912 h 3341370"/>
                <a:gd name="T26" fmla="*/ 1729740 w 3771900"/>
                <a:gd name="T27" fmla="*/ 2213286 h 3341370"/>
                <a:gd name="T28" fmla="*/ 1813560 w 3771900"/>
                <a:gd name="T29" fmla="*/ 2274550 h 3341370"/>
                <a:gd name="T30" fmla="*/ 1897380 w 3771900"/>
                <a:gd name="T31" fmla="*/ 2370279 h 3341370"/>
                <a:gd name="T32" fmla="*/ 1962150 w 3771900"/>
                <a:gd name="T33" fmla="*/ 2446866 h 3341370"/>
                <a:gd name="T34" fmla="*/ 2034540 w 3771900"/>
                <a:gd name="T35" fmla="*/ 2485154 h 3341370"/>
                <a:gd name="T36" fmla="*/ 2106930 w 3771900"/>
                <a:gd name="T37" fmla="*/ 2531108 h 3341370"/>
                <a:gd name="T38" fmla="*/ 2160270 w 3771900"/>
                <a:gd name="T39" fmla="*/ 2573230 h 3341370"/>
                <a:gd name="T40" fmla="*/ 2266950 w 3771900"/>
                <a:gd name="T41" fmla="*/ 2626825 h 3341370"/>
                <a:gd name="T42" fmla="*/ 2316480 w 3771900"/>
                <a:gd name="T43" fmla="*/ 2653632 h 3341370"/>
                <a:gd name="T44" fmla="*/ 2385060 w 3771900"/>
                <a:gd name="T45" fmla="*/ 2688099 h 3341370"/>
                <a:gd name="T46" fmla="*/ 2461260 w 3771900"/>
                <a:gd name="T47" fmla="*/ 2753191 h 3341370"/>
                <a:gd name="T48" fmla="*/ 2667000 w 3771900"/>
                <a:gd name="T49" fmla="*/ 2779993 h 3341370"/>
                <a:gd name="T50" fmla="*/ 2697480 w 3771900"/>
                <a:gd name="T51" fmla="*/ 2814465 h 3341370"/>
                <a:gd name="T52" fmla="*/ 2731770 w 3771900"/>
                <a:gd name="T53" fmla="*/ 2852755 h 3341370"/>
                <a:gd name="T54" fmla="*/ 2781300 w 3771900"/>
                <a:gd name="T55" fmla="*/ 2921677 h 3341370"/>
                <a:gd name="T56" fmla="*/ 2922270 w 3771900"/>
                <a:gd name="T57" fmla="*/ 2944645 h 3341370"/>
                <a:gd name="T58" fmla="*/ 2979420 w 3771900"/>
                <a:gd name="T59" fmla="*/ 2990595 h 3341370"/>
                <a:gd name="T60" fmla="*/ 3097530 w 3771900"/>
                <a:gd name="T61" fmla="*/ 3063360 h 3341370"/>
                <a:gd name="T62" fmla="*/ 3208020 w 3771900"/>
                <a:gd name="T63" fmla="*/ 3116958 h 3341370"/>
                <a:gd name="T64" fmla="*/ 3230880 w 3771900"/>
                <a:gd name="T65" fmla="*/ 3189721 h 3341370"/>
                <a:gd name="T66" fmla="*/ 3413760 w 3771900"/>
                <a:gd name="T67" fmla="*/ 3254823 h 3341370"/>
                <a:gd name="T68" fmla="*/ 3771900 w 3771900"/>
                <a:gd name="T69" fmla="*/ 3354376 h 334137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771900"/>
                <a:gd name="T106" fmla="*/ 0 h 3341370"/>
                <a:gd name="T107" fmla="*/ 3771900 w 3771900"/>
                <a:gd name="T108" fmla="*/ 3341370 h 334137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771900" h="3341370">
                  <a:moveTo>
                    <a:pt x="0" y="0"/>
                  </a:moveTo>
                  <a:lnTo>
                    <a:pt x="133350" y="49530"/>
                  </a:lnTo>
                  <a:lnTo>
                    <a:pt x="190500" y="114300"/>
                  </a:lnTo>
                  <a:lnTo>
                    <a:pt x="262890" y="167640"/>
                  </a:lnTo>
                  <a:lnTo>
                    <a:pt x="407670" y="392430"/>
                  </a:lnTo>
                  <a:lnTo>
                    <a:pt x="472440" y="426720"/>
                  </a:lnTo>
                  <a:lnTo>
                    <a:pt x="510540" y="480060"/>
                  </a:lnTo>
                  <a:lnTo>
                    <a:pt x="636270" y="621030"/>
                  </a:lnTo>
                  <a:lnTo>
                    <a:pt x="697230" y="693420"/>
                  </a:lnTo>
                  <a:lnTo>
                    <a:pt x="784860" y="739140"/>
                  </a:lnTo>
                  <a:lnTo>
                    <a:pt x="826770" y="891540"/>
                  </a:lnTo>
                  <a:lnTo>
                    <a:pt x="941070" y="986790"/>
                  </a:lnTo>
                  <a:lnTo>
                    <a:pt x="1013460" y="1089660"/>
                  </a:lnTo>
                  <a:lnTo>
                    <a:pt x="1082040" y="1177290"/>
                  </a:lnTo>
                  <a:lnTo>
                    <a:pt x="1104900" y="1238250"/>
                  </a:lnTo>
                  <a:lnTo>
                    <a:pt x="1131570" y="1318260"/>
                  </a:lnTo>
                  <a:lnTo>
                    <a:pt x="1219200" y="1421130"/>
                  </a:lnTo>
                  <a:lnTo>
                    <a:pt x="1257300" y="1417320"/>
                  </a:lnTo>
                  <a:lnTo>
                    <a:pt x="1261110" y="1474470"/>
                  </a:lnTo>
                  <a:lnTo>
                    <a:pt x="1303020" y="1470660"/>
                  </a:lnTo>
                  <a:lnTo>
                    <a:pt x="1333500" y="1584960"/>
                  </a:lnTo>
                  <a:lnTo>
                    <a:pt x="1379220" y="1710690"/>
                  </a:lnTo>
                  <a:lnTo>
                    <a:pt x="1409700" y="1760220"/>
                  </a:lnTo>
                  <a:lnTo>
                    <a:pt x="1489710" y="1779270"/>
                  </a:lnTo>
                  <a:lnTo>
                    <a:pt x="1584960" y="1927860"/>
                  </a:lnTo>
                  <a:lnTo>
                    <a:pt x="1657350" y="2076450"/>
                  </a:lnTo>
                  <a:lnTo>
                    <a:pt x="1672590" y="2148840"/>
                  </a:lnTo>
                  <a:lnTo>
                    <a:pt x="1729740" y="2202180"/>
                  </a:lnTo>
                  <a:lnTo>
                    <a:pt x="1809750" y="2198370"/>
                  </a:lnTo>
                  <a:lnTo>
                    <a:pt x="1813560" y="2263140"/>
                  </a:lnTo>
                  <a:lnTo>
                    <a:pt x="1882140" y="2263140"/>
                  </a:lnTo>
                  <a:lnTo>
                    <a:pt x="1897380" y="2358390"/>
                  </a:lnTo>
                  <a:lnTo>
                    <a:pt x="1946910" y="2362200"/>
                  </a:lnTo>
                  <a:lnTo>
                    <a:pt x="1962150" y="2434590"/>
                  </a:lnTo>
                  <a:lnTo>
                    <a:pt x="2015490" y="2434590"/>
                  </a:lnTo>
                  <a:lnTo>
                    <a:pt x="2034540" y="2472690"/>
                  </a:lnTo>
                  <a:lnTo>
                    <a:pt x="2065020" y="2476500"/>
                  </a:lnTo>
                  <a:lnTo>
                    <a:pt x="2106930" y="2518410"/>
                  </a:lnTo>
                  <a:lnTo>
                    <a:pt x="2160270" y="2518410"/>
                  </a:lnTo>
                  <a:lnTo>
                    <a:pt x="2160270" y="2560320"/>
                  </a:lnTo>
                  <a:lnTo>
                    <a:pt x="2263140" y="2560320"/>
                  </a:lnTo>
                  <a:lnTo>
                    <a:pt x="2266950" y="2613660"/>
                  </a:lnTo>
                  <a:lnTo>
                    <a:pt x="2308860" y="2609850"/>
                  </a:lnTo>
                  <a:lnTo>
                    <a:pt x="2316480" y="2640330"/>
                  </a:lnTo>
                  <a:lnTo>
                    <a:pt x="2381250" y="2640330"/>
                  </a:lnTo>
                  <a:lnTo>
                    <a:pt x="2385060" y="2674620"/>
                  </a:lnTo>
                  <a:lnTo>
                    <a:pt x="2430780" y="2674620"/>
                  </a:lnTo>
                  <a:lnTo>
                    <a:pt x="2461260" y="2739390"/>
                  </a:lnTo>
                  <a:lnTo>
                    <a:pt x="2487930" y="2769870"/>
                  </a:lnTo>
                  <a:lnTo>
                    <a:pt x="2667000" y="2766060"/>
                  </a:lnTo>
                  <a:lnTo>
                    <a:pt x="2678430" y="2796540"/>
                  </a:lnTo>
                  <a:lnTo>
                    <a:pt x="2697480" y="2800350"/>
                  </a:lnTo>
                  <a:lnTo>
                    <a:pt x="2720340" y="2842260"/>
                  </a:lnTo>
                  <a:lnTo>
                    <a:pt x="2731770" y="2838450"/>
                  </a:lnTo>
                  <a:lnTo>
                    <a:pt x="2739390" y="2887980"/>
                  </a:lnTo>
                  <a:lnTo>
                    <a:pt x="2781300" y="2907030"/>
                  </a:lnTo>
                  <a:lnTo>
                    <a:pt x="2781300" y="2933700"/>
                  </a:lnTo>
                  <a:lnTo>
                    <a:pt x="2922270" y="2929890"/>
                  </a:lnTo>
                  <a:lnTo>
                    <a:pt x="2929890" y="2979420"/>
                  </a:lnTo>
                  <a:lnTo>
                    <a:pt x="2979420" y="2975610"/>
                  </a:lnTo>
                  <a:lnTo>
                    <a:pt x="2983230" y="3051810"/>
                  </a:lnTo>
                  <a:lnTo>
                    <a:pt x="3097530" y="3048000"/>
                  </a:lnTo>
                  <a:lnTo>
                    <a:pt x="3093720" y="3105150"/>
                  </a:lnTo>
                  <a:lnTo>
                    <a:pt x="3208020" y="3101340"/>
                  </a:lnTo>
                  <a:lnTo>
                    <a:pt x="3211830" y="3173730"/>
                  </a:lnTo>
                  <a:lnTo>
                    <a:pt x="3230880" y="3173730"/>
                  </a:lnTo>
                  <a:lnTo>
                    <a:pt x="3238500" y="3242310"/>
                  </a:lnTo>
                  <a:lnTo>
                    <a:pt x="3413760" y="3238500"/>
                  </a:lnTo>
                  <a:lnTo>
                    <a:pt x="3413760" y="3341370"/>
                  </a:lnTo>
                  <a:lnTo>
                    <a:pt x="3771900" y="3337560"/>
                  </a:lnTo>
                </a:path>
              </a:pathLst>
            </a:custGeom>
            <a:noFill/>
            <a:ln w="28575" cap="flat" cmpd="sng">
              <a:solidFill>
                <a:schemeClr val="accent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cxnSp>
          <p:nvCxnSpPr>
            <p:cNvPr id="44" name="Straight Connector 43">
              <a:extLst>
                <a:ext uri="{FF2B5EF4-FFF2-40B4-BE49-F238E27FC236}">
                  <a16:creationId xmlns:a16="http://schemas.microsoft.com/office/drawing/2014/main" id="{BC4E585D-9E62-46D4-A041-7663BF7D2D6B}"/>
                </a:ext>
              </a:extLst>
            </p:cNvPr>
            <p:cNvCxnSpPr>
              <a:cxnSpLocks noChangeShapeType="1"/>
            </p:cNvCxnSpPr>
            <p:nvPr/>
          </p:nvCxnSpPr>
          <p:spPr bwMode="gray">
            <a:xfrm>
              <a:off x="5867400" y="2717804"/>
              <a:ext cx="206375" cy="0"/>
            </a:xfrm>
            <a:prstGeom prst="line">
              <a:avLst/>
            </a:prstGeom>
            <a:noFill/>
            <a:ln w="28575">
              <a:solidFill>
                <a:schemeClr val="accent1"/>
              </a:solidFill>
              <a:miter lim="800000"/>
              <a:headEnd/>
              <a:tailEnd/>
            </a:ln>
            <a:extLst>
              <a:ext uri="{909E8E84-426E-40DD-AFC4-6F175D3DCCD1}">
                <a14:hiddenFill xmlns:a14="http://schemas.microsoft.com/office/drawing/2010/main">
                  <a:noFill/>
                </a14:hiddenFill>
              </a:ext>
            </a:extLst>
          </p:spPr>
        </p:cxnSp>
      </p:grpSp>
      <p:grpSp>
        <p:nvGrpSpPr>
          <p:cNvPr id="45" name="Group 42">
            <a:extLst>
              <a:ext uri="{FF2B5EF4-FFF2-40B4-BE49-F238E27FC236}">
                <a16:creationId xmlns:a16="http://schemas.microsoft.com/office/drawing/2014/main" id="{99E4633D-58E3-4546-886E-F009CD2F5E65}"/>
              </a:ext>
            </a:extLst>
          </p:cNvPr>
          <p:cNvGrpSpPr>
            <a:grpSpLocks/>
          </p:cNvGrpSpPr>
          <p:nvPr/>
        </p:nvGrpSpPr>
        <p:grpSpPr bwMode="auto">
          <a:xfrm>
            <a:off x="6713162" y="1757214"/>
            <a:ext cx="3897313" cy="3306762"/>
            <a:chOff x="3028950" y="2008188"/>
            <a:chExt cx="3897313" cy="3306762"/>
          </a:xfrm>
        </p:grpSpPr>
        <p:sp>
          <p:nvSpPr>
            <p:cNvPr id="46" name="Freeform 41">
              <a:extLst>
                <a:ext uri="{FF2B5EF4-FFF2-40B4-BE49-F238E27FC236}">
                  <a16:creationId xmlns:a16="http://schemas.microsoft.com/office/drawing/2014/main" id="{7FEBA431-4249-498C-8C22-C565D2E55C65}"/>
                </a:ext>
              </a:extLst>
            </p:cNvPr>
            <p:cNvSpPr/>
            <p:nvPr/>
          </p:nvSpPr>
          <p:spPr bwMode="invGray">
            <a:xfrm>
              <a:off x="3028950" y="2008188"/>
              <a:ext cx="3897313" cy="3306762"/>
            </a:xfrm>
            <a:custGeom>
              <a:avLst/>
              <a:gdLst>
                <a:gd name="connsiteX0" fmla="*/ 0 w 3897630"/>
                <a:gd name="connsiteY0" fmla="*/ 0 h 3307080"/>
                <a:gd name="connsiteX1" fmla="*/ 83820 w 3897630"/>
                <a:gd name="connsiteY1" fmla="*/ 0 h 3307080"/>
                <a:gd name="connsiteX2" fmla="*/ 110490 w 3897630"/>
                <a:gd name="connsiteY2" fmla="*/ 41910 h 3307080"/>
                <a:gd name="connsiteX3" fmla="*/ 156210 w 3897630"/>
                <a:gd name="connsiteY3" fmla="*/ 57150 h 3307080"/>
                <a:gd name="connsiteX4" fmla="*/ 190500 w 3897630"/>
                <a:gd name="connsiteY4" fmla="*/ 114300 h 3307080"/>
                <a:gd name="connsiteX5" fmla="*/ 232410 w 3897630"/>
                <a:gd name="connsiteY5" fmla="*/ 114300 h 3307080"/>
                <a:gd name="connsiteX6" fmla="*/ 274320 w 3897630"/>
                <a:gd name="connsiteY6" fmla="*/ 175260 h 3307080"/>
                <a:gd name="connsiteX7" fmla="*/ 304800 w 3897630"/>
                <a:gd name="connsiteY7" fmla="*/ 213360 h 3307080"/>
                <a:gd name="connsiteX8" fmla="*/ 339090 w 3897630"/>
                <a:gd name="connsiteY8" fmla="*/ 278130 h 3307080"/>
                <a:gd name="connsiteX9" fmla="*/ 365760 w 3897630"/>
                <a:gd name="connsiteY9" fmla="*/ 361950 h 3307080"/>
                <a:gd name="connsiteX10" fmla="*/ 388620 w 3897630"/>
                <a:gd name="connsiteY10" fmla="*/ 407670 h 3307080"/>
                <a:gd name="connsiteX11" fmla="*/ 411480 w 3897630"/>
                <a:gd name="connsiteY11" fmla="*/ 461010 h 3307080"/>
                <a:gd name="connsiteX12" fmla="*/ 422910 w 3897630"/>
                <a:gd name="connsiteY12" fmla="*/ 537210 h 3307080"/>
                <a:gd name="connsiteX13" fmla="*/ 441960 w 3897630"/>
                <a:gd name="connsiteY13" fmla="*/ 571500 h 3307080"/>
                <a:gd name="connsiteX14" fmla="*/ 487680 w 3897630"/>
                <a:gd name="connsiteY14" fmla="*/ 666750 h 3307080"/>
                <a:gd name="connsiteX15" fmla="*/ 518160 w 3897630"/>
                <a:gd name="connsiteY15" fmla="*/ 685800 h 3307080"/>
                <a:gd name="connsiteX16" fmla="*/ 529590 w 3897630"/>
                <a:gd name="connsiteY16" fmla="*/ 712470 h 3307080"/>
                <a:gd name="connsiteX17" fmla="*/ 571500 w 3897630"/>
                <a:gd name="connsiteY17" fmla="*/ 727710 h 3307080"/>
                <a:gd name="connsiteX18" fmla="*/ 563880 w 3897630"/>
                <a:gd name="connsiteY18" fmla="*/ 800100 h 3307080"/>
                <a:gd name="connsiteX19" fmla="*/ 666750 w 3897630"/>
                <a:gd name="connsiteY19" fmla="*/ 941070 h 3307080"/>
                <a:gd name="connsiteX20" fmla="*/ 685800 w 3897630"/>
                <a:gd name="connsiteY20" fmla="*/ 963930 h 3307080"/>
                <a:gd name="connsiteX21" fmla="*/ 754380 w 3897630"/>
                <a:gd name="connsiteY21" fmla="*/ 1066800 h 3307080"/>
                <a:gd name="connsiteX22" fmla="*/ 762000 w 3897630"/>
                <a:gd name="connsiteY22" fmla="*/ 1150620 h 3307080"/>
                <a:gd name="connsiteX23" fmla="*/ 788670 w 3897630"/>
                <a:gd name="connsiteY23" fmla="*/ 1211580 h 3307080"/>
                <a:gd name="connsiteX24" fmla="*/ 849630 w 3897630"/>
                <a:gd name="connsiteY24" fmla="*/ 1299210 h 3307080"/>
                <a:gd name="connsiteX25" fmla="*/ 883920 w 3897630"/>
                <a:gd name="connsiteY25" fmla="*/ 1314450 h 3307080"/>
                <a:gd name="connsiteX26" fmla="*/ 933450 w 3897630"/>
                <a:gd name="connsiteY26" fmla="*/ 1432560 h 3307080"/>
                <a:gd name="connsiteX27" fmla="*/ 960120 w 3897630"/>
                <a:gd name="connsiteY27" fmla="*/ 1463040 h 3307080"/>
                <a:gd name="connsiteX28" fmla="*/ 1021080 w 3897630"/>
                <a:gd name="connsiteY28" fmla="*/ 1497330 h 3307080"/>
                <a:gd name="connsiteX29" fmla="*/ 1082040 w 3897630"/>
                <a:gd name="connsiteY29" fmla="*/ 1619250 h 3307080"/>
                <a:gd name="connsiteX30" fmla="*/ 1150620 w 3897630"/>
                <a:gd name="connsiteY30" fmla="*/ 1619250 h 3307080"/>
                <a:gd name="connsiteX31" fmla="*/ 1181100 w 3897630"/>
                <a:gd name="connsiteY31" fmla="*/ 1680210 h 3307080"/>
                <a:gd name="connsiteX32" fmla="*/ 1257300 w 3897630"/>
                <a:gd name="connsiteY32" fmla="*/ 1737360 h 3307080"/>
                <a:gd name="connsiteX33" fmla="*/ 1295400 w 3897630"/>
                <a:gd name="connsiteY33" fmla="*/ 1802130 h 3307080"/>
                <a:gd name="connsiteX34" fmla="*/ 1299210 w 3897630"/>
                <a:gd name="connsiteY34" fmla="*/ 1882140 h 3307080"/>
                <a:gd name="connsiteX35" fmla="*/ 1329690 w 3897630"/>
                <a:gd name="connsiteY35" fmla="*/ 1965960 h 3307080"/>
                <a:gd name="connsiteX36" fmla="*/ 1398270 w 3897630"/>
                <a:gd name="connsiteY36" fmla="*/ 2042160 h 3307080"/>
                <a:gd name="connsiteX37" fmla="*/ 1428750 w 3897630"/>
                <a:gd name="connsiteY37" fmla="*/ 2084070 h 3307080"/>
                <a:gd name="connsiteX38" fmla="*/ 1428750 w 3897630"/>
                <a:gd name="connsiteY38" fmla="*/ 2164080 h 3307080"/>
                <a:gd name="connsiteX39" fmla="*/ 1451610 w 3897630"/>
                <a:gd name="connsiteY39" fmla="*/ 2202180 h 3307080"/>
                <a:gd name="connsiteX40" fmla="*/ 1485900 w 3897630"/>
                <a:gd name="connsiteY40" fmla="*/ 2202180 h 3307080"/>
                <a:gd name="connsiteX41" fmla="*/ 1504950 w 3897630"/>
                <a:gd name="connsiteY41" fmla="*/ 2225040 h 3307080"/>
                <a:gd name="connsiteX42" fmla="*/ 1546860 w 3897630"/>
                <a:gd name="connsiteY42" fmla="*/ 2225040 h 3307080"/>
                <a:gd name="connsiteX43" fmla="*/ 1584960 w 3897630"/>
                <a:gd name="connsiteY43" fmla="*/ 2286000 h 3307080"/>
                <a:gd name="connsiteX44" fmla="*/ 1592580 w 3897630"/>
                <a:gd name="connsiteY44" fmla="*/ 2343150 h 3307080"/>
                <a:gd name="connsiteX45" fmla="*/ 1634490 w 3897630"/>
                <a:gd name="connsiteY45" fmla="*/ 2377440 h 3307080"/>
                <a:gd name="connsiteX46" fmla="*/ 1703070 w 3897630"/>
                <a:gd name="connsiteY46" fmla="*/ 2480310 h 3307080"/>
                <a:gd name="connsiteX47" fmla="*/ 1729740 w 3897630"/>
                <a:gd name="connsiteY47" fmla="*/ 2529840 h 3307080"/>
                <a:gd name="connsiteX48" fmla="*/ 1744980 w 3897630"/>
                <a:gd name="connsiteY48" fmla="*/ 2583180 h 3307080"/>
                <a:gd name="connsiteX49" fmla="*/ 1817370 w 3897630"/>
                <a:gd name="connsiteY49" fmla="*/ 2583180 h 3307080"/>
                <a:gd name="connsiteX50" fmla="*/ 1840230 w 3897630"/>
                <a:gd name="connsiteY50" fmla="*/ 2602230 h 3307080"/>
                <a:gd name="connsiteX51" fmla="*/ 1905000 w 3897630"/>
                <a:gd name="connsiteY51" fmla="*/ 2602230 h 3307080"/>
                <a:gd name="connsiteX52" fmla="*/ 1905000 w 3897630"/>
                <a:gd name="connsiteY52" fmla="*/ 2644140 h 3307080"/>
                <a:gd name="connsiteX53" fmla="*/ 1958340 w 3897630"/>
                <a:gd name="connsiteY53" fmla="*/ 2644140 h 3307080"/>
                <a:gd name="connsiteX54" fmla="*/ 1958340 w 3897630"/>
                <a:gd name="connsiteY54" fmla="*/ 2678430 h 3307080"/>
                <a:gd name="connsiteX55" fmla="*/ 2038350 w 3897630"/>
                <a:gd name="connsiteY55" fmla="*/ 2678430 h 3307080"/>
                <a:gd name="connsiteX56" fmla="*/ 2038350 w 3897630"/>
                <a:gd name="connsiteY56" fmla="*/ 2724150 h 3307080"/>
                <a:gd name="connsiteX57" fmla="*/ 2068830 w 3897630"/>
                <a:gd name="connsiteY57" fmla="*/ 2754630 h 3307080"/>
                <a:gd name="connsiteX58" fmla="*/ 2133600 w 3897630"/>
                <a:gd name="connsiteY58" fmla="*/ 2758440 h 3307080"/>
                <a:gd name="connsiteX59" fmla="*/ 2133600 w 3897630"/>
                <a:gd name="connsiteY59" fmla="*/ 2792730 h 3307080"/>
                <a:gd name="connsiteX60" fmla="*/ 2148840 w 3897630"/>
                <a:gd name="connsiteY60" fmla="*/ 2788920 h 3307080"/>
                <a:gd name="connsiteX61" fmla="*/ 2148840 w 3897630"/>
                <a:gd name="connsiteY61" fmla="*/ 2849880 h 3307080"/>
                <a:gd name="connsiteX62" fmla="*/ 2183130 w 3897630"/>
                <a:gd name="connsiteY62" fmla="*/ 2849880 h 3307080"/>
                <a:gd name="connsiteX63" fmla="*/ 2186940 w 3897630"/>
                <a:gd name="connsiteY63" fmla="*/ 2899410 h 3307080"/>
                <a:gd name="connsiteX64" fmla="*/ 2217420 w 3897630"/>
                <a:gd name="connsiteY64" fmla="*/ 2899410 h 3307080"/>
                <a:gd name="connsiteX65" fmla="*/ 2209800 w 3897630"/>
                <a:gd name="connsiteY65" fmla="*/ 2941320 h 3307080"/>
                <a:gd name="connsiteX66" fmla="*/ 2305050 w 3897630"/>
                <a:gd name="connsiteY66" fmla="*/ 2941320 h 3307080"/>
                <a:gd name="connsiteX67" fmla="*/ 2305050 w 3897630"/>
                <a:gd name="connsiteY67" fmla="*/ 2983230 h 3307080"/>
                <a:gd name="connsiteX68" fmla="*/ 2358390 w 3897630"/>
                <a:gd name="connsiteY68" fmla="*/ 2983230 h 3307080"/>
                <a:gd name="connsiteX69" fmla="*/ 2354580 w 3897630"/>
                <a:gd name="connsiteY69" fmla="*/ 3040380 h 3307080"/>
                <a:gd name="connsiteX70" fmla="*/ 2564130 w 3897630"/>
                <a:gd name="connsiteY70" fmla="*/ 3036570 h 3307080"/>
                <a:gd name="connsiteX71" fmla="*/ 2564130 w 3897630"/>
                <a:gd name="connsiteY71" fmla="*/ 3097530 h 3307080"/>
                <a:gd name="connsiteX72" fmla="*/ 3067050 w 3897630"/>
                <a:gd name="connsiteY72" fmla="*/ 3093720 h 3307080"/>
                <a:gd name="connsiteX73" fmla="*/ 3067050 w 3897630"/>
                <a:gd name="connsiteY73" fmla="*/ 3307080 h 3307080"/>
                <a:gd name="connsiteX74" fmla="*/ 3897630 w 3897630"/>
                <a:gd name="connsiteY74" fmla="*/ 3299460 h 3307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897630" h="3307080">
                  <a:moveTo>
                    <a:pt x="0" y="0"/>
                  </a:moveTo>
                  <a:lnTo>
                    <a:pt x="83820" y="0"/>
                  </a:lnTo>
                  <a:lnTo>
                    <a:pt x="110490" y="41910"/>
                  </a:lnTo>
                  <a:lnTo>
                    <a:pt x="156210" y="57150"/>
                  </a:lnTo>
                  <a:lnTo>
                    <a:pt x="190500" y="114300"/>
                  </a:lnTo>
                  <a:lnTo>
                    <a:pt x="232410" y="114300"/>
                  </a:lnTo>
                  <a:lnTo>
                    <a:pt x="274320" y="175260"/>
                  </a:lnTo>
                  <a:lnTo>
                    <a:pt x="304800" y="213360"/>
                  </a:lnTo>
                  <a:lnTo>
                    <a:pt x="339090" y="278130"/>
                  </a:lnTo>
                  <a:lnTo>
                    <a:pt x="365760" y="361950"/>
                  </a:lnTo>
                  <a:lnTo>
                    <a:pt x="388620" y="407670"/>
                  </a:lnTo>
                  <a:lnTo>
                    <a:pt x="411480" y="461010"/>
                  </a:lnTo>
                  <a:lnTo>
                    <a:pt x="422910" y="537210"/>
                  </a:lnTo>
                  <a:lnTo>
                    <a:pt x="441960" y="571500"/>
                  </a:lnTo>
                  <a:lnTo>
                    <a:pt x="487680" y="666750"/>
                  </a:lnTo>
                  <a:lnTo>
                    <a:pt x="518160" y="685800"/>
                  </a:lnTo>
                  <a:lnTo>
                    <a:pt x="529590" y="712470"/>
                  </a:lnTo>
                  <a:lnTo>
                    <a:pt x="571500" y="727710"/>
                  </a:lnTo>
                  <a:lnTo>
                    <a:pt x="563880" y="800100"/>
                  </a:lnTo>
                  <a:lnTo>
                    <a:pt x="666750" y="941070"/>
                  </a:lnTo>
                  <a:lnTo>
                    <a:pt x="685800" y="963930"/>
                  </a:lnTo>
                  <a:lnTo>
                    <a:pt x="754380" y="1066800"/>
                  </a:lnTo>
                  <a:lnTo>
                    <a:pt x="762000" y="1150620"/>
                  </a:lnTo>
                  <a:lnTo>
                    <a:pt x="788670" y="1211580"/>
                  </a:lnTo>
                  <a:lnTo>
                    <a:pt x="849630" y="1299210"/>
                  </a:lnTo>
                  <a:lnTo>
                    <a:pt x="883920" y="1314450"/>
                  </a:lnTo>
                  <a:lnTo>
                    <a:pt x="933450" y="1432560"/>
                  </a:lnTo>
                  <a:lnTo>
                    <a:pt x="960120" y="1463040"/>
                  </a:lnTo>
                  <a:lnTo>
                    <a:pt x="1021080" y="1497330"/>
                  </a:lnTo>
                  <a:lnTo>
                    <a:pt x="1082040" y="1619250"/>
                  </a:lnTo>
                  <a:lnTo>
                    <a:pt x="1150620" y="1619250"/>
                  </a:lnTo>
                  <a:lnTo>
                    <a:pt x="1181100" y="1680210"/>
                  </a:lnTo>
                  <a:lnTo>
                    <a:pt x="1257300" y="1737360"/>
                  </a:lnTo>
                  <a:lnTo>
                    <a:pt x="1295400" y="1802130"/>
                  </a:lnTo>
                  <a:lnTo>
                    <a:pt x="1299210" y="1882140"/>
                  </a:lnTo>
                  <a:lnTo>
                    <a:pt x="1329690" y="1965960"/>
                  </a:lnTo>
                  <a:lnTo>
                    <a:pt x="1398270" y="2042160"/>
                  </a:lnTo>
                  <a:lnTo>
                    <a:pt x="1428750" y="2084070"/>
                  </a:lnTo>
                  <a:lnTo>
                    <a:pt x="1428750" y="2164080"/>
                  </a:lnTo>
                  <a:lnTo>
                    <a:pt x="1451610" y="2202180"/>
                  </a:lnTo>
                  <a:lnTo>
                    <a:pt x="1485900" y="2202180"/>
                  </a:lnTo>
                  <a:lnTo>
                    <a:pt x="1504950" y="2225040"/>
                  </a:lnTo>
                  <a:lnTo>
                    <a:pt x="1546860" y="2225040"/>
                  </a:lnTo>
                  <a:lnTo>
                    <a:pt x="1584960" y="2286000"/>
                  </a:lnTo>
                  <a:lnTo>
                    <a:pt x="1592580" y="2343150"/>
                  </a:lnTo>
                  <a:lnTo>
                    <a:pt x="1634490" y="2377440"/>
                  </a:lnTo>
                  <a:lnTo>
                    <a:pt x="1703070" y="2480310"/>
                  </a:lnTo>
                  <a:lnTo>
                    <a:pt x="1729740" y="2529840"/>
                  </a:lnTo>
                  <a:lnTo>
                    <a:pt x="1744980" y="2583180"/>
                  </a:lnTo>
                  <a:lnTo>
                    <a:pt x="1817370" y="2583180"/>
                  </a:lnTo>
                  <a:lnTo>
                    <a:pt x="1840230" y="2602230"/>
                  </a:lnTo>
                  <a:lnTo>
                    <a:pt x="1905000" y="2602230"/>
                  </a:lnTo>
                  <a:lnTo>
                    <a:pt x="1905000" y="2644140"/>
                  </a:lnTo>
                  <a:lnTo>
                    <a:pt x="1958340" y="2644140"/>
                  </a:lnTo>
                  <a:lnTo>
                    <a:pt x="1958340" y="2678430"/>
                  </a:lnTo>
                  <a:lnTo>
                    <a:pt x="2038350" y="2678430"/>
                  </a:lnTo>
                  <a:lnTo>
                    <a:pt x="2038350" y="2724150"/>
                  </a:lnTo>
                  <a:lnTo>
                    <a:pt x="2068830" y="2754630"/>
                  </a:lnTo>
                  <a:lnTo>
                    <a:pt x="2133600" y="2758440"/>
                  </a:lnTo>
                  <a:lnTo>
                    <a:pt x="2133600" y="2792730"/>
                  </a:lnTo>
                  <a:lnTo>
                    <a:pt x="2148840" y="2788920"/>
                  </a:lnTo>
                  <a:lnTo>
                    <a:pt x="2148840" y="2849880"/>
                  </a:lnTo>
                  <a:lnTo>
                    <a:pt x="2183130" y="2849880"/>
                  </a:lnTo>
                  <a:lnTo>
                    <a:pt x="2186940" y="2899410"/>
                  </a:lnTo>
                  <a:lnTo>
                    <a:pt x="2217420" y="2899410"/>
                  </a:lnTo>
                  <a:lnTo>
                    <a:pt x="2209800" y="2941320"/>
                  </a:lnTo>
                  <a:lnTo>
                    <a:pt x="2305050" y="2941320"/>
                  </a:lnTo>
                  <a:lnTo>
                    <a:pt x="2305050" y="2983230"/>
                  </a:lnTo>
                  <a:lnTo>
                    <a:pt x="2358390" y="2983230"/>
                  </a:lnTo>
                  <a:lnTo>
                    <a:pt x="2354580" y="3040380"/>
                  </a:lnTo>
                  <a:lnTo>
                    <a:pt x="2564130" y="3036570"/>
                  </a:lnTo>
                  <a:lnTo>
                    <a:pt x="2564130" y="3097530"/>
                  </a:lnTo>
                  <a:lnTo>
                    <a:pt x="3067050" y="3093720"/>
                  </a:lnTo>
                  <a:lnTo>
                    <a:pt x="3067050" y="3307080"/>
                  </a:lnTo>
                  <a:lnTo>
                    <a:pt x="3897630" y="3299460"/>
                  </a:lnTo>
                </a:path>
              </a:pathLst>
            </a:custGeom>
            <a:noFill/>
            <a:ln w="28575" cap="flat" cmpd="sng" algn="ctr">
              <a:solidFill>
                <a:schemeClr val="accent3"/>
              </a:solidFill>
              <a:prstDash val="solid"/>
              <a:miter lim="800000"/>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cxnSp>
          <p:nvCxnSpPr>
            <p:cNvPr id="47" name="Straight Connector 113">
              <a:extLst>
                <a:ext uri="{FF2B5EF4-FFF2-40B4-BE49-F238E27FC236}">
                  <a16:creationId xmlns:a16="http://schemas.microsoft.com/office/drawing/2014/main" id="{4FED84CF-3081-498B-AB2C-50665B0A4460}"/>
                </a:ext>
              </a:extLst>
            </p:cNvPr>
            <p:cNvCxnSpPr>
              <a:cxnSpLocks noChangeShapeType="1"/>
            </p:cNvCxnSpPr>
            <p:nvPr/>
          </p:nvCxnSpPr>
          <p:spPr bwMode="invGray">
            <a:xfrm>
              <a:off x="5867400" y="2960692"/>
              <a:ext cx="206375" cy="0"/>
            </a:xfrm>
            <a:prstGeom prst="line">
              <a:avLst/>
            </a:prstGeom>
            <a:noFill/>
            <a:ln w="28575" algn="ctr">
              <a:solidFill>
                <a:schemeClr val="accent3"/>
              </a:solidFill>
              <a:miter lim="800000"/>
              <a:headEnd/>
              <a:tailEnd/>
            </a:ln>
            <a:extLst>
              <a:ext uri="{909E8E84-426E-40DD-AFC4-6F175D3DCCD1}">
                <a14:hiddenFill xmlns:a14="http://schemas.microsoft.com/office/drawing/2010/main">
                  <a:noFill/>
                </a14:hiddenFill>
              </a:ext>
            </a:extLst>
          </p:spPr>
        </p:cxnSp>
      </p:grpSp>
      <p:sp>
        <p:nvSpPr>
          <p:cNvPr id="48" name="Text Box 10">
            <a:extLst>
              <a:ext uri="{FF2B5EF4-FFF2-40B4-BE49-F238E27FC236}">
                <a16:creationId xmlns:a16="http://schemas.microsoft.com/office/drawing/2014/main" id="{DC662D8C-9D62-4265-AB88-56FD9138AB9E}"/>
              </a:ext>
            </a:extLst>
          </p:cNvPr>
          <p:cNvSpPr txBox="1">
            <a:spLocks noChangeArrowheads="1"/>
          </p:cNvSpPr>
          <p:nvPr/>
        </p:nvSpPr>
        <p:spPr bwMode="auto">
          <a:xfrm>
            <a:off x="8281438" y="3199396"/>
            <a:ext cx="1882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itchFamily="2" charset="2"/>
              <a:buChar char="§"/>
              <a:defRPr sz="2400">
                <a:solidFill>
                  <a:srgbClr val="FEFDDE"/>
                </a:solidFill>
                <a:latin typeface="Arial" pitchFamily="34" charset="0"/>
              </a:defRPr>
            </a:lvl1pPr>
            <a:lvl2pPr marL="742950" indent="-285750">
              <a:lnSpc>
                <a:spcPct val="90000"/>
              </a:lnSpc>
              <a:spcBef>
                <a:spcPts val="1000"/>
              </a:spcBef>
              <a:spcAft>
                <a:spcPts val="700"/>
              </a:spcAft>
              <a:buClr>
                <a:srgbClr val="8B3D9A"/>
              </a:buClr>
              <a:buFont typeface="Arial" pitchFamily="34" charset="0"/>
              <a:buChar char="–"/>
              <a:defRPr sz="2200">
                <a:solidFill>
                  <a:srgbClr val="FEFDDE"/>
                </a:solidFill>
                <a:latin typeface="Arial" pitchFamily="34" charset="0"/>
              </a:defRPr>
            </a:lvl2pPr>
            <a:lvl3pPr marL="1143000" indent="-228600">
              <a:lnSpc>
                <a:spcPct val="90000"/>
              </a:lnSpc>
              <a:spcBef>
                <a:spcPts val="1000"/>
              </a:spcBef>
              <a:spcAft>
                <a:spcPts val="700"/>
              </a:spcAft>
              <a:buClr>
                <a:srgbClr val="8B3D9A"/>
              </a:buClr>
              <a:buFont typeface="Arial" pitchFamily="34" charset="0"/>
              <a:buChar char="–"/>
              <a:defRPr sz="2000">
                <a:solidFill>
                  <a:srgbClr val="FEFDDE"/>
                </a:solidFill>
                <a:latin typeface="Arial" pitchFamily="34" charset="0"/>
              </a:defRPr>
            </a:lvl3pPr>
            <a:lvl4pPr marL="1600200" indent="-228600">
              <a:lnSpc>
                <a:spcPct val="90000"/>
              </a:lnSpc>
              <a:spcBef>
                <a:spcPts val="1000"/>
              </a:spcBef>
              <a:spcAft>
                <a:spcPts val="700"/>
              </a:spcAft>
              <a:buClr>
                <a:srgbClr val="8B3D9A"/>
              </a:buClr>
              <a:buFont typeface="Arial" pitchFamily="34" charset="0"/>
              <a:buChar char="–"/>
              <a:defRPr>
                <a:solidFill>
                  <a:srgbClr val="FEFDDE"/>
                </a:solidFill>
                <a:latin typeface="Arial" pitchFamily="34" charset="0"/>
              </a:defRPr>
            </a:lvl4pPr>
            <a:lvl5pPr marL="2057400" indent="-228600">
              <a:lnSpc>
                <a:spcPct val="90000"/>
              </a:lnSpc>
              <a:spcBef>
                <a:spcPts val="1000"/>
              </a:spcBef>
              <a:spcAft>
                <a:spcPts val="700"/>
              </a:spcAft>
              <a:buClr>
                <a:srgbClr val="8B3D9A"/>
              </a:buClr>
              <a:buFont typeface="Arial" pitchFamily="34" charset="0"/>
              <a:buChar char="–"/>
              <a:defRPr sz="1600">
                <a:solidFill>
                  <a:srgbClr val="FEFDDE"/>
                </a:solidFill>
                <a:latin typeface="Arial" pitchFamily="34" charset="0"/>
              </a:defRPr>
            </a:lvl5pPr>
            <a:lvl6pPr marL="2514600" indent="-228600" eaLnBrk="0" fontAlgn="base" hangingPunct="0">
              <a:lnSpc>
                <a:spcPct val="90000"/>
              </a:lnSpc>
              <a:spcBef>
                <a:spcPts val="1000"/>
              </a:spcBef>
              <a:spcAft>
                <a:spcPts val="700"/>
              </a:spcAft>
              <a:buClr>
                <a:srgbClr val="8B3D9A"/>
              </a:buClr>
              <a:buFont typeface="Arial" pitchFamily="34" charset="0"/>
              <a:buChar char="–"/>
              <a:defRPr sz="1600">
                <a:solidFill>
                  <a:srgbClr val="FEFDDE"/>
                </a:solidFill>
                <a:latin typeface="Arial" pitchFamily="34" charset="0"/>
              </a:defRPr>
            </a:lvl6pPr>
            <a:lvl7pPr marL="2971800" indent="-228600" eaLnBrk="0" fontAlgn="base" hangingPunct="0">
              <a:lnSpc>
                <a:spcPct val="90000"/>
              </a:lnSpc>
              <a:spcBef>
                <a:spcPts val="1000"/>
              </a:spcBef>
              <a:spcAft>
                <a:spcPts val="700"/>
              </a:spcAft>
              <a:buClr>
                <a:srgbClr val="8B3D9A"/>
              </a:buClr>
              <a:buFont typeface="Arial" pitchFamily="34" charset="0"/>
              <a:buChar char="–"/>
              <a:defRPr sz="1600">
                <a:solidFill>
                  <a:srgbClr val="FEFDDE"/>
                </a:solidFill>
                <a:latin typeface="Arial" pitchFamily="34" charset="0"/>
              </a:defRPr>
            </a:lvl7pPr>
            <a:lvl8pPr marL="3429000" indent="-228600" eaLnBrk="0" fontAlgn="base" hangingPunct="0">
              <a:lnSpc>
                <a:spcPct val="90000"/>
              </a:lnSpc>
              <a:spcBef>
                <a:spcPts val="1000"/>
              </a:spcBef>
              <a:spcAft>
                <a:spcPts val="700"/>
              </a:spcAft>
              <a:buClr>
                <a:srgbClr val="8B3D9A"/>
              </a:buClr>
              <a:buFont typeface="Arial" pitchFamily="34" charset="0"/>
              <a:buChar char="–"/>
              <a:defRPr sz="1600">
                <a:solidFill>
                  <a:srgbClr val="FEFDDE"/>
                </a:solidFill>
                <a:latin typeface="Arial" pitchFamily="34" charset="0"/>
              </a:defRPr>
            </a:lvl8pPr>
            <a:lvl9pPr marL="3886200" indent="-228600" eaLnBrk="0" fontAlgn="base" hangingPunct="0">
              <a:lnSpc>
                <a:spcPct val="90000"/>
              </a:lnSpc>
              <a:spcBef>
                <a:spcPts val="1000"/>
              </a:spcBef>
              <a:spcAft>
                <a:spcPts val="700"/>
              </a:spcAft>
              <a:buClr>
                <a:srgbClr val="8B3D9A"/>
              </a:buClr>
              <a:buFont typeface="Arial" pitchFamily="34" charset="0"/>
              <a:buChar char="–"/>
              <a:defRPr sz="1600">
                <a:solidFill>
                  <a:srgbClr val="FEFDDE"/>
                </a:solidFill>
                <a:latin typeface="Arial"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itchFamily="2" charset="2"/>
              <a:buNone/>
              <a:tabLst/>
              <a:defRPr/>
            </a:pPr>
            <a:r>
              <a:rPr kumimoji="1" lang="en-US" altLang="en-US" sz="1600" b="0" i="0"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Calibri" panose="020F0502020204030204" pitchFamily="34" charset="0"/>
              </a:rPr>
              <a:t>Sipuleucel-T</a:t>
            </a:r>
            <a:b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br>
            <a:r>
              <a:rPr kumimoji="1"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Median OS: 25.8 mo</a:t>
            </a:r>
          </a:p>
        </p:txBody>
      </p:sp>
      <p:sp>
        <p:nvSpPr>
          <p:cNvPr id="5" name="Text Box 19">
            <a:extLst>
              <a:ext uri="{FF2B5EF4-FFF2-40B4-BE49-F238E27FC236}">
                <a16:creationId xmlns:a16="http://schemas.microsoft.com/office/drawing/2014/main" id="{B2E4C3DF-B9CD-404A-AB52-44569AA67BB2}"/>
              </a:ext>
            </a:extLst>
          </p:cNvPr>
          <p:cNvSpPr txBox="1">
            <a:spLocks noChangeArrowheads="1"/>
          </p:cNvSpPr>
          <p:nvPr/>
        </p:nvSpPr>
        <p:spPr bwMode="auto">
          <a:xfrm>
            <a:off x="8008561" y="5845119"/>
            <a:ext cx="23810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1"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Mo Since Randomization</a:t>
            </a:r>
          </a:p>
        </p:txBody>
      </p:sp>
    </p:spTree>
    <p:extLst>
      <p:ext uri="{BB962C8B-B14F-4D97-AF65-F5344CB8AC3E}">
        <p14:creationId xmlns:p14="http://schemas.microsoft.com/office/powerpoint/2010/main" val="641638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4620A-8B63-4BBF-A6DF-4725D19CA737}"/>
              </a:ext>
            </a:extLst>
          </p:cNvPr>
          <p:cNvSpPr>
            <a:spLocks noGrp="1"/>
          </p:cNvSpPr>
          <p:nvPr>
            <p:ph type="title"/>
          </p:nvPr>
        </p:nvSpPr>
        <p:spPr/>
        <p:txBody>
          <a:bodyPr/>
          <a:lstStyle/>
          <a:p>
            <a:r>
              <a:rPr lang="en-US" dirty="0"/>
              <a:t>Radiopharmaceuticals: Radium-223</a:t>
            </a:r>
          </a:p>
        </p:txBody>
      </p:sp>
      <p:sp>
        <p:nvSpPr>
          <p:cNvPr id="5" name="Content Placeholder 4">
            <a:extLst>
              <a:ext uri="{FF2B5EF4-FFF2-40B4-BE49-F238E27FC236}">
                <a16:creationId xmlns:a16="http://schemas.microsoft.com/office/drawing/2014/main" id="{9F9560FE-22AD-0B3F-29D6-8DCFA158B2BB}"/>
              </a:ext>
            </a:extLst>
          </p:cNvPr>
          <p:cNvSpPr>
            <a:spLocks noGrp="1"/>
          </p:cNvSpPr>
          <p:nvPr>
            <p:ph idx="1"/>
          </p:nvPr>
        </p:nvSpPr>
        <p:spPr>
          <a:xfrm>
            <a:off x="604675" y="4753145"/>
            <a:ext cx="10877529" cy="1410587"/>
          </a:xfrm>
        </p:spPr>
        <p:txBody>
          <a:bodyPr/>
          <a:lstStyle/>
          <a:p>
            <a:r>
              <a:rPr lang="en-US" sz="2000" dirty="0"/>
              <a:t>FDA approved for CRPC with symptomatic bone mets and no known visceral mets</a:t>
            </a:r>
            <a:endParaRPr lang="en-US" sz="2000" dirty="0">
              <a:highlight>
                <a:srgbClr val="FFFF00"/>
              </a:highlight>
            </a:endParaRPr>
          </a:p>
          <a:p>
            <a:r>
              <a:rPr lang="en-US" sz="2000" dirty="0"/>
              <a:t>Unlike </a:t>
            </a:r>
            <a:r>
              <a:rPr lang="el-GR" sz="2000" dirty="0"/>
              <a:t>β-</a:t>
            </a:r>
            <a:r>
              <a:rPr lang="en-US" sz="2000" dirty="0"/>
              <a:t>emitting radioisotopes, radium-223, an </a:t>
            </a:r>
            <a:r>
              <a:rPr lang="el-GR" sz="2000" dirty="0"/>
              <a:t>α-</a:t>
            </a:r>
            <a:r>
              <a:rPr lang="en-US" sz="2000" dirty="0"/>
              <a:t>emitting isotope, delivers less radiation to bone marrow </a:t>
            </a:r>
            <a:r>
              <a:rPr lang="en-US" sz="2000" dirty="0">
                <a:cs typeface="Calibri" panose="020F0502020204030204" pitchFamily="34" charset="0"/>
              </a:rPr>
              <a:t>→</a:t>
            </a:r>
            <a:r>
              <a:rPr lang="en-US" sz="2000" dirty="0"/>
              <a:t> fewer myelosuppressive AEs</a:t>
            </a:r>
          </a:p>
          <a:p>
            <a:pPr>
              <a:spcBef>
                <a:spcPts val="1300"/>
              </a:spcBef>
            </a:pPr>
            <a:r>
              <a:rPr lang="en-US" sz="2000" dirty="0"/>
              <a:t>Most common AEs: bone pain, nausea, anemia (no between-group differences)</a:t>
            </a:r>
          </a:p>
          <a:p>
            <a:pPr marL="0" indent="0">
              <a:buNone/>
            </a:pPr>
            <a:endParaRPr lang="en-US" sz="2000" dirty="0"/>
          </a:p>
        </p:txBody>
      </p:sp>
      <p:grpSp>
        <p:nvGrpSpPr>
          <p:cNvPr id="6" name="Group 5">
            <a:extLst>
              <a:ext uri="{FF2B5EF4-FFF2-40B4-BE49-F238E27FC236}">
                <a16:creationId xmlns:a16="http://schemas.microsoft.com/office/drawing/2014/main" id="{A7060E3A-F8D9-2796-E0E7-A63B4677FEF1}"/>
              </a:ext>
            </a:extLst>
          </p:cNvPr>
          <p:cNvGrpSpPr/>
          <p:nvPr/>
        </p:nvGrpSpPr>
        <p:grpSpPr>
          <a:xfrm>
            <a:off x="582466" y="1227297"/>
            <a:ext cx="11151668" cy="3542959"/>
            <a:chOff x="582466" y="1985915"/>
            <a:chExt cx="11151668" cy="3542959"/>
          </a:xfrm>
        </p:grpSpPr>
        <p:sp>
          <p:nvSpPr>
            <p:cNvPr id="67" name="TextBox 66">
              <a:extLst>
                <a:ext uri="{FF2B5EF4-FFF2-40B4-BE49-F238E27FC236}">
                  <a16:creationId xmlns:a16="http://schemas.microsoft.com/office/drawing/2014/main" id="{32C917F7-3504-43DF-9EC2-5EEB8368AAAB}"/>
                </a:ext>
              </a:extLst>
            </p:cNvPr>
            <p:cNvSpPr txBox="1"/>
            <p:nvPr/>
          </p:nvSpPr>
          <p:spPr>
            <a:xfrm>
              <a:off x="1234647" y="2329844"/>
              <a:ext cx="4170680"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OS</a:t>
              </a:r>
              <a:br>
                <a:rPr kumimoji="0" lang="en-US" sz="1600" b="1" i="0" u="none" strike="noStrike" kern="0" cap="none" spc="0" normalizeH="0" baseline="0" noProof="0" dirty="0">
                  <a:ln>
                    <a:noFill/>
                  </a:ln>
                  <a:solidFill>
                    <a:srgbClr val="000000"/>
                  </a:solidFill>
                  <a:effectLst/>
                  <a:uLnTx/>
                  <a:uFillTx/>
                  <a:latin typeface="+mj-lt"/>
                </a:rPr>
              </a:br>
              <a:r>
                <a:rPr kumimoji="0" lang="de-DE" sz="1400" b="0" i="0" u="none" strike="noStrike" kern="0" cap="none" spc="0" normalizeH="0" baseline="0" noProof="0" dirty="0">
                  <a:ln>
                    <a:noFill/>
                  </a:ln>
                  <a:solidFill>
                    <a:srgbClr val="000000"/>
                  </a:solidFill>
                  <a:effectLst/>
                  <a:uLnTx/>
                  <a:uFillTx/>
                  <a:latin typeface="+mj-lt"/>
                </a:rPr>
                <a:t>HR: 0.70 (95% Cl: 0.58-0.83; </a:t>
              </a:r>
              <a:r>
                <a:rPr kumimoji="0" lang="de-DE" sz="1400" b="0" i="1" u="none" strike="noStrike" kern="0" cap="none" spc="0" normalizeH="0" baseline="0" noProof="0" dirty="0">
                  <a:ln>
                    <a:noFill/>
                  </a:ln>
                  <a:solidFill>
                    <a:srgbClr val="000000"/>
                  </a:solidFill>
                  <a:effectLst/>
                  <a:uLnTx/>
                  <a:uFillTx/>
                  <a:latin typeface="+mj-lt"/>
                </a:rPr>
                <a:t>P</a:t>
              </a:r>
              <a:r>
                <a:rPr kumimoji="0" lang="de-DE" sz="1400" b="0" i="0" u="none" strike="noStrike" kern="0" cap="none" spc="0" normalizeH="0" baseline="0" noProof="0" dirty="0">
                  <a:ln>
                    <a:noFill/>
                  </a:ln>
                  <a:solidFill>
                    <a:srgbClr val="000000"/>
                  </a:solidFill>
                  <a:effectLst/>
                  <a:uLnTx/>
                  <a:uFillTx/>
                  <a:latin typeface="+mj-lt"/>
                </a:rPr>
                <a:t> &lt;.001)</a:t>
              </a:r>
            </a:p>
          </p:txBody>
        </p:sp>
        <p:sp>
          <p:nvSpPr>
            <p:cNvPr id="68" name="TextBox 67">
              <a:extLst>
                <a:ext uri="{FF2B5EF4-FFF2-40B4-BE49-F238E27FC236}">
                  <a16:creationId xmlns:a16="http://schemas.microsoft.com/office/drawing/2014/main" id="{D46E5305-CE8B-4F0E-A854-B50EB4C0AA54}"/>
                </a:ext>
              </a:extLst>
            </p:cNvPr>
            <p:cNvSpPr txBox="1"/>
            <p:nvPr/>
          </p:nvSpPr>
          <p:spPr>
            <a:xfrm>
              <a:off x="7115528" y="2309710"/>
              <a:ext cx="4237604" cy="55399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Time to First Symptomatic Skeletal Event</a:t>
              </a:r>
              <a:br>
                <a:rPr kumimoji="0" lang="en-US" sz="1600" b="1" i="0" u="none" strike="noStrike" kern="0" cap="none" spc="0" normalizeH="0" baseline="0" noProof="0" dirty="0">
                  <a:ln>
                    <a:noFill/>
                  </a:ln>
                  <a:solidFill>
                    <a:srgbClr val="000000"/>
                  </a:solidFill>
                  <a:effectLst/>
                  <a:uLnTx/>
                  <a:uFillTx/>
                  <a:latin typeface="+mj-lt"/>
                </a:rPr>
              </a:br>
              <a:r>
                <a:rPr kumimoji="0" lang="de-DE" sz="1400" b="0" i="0" u="none" strike="noStrike" kern="0" cap="none" spc="0" normalizeH="0" baseline="0" noProof="0" dirty="0">
                  <a:ln>
                    <a:noFill/>
                  </a:ln>
                  <a:solidFill>
                    <a:srgbClr val="000000"/>
                  </a:solidFill>
                  <a:effectLst/>
                  <a:uLnTx/>
                  <a:uFillTx/>
                  <a:latin typeface="+mj-lt"/>
                </a:rPr>
                <a:t>HR: 0.66 (95% Cl: 0.52-0.83; </a:t>
              </a:r>
              <a:r>
                <a:rPr kumimoji="0" lang="de-DE" sz="1400" b="0" i="1" u="none" strike="noStrike" kern="0" cap="none" spc="0" normalizeH="0" baseline="0" noProof="0" dirty="0">
                  <a:ln>
                    <a:noFill/>
                  </a:ln>
                  <a:solidFill>
                    <a:srgbClr val="000000"/>
                  </a:solidFill>
                  <a:effectLst/>
                  <a:uLnTx/>
                  <a:uFillTx/>
                  <a:latin typeface="+mj-lt"/>
                </a:rPr>
                <a:t>P</a:t>
              </a:r>
              <a:r>
                <a:rPr kumimoji="0" lang="de-DE" sz="1400" b="0" i="0" u="none" strike="noStrike" kern="0" cap="none" spc="0" normalizeH="0" baseline="0" noProof="0" dirty="0">
                  <a:ln>
                    <a:noFill/>
                  </a:ln>
                  <a:solidFill>
                    <a:srgbClr val="000000"/>
                  </a:solidFill>
                  <a:effectLst/>
                  <a:uLnTx/>
                  <a:uFillTx/>
                  <a:latin typeface="+mj-lt"/>
                </a:rPr>
                <a:t> &lt;.001)</a:t>
              </a:r>
            </a:p>
          </p:txBody>
        </p:sp>
        <p:sp>
          <p:nvSpPr>
            <p:cNvPr id="66" name="TextBox 65">
              <a:extLst>
                <a:ext uri="{FF2B5EF4-FFF2-40B4-BE49-F238E27FC236}">
                  <a16:creationId xmlns:a16="http://schemas.microsoft.com/office/drawing/2014/main" id="{A8FF2E6A-122A-4A25-BF6B-8E5AE20762E6}"/>
                </a:ext>
              </a:extLst>
            </p:cNvPr>
            <p:cNvSpPr txBox="1"/>
            <p:nvPr/>
          </p:nvSpPr>
          <p:spPr>
            <a:xfrm>
              <a:off x="7115146" y="4985831"/>
              <a:ext cx="447217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0       3        6         9       12      15      18      21      24      27     30</a:t>
              </a:r>
            </a:p>
          </p:txBody>
        </p:sp>
        <p:sp>
          <p:nvSpPr>
            <p:cNvPr id="72" name="TextBox 71">
              <a:extLst>
                <a:ext uri="{FF2B5EF4-FFF2-40B4-BE49-F238E27FC236}">
                  <a16:creationId xmlns:a16="http://schemas.microsoft.com/office/drawing/2014/main" id="{CB392B18-BA8F-4510-8731-67581CB8EA7A}"/>
                </a:ext>
              </a:extLst>
            </p:cNvPr>
            <p:cNvSpPr txBox="1"/>
            <p:nvPr/>
          </p:nvSpPr>
          <p:spPr>
            <a:xfrm>
              <a:off x="7242218" y="4037186"/>
              <a:ext cx="2629246"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solidFill>
                  <a:effectLst/>
                  <a:uLnTx/>
                  <a:uFillTx/>
                  <a:latin typeface="+mj-lt"/>
                </a:rPr>
                <a:t>Placebo</a:t>
              </a:r>
              <a:br>
                <a:rPr kumimoji="0" lang="en-US" sz="1400" b="0" i="0" u="none" strike="noStrike" kern="0" cap="none" spc="0" normalizeH="0" baseline="0" noProof="0" dirty="0">
                  <a:ln>
                    <a:noFill/>
                  </a:ln>
                  <a:solidFill>
                    <a:schemeClr val="accent3"/>
                  </a:solidFill>
                  <a:effectLst/>
                  <a:uLnTx/>
                  <a:uFillTx/>
                  <a:latin typeface="+mj-lt"/>
                </a:rPr>
              </a:br>
              <a:r>
                <a:rPr kumimoji="0" lang="en-US" sz="1400" b="0" i="0" u="none" strike="noStrike" kern="0" cap="none" spc="0" normalizeH="0" baseline="0" noProof="0" dirty="0">
                  <a:ln>
                    <a:noFill/>
                  </a:ln>
                  <a:solidFill>
                    <a:schemeClr val="accent3"/>
                  </a:solidFill>
                  <a:effectLst/>
                  <a:uLnTx/>
                  <a:uFillTx/>
                  <a:latin typeface="+mj-lt"/>
                </a:rPr>
                <a:t>(median time to first SSE: 9.8 mo)</a:t>
              </a:r>
            </a:p>
          </p:txBody>
        </p:sp>
        <p:sp>
          <p:nvSpPr>
            <p:cNvPr id="74" name="TextBox 73">
              <a:extLst>
                <a:ext uri="{FF2B5EF4-FFF2-40B4-BE49-F238E27FC236}">
                  <a16:creationId xmlns:a16="http://schemas.microsoft.com/office/drawing/2014/main" id="{FFBE9930-6C04-40F3-BEA5-FB3137493CE5}"/>
                </a:ext>
              </a:extLst>
            </p:cNvPr>
            <p:cNvSpPr txBox="1"/>
            <p:nvPr/>
          </p:nvSpPr>
          <p:spPr>
            <a:xfrm>
              <a:off x="9013517" y="3257715"/>
              <a:ext cx="2720617"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1"/>
                  </a:solidFill>
                  <a:effectLst/>
                  <a:uLnTx/>
                  <a:uFillTx/>
                  <a:latin typeface="+mj-lt"/>
                </a:rPr>
                <a:t>Radium-223</a:t>
              </a:r>
              <a:br>
                <a:rPr kumimoji="0" lang="en-US" sz="1400" b="0" i="0" u="none" strike="noStrike" kern="0" cap="none" spc="0" normalizeH="0" baseline="0" noProof="0" dirty="0">
                  <a:ln>
                    <a:noFill/>
                  </a:ln>
                  <a:solidFill>
                    <a:schemeClr val="accent1"/>
                  </a:solidFill>
                  <a:effectLst/>
                  <a:uLnTx/>
                  <a:uFillTx/>
                  <a:latin typeface="+mj-lt"/>
                </a:rPr>
              </a:br>
              <a:r>
                <a:rPr kumimoji="0" lang="en-US" sz="1400" b="0" i="0" u="none" strike="noStrike" kern="0" cap="none" spc="0" normalizeH="0" baseline="0" noProof="0" dirty="0">
                  <a:ln>
                    <a:noFill/>
                  </a:ln>
                  <a:solidFill>
                    <a:schemeClr val="accent1"/>
                  </a:solidFill>
                  <a:effectLst/>
                  <a:uLnTx/>
                  <a:uFillTx/>
                  <a:latin typeface="+mj-lt"/>
                </a:rPr>
                <a:t>(median time to first SSE: 15.6 mo)</a:t>
              </a:r>
            </a:p>
          </p:txBody>
        </p:sp>
        <p:sp>
          <p:nvSpPr>
            <p:cNvPr id="76" name="TextBox 75">
              <a:extLst>
                <a:ext uri="{FF2B5EF4-FFF2-40B4-BE49-F238E27FC236}">
                  <a16:creationId xmlns:a16="http://schemas.microsoft.com/office/drawing/2014/main" id="{E66EC1F7-F9C8-468B-B625-5CF07310C569}"/>
                </a:ext>
              </a:extLst>
            </p:cNvPr>
            <p:cNvSpPr txBox="1"/>
            <p:nvPr/>
          </p:nvSpPr>
          <p:spPr>
            <a:xfrm rot="16200000">
              <a:off x="5516444" y="3793014"/>
              <a:ext cx="2300631"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Patients Without SSE (%)</a:t>
              </a:r>
            </a:p>
          </p:txBody>
        </p:sp>
        <p:sp>
          <p:nvSpPr>
            <p:cNvPr id="78" name="TextBox 77">
              <a:extLst>
                <a:ext uri="{FF2B5EF4-FFF2-40B4-BE49-F238E27FC236}">
                  <a16:creationId xmlns:a16="http://schemas.microsoft.com/office/drawing/2014/main" id="{55FB1424-454E-4AC7-8C15-859A513C7C34}"/>
                </a:ext>
              </a:extLst>
            </p:cNvPr>
            <p:cNvSpPr txBox="1"/>
            <p:nvPr/>
          </p:nvSpPr>
          <p:spPr>
            <a:xfrm>
              <a:off x="8208303" y="5190320"/>
              <a:ext cx="2303837"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Mo Since Randomization</a:t>
              </a:r>
            </a:p>
          </p:txBody>
        </p:sp>
        <p:grpSp>
          <p:nvGrpSpPr>
            <p:cNvPr id="82" name="Group 81">
              <a:extLst>
                <a:ext uri="{FF2B5EF4-FFF2-40B4-BE49-F238E27FC236}">
                  <a16:creationId xmlns:a16="http://schemas.microsoft.com/office/drawing/2014/main" id="{1A1C502E-F5D9-4928-BD76-27503815E014}"/>
                </a:ext>
              </a:extLst>
            </p:cNvPr>
            <p:cNvGrpSpPr/>
            <p:nvPr/>
          </p:nvGrpSpPr>
          <p:grpSpPr>
            <a:xfrm>
              <a:off x="7176836" y="2880013"/>
              <a:ext cx="4190003" cy="2132695"/>
              <a:chOff x="7205542" y="3122446"/>
              <a:chExt cx="3684585" cy="1875439"/>
            </a:xfrm>
          </p:grpSpPr>
          <p:cxnSp>
            <p:nvCxnSpPr>
              <p:cNvPr id="83" name="Straight Connector 82">
                <a:extLst>
                  <a:ext uri="{FF2B5EF4-FFF2-40B4-BE49-F238E27FC236}">
                    <a16:creationId xmlns:a16="http://schemas.microsoft.com/office/drawing/2014/main" id="{494544C8-9FE0-4F8D-8474-30C327E7B98F}"/>
                  </a:ext>
                </a:extLst>
              </p:cNvPr>
              <p:cNvCxnSpPr/>
              <p:nvPr/>
            </p:nvCxnSpPr>
            <p:spPr>
              <a:xfrm>
                <a:off x="7267776" y="3122446"/>
                <a:ext cx="0" cy="1868714"/>
              </a:xfrm>
              <a:prstGeom prst="line">
                <a:avLst/>
              </a:prstGeom>
              <a:noFill/>
              <a:ln w="28575" cap="flat" cmpd="sng" algn="ctr">
                <a:solidFill>
                  <a:srgbClr val="000000"/>
                </a:solidFill>
                <a:prstDash val="solid"/>
                <a:miter lim="800000"/>
              </a:ln>
              <a:effectLst/>
            </p:spPr>
          </p:cxnSp>
          <p:cxnSp>
            <p:nvCxnSpPr>
              <p:cNvPr id="84" name="Straight Connector 83">
                <a:extLst>
                  <a:ext uri="{FF2B5EF4-FFF2-40B4-BE49-F238E27FC236}">
                    <a16:creationId xmlns:a16="http://schemas.microsoft.com/office/drawing/2014/main" id="{8CC26C52-3E43-430B-B871-CB43B9BD45DC}"/>
                  </a:ext>
                </a:extLst>
              </p:cNvPr>
              <p:cNvCxnSpPr/>
              <p:nvPr/>
            </p:nvCxnSpPr>
            <p:spPr>
              <a:xfrm>
                <a:off x="7210756" y="4947648"/>
                <a:ext cx="3679371" cy="0"/>
              </a:xfrm>
              <a:prstGeom prst="line">
                <a:avLst/>
              </a:prstGeom>
              <a:noFill/>
              <a:ln w="28575" cap="flat" cmpd="sng" algn="ctr">
                <a:solidFill>
                  <a:srgbClr val="000000"/>
                </a:solidFill>
                <a:prstDash val="solid"/>
                <a:miter lim="800000"/>
              </a:ln>
              <a:effectLst/>
            </p:spPr>
          </p:cxnSp>
          <p:cxnSp>
            <p:nvCxnSpPr>
              <p:cNvPr id="85" name="Straight Connector 84">
                <a:extLst>
                  <a:ext uri="{FF2B5EF4-FFF2-40B4-BE49-F238E27FC236}">
                    <a16:creationId xmlns:a16="http://schemas.microsoft.com/office/drawing/2014/main" id="{B20E2BEE-40BC-41B9-9BBC-3164E2E9CAE5}"/>
                  </a:ext>
                </a:extLst>
              </p:cNvPr>
              <p:cNvCxnSpPr/>
              <p:nvPr/>
            </p:nvCxnSpPr>
            <p:spPr>
              <a:xfrm>
                <a:off x="7609705" y="4944171"/>
                <a:ext cx="0" cy="46989"/>
              </a:xfrm>
              <a:prstGeom prst="line">
                <a:avLst/>
              </a:prstGeom>
              <a:noFill/>
              <a:ln w="28575" cap="flat" cmpd="sng" algn="ctr">
                <a:solidFill>
                  <a:srgbClr val="000000"/>
                </a:solidFill>
                <a:prstDash val="solid"/>
                <a:miter lim="800000"/>
              </a:ln>
              <a:effectLst/>
            </p:spPr>
          </p:cxnSp>
          <p:cxnSp>
            <p:nvCxnSpPr>
              <p:cNvPr id="86" name="Straight Connector 85">
                <a:extLst>
                  <a:ext uri="{FF2B5EF4-FFF2-40B4-BE49-F238E27FC236}">
                    <a16:creationId xmlns:a16="http://schemas.microsoft.com/office/drawing/2014/main" id="{3C6946C2-74F5-4846-8E64-F59D16818128}"/>
                  </a:ext>
                </a:extLst>
              </p:cNvPr>
              <p:cNvCxnSpPr/>
              <p:nvPr/>
            </p:nvCxnSpPr>
            <p:spPr>
              <a:xfrm>
                <a:off x="7976583" y="4944170"/>
                <a:ext cx="0" cy="46989"/>
              </a:xfrm>
              <a:prstGeom prst="line">
                <a:avLst/>
              </a:prstGeom>
              <a:noFill/>
              <a:ln w="28575" cap="flat" cmpd="sng" algn="ctr">
                <a:solidFill>
                  <a:srgbClr val="000000"/>
                </a:solidFill>
                <a:prstDash val="solid"/>
                <a:miter lim="800000"/>
              </a:ln>
              <a:effectLst/>
            </p:spPr>
          </p:cxnSp>
          <p:cxnSp>
            <p:nvCxnSpPr>
              <p:cNvPr id="87" name="Straight Connector 86">
                <a:extLst>
                  <a:ext uri="{FF2B5EF4-FFF2-40B4-BE49-F238E27FC236}">
                    <a16:creationId xmlns:a16="http://schemas.microsoft.com/office/drawing/2014/main" id="{2011C21F-401B-4488-8AA4-7E411A0D6E99}"/>
                  </a:ext>
                </a:extLst>
              </p:cNvPr>
              <p:cNvCxnSpPr/>
              <p:nvPr/>
            </p:nvCxnSpPr>
            <p:spPr>
              <a:xfrm>
                <a:off x="8333252" y="4944266"/>
                <a:ext cx="0" cy="46989"/>
              </a:xfrm>
              <a:prstGeom prst="line">
                <a:avLst/>
              </a:prstGeom>
              <a:noFill/>
              <a:ln w="28575" cap="flat" cmpd="sng" algn="ctr">
                <a:solidFill>
                  <a:srgbClr val="000000"/>
                </a:solidFill>
                <a:prstDash val="solid"/>
                <a:miter lim="800000"/>
              </a:ln>
              <a:effectLst/>
            </p:spPr>
          </p:cxnSp>
          <p:cxnSp>
            <p:nvCxnSpPr>
              <p:cNvPr id="88" name="Straight Connector 87">
                <a:extLst>
                  <a:ext uri="{FF2B5EF4-FFF2-40B4-BE49-F238E27FC236}">
                    <a16:creationId xmlns:a16="http://schemas.microsoft.com/office/drawing/2014/main" id="{298FD8DB-BF9F-45F5-B7AD-00778B0F78B3}"/>
                  </a:ext>
                </a:extLst>
              </p:cNvPr>
              <p:cNvCxnSpPr/>
              <p:nvPr/>
            </p:nvCxnSpPr>
            <p:spPr>
              <a:xfrm>
                <a:off x="8705896" y="4950802"/>
                <a:ext cx="0" cy="46989"/>
              </a:xfrm>
              <a:prstGeom prst="line">
                <a:avLst/>
              </a:prstGeom>
              <a:noFill/>
              <a:ln w="28575" cap="flat" cmpd="sng" algn="ctr">
                <a:solidFill>
                  <a:srgbClr val="000000"/>
                </a:solidFill>
                <a:prstDash val="solid"/>
                <a:miter lim="800000"/>
              </a:ln>
              <a:effectLst/>
            </p:spPr>
          </p:cxnSp>
          <p:cxnSp>
            <p:nvCxnSpPr>
              <p:cNvPr id="89" name="Straight Connector 88">
                <a:extLst>
                  <a:ext uri="{FF2B5EF4-FFF2-40B4-BE49-F238E27FC236}">
                    <a16:creationId xmlns:a16="http://schemas.microsoft.com/office/drawing/2014/main" id="{6BCADFCC-A087-4204-852B-9E71F1E06951}"/>
                  </a:ext>
                </a:extLst>
              </p:cNvPr>
              <p:cNvCxnSpPr/>
              <p:nvPr/>
            </p:nvCxnSpPr>
            <p:spPr>
              <a:xfrm>
                <a:off x="9068866" y="4946893"/>
                <a:ext cx="0" cy="46989"/>
              </a:xfrm>
              <a:prstGeom prst="line">
                <a:avLst/>
              </a:prstGeom>
              <a:noFill/>
              <a:ln w="28575" cap="flat" cmpd="sng" algn="ctr">
                <a:solidFill>
                  <a:srgbClr val="000000"/>
                </a:solidFill>
                <a:prstDash val="solid"/>
                <a:miter lim="800000"/>
              </a:ln>
              <a:effectLst/>
            </p:spPr>
          </p:cxnSp>
          <p:cxnSp>
            <p:nvCxnSpPr>
              <p:cNvPr id="90" name="Straight Connector 89">
                <a:extLst>
                  <a:ext uri="{FF2B5EF4-FFF2-40B4-BE49-F238E27FC236}">
                    <a16:creationId xmlns:a16="http://schemas.microsoft.com/office/drawing/2014/main" id="{30A17CEC-49EC-4BB1-8EE0-6E00EE3512E9}"/>
                  </a:ext>
                </a:extLst>
              </p:cNvPr>
              <p:cNvCxnSpPr/>
              <p:nvPr/>
            </p:nvCxnSpPr>
            <p:spPr>
              <a:xfrm>
                <a:off x="9421153" y="4950896"/>
                <a:ext cx="0" cy="46989"/>
              </a:xfrm>
              <a:prstGeom prst="line">
                <a:avLst/>
              </a:prstGeom>
              <a:noFill/>
              <a:ln w="28575" cap="flat" cmpd="sng" algn="ctr">
                <a:solidFill>
                  <a:srgbClr val="000000"/>
                </a:solidFill>
                <a:prstDash val="solid"/>
                <a:miter lim="800000"/>
              </a:ln>
              <a:effectLst/>
            </p:spPr>
          </p:cxnSp>
          <p:cxnSp>
            <p:nvCxnSpPr>
              <p:cNvPr id="91" name="Straight Connector 90">
                <a:extLst>
                  <a:ext uri="{FF2B5EF4-FFF2-40B4-BE49-F238E27FC236}">
                    <a16:creationId xmlns:a16="http://schemas.microsoft.com/office/drawing/2014/main" id="{3D2F28DA-9944-4CF8-9531-D4BC8A0FA0F5}"/>
                  </a:ext>
                </a:extLst>
              </p:cNvPr>
              <p:cNvCxnSpPr/>
              <p:nvPr/>
            </p:nvCxnSpPr>
            <p:spPr>
              <a:xfrm>
                <a:off x="9789698" y="4947178"/>
                <a:ext cx="0" cy="46989"/>
              </a:xfrm>
              <a:prstGeom prst="line">
                <a:avLst/>
              </a:prstGeom>
              <a:noFill/>
              <a:ln w="28575" cap="flat" cmpd="sng" algn="ctr">
                <a:solidFill>
                  <a:srgbClr val="000000"/>
                </a:solidFill>
                <a:prstDash val="solid"/>
                <a:miter lim="800000"/>
              </a:ln>
              <a:effectLst/>
            </p:spPr>
          </p:cxnSp>
          <p:cxnSp>
            <p:nvCxnSpPr>
              <p:cNvPr id="92" name="Straight Connector 91">
                <a:extLst>
                  <a:ext uri="{FF2B5EF4-FFF2-40B4-BE49-F238E27FC236}">
                    <a16:creationId xmlns:a16="http://schemas.microsoft.com/office/drawing/2014/main" id="{6D6B64CE-FD37-4352-BFD7-83CAA1D26421}"/>
                  </a:ext>
                </a:extLst>
              </p:cNvPr>
              <p:cNvCxnSpPr/>
              <p:nvPr/>
            </p:nvCxnSpPr>
            <p:spPr>
              <a:xfrm>
                <a:off x="10151092" y="4945899"/>
                <a:ext cx="0" cy="46989"/>
              </a:xfrm>
              <a:prstGeom prst="line">
                <a:avLst/>
              </a:prstGeom>
              <a:noFill/>
              <a:ln w="28575" cap="flat" cmpd="sng" algn="ctr">
                <a:solidFill>
                  <a:srgbClr val="000000"/>
                </a:solidFill>
                <a:prstDash val="solid"/>
                <a:miter lim="800000"/>
              </a:ln>
              <a:effectLst/>
            </p:spPr>
          </p:cxnSp>
          <p:cxnSp>
            <p:nvCxnSpPr>
              <p:cNvPr id="93" name="Straight Connector 92">
                <a:extLst>
                  <a:ext uri="{FF2B5EF4-FFF2-40B4-BE49-F238E27FC236}">
                    <a16:creationId xmlns:a16="http://schemas.microsoft.com/office/drawing/2014/main" id="{DA910A25-9AEC-423F-93FD-C2C29EF7A025}"/>
                  </a:ext>
                </a:extLst>
              </p:cNvPr>
              <p:cNvCxnSpPr/>
              <p:nvPr/>
            </p:nvCxnSpPr>
            <p:spPr>
              <a:xfrm>
                <a:off x="10517970" y="4949806"/>
                <a:ext cx="0" cy="46989"/>
              </a:xfrm>
              <a:prstGeom prst="line">
                <a:avLst/>
              </a:prstGeom>
              <a:noFill/>
              <a:ln w="28575" cap="flat" cmpd="sng" algn="ctr">
                <a:solidFill>
                  <a:srgbClr val="000000"/>
                </a:solidFill>
                <a:prstDash val="solid"/>
                <a:miter lim="800000"/>
              </a:ln>
              <a:effectLst/>
            </p:spPr>
          </p:cxnSp>
          <p:cxnSp>
            <p:nvCxnSpPr>
              <p:cNvPr id="94" name="Straight Connector 93">
                <a:extLst>
                  <a:ext uri="{FF2B5EF4-FFF2-40B4-BE49-F238E27FC236}">
                    <a16:creationId xmlns:a16="http://schemas.microsoft.com/office/drawing/2014/main" id="{A477D12F-A754-4EDF-9C1C-B3DD2CC8B67A}"/>
                  </a:ext>
                </a:extLst>
              </p:cNvPr>
              <p:cNvCxnSpPr/>
              <p:nvPr/>
            </p:nvCxnSpPr>
            <p:spPr>
              <a:xfrm>
                <a:off x="10878073" y="4949901"/>
                <a:ext cx="0" cy="46989"/>
              </a:xfrm>
              <a:prstGeom prst="line">
                <a:avLst/>
              </a:prstGeom>
              <a:noFill/>
              <a:ln w="28575" cap="flat" cmpd="sng" algn="ctr">
                <a:solidFill>
                  <a:srgbClr val="000000"/>
                </a:solidFill>
                <a:prstDash val="solid"/>
                <a:miter lim="800000"/>
              </a:ln>
              <a:effectLst/>
            </p:spPr>
          </p:cxnSp>
          <p:cxnSp>
            <p:nvCxnSpPr>
              <p:cNvPr id="95" name="Straight Connector 94">
                <a:extLst>
                  <a:ext uri="{FF2B5EF4-FFF2-40B4-BE49-F238E27FC236}">
                    <a16:creationId xmlns:a16="http://schemas.microsoft.com/office/drawing/2014/main" id="{A6BB0AAB-687E-4949-B758-5AAC87B15BD0}"/>
                  </a:ext>
                </a:extLst>
              </p:cNvPr>
              <p:cNvCxnSpPr/>
              <p:nvPr/>
            </p:nvCxnSpPr>
            <p:spPr>
              <a:xfrm>
                <a:off x="7211514" y="3126879"/>
                <a:ext cx="57020" cy="0"/>
              </a:xfrm>
              <a:prstGeom prst="line">
                <a:avLst/>
              </a:prstGeom>
              <a:noFill/>
              <a:ln w="28575" cap="flat" cmpd="sng" algn="ctr">
                <a:solidFill>
                  <a:srgbClr val="000000"/>
                </a:solidFill>
                <a:prstDash val="solid"/>
                <a:miter lim="800000"/>
              </a:ln>
              <a:effectLst/>
            </p:spPr>
          </p:cxnSp>
          <p:cxnSp>
            <p:nvCxnSpPr>
              <p:cNvPr id="96" name="Straight Connector 95">
                <a:extLst>
                  <a:ext uri="{FF2B5EF4-FFF2-40B4-BE49-F238E27FC236}">
                    <a16:creationId xmlns:a16="http://schemas.microsoft.com/office/drawing/2014/main" id="{1AECF6D4-4FF5-4DED-B665-8B4E3DDD2B80}"/>
                  </a:ext>
                </a:extLst>
              </p:cNvPr>
              <p:cNvCxnSpPr/>
              <p:nvPr/>
            </p:nvCxnSpPr>
            <p:spPr>
              <a:xfrm>
                <a:off x="7209092" y="3493036"/>
                <a:ext cx="57020" cy="0"/>
              </a:xfrm>
              <a:prstGeom prst="line">
                <a:avLst/>
              </a:prstGeom>
              <a:noFill/>
              <a:ln w="28575" cap="flat" cmpd="sng" algn="ctr">
                <a:solidFill>
                  <a:srgbClr val="000000"/>
                </a:solidFill>
                <a:prstDash val="solid"/>
                <a:miter lim="800000"/>
              </a:ln>
              <a:effectLst/>
            </p:spPr>
          </p:cxnSp>
          <p:cxnSp>
            <p:nvCxnSpPr>
              <p:cNvPr id="97" name="Straight Connector 96">
                <a:extLst>
                  <a:ext uri="{FF2B5EF4-FFF2-40B4-BE49-F238E27FC236}">
                    <a16:creationId xmlns:a16="http://schemas.microsoft.com/office/drawing/2014/main" id="{0B75A140-28BA-40FC-A520-9802D9C934B7}"/>
                  </a:ext>
                </a:extLst>
              </p:cNvPr>
              <p:cNvCxnSpPr/>
              <p:nvPr/>
            </p:nvCxnSpPr>
            <p:spPr>
              <a:xfrm>
                <a:off x="7207206" y="3856795"/>
                <a:ext cx="57020" cy="0"/>
              </a:xfrm>
              <a:prstGeom prst="line">
                <a:avLst/>
              </a:prstGeom>
              <a:noFill/>
              <a:ln w="28575" cap="flat" cmpd="sng" algn="ctr">
                <a:solidFill>
                  <a:srgbClr val="000000"/>
                </a:solidFill>
                <a:prstDash val="solid"/>
                <a:miter lim="800000"/>
              </a:ln>
              <a:effectLst/>
            </p:spPr>
          </p:cxnSp>
          <p:cxnSp>
            <p:nvCxnSpPr>
              <p:cNvPr id="98" name="Straight Connector 97">
                <a:extLst>
                  <a:ext uri="{FF2B5EF4-FFF2-40B4-BE49-F238E27FC236}">
                    <a16:creationId xmlns:a16="http://schemas.microsoft.com/office/drawing/2014/main" id="{585604AA-E147-4F1C-AE1B-C8B27D9CA8D0}"/>
                  </a:ext>
                </a:extLst>
              </p:cNvPr>
              <p:cNvCxnSpPr/>
              <p:nvPr/>
            </p:nvCxnSpPr>
            <p:spPr>
              <a:xfrm>
                <a:off x="7210428" y="4217886"/>
                <a:ext cx="57020" cy="0"/>
              </a:xfrm>
              <a:prstGeom prst="line">
                <a:avLst/>
              </a:prstGeom>
              <a:noFill/>
              <a:ln w="28575" cap="flat" cmpd="sng" algn="ctr">
                <a:solidFill>
                  <a:srgbClr val="000000"/>
                </a:solidFill>
                <a:prstDash val="solid"/>
                <a:miter lim="800000"/>
              </a:ln>
              <a:effectLst/>
            </p:spPr>
          </p:cxnSp>
          <p:cxnSp>
            <p:nvCxnSpPr>
              <p:cNvPr id="99" name="Straight Connector 98">
                <a:extLst>
                  <a:ext uri="{FF2B5EF4-FFF2-40B4-BE49-F238E27FC236}">
                    <a16:creationId xmlns:a16="http://schemas.microsoft.com/office/drawing/2014/main" id="{8BED81B9-1020-41F7-A61C-A4FD5F51C4DC}"/>
                  </a:ext>
                </a:extLst>
              </p:cNvPr>
              <p:cNvCxnSpPr/>
              <p:nvPr/>
            </p:nvCxnSpPr>
            <p:spPr>
              <a:xfrm>
                <a:off x="7205542" y="4577989"/>
                <a:ext cx="57020" cy="0"/>
              </a:xfrm>
              <a:prstGeom prst="line">
                <a:avLst/>
              </a:prstGeom>
              <a:noFill/>
              <a:ln w="28575" cap="flat" cmpd="sng" algn="ctr">
                <a:solidFill>
                  <a:srgbClr val="000000"/>
                </a:solidFill>
                <a:prstDash val="solid"/>
                <a:miter lim="800000"/>
              </a:ln>
              <a:effectLst/>
            </p:spPr>
          </p:cxnSp>
        </p:grpSp>
        <p:sp>
          <p:nvSpPr>
            <p:cNvPr id="100" name="Freeform 166">
              <a:extLst>
                <a:ext uri="{FF2B5EF4-FFF2-40B4-BE49-F238E27FC236}">
                  <a16:creationId xmlns:a16="http://schemas.microsoft.com/office/drawing/2014/main" id="{09E1A6AB-F64C-47C8-9D2A-63464C32C7AE}"/>
                </a:ext>
              </a:extLst>
            </p:cNvPr>
            <p:cNvSpPr/>
            <p:nvPr/>
          </p:nvSpPr>
          <p:spPr>
            <a:xfrm>
              <a:off x="9976823" y="4224796"/>
              <a:ext cx="1076041" cy="68600"/>
            </a:xfrm>
            <a:custGeom>
              <a:avLst/>
              <a:gdLst>
                <a:gd name="connsiteX0" fmla="*/ 946244 w 946244"/>
                <a:gd name="connsiteY0" fmla="*/ 60325 h 60325"/>
                <a:gd name="connsiteX1" fmla="*/ 3269 w 946244"/>
                <a:gd name="connsiteY1" fmla="*/ 60325 h 60325"/>
                <a:gd name="connsiteX2" fmla="*/ 94 w 946244"/>
                <a:gd name="connsiteY2" fmla="*/ 0 h 60325"/>
              </a:gdLst>
              <a:ahLst/>
              <a:cxnLst>
                <a:cxn ang="0">
                  <a:pos x="connsiteX0" y="connsiteY0"/>
                </a:cxn>
                <a:cxn ang="0">
                  <a:pos x="connsiteX1" y="connsiteY1"/>
                </a:cxn>
                <a:cxn ang="0">
                  <a:pos x="connsiteX2" y="connsiteY2"/>
                </a:cxn>
              </a:cxnLst>
              <a:rect l="l" t="t" r="r" b="b"/>
              <a:pathLst>
                <a:path w="946244" h="60325">
                  <a:moveTo>
                    <a:pt x="946244" y="60325"/>
                  </a:moveTo>
                  <a:lnTo>
                    <a:pt x="3269" y="60325"/>
                  </a:lnTo>
                  <a:cubicBezTo>
                    <a:pt x="-854" y="19097"/>
                    <a:pt x="94" y="39211"/>
                    <a:pt x="94" y="0"/>
                  </a:cubicBezTo>
                </a:path>
              </a:pathLst>
            </a:custGeom>
            <a:noFill/>
            <a:ln w="12700" cap="flat" cmpd="sng" algn="ctr">
              <a:solidFill>
                <a:srgbClr val="00A799">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j-lt"/>
                <a:ea typeface="+mn-ea"/>
                <a:cs typeface="+mn-cs"/>
              </a:endParaRPr>
            </a:p>
          </p:txBody>
        </p:sp>
        <p:sp>
          <p:nvSpPr>
            <p:cNvPr id="101" name="Freeform 167">
              <a:extLst>
                <a:ext uri="{FF2B5EF4-FFF2-40B4-BE49-F238E27FC236}">
                  <a16:creationId xmlns:a16="http://schemas.microsoft.com/office/drawing/2014/main" id="{D5F4AB91-B299-4365-A2E8-645B3505A7FA}"/>
                </a:ext>
              </a:extLst>
            </p:cNvPr>
            <p:cNvSpPr/>
            <p:nvPr/>
          </p:nvSpPr>
          <p:spPr>
            <a:xfrm>
              <a:off x="7258210" y="2903347"/>
              <a:ext cx="3830759" cy="2057995"/>
            </a:xfrm>
            <a:custGeom>
              <a:avLst/>
              <a:gdLst>
                <a:gd name="connsiteX0" fmla="*/ 3368675 w 3368675"/>
                <a:gd name="connsiteY0" fmla="*/ 1809750 h 1809750"/>
                <a:gd name="connsiteX1" fmla="*/ 3368675 w 3368675"/>
                <a:gd name="connsiteY1" fmla="*/ 1254125 h 1809750"/>
                <a:gd name="connsiteX2" fmla="*/ 2746375 w 3368675"/>
                <a:gd name="connsiteY2" fmla="*/ 1254125 h 1809750"/>
                <a:gd name="connsiteX3" fmla="*/ 2746375 w 3368675"/>
                <a:gd name="connsiteY3" fmla="*/ 1136650 h 1809750"/>
                <a:gd name="connsiteX4" fmla="*/ 2260600 w 3368675"/>
                <a:gd name="connsiteY4" fmla="*/ 1136650 h 1809750"/>
                <a:gd name="connsiteX5" fmla="*/ 2260600 w 3368675"/>
                <a:gd name="connsiteY5" fmla="*/ 1031875 h 1809750"/>
                <a:gd name="connsiteX6" fmla="*/ 2028825 w 3368675"/>
                <a:gd name="connsiteY6" fmla="*/ 1031875 h 1809750"/>
                <a:gd name="connsiteX7" fmla="*/ 2028825 w 3368675"/>
                <a:gd name="connsiteY7" fmla="*/ 981075 h 1809750"/>
                <a:gd name="connsiteX8" fmla="*/ 1289050 w 3368675"/>
                <a:gd name="connsiteY8" fmla="*/ 981075 h 1809750"/>
                <a:gd name="connsiteX9" fmla="*/ 1289050 w 3368675"/>
                <a:gd name="connsiteY9" fmla="*/ 958850 h 1809750"/>
                <a:gd name="connsiteX10" fmla="*/ 1181100 w 3368675"/>
                <a:gd name="connsiteY10" fmla="*/ 958850 h 1809750"/>
                <a:gd name="connsiteX11" fmla="*/ 1181100 w 3368675"/>
                <a:gd name="connsiteY11" fmla="*/ 914400 h 1809750"/>
                <a:gd name="connsiteX12" fmla="*/ 1123950 w 3368675"/>
                <a:gd name="connsiteY12" fmla="*/ 914400 h 1809750"/>
                <a:gd name="connsiteX13" fmla="*/ 1123950 w 3368675"/>
                <a:gd name="connsiteY13" fmla="*/ 898525 h 1809750"/>
                <a:gd name="connsiteX14" fmla="*/ 1041400 w 3368675"/>
                <a:gd name="connsiteY14" fmla="*/ 898525 h 1809750"/>
                <a:gd name="connsiteX15" fmla="*/ 1041400 w 3368675"/>
                <a:gd name="connsiteY15" fmla="*/ 898525 h 1809750"/>
                <a:gd name="connsiteX16" fmla="*/ 968375 w 3368675"/>
                <a:gd name="connsiteY16" fmla="*/ 898525 h 1809750"/>
                <a:gd name="connsiteX17" fmla="*/ 968375 w 3368675"/>
                <a:gd name="connsiteY17" fmla="*/ 863600 h 1809750"/>
                <a:gd name="connsiteX18" fmla="*/ 952500 w 3368675"/>
                <a:gd name="connsiteY18" fmla="*/ 863600 h 1809750"/>
                <a:gd name="connsiteX19" fmla="*/ 952500 w 3368675"/>
                <a:gd name="connsiteY19" fmla="*/ 854075 h 1809750"/>
                <a:gd name="connsiteX20" fmla="*/ 898525 w 3368675"/>
                <a:gd name="connsiteY20" fmla="*/ 854075 h 1809750"/>
                <a:gd name="connsiteX21" fmla="*/ 898525 w 3368675"/>
                <a:gd name="connsiteY21" fmla="*/ 809625 h 1809750"/>
                <a:gd name="connsiteX22" fmla="*/ 885825 w 3368675"/>
                <a:gd name="connsiteY22" fmla="*/ 809625 h 1809750"/>
                <a:gd name="connsiteX23" fmla="*/ 885825 w 3368675"/>
                <a:gd name="connsiteY23" fmla="*/ 787400 h 1809750"/>
                <a:gd name="connsiteX24" fmla="*/ 885825 w 3368675"/>
                <a:gd name="connsiteY24" fmla="*/ 787400 h 1809750"/>
                <a:gd name="connsiteX25" fmla="*/ 819150 w 3368675"/>
                <a:gd name="connsiteY25" fmla="*/ 787400 h 1809750"/>
                <a:gd name="connsiteX26" fmla="*/ 819150 w 3368675"/>
                <a:gd name="connsiteY26" fmla="*/ 765175 h 1809750"/>
                <a:gd name="connsiteX27" fmla="*/ 765175 w 3368675"/>
                <a:gd name="connsiteY27" fmla="*/ 765175 h 1809750"/>
                <a:gd name="connsiteX28" fmla="*/ 765175 w 3368675"/>
                <a:gd name="connsiteY28" fmla="*/ 717550 h 1809750"/>
                <a:gd name="connsiteX29" fmla="*/ 739775 w 3368675"/>
                <a:gd name="connsiteY29" fmla="*/ 717550 h 1809750"/>
                <a:gd name="connsiteX30" fmla="*/ 739775 w 3368675"/>
                <a:gd name="connsiteY30" fmla="*/ 685800 h 1809750"/>
                <a:gd name="connsiteX31" fmla="*/ 730250 w 3368675"/>
                <a:gd name="connsiteY31" fmla="*/ 685800 h 1809750"/>
                <a:gd name="connsiteX32" fmla="*/ 730250 w 3368675"/>
                <a:gd name="connsiteY32" fmla="*/ 663575 h 1809750"/>
                <a:gd name="connsiteX33" fmla="*/ 704850 w 3368675"/>
                <a:gd name="connsiteY33" fmla="*/ 663575 h 1809750"/>
                <a:gd name="connsiteX34" fmla="*/ 704850 w 3368675"/>
                <a:gd name="connsiteY34" fmla="*/ 663575 h 1809750"/>
                <a:gd name="connsiteX35" fmla="*/ 676275 w 3368675"/>
                <a:gd name="connsiteY35" fmla="*/ 635000 h 1809750"/>
                <a:gd name="connsiteX36" fmla="*/ 676275 w 3368675"/>
                <a:gd name="connsiteY36" fmla="*/ 625475 h 1809750"/>
                <a:gd name="connsiteX37" fmla="*/ 654050 w 3368675"/>
                <a:gd name="connsiteY37" fmla="*/ 603250 h 1809750"/>
                <a:gd name="connsiteX38" fmla="*/ 638175 w 3368675"/>
                <a:gd name="connsiteY38" fmla="*/ 587375 h 1809750"/>
                <a:gd name="connsiteX39" fmla="*/ 625475 w 3368675"/>
                <a:gd name="connsiteY39" fmla="*/ 574675 h 1809750"/>
                <a:gd name="connsiteX40" fmla="*/ 609600 w 3368675"/>
                <a:gd name="connsiteY40" fmla="*/ 558800 h 1809750"/>
                <a:gd name="connsiteX41" fmla="*/ 609600 w 3368675"/>
                <a:gd name="connsiteY41" fmla="*/ 542925 h 1809750"/>
                <a:gd name="connsiteX42" fmla="*/ 577850 w 3368675"/>
                <a:gd name="connsiteY42" fmla="*/ 542925 h 1809750"/>
                <a:gd name="connsiteX43" fmla="*/ 577850 w 3368675"/>
                <a:gd name="connsiteY43" fmla="*/ 542925 h 1809750"/>
                <a:gd name="connsiteX44" fmla="*/ 546100 w 3368675"/>
                <a:gd name="connsiteY44" fmla="*/ 511175 h 1809750"/>
                <a:gd name="connsiteX45" fmla="*/ 546100 w 3368675"/>
                <a:gd name="connsiteY45" fmla="*/ 482600 h 1809750"/>
                <a:gd name="connsiteX46" fmla="*/ 504825 w 3368675"/>
                <a:gd name="connsiteY46" fmla="*/ 482600 h 1809750"/>
                <a:gd name="connsiteX47" fmla="*/ 504825 w 3368675"/>
                <a:gd name="connsiteY47" fmla="*/ 457200 h 1809750"/>
                <a:gd name="connsiteX48" fmla="*/ 454025 w 3368675"/>
                <a:gd name="connsiteY48" fmla="*/ 457200 h 1809750"/>
                <a:gd name="connsiteX49" fmla="*/ 454025 w 3368675"/>
                <a:gd name="connsiteY49" fmla="*/ 422275 h 1809750"/>
                <a:gd name="connsiteX50" fmla="*/ 434975 w 3368675"/>
                <a:gd name="connsiteY50" fmla="*/ 422275 h 1809750"/>
                <a:gd name="connsiteX51" fmla="*/ 434975 w 3368675"/>
                <a:gd name="connsiteY51" fmla="*/ 374650 h 1809750"/>
                <a:gd name="connsiteX52" fmla="*/ 371475 w 3368675"/>
                <a:gd name="connsiteY52" fmla="*/ 374650 h 1809750"/>
                <a:gd name="connsiteX53" fmla="*/ 371475 w 3368675"/>
                <a:gd name="connsiteY53" fmla="*/ 336550 h 1809750"/>
                <a:gd name="connsiteX54" fmla="*/ 311150 w 3368675"/>
                <a:gd name="connsiteY54" fmla="*/ 336550 h 1809750"/>
                <a:gd name="connsiteX55" fmla="*/ 311150 w 3368675"/>
                <a:gd name="connsiteY55" fmla="*/ 279400 h 1809750"/>
                <a:gd name="connsiteX56" fmla="*/ 301625 w 3368675"/>
                <a:gd name="connsiteY56" fmla="*/ 279400 h 1809750"/>
                <a:gd name="connsiteX57" fmla="*/ 301625 w 3368675"/>
                <a:gd name="connsiteY57" fmla="*/ 250825 h 1809750"/>
                <a:gd name="connsiteX58" fmla="*/ 273050 w 3368675"/>
                <a:gd name="connsiteY58" fmla="*/ 250825 h 1809750"/>
                <a:gd name="connsiteX59" fmla="*/ 273050 w 3368675"/>
                <a:gd name="connsiteY59" fmla="*/ 212725 h 1809750"/>
                <a:gd name="connsiteX60" fmla="*/ 244475 w 3368675"/>
                <a:gd name="connsiteY60" fmla="*/ 184150 h 1809750"/>
                <a:gd name="connsiteX61" fmla="*/ 244475 w 3368675"/>
                <a:gd name="connsiteY61" fmla="*/ 184150 h 1809750"/>
                <a:gd name="connsiteX62" fmla="*/ 209550 w 3368675"/>
                <a:gd name="connsiteY62" fmla="*/ 149225 h 1809750"/>
                <a:gd name="connsiteX63" fmla="*/ 209550 w 3368675"/>
                <a:gd name="connsiteY63" fmla="*/ 111125 h 1809750"/>
                <a:gd name="connsiteX64" fmla="*/ 165100 w 3368675"/>
                <a:gd name="connsiteY64" fmla="*/ 111125 h 1809750"/>
                <a:gd name="connsiteX65" fmla="*/ 177800 w 3368675"/>
                <a:gd name="connsiteY65" fmla="*/ 98425 h 1809750"/>
                <a:gd name="connsiteX66" fmla="*/ 139700 w 3368675"/>
                <a:gd name="connsiteY66" fmla="*/ 98425 h 1809750"/>
                <a:gd name="connsiteX67" fmla="*/ 139700 w 3368675"/>
                <a:gd name="connsiteY67" fmla="*/ 57150 h 1809750"/>
                <a:gd name="connsiteX68" fmla="*/ 101600 w 3368675"/>
                <a:gd name="connsiteY68" fmla="*/ 57150 h 1809750"/>
                <a:gd name="connsiteX69" fmla="*/ 69850 w 3368675"/>
                <a:gd name="connsiteY69" fmla="*/ 25400 h 1809750"/>
                <a:gd name="connsiteX70" fmla="*/ 44450 w 3368675"/>
                <a:gd name="connsiteY70" fmla="*/ 0 h 1809750"/>
                <a:gd name="connsiteX71" fmla="*/ 0 w 3368675"/>
                <a:gd name="connsiteY71" fmla="*/ 0 h 180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368675" h="1809750">
                  <a:moveTo>
                    <a:pt x="3368675" y="1809750"/>
                  </a:moveTo>
                  <a:lnTo>
                    <a:pt x="3368675" y="1254125"/>
                  </a:lnTo>
                  <a:lnTo>
                    <a:pt x="2746375" y="1254125"/>
                  </a:lnTo>
                  <a:lnTo>
                    <a:pt x="2746375" y="1136650"/>
                  </a:lnTo>
                  <a:lnTo>
                    <a:pt x="2260600" y="1136650"/>
                  </a:lnTo>
                  <a:lnTo>
                    <a:pt x="2260600" y="1031875"/>
                  </a:lnTo>
                  <a:lnTo>
                    <a:pt x="2028825" y="1031875"/>
                  </a:lnTo>
                  <a:lnTo>
                    <a:pt x="2028825" y="981075"/>
                  </a:lnTo>
                  <a:lnTo>
                    <a:pt x="1289050" y="981075"/>
                  </a:lnTo>
                  <a:lnTo>
                    <a:pt x="1289050" y="958850"/>
                  </a:lnTo>
                  <a:lnTo>
                    <a:pt x="1181100" y="958850"/>
                  </a:lnTo>
                  <a:lnTo>
                    <a:pt x="1181100" y="914400"/>
                  </a:lnTo>
                  <a:lnTo>
                    <a:pt x="1123950" y="914400"/>
                  </a:lnTo>
                  <a:lnTo>
                    <a:pt x="1123950" y="898525"/>
                  </a:lnTo>
                  <a:lnTo>
                    <a:pt x="1041400" y="898525"/>
                  </a:lnTo>
                  <a:lnTo>
                    <a:pt x="1041400" y="898525"/>
                  </a:lnTo>
                  <a:lnTo>
                    <a:pt x="968375" y="898525"/>
                  </a:lnTo>
                  <a:lnTo>
                    <a:pt x="968375" y="863600"/>
                  </a:lnTo>
                  <a:lnTo>
                    <a:pt x="952500" y="863600"/>
                  </a:lnTo>
                  <a:lnTo>
                    <a:pt x="952500" y="854075"/>
                  </a:lnTo>
                  <a:lnTo>
                    <a:pt x="898525" y="854075"/>
                  </a:lnTo>
                  <a:lnTo>
                    <a:pt x="898525" y="809625"/>
                  </a:lnTo>
                  <a:lnTo>
                    <a:pt x="885825" y="809625"/>
                  </a:lnTo>
                  <a:lnTo>
                    <a:pt x="885825" y="787400"/>
                  </a:lnTo>
                  <a:lnTo>
                    <a:pt x="885825" y="787400"/>
                  </a:lnTo>
                  <a:lnTo>
                    <a:pt x="819150" y="787400"/>
                  </a:lnTo>
                  <a:lnTo>
                    <a:pt x="819150" y="765175"/>
                  </a:lnTo>
                  <a:lnTo>
                    <a:pt x="765175" y="765175"/>
                  </a:lnTo>
                  <a:lnTo>
                    <a:pt x="765175" y="717550"/>
                  </a:lnTo>
                  <a:lnTo>
                    <a:pt x="739775" y="717550"/>
                  </a:lnTo>
                  <a:lnTo>
                    <a:pt x="739775" y="685800"/>
                  </a:lnTo>
                  <a:lnTo>
                    <a:pt x="730250" y="685800"/>
                  </a:lnTo>
                  <a:lnTo>
                    <a:pt x="730250" y="663575"/>
                  </a:lnTo>
                  <a:lnTo>
                    <a:pt x="704850" y="663575"/>
                  </a:lnTo>
                  <a:lnTo>
                    <a:pt x="704850" y="663575"/>
                  </a:lnTo>
                  <a:lnTo>
                    <a:pt x="676275" y="635000"/>
                  </a:lnTo>
                  <a:lnTo>
                    <a:pt x="676275" y="625475"/>
                  </a:lnTo>
                  <a:lnTo>
                    <a:pt x="654050" y="603250"/>
                  </a:lnTo>
                  <a:lnTo>
                    <a:pt x="638175" y="587375"/>
                  </a:lnTo>
                  <a:lnTo>
                    <a:pt x="625475" y="574675"/>
                  </a:lnTo>
                  <a:lnTo>
                    <a:pt x="609600" y="558800"/>
                  </a:lnTo>
                  <a:lnTo>
                    <a:pt x="609600" y="542925"/>
                  </a:lnTo>
                  <a:lnTo>
                    <a:pt x="577850" y="542925"/>
                  </a:lnTo>
                  <a:lnTo>
                    <a:pt x="577850" y="542925"/>
                  </a:lnTo>
                  <a:lnTo>
                    <a:pt x="546100" y="511175"/>
                  </a:lnTo>
                  <a:lnTo>
                    <a:pt x="546100" y="482600"/>
                  </a:lnTo>
                  <a:lnTo>
                    <a:pt x="504825" y="482600"/>
                  </a:lnTo>
                  <a:lnTo>
                    <a:pt x="504825" y="457200"/>
                  </a:lnTo>
                  <a:lnTo>
                    <a:pt x="454025" y="457200"/>
                  </a:lnTo>
                  <a:lnTo>
                    <a:pt x="454025" y="422275"/>
                  </a:lnTo>
                  <a:lnTo>
                    <a:pt x="434975" y="422275"/>
                  </a:lnTo>
                  <a:lnTo>
                    <a:pt x="434975" y="374650"/>
                  </a:lnTo>
                  <a:lnTo>
                    <a:pt x="371475" y="374650"/>
                  </a:lnTo>
                  <a:lnTo>
                    <a:pt x="371475" y="336550"/>
                  </a:lnTo>
                  <a:lnTo>
                    <a:pt x="311150" y="336550"/>
                  </a:lnTo>
                  <a:lnTo>
                    <a:pt x="311150" y="279400"/>
                  </a:lnTo>
                  <a:lnTo>
                    <a:pt x="301625" y="279400"/>
                  </a:lnTo>
                  <a:lnTo>
                    <a:pt x="301625" y="250825"/>
                  </a:lnTo>
                  <a:lnTo>
                    <a:pt x="273050" y="250825"/>
                  </a:lnTo>
                  <a:lnTo>
                    <a:pt x="273050" y="212725"/>
                  </a:lnTo>
                  <a:lnTo>
                    <a:pt x="244475" y="184150"/>
                  </a:lnTo>
                  <a:lnTo>
                    <a:pt x="244475" y="184150"/>
                  </a:lnTo>
                  <a:lnTo>
                    <a:pt x="209550" y="149225"/>
                  </a:lnTo>
                  <a:lnTo>
                    <a:pt x="209550" y="111125"/>
                  </a:lnTo>
                  <a:lnTo>
                    <a:pt x="165100" y="111125"/>
                  </a:lnTo>
                  <a:lnTo>
                    <a:pt x="177800" y="98425"/>
                  </a:lnTo>
                  <a:lnTo>
                    <a:pt x="139700" y="98425"/>
                  </a:lnTo>
                  <a:lnTo>
                    <a:pt x="139700" y="57150"/>
                  </a:lnTo>
                  <a:lnTo>
                    <a:pt x="101600" y="57150"/>
                  </a:lnTo>
                  <a:lnTo>
                    <a:pt x="69850" y="25400"/>
                  </a:lnTo>
                  <a:lnTo>
                    <a:pt x="44450" y="0"/>
                  </a:lnTo>
                  <a:lnTo>
                    <a:pt x="0" y="0"/>
                  </a:lnTo>
                </a:path>
              </a:pathLst>
            </a:custGeom>
            <a:noFill/>
            <a:ln w="28575"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j-lt"/>
                <a:ea typeface="+mn-ea"/>
                <a:cs typeface="+mn-cs"/>
              </a:endParaRPr>
            </a:p>
          </p:txBody>
        </p:sp>
        <p:sp>
          <p:nvSpPr>
            <p:cNvPr id="102" name="Freeform 168">
              <a:extLst>
                <a:ext uri="{FF2B5EF4-FFF2-40B4-BE49-F238E27FC236}">
                  <a16:creationId xmlns:a16="http://schemas.microsoft.com/office/drawing/2014/main" id="{F54CB4F2-5ED7-4725-9DFF-25992183E21A}"/>
                </a:ext>
              </a:extLst>
            </p:cNvPr>
            <p:cNvSpPr/>
            <p:nvPr/>
          </p:nvSpPr>
          <p:spPr>
            <a:xfrm>
              <a:off x="7261820" y="2899736"/>
              <a:ext cx="3798265" cy="1382828"/>
            </a:xfrm>
            <a:custGeom>
              <a:avLst/>
              <a:gdLst>
                <a:gd name="connsiteX0" fmla="*/ 3340100 w 3340100"/>
                <a:gd name="connsiteY0" fmla="*/ 1216025 h 1216025"/>
                <a:gd name="connsiteX1" fmla="*/ 2387600 w 3340100"/>
                <a:gd name="connsiteY1" fmla="*/ 1216025 h 1216025"/>
                <a:gd name="connsiteX2" fmla="*/ 2387600 w 3340100"/>
                <a:gd name="connsiteY2" fmla="*/ 1165225 h 1216025"/>
                <a:gd name="connsiteX3" fmla="*/ 2260600 w 3340100"/>
                <a:gd name="connsiteY3" fmla="*/ 1165225 h 1216025"/>
                <a:gd name="connsiteX4" fmla="*/ 2260600 w 3340100"/>
                <a:gd name="connsiteY4" fmla="*/ 1136650 h 1216025"/>
                <a:gd name="connsiteX5" fmla="*/ 2193925 w 3340100"/>
                <a:gd name="connsiteY5" fmla="*/ 1136650 h 1216025"/>
                <a:gd name="connsiteX6" fmla="*/ 2174875 w 3340100"/>
                <a:gd name="connsiteY6" fmla="*/ 1117600 h 1216025"/>
                <a:gd name="connsiteX7" fmla="*/ 2136775 w 3340100"/>
                <a:gd name="connsiteY7" fmla="*/ 1117600 h 1216025"/>
                <a:gd name="connsiteX8" fmla="*/ 2136775 w 3340100"/>
                <a:gd name="connsiteY8" fmla="*/ 1073150 h 1216025"/>
                <a:gd name="connsiteX9" fmla="*/ 2079625 w 3340100"/>
                <a:gd name="connsiteY9" fmla="*/ 1073150 h 1216025"/>
                <a:gd name="connsiteX10" fmla="*/ 2079625 w 3340100"/>
                <a:gd name="connsiteY10" fmla="*/ 1038225 h 1216025"/>
                <a:gd name="connsiteX11" fmla="*/ 2079625 w 3340100"/>
                <a:gd name="connsiteY11" fmla="*/ 1019175 h 1216025"/>
                <a:gd name="connsiteX12" fmla="*/ 2022475 w 3340100"/>
                <a:gd name="connsiteY12" fmla="*/ 1019175 h 1216025"/>
                <a:gd name="connsiteX13" fmla="*/ 2022475 w 3340100"/>
                <a:gd name="connsiteY13" fmla="*/ 987425 h 1216025"/>
                <a:gd name="connsiteX14" fmla="*/ 1968500 w 3340100"/>
                <a:gd name="connsiteY14" fmla="*/ 987425 h 1216025"/>
                <a:gd name="connsiteX15" fmla="*/ 1968500 w 3340100"/>
                <a:gd name="connsiteY15" fmla="*/ 946150 h 1216025"/>
                <a:gd name="connsiteX16" fmla="*/ 1905000 w 3340100"/>
                <a:gd name="connsiteY16" fmla="*/ 946150 h 1216025"/>
                <a:gd name="connsiteX17" fmla="*/ 1905000 w 3340100"/>
                <a:gd name="connsiteY17" fmla="*/ 933450 h 1216025"/>
                <a:gd name="connsiteX18" fmla="*/ 1892300 w 3340100"/>
                <a:gd name="connsiteY18" fmla="*/ 920750 h 1216025"/>
                <a:gd name="connsiteX19" fmla="*/ 1803400 w 3340100"/>
                <a:gd name="connsiteY19" fmla="*/ 920750 h 1216025"/>
                <a:gd name="connsiteX20" fmla="*/ 1803400 w 3340100"/>
                <a:gd name="connsiteY20" fmla="*/ 892175 h 1216025"/>
                <a:gd name="connsiteX21" fmla="*/ 1803400 w 3340100"/>
                <a:gd name="connsiteY21" fmla="*/ 892175 h 1216025"/>
                <a:gd name="connsiteX22" fmla="*/ 1689100 w 3340100"/>
                <a:gd name="connsiteY22" fmla="*/ 892175 h 1216025"/>
                <a:gd name="connsiteX23" fmla="*/ 1689100 w 3340100"/>
                <a:gd name="connsiteY23" fmla="*/ 876300 h 1216025"/>
                <a:gd name="connsiteX24" fmla="*/ 1641475 w 3340100"/>
                <a:gd name="connsiteY24" fmla="*/ 879475 h 1216025"/>
                <a:gd name="connsiteX25" fmla="*/ 1635125 w 3340100"/>
                <a:gd name="connsiteY25" fmla="*/ 879475 h 1216025"/>
                <a:gd name="connsiteX26" fmla="*/ 1635125 w 3340100"/>
                <a:gd name="connsiteY26" fmla="*/ 860425 h 1216025"/>
                <a:gd name="connsiteX27" fmla="*/ 1587500 w 3340100"/>
                <a:gd name="connsiteY27" fmla="*/ 860425 h 1216025"/>
                <a:gd name="connsiteX28" fmla="*/ 1587500 w 3340100"/>
                <a:gd name="connsiteY28" fmla="*/ 822325 h 1216025"/>
                <a:gd name="connsiteX29" fmla="*/ 1555750 w 3340100"/>
                <a:gd name="connsiteY29" fmla="*/ 790575 h 1216025"/>
                <a:gd name="connsiteX30" fmla="*/ 1492250 w 3340100"/>
                <a:gd name="connsiteY30" fmla="*/ 790575 h 1216025"/>
                <a:gd name="connsiteX31" fmla="*/ 1482725 w 3340100"/>
                <a:gd name="connsiteY31" fmla="*/ 781050 h 1216025"/>
                <a:gd name="connsiteX32" fmla="*/ 1454150 w 3340100"/>
                <a:gd name="connsiteY32" fmla="*/ 752475 h 1216025"/>
                <a:gd name="connsiteX33" fmla="*/ 1400175 w 3340100"/>
                <a:gd name="connsiteY33" fmla="*/ 752475 h 1216025"/>
                <a:gd name="connsiteX34" fmla="*/ 1390650 w 3340100"/>
                <a:gd name="connsiteY34" fmla="*/ 742950 h 1216025"/>
                <a:gd name="connsiteX35" fmla="*/ 1377950 w 3340100"/>
                <a:gd name="connsiteY35" fmla="*/ 730250 h 1216025"/>
                <a:gd name="connsiteX36" fmla="*/ 1292225 w 3340100"/>
                <a:gd name="connsiteY36" fmla="*/ 730250 h 1216025"/>
                <a:gd name="connsiteX37" fmla="*/ 1292225 w 3340100"/>
                <a:gd name="connsiteY37" fmla="*/ 708025 h 1216025"/>
                <a:gd name="connsiteX38" fmla="*/ 1228725 w 3340100"/>
                <a:gd name="connsiteY38" fmla="*/ 708025 h 1216025"/>
                <a:gd name="connsiteX39" fmla="*/ 1212850 w 3340100"/>
                <a:gd name="connsiteY39" fmla="*/ 692150 h 1216025"/>
                <a:gd name="connsiteX40" fmla="*/ 1212850 w 3340100"/>
                <a:gd name="connsiteY40" fmla="*/ 660400 h 1216025"/>
                <a:gd name="connsiteX41" fmla="*/ 1117600 w 3340100"/>
                <a:gd name="connsiteY41" fmla="*/ 660400 h 1216025"/>
                <a:gd name="connsiteX42" fmla="*/ 1117600 w 3340100"/>
                <a:gd name="connsiteY42" fmla="*/ 660400 h 1216025"/>
                <a:gd name="connsiteX43" fmla="*/ 1076325 w 3340100"/>
                <a:gd name="connsiteY43" fmla="*/ 660400 h 1216025"/>
                <a:gd name="connsiteX44" fmla="*/ 1057275 w 3340100"/>
                <a:gd name="connsiteY44" fmla="*/ 641350 h 1216025"/>
                <a:gd name="connsiteX45" fmla="*/ 1019175 w 3340100"/>
                <a:gd name="connsiteY45" fmla="*/ 641350 h 1216025"/>
                <a:gd name="connsiteX46" fmla="*/ 1019175 w 3340100"/>
                <a:gd name="connsiteY46" fmla="*/ 600075 h 1216025"/>
                <a:gd name="connsiteX47" fmla="*/ 946150 w 3340100"/>
                <a:gd name="connsiteY47" fmla="*/ 600075 h 1216025"/>
                <a:gd name="connsiteX48" fmla="*/ 946150 w 3340100"/>
                <a:gd name="connsiteY48" fmla="*/ 584200 h 1216025"/>
                <a:gd name="connsiteX49" fmla="*/ 917575 w 3340100"/>
                <a:gd name="connsiteY49" fmla="*/ 555625 h 1216025"/>
                <a:gd name="connsiteX50" fmla="*/ 885825 w 3340100"/>
                <a:gd name="connsiteY50" fmla="*/ 555625 h 1216025"/>
                <a:gd name="connsiteX51" fmla="*/ 869950 w 3340100"/>
                <a:gd name="connsiteY51" fmla="*/ 539750 h 1216025"/>
                <a:gd name="connsiteX52" fmla="*/ 869950 w 3340100"/>
                <a:gd name="connsiteY52" fmla="*/ 523875 h 1216025"/>
                <a:gd name="connsiteX53" fmla="*/ 850900 w 3340100"/>
                <a:gd name="connsiteY53" fmla="*/ 504825 h 1216025"/>
                <a:gd name="connsiteX54" fmla="*/ 841375 w 3340100"/>
                <a:gd name="connsiteY54" fmla="*/ 495300 h 1216025"/>
                <a:gd name="connsiteX55" fmla="*/ 800100 w 3340100"/>
                <a:gd name="connsiteY55" fmla="*/ 495300 h 1216025"/>
                <a:gd name="connsiteX56" fmla="*/ 800100 w 3340100"/>
                <a:gd name="connsiteY56" fmla="*/ 441325 h 1216025"/>
                <a:gd name="connsiteX57" fmla="*/ 768350 w 3340100"/>
                <a:gd name="connsiteY57" fmla="*/ 441325 h 1216025"/>
                <a:gd name="connsiteX58" fmla="*/ 742950 w 3340100"/>
                <a:gd name="connsiteY58" fmla="*/ 415925 h 1216025"/>
                <a:gd name="connsiteX59" fmla="*/ 692150 w 3340100"/>
                <a:gd name="connsiteY59" fmla="*/ 415925 h 1216025"/>
                <a:gd name="connsiteX60" fmla="*/ 692150 w 3340100"/>
                <a:gd name="connsiteY60" fmla="*/ 396875 h 1216025"/>
                <a:gd name="connsiteX61" fmla="*/ 650875 w 3340100"/>
                <a:gd name="connsiteY61" fmla="*/ 396875 h 1216025"/>
                <a:gd name="connsiteX62" fmla="*/ 625475 w 3340100"/>
                <a:gd name="connsiteY62" fmla="*/ 396875 h 1216025"/>
                <a:gd name="connsiteX63" fmla="*/ 625475 w 3340100"/>
                <a:gd name="connsiteY63" fmla="*/ 358775 h 1216025"/>
                <a:gd name="connsiteX64" fmla="*/ 590550 w 3340100"/>
                <a:gd name="connsiteY64" fmla="*/ 358775 h 1216025"/>
                <a:gd name="connsiteX65" fmla="*/ 590550 w 3340100"/>
                <a:gd name="connsiteY65" fmla="*/ 342900 h 1216025"/>
                <a:gd name="connsiteX66" fmla="*/ 565150 w 3340100"/>
                <a:gd name="connsiteY66" fmla="*/ 342900 h 1216025"/>
                <a:gd name="connsiteX67" fmla="*/ 565150 w 3340100"/>
                <a:gd name="connsiteY67" fmla="*/ 317500 h 1216025"/>
                <a:gd name="connsiteX68" fmla="*/ 536575 w 3340100"/>
                <a:gd name="connsiteY68" fmla="*/ 317500 h 1216025"/>
                <a:gd name="connsiteX69" fmla="*/ 498475 w 3340100"/>
                <a:gd name="connsiteY69" fmla="*/ 317500 h 1216025"/>
                <a:gd name="connsiteX70" fmla="*/ 498475 w 3340100"/>
                <a:gd name="connsiteY70" fmla="*/ 282575 h 1216025"/>
                <a:gd name="connsiteX71" fmla="*/ 476250 w 3340100"/>
                <a:gd name="connsiteY71" fmla="*/ 282575 h 1216025"/>
                <a:gd name="connsiteX72" fmla="*/ 463550 w 3340100"/>
                <a:gd name="connsiteY72" fmla="*/ 269875 h 1216025"/>
                <a:gd name="connsiteX73" fmla="*/ 447675 w 3340100"/>
                <a:gd name="connsiteY73" fmla="*/ 254000 h 1216025"/>
                <a:gd name="connsiteX74" fmla="*/ 434975 w 3340100"/>
                <a:gd name="connsiteY74" fmla="*/ 241300 h 1216025"/>
                <a:gd name="connsiteX75" fmla="*/ 434975 w 3340100"/>
                <a:gd name="connsiteY75" fmla="*/ 241300 h 1216025"/>
                <a:gd name="connsiteX76" fmla="*/ 387350 w 3340100"/>
                <a:gd name="connsiteY76" fmla="*/ 193675 h 1216025"/>
                <a:gd name="connsiteX77" fmla="*/ 358775 w 3340100"/>
                <a:gd name="connsiteY77" fmla="*/ 165100 h 1216025"/>
                <a:gd name="connsiteX78" fmla="*/ 346075 w 3340100"/>
                <a:gd name="connsiteY78" fmla="*/ 152400 h 1216025"/>
                <a:gd name="connsiteX79" fmla="*/ 317500 w 3340100"/>
                <a:gd name="connsiteY79" fmla="*/ 152400 h 1216025"/>
                <a:gd name="connsiteX80" fmla="*/ 317500 w 3340100"/>
                <a:gd name="connsiteY80" fmla="*/ 123825 h 1216025"/>
                <a:gd name="connsiteX81" fmla="*/ 269875 w 3340100"/>
                <a:gd name="connsiteY81" fmla="*/ 123825 h 1216025"/>
                <a:gd name="connsiteX82" fmla="*/ 269875 w 3340100"/>
                <a:gd name="connsiteY82" fmla="*/ 104775 h 1216025"/>
                <a:gd name="connsiteX83" fmla="*/ 219075 w 3340100"/>
                <a:gd name="connsiteY83" fmla="*/ 104775 h 1216025"/>
                <a:gd name="connsiteX84" fmla="*/ 219075 w 3340100"/>
                <a:gd name="connsiteY84" fmla="*/ 79375 h 1216025"/>
                <a:gd name="connsiteX85" fmla="*/ 180975 w 3340100"/>
                <a:gd name="connsiteY85" fmla="*/ 79375 h 1216025"/>
                <a:gd name="connsiteX86" fmla="*/ 180975 w 3340100"/>
                <a:gd name="connsiteY86" fmla="*/ 57150 h 1216025"/>
                <a:gd name="connsiteX87" fmla="*/ 104775 w 3340100"/>
                <a:gd name="connsiteY87" fmla="*/ 57150 h 1216025"/>
                <a:gd name="connsiteX88" fmla="*/ 104775 w 3340100"/>
                <a:gd name="connsiteY88" fmla="*/ 28575 h 1216025"/>
                <a:gd name="connsiteX89" fmla="*/ 41275 w 3340100"/>
                <a:gd name="connsiteY89" fmla="*/ 28575 h 1216025"/>
                <a:gd name="connsiteX90" fmla="*/ 41275 w 3340100"/>
                <a:gd name="connsiteY90" fmla="*/ 6350 h 1216025"/>
                <a:gd name="connsiteX91" fmla="*/ 0 w 3340100"/>
                <a:gd name="connsiteY91" fmla="*/ 6350 h 1216025"/>
                <a:gd name="connsiteX92" fmla="*/ 0 w 3340100"/>
                <a:gd name="connsiteY92" fmla="*/ 0 h 1216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340100" h="1216025">
                  <a:moveTo>
                    <a:pt x="3340100" y="1216025"/>
                  </a:moveTo>
                  <a:lnTo>
                    <a:pt x="2387600" y="1216025"/>
                  </a:lnTo>
                  <a:lnTo>
                    <a:pt x="2387600" y="1165225"/>
                  </a:lnTo>
                  <a:lnTo>
                    <a:pt x="2260600" y="1165225"/>
                  </a:lnTo>
                  <a:lnTo>
                    <a:pt x="2260600" y="1136650"/>
                  </a:lnTo>
                  <a:lnTo>
                    <a:pt x="2193925" y="1136650"/>
                  </a:lnTo>
                  <a:lnTo>
                    <a:pt x="2174875" y="1117600"/>
                  </a:lnTo>
                  <a:lnTo>
                    <a:pt x="2136775" y="1117600"/>
                  </a:lnTo>
                  <a:lnTo>
                    <a:pt x="2136775" y="1073150"/>
                  </a:lnTo>
                  <a:lnTo>
                    <a:pt x="2079625" y="1073150"/>
                  </a:lnTo>
                  <a:lnTo>
                    <a:pt x="2079625" y="1038225"/>
                  </a:lnTo>
                  <a:lnTo>
                    <a:pt x="2079625" y="1019175"/>
                  </a:lnTo>
                  <a:lnTo>
                    <a:pt x="2022475" y="1019175"/>
                  </a:lnTo>
                  <a:lnTo>
                    <a:pt x="2022475" y="987425"/>
                  </a:lnTo>
                  <a:lnTo>
                    <a:pt x="1968500" y="987425"/>
                  </a:lnTo>
                  <a:lnTo>
                    <a:pt x="1968500" y="946150"/>
                  </a:lnTo>
                  <a:lnTo>
                    <a:pt x="1905000" y="946150"/>
                  </a:lnTo>
                  <a:lnTo>
                    <a:pt x="1905000" y="933450"/>
                  </a:lnTo>
                  <a:lnTo>
                    <a:pt x="1892300" y="920750"/>
                  </a:lnTo>
                  <a:lnTo>
                    <a:pt x="1803400" y="920750"/>
                  </a:lnTo>
                  <a:lnTo>
                    <a:pt x="1803400" y="892175"/>
                  </a:lnTo>
                  <a:lnTo>
                    <a:pt x="1803400" y="892175"/>
                  </a:lnTo>
                  <a:lnTo>
                    <a:pt x="1689100" y="892175"/>
                  </a:lnTo>
                  <a:lnTo>
                    <a:pt x="1689100" y="876300"/>
                  </a:lnTo>
                  <a:cubicBezTo>
                    <a:pt x="1652085" y="880002"/>
                    <a:pt x="1667986" y="879475"/>
                    <a:pt x="1641475" y="879475"/>
                  </a:cubicBezTo>
                  <a:lnTo>
                    <a:pt x="1635125" y="879475"/>
                  </a:lnTo>
                  <a:lnTo>
                    <a:pt x="1635125" y="860425"/>
                  </a:lnTo>
                  <a:lnTo>
                    <a:pt x="1587500" y="860425"/>
                  </a:lnTo>
                  <a:lnTo>
                    <a:pt x="1587500" y="822325"/>
                  </a:lnTo>
                  <a:lnTo>
                    <a:pt x="1555750" y="790575"/>
                  </a:lnTo>
                  <a:lnTo>
                    <a:pt x="1492250" y="790575"/>
                  </a:lnTo>
                  <a:lnTo>
                    <a:pt x="1482725" y="781050"/>
                  </a:lnTo>
                  <a:lnTo>
                    <a:pt x="1454150" y="752475"/>
                  </a:lnTo>
                  <a:lnTo>
                    <a:pt x="1400175" y="752475"/>
                  </a:lnTo>
                  <a:lnTo>
                    <a:pt x="1390650" y="742950"/>
                  </a:lnTo>
                  <a:lnTo>
                    <a:pt x="1377950" y="730250"/>
                  </a:lnTo>
                  <a:lnTo>
                    <a:pt x="1292225" y="730250"/>
                  </a:lnTo>
                  <a:lnTo>
                    <a:pt x="1292225" y="708025"/>
                  </a:lnTo>
                  <a:lnTo>
                    <a:pt x="1228725" y="708025"/>
                  </a:lnTo>
                  <a:lnTo>
                    <a:pt x="1212850" y="692150"/>
                  </a:lnTo>
                  <a:lnTo>
                    <a:pt x="1212850" y="660400"/>
                  </a:lnTo>
                  <a:lnTo>
                    <a:pt x="1117600" y="660400"/>
                  </a:lnTo>
                  <a:lnTo>
                    <a:pt x="1117600" y="660400"/>
                  </a:lnTo>
                  <a:lnTo>
                    <a:pt x="1076325" y="660400"/>
                  </a:lnTo>
                  <a:lnTo>
                    <a:pt x="1057275" y="641350"/>
                  </a:lnTo>
                  <a:lnTo>
                    <a:pt x="1019175" y="641350"/>
                  </a:lnTo>
                  <a:lnTo>
                    <a:pt x="1019175" y="600075"/>
                  </a:lnTo>
                  <a:lnTo>
                    <a:pt x="946150" y="600075"/>
                  </a:lnTo>
                  <a:lnTo>
                    <a:pt x="946150" y="584200"/>
                  </a:lnTo>
                  <a:lnTo>
                    <a:pt x="917575" y="555625"/>
                  </a:lnTo>
                  <a:lnTo>
                    <a:pt x="885825" y="555625"/>
                  </a:lnTo>
                  <a:lnTo>
                    <a:pt x="869950" y="539750"/>
                  </a:lnTo>
                  <a:lnTo>
                    <a:pt x="869950" y="523875"/>
                  </a:lnTo>
                  <a:lnTo>
                    <a:pt x="850900" y="504825"/>
                  </a:lnTo>
                  <a:lnTo>
                    <a:pt x="841375" y="495300"/>
                  </a:lnTo>
                  <a:lnTo>
                    <a:pt x="800100" y="495300"/>
                  </a:lnTo>
                  <a:lnTo>
                    <a:pt x="800100" y="441325"/>
                  </a:lnTo>
                  <a:lnTo>
                    <a:pt x="768350" y="441325"/>
                  </a:lnTo>
                  <a:lnTo>
                    <a:pt x="742950" y="415925"/>
                  </a:lnTo>
                  <a:lnTo>
                    <a:pt x="692150" y="415925"/>
                  </a:lnTo>
                  <a:lnTo>
                    <a:pt x="692150" y="396875"/>
                  </a:lnTo>
                  <a:lnTo>
                    <a:pt x="650875" y="396875"/>
                  </a:lnTo>
                  <a:lnTo>
                    <a:pt x="625475" y="396875"/>
                  </a:lnTo>
                  <a:lnTo>
                    <a:pt x="625475" y="358775"/>
                  </a:lnTo>
                  <a:lnTo>
                    <a:pt x="590550" y="358775"/>
                  </a:lnTo>
                  <a:lnTo>
                    <a:pt x="590550" y="342900"/>
                  </a:lnTo>
                  <a:lnTo>
                    <a:pt x="565150" y="342900"/>
                  </a:lnTo>
                  <a:lnTo>
                    <a:pt x="565150" y="317500"/>
                  </a:lnTo>
                  <a:lnTo>
                    <a:pt x="536575" y="317500"/>
                  </a:lnTo>
                  <a:lnTo>
                    <a:pt x="498475" y="317500"/>
                  </a:lnTo>
                  <a:lnTo>
                    <a:pt x="498475" y="282575"/>
                  </a:lnTo>
                  <a:lnTo>
                    <a:pt x="476250" y="282575"/>
                  </a:lnTo>
                  <a:lnTo>
                    <a:pt x="463550" y="269875"/>
                  </a:lnTo>
                  <a:lnTo>
                    <a:pt x="447675" y="254000"/>
                  </a:lnTo>
                  <a:lnTo>
                    <a:pt x="434975" y="241300"/>
                  </a:lnTo>
                  <a:lnTo>
                    <a:pt x="434975" y="241300"/>
                  </a:lnTo>
                  <a:lnTo>
                    <a:pt x="387350" y="193675"/>
                  </a:lnTo>
                  <a:lnTo>
                    <a:pt x="358775" y="165100"/>
                  </a:lnTo>
                  <a:lnTo>
                    <a:pt x="346075" y="152400"/>
                  </a:lnTo>
                  <a:lnTo>
                    <a:pt x="317500" y="152400"/>
                  </a:lnTo>
                  <a:lnTo>
                    <a:pt x="317500" y="123825"/>
                  </a:lnTo>
                  <a:lnTo>
                    <a:pt x="269875" y="123825"/>
                  </a:lnTo>
                  <a:lnTo>
                    <a:pt x="269875" y="104775"/>
                  </a:lnTo>
                  <a:lnTo>
                    <a:pt x="219075" y="104775"/>
                  </a:lnTo>
                  <a:lnTo>
                    <a:pt x="219075" y="79375"/>
                  </a:lnTo>
                  <a:lnTo>
                    <a:pt x="180975" y="79375"/>
                  </a:lnTo>
                  <a:lnTo>
                    <a:pt x="180975" y="57150"/>
                  </a:lnTo>
                  <a:lnTo>
                    <a:pt x="104775" y="57150"/>
                  </a:lnTo>
                  <a:lnTo>
                    <a:pt x="104775" y="28575"/>
                  </a:lnTo>
                  <a:lnTo>
                    <a:pt x="41275" y="28575"/>
                  </a:lnTo>
                  <a:lnTo>
                    <a:pt x="41275" y="6350"/>
                  </a:lnTo>
                  <a:lnTo>
                    <a:pt x="0" y="6350"/>
                  </a:lnTo>
                  <a:lnTo>
                    <a:pt x="0" y="0"/>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j-lt"/>
                <a:ea typeface="+mn-ea"/>
                <a:cs typeface="+mn-cs"/>
              </a:endParaRPr>
            </a:p>
          </p:txBody>
        </p:sp>
        <p:sp>
          <p:nvSpPr>
            <p:cNvPr id="71" name="TextBox 70">
              <a:extLst>
                <a:ext uri="{FF2B5EF4-FFF2-40B4-BE49-F238E27FC236}">
                  <a16:creationId xmlns:a16="http://schemas.microsoft.com/office/drawing/2014/main" id="{3979BAF0-228F-40F3-A254-73744DC344DB}"/>
                </a:ext>
              </a:extLst>
            </p:cNvPr>
            <p:cNvSpPr txBox="1"/>
            <p:nvPr/>
          </p:nvSpPr>
          <p:spPr>
            <a:xfrm>
              <a:off x="3141315" y="3457902"/>
              <a:ext cx="2238252"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1"/>
                  </a:solidFill>
                  <a:effectLst/>
                  <a:uLnTx/>
                  <a:uFillTx/>
                  <a:latin typeface="+mj-lt"/>
                </a:rPr>
                <a:t>Radium-223</a:t>
              </a:r>
              <a:br>
                <a:rPr kumimoji="0" lang="en-US" sz="1400" b="0" i="0" u="none" strike="noStrike" kern="0" cap="none" spc="0" normalizeH="0" baseline="0" noProof="0" dirty="0">
                  <a:ln>
                    <a:noFill/>
                  </a:ln>
                  <a:solidFill>
                    <a:schemeClr val="accent1"/>
                  </a:solidFill>
                  <a:effectLst/>
                  <a:uLnTx/>
                  <a:uFillTx/>
                  <a:latin typeface="+mj-lt"/>
                </a:rPr>
              </a:br>
              <a:r>
                <a:rPr kumimoji="0" lang="en-US" sz="1400" b="0" i="0" u="none" strike="noStrike" kern="0" cap="none" spc="0" normalizeH="0" baseline="0" noProof="0" dirty="0">
                  <a:ln>
                    <a:noFill/>
                  </a:ln>
                  <a:solidFill>
                    <a:schemeClr val="accent1"/>
                  </a:solidFill>
                  <a:effectLst/>
                  <a:uLnTx/>
                  <a:uFillTx/>
                  <a:latin typeface="+mj-lt"/>
                </a:rPr>
                <a:t>(median OS: 14.9 mo)</a:t>
              </a:r>
            </a:p>
          </p:txBody>
        </p:sp>
        <p:sp>
          <p:nvSpPr>
            <p:cNvPr id="73" name="TextBox 72">
              <a:extLst>
                <a:ext uri="{FF2B5EF4-FFF2-40B4-BE49-F238E27FC236}">
                  <a16:creationId xmlns:a16="http://schemas.microsoft.com/office/drawing/2014/main" id="{B2DE175B-F94C-43AA-B6BF-6759C1EA7E77}"/>
                </a:ext>
              </a:extLst>
            </p:cNvPr>
            <p:cNvSpPr txBox="1"/>
            <p:nvPr/>
          </p:nvSpPr>
          <p:spPr>
            <a:xfrm>
              <a:off x="1446967" y="4232292"/>
              <a:ext cx="1768433"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accent3"/>
                  </a:solidFill>
                  <a:effectLst/>
                  <a:uLnTx/>
                  <a:uFillTx/>
                  <a:latin typeface="+mj-lt"/>
                </a:rPr>
                <a:t>Placebo</a:t>
              </a:r>
              <a:br>
                <a:rPr kumimoji="0" lang="en-US" sz="1400" b="0" i="0" u="none" strike="noStrike" kern="0" cap="none" spc="0" normalizeH="0" baseline="0" noProof="0" dirty="0">
                  <a:ln>
                    <a:noFill/>
                  </a:ln>
                  <a:solidFill>
                    <a:schemeClr val="accent3"/>
                  </a:solidFill>
                  <a:effectLst/>
                  <a:uLnTx/>
                  <a:uFillTx/>
                  <a:latin typeface="+mj-lt"/>
                </a:rPr>
              </a:br>
              <a:r>
                <a:rPr kumimoji="0" lang="en-US" sz="1400" b="0" i="0" u="none" strike="noStrike" kern="0" cap="none" spc="0" normalizeH="0" baseline="0" noProof="0" dirty="0">
                  <a:ln>
                    <a:noFill/>
                  </a:ln>
                  <a:solidFill>
                    <a:schemeClr val="accent3"/>
                  </a:solidFill>
                  <a:effectLst/>
                  <a:uLnTx/>
                  <a:uFillTx/>
                  <a:latin typeface="+mj-lt"/>
                </a:rPr>
                <a:t>(median OS: 11.3 mo)</a:t>
              </a:r>
            </a:p>
          </p:txBody>
        </p:sp>
        <p:sp>
          <p:nvSpPr>
            <p:cNvPr id="75" name="TextBox 74">
              <a:extLst>
                <a:ext uri="{FF2B5EF4-FFF2-40B4-BE49-F238E27FC236}">
                  <a16:creationId xmlns:a16="http://schemas.microsoft.com/office/drawing/2014/main" id="{9C449F38-C7B7-4093-8412-60A435F854DC}"/>
                </a:ext>
              </a:extLst>
            </p:cNvPr>
            <p:cNvSpPr txBox="1"/>
            <p:nvPr/>
          </p:nvSpPr>
          <p:spPr>
            <a:xfrm rot="16200000">
              <a:off x="158471" y="3706570"/>
              <a:ext cx="1186543"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Survival (%)</a:t>
              </a:r>
            </a:p>
          </p:txBody>
        </p:sp>
        <p:sp>
          <p:nvSpPr>
            <p:cNvPr id="77" name="TextBox 76">
              <a:extLst>
                <a:ext uri="{FF2B5EF4-FFF2-40B4-BE49-F238E27FC236}">
                  <a16:creationId xmlns:a16="http://schemas.microsoft.com/office/drawing/2014/main" id="{DE9232C3-88C9-415F-86F3-99B4E4435403}"/>
                </a:ext>
              </a:extLst>
            </p:cNvPr>
            <p:cNvSpPr txBox="1"/>
            <p:nvPr/>
          </p:nvSpPr>
          <p:spPr>
            <a:xfrm>
              <a:off x="2247351" y="5190320"/>
              <a:ext cx="2303836" cy="338554"/>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mj-lt"/>
                </a:rPr>
                <a:t>Mo Since Randomization</a:t>
              </a:r>
            </a:p>
          </p:txBody>
        </p:sp>
        <p:sp>
          <p:nvSpPr>
            <p:cNvPr id="79" name="TextBox 78">
              <a:extLst>
                <a:ext uri="{FF2B5EF4-FFF2-40B4-BE49-F238E27FC236}">
                  <a16:creationId xmlns:a16="http://schemas.microsoft.com/office/drawing/2014/main" id="{9D4BEDA3-366B-4F05-AB34-3883BB7CE8C2}"/>
                </a:ext>
              </a:extLst>
            </p:cNvPr>
            <p:cNvSpPr txBox="1"/>
            <p:nvPr/>
          </p:nvSpPr>
          <p:spPr>
            <a:xfrm>
              <a:off x="792380" y="2628503"/>
              <a:ext cx="455335" cy="253915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100</a:t>
              </a:r>
            </a:p>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80</a:t>
              </a:r>
            </a:p>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60</a:t>
              </a:r>
            </a:p>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40</a:t>
              </a:r>
            </a:p>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20</a:t>
              </a:r>
            </a:p>
            <a:p>
              <a:pPr marL="0" marR="0" lvl="0" indent="0" algn="r" defTabSz="914400" eaLnBrk="1" fontAlgn="auto" latinLnBrk="0" hangingPunct="1">
                <a:lnSpc>
                  <a:spcPct val="100000"/>
                </a:lnSpc>
                <a:spcBef>
                  <a:spcPts val="0"/>
                </a:spcBef>
                <a:spcAft>
                  <a:spcPts val="175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0</a:t>
              </a:r>
            </a:p>
          </p:txBody>
        </p:sp>
        <p:sp>
          <p:nvSpPr>
            <p:cNvPr id="80" name="TextBox 79">
              <a:extLst>
                <a:ext uri="{FF2B5EF4-FFF2-40B4-BE49-F238E27FC236}">
                  <a16:creationId xmlns:a16="http://schemas.microsoft.com/office/drawing/2014/main" id="{30F22086-7DC7-4B21-8491-EBBECB6E284F}"/>
                </a:ext>
              </a:extLst>
            </p:cNvPr>
            <p:cNvSpPr txBox="1"/>
            <p:nvPr/>
          </p:nvSpPr>
          <p:spPr>
            <a:xfrm>
              <a:off x="1082503" y="4975524"/>
              <a:ext cx="480196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mj-lt"/>
                </a:rPr>
                <a:t>0       3      6      9     12    15    18    21   24    27    30    33    36     39</a:t>
              </a:r>
            </a:p>
          </p:txBody>
        </p:sp>
        <p:sp>
          <p:nvSpPr>
            <p:cNvPr id="103" name="Freeform 170">
              <a:extLst>
                <a:ext uri="{FF2B5EF4-FFF2-40B4-BE49-F238E27FC236}">
                  <a16:creationId xmlns:a16="http://schemas.microsoft.com/office/drawing/2014/main" id="{91F1BE5D-FAE0-4CA9-AF6C-A52595D40A9A}"/>
                </a:ext>
              </a:extLst>
            </p:cNvPr>
            <p:cNvSpPr/>
            <p:nvPr/>
          </p:nvSpPr>
          <p:spPr>
            <a:xfrm>
              <a:off x="1231654" y="2779666"/>
              <a:ext cx="4058665" cy="1902235"/>
            </a:xfrm>
            <a:custGeom>
              <a:avLst/>
              <a:gdLst>
                <a:gd name="connsiteX0" fmla="*/ 0 w 3382221"/>
                <a:gd name="connsiteY0" fmla="*/ 0 h 1585196"/>
                <a:gd name="connsiteX1" fmla="*/ 95324 w 3382221"/>
                <a:gd name="connsiteY1" fmla="*/ 0 h 1585196"/>
                <a:gd name="connsiteX2" fmla="*/ 95324 w 3382221"/>
                <a:gd name="connsiteY2" fmla="*/ 24714 h 1585196"/>
                <a:gd name="connsiteX3" fmla="*/ 141221 w 3382221"/>
                <a:gd name="connsiteY3" fmla="*/ 24714 h 1585196"/>
                <a:gd name="connsiteX4" fmla="*/ 141221 w 3382221"/>
                <a:gd name="connsiteY4" fmla="*/ 52958 h 1585196"/>
                <a:gd name="connsiteX5" fmla="*/ 176526 w 3382221"/>
                <a:gd name="connsiteY5" fmla="*/ 52958 h 1585196"/>
                <a:gd name="connsiteX6" fmla="*/ 176526 w 3382221"/>
                <a:gd name="connsiteY6" fmla="*/ 67080 h 1585196"/>
                <a:gd name="connsiteX7" fmla="*/ 208300 w 3382221"/>
                <a:gd name="connsiteY7" fmla="*/ 67080 h 1585196"/>
                <a:gd name="connsiteX8" fmla="*/ 208300 w 3382221"/>
                <a:gd name="connsiteY8" fmla="*/ 81202 h 1585196"/>
                <a:gd name="connsiteX9" fmla="*/ 233014 w 3382221"/>
                <a:gd name="connsiteY9" fmla="*/ 81202 h 1585196"/>
                <a:gd name="connsiteX10" fmla="*/ 233014 w 3382221"/>
                <a:gd name="connsiteY10" fmla="*/ 105915 h 1585196"/>
                <a:gd name="connsiteX11" fmla="*/ 268319 w 3382221"/>
                <a:gd name="connsiteY11" fmla="*/ 105915 h 1585196"/>
                <a:gd name="connsiteX12" fmla="*/ 268319 w 3382221"/>
                <a:gd name="connsiteY12" fmla="*/ 130629 h 1585196"/>
                <a:gd name="connsiteX13" fmla="*/ 296563 w 3382221"/>
                <a:gd name="connsiteY13" fmla="*/ 130629 h 1585196"/>
                <a:gd name="connsiteX14" fmla="*/ 296563 w 3382221"/>
                <a:gd name="connsiteY14" fmla="*/ 155342 h 1585196"/>
                <a:gd name="connsiteX15" fmla="*/ 317746 w 3382221"/>
                <a:gd name="connsiteY15" fmla="*/ 155342 h 1585196"/>
                <a:gd name="connsiteX16" fmla="*/ 317746 w 3382221"/>
                <a:gd name="connsiteY16" fmla="*/ 183586 h 1585196"/>
                <a:gd name="connsiteX17" fmla="*/ 360112 w 3382221"/>
                <a:gd name="connsiteY17" fmla="*/ 183586 h 1585196"/>
                <a:gd name="connsiteX18" fmla="*/ 360112 w 3382221"/>
                <a:gd name="connsiteY18" fmla="*/ 243605 h 1585196"/>
                <a:gd name="connsiteX19" fmla="*/ 381295 w 3382221"/>
                <a:gd name="connsiteY19" fmla="*/ 243605 h 1585196"/>
                <a:gd name="connsiteX20" fmla="*/ 381295 w 3382221"/>
                <a:gd name="connsiteY20" fmla="*/ 268318 h 1585196"/>
                <a:gd name="connsiteX21" fmla="*/ 402478 w 3382221"/>
                <a:gd name="connsiteY21" fmla="*/ 268318 h 1585196"/>
                <a:gd name="connsiteX22" fmla="*/ 402478 w 3382221"/>
                <a:gd name="connsiteY22" fmla="*/ 296562 h 1585196"/>
                <a:gd name="connsiteX23" fmla="*/ 434252 w 3382221"/>
                <a:gd name="connsiteY23" fmla="*/ 296562 h 1585196"/>
                <a:gd name="connsiteX24" fmla="*/ 434252 w 3382221"/>
                <a:gd name="connsiteY24" fmla="*/ 310684 h 1585196"/>
                <a:gd name="connsiteX25" fmla="*/ 444844 w 3382221"/>
                <a:gd name="connsiteY25" fmla="*/ 321276 h 1585196"/>
                <a:gd name="connsiteX26" fmla="*/ 444844 w 3382221"/>
                <a:gd name="connsiteY26" fmla="*/ 342459 h 1585196"/>
                <a:gd name="connsiteX27" fmla="*/ 462496 w 3382221"/>
                <a:gd name="connsiteY27" fmla="*/ 360111 h 1585196"/>
                <a:gd name="connsiteX28" fmla="*/ 462496 w 3382221"/>
                <a:gd name="connsiteY28" fmla="*/ 360111 h 1585196"/>
                <a:gd name="connsiteX29" fmla="*/ 480149 w 3382221"/>
                <a:gd name="connsiteY29" fmla="*/ 377764 h 1585196"/>
                <a:gd name="connsiteX30" fmla="*/ 540167 w 3382221"/>
                <a:gd name="connsiteY30" fmla="*/ 377764 h 1585196"/>
                <a:gd name="connsiteX31" fmla="*/ 540167 w 3382221"/>
                <a:gd name="connsiteY31" fmla="*/ 420130 h 1585196"/>
                <a:gd name="connsiteX32" fmla="*/ 550759 w 3382221"/>
                <a:gd name="connsiteY32" fmla="*/ 420130 h 1585196"/>
                <a:gd name="connsiteX33" fmla="*/ 550759 w 3382221"/>
                <a:gd name="connsiteY33" fmla="*/ 466027 h 1585196"/>
                <a:gd name="connsiteX34" fmla="*/ 603716 w 3382221"/>
                <a:gd name="connsiteY34" fmla="*/ 466027 h 1585196"/>
                <a:gd name="connsiteX35" fmla="*/ 603716 w 3382221"/>
                <a:gd name="connsiteY35" fmla="*/ 483679 h 1585196"/>
                <a:gd name="connsiteX36" fmla="*/ 621369 w 3382221"/>
                <a:gd name="connsiteY36" fmla="*/ 501332 h 1585196"/>
                <a:gd name="connsiteX37" fmla="*/ 621369 w 3382221"/>
                <a:gd name="connsiteY37" fmla="*/ 533106 h 1585196"/>
                <a:gd name="connsiteX38" fmla="*/ 621369 w 3382221"/>
                <a:gd name="connsiteY38" fmla="*/ 533106 h 1585196"/>
                <a:gd name="connsiteX39" fmla="*/ 642552 w 3382221"/>
                <a:gd name="connsiteY39" fmla="*/ 554289 h 1585196"/>
                <a:gd name="connsiteX40" fmla="*/ 642552 w 3382221"/>
                <a:gd name="connsiteY40" fmla="*/ 554289 h 1585196"/>
                <a:gd name="connsiteX41" fmla="*/ 670796 w 3382221"/>
                <a:gd name="connsiteY41" fmla="*/ 582533 h 1585196"/>
                <a:gd name="connsiteX42" fmla="*/ 688449 w 3382221"/>
                <a:gd name="connsiteY42" fmla="*/ 600186 h 1585196"/>
                <a:gd name="connsiteX43" fmla="*/ 716692 w 3382221"/>
                <a:gd name="connsiteY43" fmla="*/ 600186 h 1585196"/>
                <a:gd name="connsiteX44" fmla="*/ 716692 w 3382221"/>
                <a:gd name="connsiteY44" fmla="*/ 617838 h 1585196"/>
                <a:gd name="connsiteX45" fmla="*/ 748467 w 3382221"/>
                <a:gd name="connsiteY45" fmla="*/ 617838 h 1585196"/>
                <a:gd name="connsiteX46" fmla="*/ 748467 w 3382221"/>
                <a:gd name="connsiteY46" fmla="*/ 649613 h 1585196"/>
                <a:gd name="connsiteX47" fmla="*/ 773180 w 3382221"/>
                <a:gd name="connsiteY47" fmla="*/ 649613 h 1585196"/>
                <a:gd name="connsiteX48" fmla="*/ 794363 w 3382221"/>
                <a:gd name="connsiteY48" fmla="*/ 670796 h 1585196"/>
                <a:gd name="connsiteX49" fmla="*/ 812016 w 3382221"/>
                <a:gd name="connsiteY49" fmla="*/ 670796 h 1585196"/>
                <a:gd name="connsiteX50" fmla="*/ 812016 w 3382221"/>
                <a:gd name="connsiteY50" fmla="*/ 702570 h 1585196"/>
                <a:gd name="connsiteX51" fmla="*/ 840260 w 3382221"/>
                <a:gd name="connsiteY51" fmla="*/ 702570 h 1585196"/>
                <a:gd name="connsiteX52" fmla="*/ 840260 w 3382221"/>
                <a:gd name="connsiteY52" fmla="*/ 744936 h 1585196"/>
                <a:gd name="connsiteX53" fmla="*/ 886156 w 3382221"/>
                <a:gd name="connsiteY53" fmla="*/ 744936 h 1585196"/>
                <a:gd name="connsiteX54" fmla="*/ 886156 w 3382221"/>
                <a:gd name="connsiteY54" fmla="*/ 783772 h 1585196"/>
                <a:gd name="connsiteX55" fmla="*/ 928523 w 3382221"/>
                <a:gd name="connsiteY55" fmla="*/ 783772 h 1585196"/>
                <a:gd name="connsiteX56" fmla="*/ 928523 w 3382221"/>
                <a:gd name="connsiteY56" fmla="*/ 812016 h 1585196"/>
                <a:gd name="connsiteX57" fmla="*/ 970889 w 3382221"/>
                <a:gd name="connsiteY57" fmla="*/ 812016 h 1585196"/>
                <a:gd name="connsiteX58" fmla="*/ 970889 w 3382221"/>
                <a:gd name="connsiteY58" fmla="*/ 826138 h 1585196"/>
                <a:gd name="connsiteX59" fmla="*/ 988541 w 3382221"/>
                <a:gd name="connsiteY59" fmla="*/ 826138 h 1585196"/>
                <a:gd name="connsiteX60" fmla="*/ 988541 w 3382221"/>
                <a:gd name="connsiteY60" fmla="*/ 847321 h 1585196"/>
                <a:gd name="connsiteX61" fmla="*/ 1002663 w 3382221"/>
                <a:gd name="connsiteY61" fmla="*/ 861443 h 1585196"/>
                <a:gd name="connsiteX62" fmla="*/ 1002663 w 3382221"/>
                <a:gd name="connsiteY62" fmla="*/ 879095 h 1585196"/>
                <a:gd name="connsiteX63" fmla="*/ 1027377 w 3382221"/>
                <a:gd name="connsiteY63" fmla="*/ 879095 h 1585196"/>
                <a:gd name="connsiteX64" fmla="*/ 1027377 w 3382221"/>
                <a:gd name="connsiteY64" fmla="*/ 910870 h 1585196"/>
                <a:gd name="connsiteX65" fmla="*/ 1059151 w 3382221"/>
                <a:gd name="connsiteY65" fmla="*/ 910870 h 1585196"/>
                <a:gd name="connsiteX66" fmla="*/ 1059151 w 3382221"/>
                <a:gd name="connsiteY66" fmla="*/ 932053 h 1585196"/>
                <a:gd name="connsiteX67" fmla="*/ 1080334 w 3382221"/>
                <a:gd name="connsiteY67" fmla="*/ 932053 h 1585196"/>
                <a:gd name="connsiteX68" fmla="*/ 1080334 w 3382221"/>
                <a:gd name="connsiteY68" fmla="*/ 932053 h 1585196"/>
                <a:gd name="connsiteX69" fmla="*/ 1080334 w 3382221"/>
                <a:gd name="connsiteY69" fmla="*/ 932053 h 1585196"/>
                <a:gd name="connsiteX70" fmla="*/ 1101517 w 3382221"/>
                <a:gd name="connsiteY70" fmla="*/ 953236 h 1585196"/>
                <a:gd name="connsiteX71" fmla="*/ 1147414 w 3382221"/>
                <a:gd name="connsiteY71" fmla="*/ 953236 h 1585196"/>
                <a:gd name="connsiteX72" fmla="*/ 1147414 w 3382221"/>
                <a:gd name="connsiteY72" fmla="*/ 985010 h 1585196"/>
                <a:gd name="connsiteX73" fmla="*/ 1179188 w 3382221"/>
                <a:gd name="connsiteY73" fmla="*/ 985010 h 1585196"/>
                <a:gd name="connsiteX74" fmla="*/ 1179188 w 3382221"/>
                <a:gd name="connsiteY74" fmla="*/ 999132 h 1585196"/>
                <a:gd name="connsiteX75" fmla="*/ 1179188 w 3382221"/>
                <a:gd name="connsiteY75" fmla="*/ 1059151 h 1585196"/>
                <a:gd name="connsiteX76" fmla="*/ 1249798 w 3382221"/>
                <a:gd name="connsiteY76" fmla="*/ 1059151 h 1585196"/>
                <a:gd name="connsiteX77" fmla="*/ 1249798 w 3382221"/>
                <a:gd name="connsiteY77" fmla="*/ 1076803 h 1585196"/>
                <a:gd name="connsiteX78" fmla="*/ 1278042 w 3382221"/>
                <a:gd name="connsiteY78" fmla="*/ 1076803 h 1585196"/>
                <a:gd name="connsiteX79" fmla="*/ 1278042 w 3382221"/>
                <a:gd name="connsiteY79" fmla="*/ 1105047 h 1585196"/>
                <a:gd name="connsiteX80" fmla="*/ 1306286 w 3382221"/>
                <a:gd name="connsiteY80" fmla="*/ 1105047 h 1585196"/>
                <a:gd name="connsiteX81" fmla="*/ 1306286 w 3382221"/>
                <a:gd name="connsiteY81" fmla="*/ 1126230 h 1585196"/>
                <a:gd name="connsiteX82" fmla="*/ 1373366 w 3382221"/>
                <a:gd name="connsiteY82" fmla="*/ 1126230 h 1585196"/>
                <a:gd name="connsiteX83" fmla="*/ 1373366 w 3382221"/>
                <a:gd name="connsiteY83" fmla="*/ 1140352 h 1585196"/>
                <a:gd name="connsiteX84" fmla="*/ 1465159 w 3382221"/>
                <a:gd name="connsiteY84" fmla="*/ 1140352 h 1585196"/>
                <a:gd name="connsiteX85" fmla="*/ 1465159 w 3382221"/>
                <a:gd name="connsiteY85" fmla="*/ 1182718 h 1585196"/>
                <a:gd name="connsiteX86" fmla="*/ 1486342 w 3382221"/>
                <a:gd name="connsiteY86" fmla="*/ 1182718 h 1585196"/>
                <a:gd name="connsiteX87" fmla="*/ 1486342 w 3382221"/>
                <a:gd name="connsiteY87" fmla="*/ 1225084 h 1585196"/>
                <a:gd name="connsiteX88" fmla="*/ 1521647 w 3382221"/>
                <a:gd name="connsiteY88" fmla="*/ 1225084 h 1585196"/>
                <a:gd name="connsiteX89" fmla="*/ 1521647 w 3382221"/>
                <a:gd name="connsiteY89" fmla="*/ 1242737 h 1585196"/>
                <a:gd name="connsiteX90" fmla="*/ 1588726 w 3382221"/>
                <a:gd name="connsiteY90" fmla="*/ 1242737 h 1585196"/>
                <a:gd name="connsiteX91" fmla="*/ 1588726 w 3382221"/>
                <a:gd name="connsiteY91" fmla="*/ 1278042 h 1585196"/>
                <a:gd name="connsiteX92" fmla="*/ 1641684 w 3382221"/>
                <a:gd name="connsiteY92" fmla="*/ 1278042 h 1585196"/>
                <a:gd name="connsiteX93" fmla="*/ 1641684 w 3382221"/>
                <a:gd name="connsiteY93" fmla="*/ 1278042 h 1585196"/>
                <a:gd name="connsiteX94" fmla="*/ 1659336 w 3382221"/>
                <a:gd name="connsiteY94" fmla="*/ 1295694 h 1585196"/>
                <a:gd name="connsiteX95" fmla="*/ 1687580 w 3382221"/>
                <a:gd name="connsiteY95" fmla="*/ 1295694 h 1585196"/>
                <a:gd name="connsiteX96" fmla="*/ 1687580 w 3382221"/>
                <a:gd name="connsiteY96" fmla="*/ 1313347 h 1585196"/>
                <a:gd name="connsiteX97" fmla="*/ 1729946 w 3382221"/>
                <a:gd name="connsiteY97" fmla="*/ 1313347 h 1585196"/>
                <a:gd name="connsiteX98" fmla="*/ 1744068 w 3382221"/>
                <a:gd name="connsiteY98" fmla="*/ 1327469 h 1585196"/>
                <a:gd name="connsiteX99" fmla="*/ 1744068 w 3382221"/>
                <a:gd name="connsiteY99" fmla="*/ 1327469 h 1585196"/>
                <a:gd name="connsiteX100" fmla="*/ 1772312 w 3382221"/>
                <a:gd name="connsiteY100" fmla="*/ 1355713 h 1585196"/>
                <a:gd name="connsiteX101" fmla="*/ 1797026 w 3382221"/>
                <a:gd name="connsiteY101" fmla="*/ 1355713 h 1585196"/>
                <a:gd name="connsiteX102" fmla="*/ 1797026 w 3382221"/>
                <a:gd name="connsiteY102" fmla="*/ 1355713 h 1585196"/>
                <a:gd name="connsiteX103" fmla="*/ 1867636 w 3382221"/>
                <a:gd name="connsiteY103" fmla="*/ 1355713 h 1585196"/>
                <a:gd name="connsiteX104" fmla="*/ 1867636 w 3382221"/>
                <a:gd name="connsiteY104" fmla="*/ 1383957 h 1585196"/>
                <a:gd name="connsiteX105" fmla="*/ 1984143 w 3382221"/>
                <a:gd name="connsiteY105" fmla="*/ 1383957 h 1585196"/>
                <a:gd name="connsiteX106" fmla="*/ 2005326 w 3382221"/>
                <a:gd name="connsiteY106" fmla="*/ 1405140 h 1585196"/>
                <a:gd name="connsiteX107" fmla="*/ 2192442 w 3382221"/>
                <a:gd name="connsiteY107" fmla="*/ 1405140 h 1585196"/>
                <a:gd name="connsiteX108" fmla="*/ 2192442 w 3382221"/>
                <a:gd name="connsiteY108" fmla="*/ 1489872 h 1585196"/>
                <a:gd name="connsiteX109" fmla="*/ 2259522 w 3382221"/>
                <a:gd name="connsiteY109" fmla="*/ 1489872 h 1585196"/>
                <a:gd name="connsiteX110" fmla="*/ 2259522 w 3382221"/>
                <a:gd name="connsiteY110" fmla="*/ 1535769 h 1585196"/>
                <a:gd name="connsiteX111" fmla="*/ 2672590 w 3382221"/>
                <a:gd name="connsiteY111" fmla="*/ 1535769 h 1585196"/>
                <a:gd name="connsiteX112" fmla="*/ 2690243 w 3382221"/>
                <a:gd name="connsiteY112" fmla="*/ 1553422 h 1585196"/>
                <a:gd name="connsiteX113" fmla="*/ 2690243 w 3382221"/>
                <a:gd name="connsiteY113" fmla="*/ 1585196 h 1585196"/>
                <a:gd name="connsiteX114" fmla="*/ 3382221 w 3382221"/>
                <a:gd name="connsiteY114" fmla="*/ 1585196 h 158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382221" h="1585196">
                  <a:moveTo>
                    <a:pt x="0" y="0"/>
                  </a:moveTo>
                  <a:lnTo>
                    <a:pt x="95324" y="0"/>
                  </a:lnTo>
                  <a:lnTo>
                    <a:pt x="95324" y="24714"/>
                  </a:lnTo>
                  <a:lnTo>
                    <a:pt x="141221" y="24714"/>
                  </a:lnTo>
                  <a:lnTo>
                    <a:pt x="141221" y="52958"/>
                  </a:lnTo>
                  <a:lnTo>
                    <a:pt x="176526" y="52958"/>
                  </a:lnTo>
                  <a:lnTo>
                    <a:pt x="176526" y="67080"/>
                  </a:lnTo>
                  <a:lnTo>
                    <a:pt x="208300" y="67080"/>
                  </a:lnTo>
                  <a:lnTo>
                    <a:pt x="208300" y="81202"/>
                  </a:lnTo>
                  <a:lnTo>
                    <a:pt x="233014" y="81202"/>
                  </a:lnTo>
                  <a:lnTo>
                    <a:pt x="233014" y="105915"/>
                  </a:lnTo>
                  <a:lnTo>
                    <a:pt x="268319" y="105915"/>
                  </a:lnTo>
                  <a:lnTo>
                    <a:pt x="268319" y="130629"/>
                  </a:lnTo>
                  <a:lnTo>
                    <a:pt x="296563" y="130629"/>
                  </a:lnTo>
                  <a:lnTo>
                    <a:pt x="296563" y="155342"/>
                  </a:lnTo>
                  <a:lnTo>
                    <a:pt x="317746" y="155342"/>
                  </a:lnTo>
                  <a:lnTo>
                    <a:pt x="317746" y="183586"/>
                  </a:lnTo>
                  <a:lnTo>
                    <a:pt x="360112" y="183586"/>
                  </a:lnTo>
                  <a:lnTo>
                    <a:pt x="360112" y="243605"/>
                  </a:lnTo>
                  <a:lnTo>
                    <a:pt x="381295" y="243605"/>
                  </a:lnTo>
                  <a:lnTo>
                    <a:pt x="381295" y="268318"/>
                  </a:lnTo>
                  <a:lnTo>
                    <a:pt x="402478" y="268318"/>
                  </a:lnTo>
                  <a:lnTo>
                    <a:pt x="402478" y="296562"/>
                  </a:lnTo>
                  <a:lnTo>
                    <a:pt x="434252" y="296562"/>
                  </a:lnTo>
                  <a:lnTo>
                    <a:pt x="434252" y="310684"/>
                  </a:lnTo>
                  <a:lnTo>
                    <a:pt x="444844" y="321276"/>
                  </a:lnTo>
                  <a:lnTo>
                    <a:pt x="444844" y="342459"/>
                  </a:lnTo>
                  <a:lnTo>
                    <a:pt x="462496" y="360111"/>
                  </a:lnTo>
                  <a:lnTo>
                    <a:pt x="462496" y="360111"/>
                  </a:lnTo>
                  <a:lnTo>
                    <a:pt x="480149" y="377764"/>
                  </a:lnTo>
                  <a:lnTo>
                    <a:pt x="540167" y="377764"/>
                  </a:lnTo>
                  <a:lnTo>
                    <a:pt x="540167" y="420130"/>
                  </a:lnTo>
                  <a:lnTo>
                    <a:pt x="550759" y="420130"/>
                  </a:lnTo>
                  <a:lnTo>
                    <a:pt x="550759" y="466027"/>
                  </a:lnTo>
                  <a:lnTo>
                    <a:pt x="603716" y="466027"/>
                  </a:lnTo>
                  <a:lnTo>
                    <a:pt x="603716" y="483679"/>
                  </a:lnTo>
                  <a:lnTo>
                    <a:pt x="621369" y="501332"/>
                  </a:lnTo>
                  <a:lnTo>
                    <a:pt x="621369" y="533106"/>
                  </a:lnTo>
                  <a:lnTo>
                    <a:pt x="621369" y="533106"/>
                  </a:lnTo>
                  <a:lnTo>
                    <a:pt x="642552" y="554289"/>
                  </a:lnTo>
                  <a:lnTo>
                    <a:pt x="642552" y="554289"/>
                  </a:lnTo>
                  <a:lnTo>
                    <a:pt x="670796" y="582533"/>
                  </a:lnTo>
                  <a:lnTo>
                    <a:pt x="688449" y="600186"/>
                  </a:lnTo>
                  <a:lnTo>
                    <a:pt x="716692" y="600186"/>
                  </a:lnTo>
                  <a:lnTo>
                    <a:pt x="716692" y="617838"/>
                  </a:lnTo>
                  <a:lnTo>
                    <a:pt x="748467" y="617838"/>
                  </a:lnTo>
                  <a:lnTo>
                    <a:pt x="748467" y="649613"/>
                  </a:lnTo>
                  <a:lnTo>
                    <a:pt x="773180" y="649613"/>
                  </a:lnTo>
                  <a:lnTo>
                    <a:pt x="794363" y="670796"/>
                  </a:lnTo>
                  <a:lnTo>
                    <a:pt x="812016" y="670796"/>
                  </a:lnTo>
                  <a:lnTo>
                    <a:pt x="812016" y="702570"/>
                  </a:lnTo>
                  <a:lnTo>
                    <a:pt x="840260" y="702570"/>
                  </a:lnTo>
                  <a:lnTo>
                    <a:pt x="840260" y="744936"/>
                  </a:lnTo>
                  <a:lnTo>
                    <a:pt x="886156" y="744936"/>
                  </a:lnTo>
                  <a:lnTo>
                    <a:pt x="886156" y="783772"/>
                  </a:lnTo>
                  <a:lnTo>
                    <a:pt x="928523" y="783772"/>
                  </a:lnTo>
                  <a:lnTo>
                    <a:pt x="928523" y="812016"/>
                  </a:lnTo>
                  <a:lnTo>
                    <a:pt x="970889" y="812016"/>
                  </a:lnTo>
                  <a:lnTo>
                    <a:pt x="970889" y="826138"/>
                  </a:lnTo>
                  <a:lnTo>
                    <a:pt x="988541" y="826138"/>
                  </a:lnTo>
                  <a:lnTo>
                    <a:pt x="988541" y="847321"/>
                  </a:lnTo>
                  <a:lnTo>
                    <a:pt x="1002663" y="861443"/>
                  </a:lnTo>
                  <a:lnTo>
                    <a:pt x="1002663" y="879095"/>
                  </a:lnTo>
                  <a:lnTo>
                    <a:pt x="1027377" y="879095"/>
                  </a:lnTo>
                  <a:lnTo>
                    <a:pt x="1027377" y="910870"/>
                  </a:lnTo>
                  <a:lnTo>
                    <a:pt x="1059151" y="910870"/>
                  </a:lnTo>
                  <a:lnTo>
                    <a:pt x="1059151" y="932053"/>
                  </a:lnTo>
                  <a:lnTo>
                    <a:pt x="1080334" y="932053"/>
                  </a:lnTo>
                  <a:lnTo>
                    <a:pt x="1080334" y="932053"/>
                  </a:lnTo>
                  <a:lnTo>
                    <a:pt x="1080334" y="932053"/>
                  </a:lnTo>
                  <a:lnTo>
                    <a:pt x="1101517" y="953236"/>
                  </a:lnTo>
                  <a:lnTo>
                    <a:pt x="1147414" y="953236"/>
                  </a:lnTo>
                  <a:lnTo>
                    <a:pt x="1147414" y="985010"/>
                  </a:lnTo>
                  <a:lnTo>
                    <a:pt x="1179188" y="985010"/>
                  </a:lnTo>
                  <a:lnTo>
                    <a:pt x="1179188" y="999132"/>
                  </a:lnTo>
                  <a:lnTo>
                    <a:pt x="1179188" y="1059151"/>
                  </a:lnTo>
                  <a:lnTo>
                    <a:pt x="1249798" y="1059151"/>
                  </a:lnTo>
                  <a:lnTo>
                    <a:pt x="1249798" y="1076803"/>
                  </a:lnTo>
                  <a:lnTo>
                    <a:pt x="1278042" y="1076803"/>
                  </a:lnTo>
                  <a:lnTo>
                    <a:pt x="1278042" y="1105047"/>
                  </a:lnTo>
                  <a:lnTo>
                    <a:pt x="1306286" y="1105047"/>
                  </a:lnTo>
                  <a:lnTo>
                    <a:pt x="1306286" y="1126230"/>
                  </a:lnTo>
                  <a:lnTo>
                    <a:pt x="1373366" y="1126230"/>
                  </a:lnTo>
                  <a:lnTo>
                    <a:pt x="1373366" y="1140352"/>
                  </a:lnTo>
                  <a:lnTo>
                    <a:pt x="1465159" y="1140352"/>
                  </a:lnTo>
                  <a:lnTo>
                    <a:pt x="1465159" y="1182718"/>
                  </a:lnTo>
                  <a:lnTo>
                    <a:pt x="1486342" y="1182718"/>
                  </a:lnTo>
                  <a:lnTo>
                    <a:pt x="1486342" y="1225084"/>
                  </a:lnTo>
                  <a:lnTo>
                    <a:pt x="1521647" y="1225084"/>
                  </a:lnTo>
                  <a:lnTo>
                    <a:pt x="1521647" y="1242737"/>
                  </a:lnTo>
                  <a:lnTo>
                    <a:pt x="1588726" y="1242737"/>
                  </a:lnTo>
                  <a:lnTo>
                    <a:pt x="1588726" y="1278042"/>
                  </a:lnTo>
                  <a:lnTo>
                    <a:pt x="1641684" y="1278042"/>
                  </a:lnTo>
                  <a:lnTo>
                    <a:pt x="1641684" y="1278042"/>
                  </a:lnTo>
                  <a:lnTo>
                    <a:pt x="1659336" y="1295694"/>
                  </a:lnTo>
                  <a:lnTo>
                    <a:pt x="1687580" y="1295694"/>
                  </a:lnTo>
                  <a:lnTo>
                    <a:pt x="1687580" y="1313347"/>
                  </a:lnTo>
                  <a:lnTo>
                    <a:pt x="1729946" y="1313347"/>
                  </a:lnTo>
                  <a:lnTo>
                    <a:pt x="1744068" y="1327469"/>
                  </a:lnTo>
                  <a:lnTo>
                    <a:pt x="1744068" y="1327469"/>
                  </a:lnTo>
                  <a:lnTo>
                    <a:pt x="1772312" y="1355713"/>
                  </a:lnTo>
                  <a:lnTo>
                    <a:pt x="1797026" y="1355713"/>
                  </a:lnTo>
                  <a:lnTo>
                    <a:pt x="1797026" y="1355713"/>
                  </a:lnTo>
                  <a:lnTo>
                    <a:pt x="1867636" y="1355713"/>
                  </a:lnTo>
                  <a:lnTo>
                    <a:pt x="1867636" y="1383957"/>
                  </a:lnTo>
                  <a:lnTo>
                    <a:pt x="1984143" y="1383957"/>
                  </a:lnTo>
                  <a:lnTo>
                    <a:pt x="2005326" y="1405140"/>
                  </a:lnTo>
                  <a:lnTo>
                    <a:pt x="2192442" y="1405140"/>
                  </a:lnTo>
                  <a:lnTo>
                    <a:pt x="2192442" y="1489872"/>
                  </a:lnTo>
                  <a:lnTo>
                    <a:pt x="2259522" y="1489872"/>
                  </a:lnTo>
                  <a:lnTo>
                    <a:pt x="2259522" y="1535769"/>
                  </a:lnTo>
                  <a:lnTo>
                    <a:pt x="2672590" y="1535769"/>
                  </a:lnTo>
                  <a:lnTo>
                    <a:pt x="2690243" y="1553422"/>
                  </a:lnTo>
                  <a:lnTo>
                    <a:pt x="2690243" y="1585196"/>
                  </a:lnTo>
                  <a:lnTo>
                    <a:pt x="3382221" y="1585196"/>
                  </a:lnTo>
                </a:path>
              </a:pathLst>
            </a:custGeom>
            <a:noFill/>
            <a:ln w="28575" cap="flat" cmpd="sng" algn="ctr">
              <a:solidFill>
                <a:schemeClr val="accent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j-lt"/>
                <a:ea typeface="+mn-ea"/>
                <a:cs typeface="+mn-cs"/>
              </a:endParaRPr>
            </a:p>
          </p:txBody>
        </p:sp>
        <p:sp>
          <p:nvSpPr>
            <p:cNvPr id="104" name="Freeform 171">
              <a:extLst>
                <a:ext uri="{FF2B5EF4-FFF2-40B4-BE49-F238E27FC236}">
                  <a16:creationId xmlns:a16="http://schemas.microsoft.com/office/drawing/2014/main" id="{5C7057BB-0A51-4EB9-A2A8-8FD982E11C12}"/>
                </a:ext>
              </a:extLst>
            </p:cNvPr>
            <p:cNvSpPr/>
            <p:nvPr/>
          </p:nvSpPr>
          <p:spPr>
            <a:xfrm>
              <a:off x="1231654" y="2779667"/>
              <a:ext cx="3762103" cy="2186087"/>
            </a:xfrm>
            <a:custGeom>
              <a:avLst/>
              <a:gdLst>
                <a:gd name="connsiteX0" fmla="*/ 3135086 w 3135086"/>
                <a:gd name="connsiteY0" fmla="*/ 1821739 h 1821739"/>
                <a:gd name="connsiteX1" fmla="*/ 3135086 w 3135086"/>
                <a:gd name="connsiteY1" fmla="*/ 1691110 h 1821739"/>
                <a:gd name="connsiteX2" fmla="*/ 3025641 w 3135086"/>
                <a:gd name="connsiteY2" fmla="*/ 1691110 h 1821739"/>
                <a:gd name="connsiteX3" fmla="*/ 3025641 w 3135086"/>
                <a:gd name="connsiteY3" fmla="*/ 1560482 h 1821739"/>
                <a:gd name="connsiteX4" fmla="*/ 2803219 w 3135086"/>
                <a:gd name="connsiteY4" fmla="*/ 1560482 h 1821739"/>
                <a:gd name="connsiteX5" fmla="*/ 2803219 w 3135086"/>
                <a:gd name="connsiteY5" fmla="*/ 1535768 h 1821739"/>
                <a:gd name="connsiteX6" fmla="*/ 2700834 w 3135086"/>
                <a:gd name="connsiteY6" fmla="*/ 1535768 h 1821739"/>
                <a:gd name="connsiteX7" fmla="*/ 2700834 w 3135086"/>
                <a:gd name="connsiteY7" fmla="*/ 1500463 h 1821739"/>
                <a:gd name="connsiteX8" fmla="*/ 2630224 w 3135086"/>
                <a:gd name="connsiteY8" fmla="*/ 1500463 h 1821739"/>
                <a:gd name="connsiteX9" fmla="*/ 2630224 w 3135086"/>
                <a:gd name="connsiteY9" fmla="*/ 1465158 h 1821739"/>
                <a:gd name="connsiteX10" fmla="*/ 2549023 w 3135086"/>
                <a:gd name="connsiteY10" fmla="*/ 1465158 h 1821739"/>
                <a:gd name="connsiteX11" fmla="*/ 2549023 w 3135086"/>
                <a:gd name="connsiteY11" fmla="*/ 1412201 h 1821739"/>
                <a:gd name="connsiteX12" fmla="*/ 2517248 w 3135086"/>
                <a:gd name="connsiteY12" fmla="*/ 1412201 h 1821739"/>
                <a:gd name="connsiteX13" fmla="*/ 2517248 w 3135086"/>
                <a:gd name="connsiteY13" fmla="*/ 1387487 h 1821739"/>
                <a:gd name="connsiteX14" fmla="*/ 2517248 w 3135086"/>
                <a:gd name="connsiteY14" fmla="*/ 1387487 h 1821739"/>
                <a:gd name="connsiteX15" fmla="*/ 2496065 w 3135086"/>
                <a:gd name="connsiteY15" fmla="*/ 1366304 h 1821739"/>
                <a:gd name="connsiteX16" fmla="*/ 2407803 w 3135086"/>
                <a:gd name="connsiteY16" fmla="*/ 1366304 h 1821739"/>
                <a:gd name="connsiteX17" fmla="*/ 2407803 w 3135086"/>
                <a:gd name="connsiteY17" fmla="*/ 1366304 h 1821739"/>
                <a:gd name="connsiteX18" fmla="*/ 2407803 w 3135086"/>
                <a:gd name="connsiteY18" fmla="*/ 1341591 h 1821739"/>
                <a:gd name="connsiteX19" fmla="*/ 2305418 w 3135086"/>
                <a:gd name="connsiteY19" fmla="*/ 1341591 h 1821739"/>
                <a:gd name="connsiteX20" fmla="*/ 2305418 w 3135086"/>
                <a:gd name="connsiteY20" fmla="*/ 1323938 h 1821739"/>
                <a:gd name="connsiteX21" fmla="*/ 2259522 w 3135086"/>
                <a:gd name="connsiteY21" fmla="*/ 1323938 h 1821739"/>
                <a:gd name="connsiteX22" fmla="*/ 2259522 w 3135086"/>
                <a:gd name="connsiteY22" fmla="*/ 1309816 h 1821739"/>
                <a:gd name="connsiteX23" fmla="*/ 2241869 w 3135086"/>
                <a:gd name="connsiteY23" fmla="*/ 1309816 h 1821739"/>
                <a:gd name="connsiteX24" fmla="*/ 2241869 w 3135086"/>
                <a:gd name="connsiteY24" fmla="*/ 1267450 h 1821739"/>
                <a:gd name="connsiteX25" fmla="*/ 2217156 w 3135086"/>
                <a:gd name="connsiteY25" fmla="*/ 1267450 h 1821739"/>
                <a:gd name="connsiteX26" fmla="*/ 2210095 w 3135086"/>
                <a:gd name="connsiteY26" fmla="*/ 1260389 h 1821739"/>
                <a:gd name="connsiteX27" fmla="*/ 2153607 w 3135086"/>
                <a:gd name="connsiteY27" fmla="*/ 1260389 h 1821739"/>
                <a:gd name="connsiteX28" fmla="*/ 2153607 w 3135086"/>
                <a:gd name="connsiteY28" fmla="*/ 1239206 h 1821739"/>
                <a:gd name="connsiteX29" fmla="*/ 2125363 w 3135086"/>
                <a:gd name="connsiteY29" fmla="*/ 1239206 h 1821739"/>
                <a:gd name="connsiteX30" fmla="*/ 2125363 w 3135086"/>
                <a:gd name="connsiteY30" fmla="*/ 1221553 h 1821739"/>
                <a:gd name="connsiteX31" fmla="*/ 2005326 w 3135086"/>
                <a:gd name="connsiteY31" fmla="*/ 1221553 h 1821739"/>
                <a:gd name="connsiteX32" fmla="*/ 2005326 w 3135086"/>
                <a:gd name="connsiteY32" fmla="*/ 1203901 h 1821739"/>
                <a:gd name="connsiteX33" fmla="*/ 1917063 w 3135086"/>
                <a:gd name="connsiteY33" fmla="*/ 1203901 h 1821739"/>
                <a:gd name="connsiteX34" fmla="*/ 1917063 w 3135086"/>
                <a:gd name="connsiteY34" fmla="*/ 1189779 h 1821739"/>
                <a:gd name="connsiteX35" fmla="*/ 1793495 w 3135086"/>
                <a:gd name="connsiteY35" fmla="*/ 1189779 h 1821739"/>
                <a:gd name="connsiteX36" fmla="*/ 1793495 w 3135086"/>
                <a:gd name="connsiteY36" fmla="*/ 1168596 h 1821739"/>
                <a:gd name="connsiteX37" fmla="*/ 1782904 w 3135086"/>
                <a:gd name="connsiteY37" fmla="*/ 1168596 h 1821739"/>
                <a:gd name="connsiteX38" fmla="*/ 1782904 w 3135086"/>
                <a:gd name="connsiteY38" fmla="*/ 1147413 h 1821739"/>
                <a:gd name="connsiteX39" fmla="*/ 1719355 w 3135086"/>
                <a:gd name="connsiteY39" fmla="*/ 1147413 h 1821739"/>
                <a:gd name="connsiteX40" fmla="*/ 1708763 w 3135086"/>
                <a:gd name="connsiteY40" fmla="*/ 1136821 h 1821739"/>
                <a:gd name="connsiteX41" fmla="*/ 1666397 w 3135086"/>
                <a:gd name="connsiteY41" fmla="*/ 1136821 h 1821739"/>
                <a:gd name="connsiteX42" fmla="*/ 1666397 w 3135086"/>
                <a:gd name="connsiteY42" fmla="*/ 1094455 h 1821739"/>
                <a:gd name="connsiteX43" fmla="*/ 1620501 w 3135086"/>
                <a:gd name="connsiteY43" fmla="*/ 1094455 h 1821739"/>
                <a:gd name="connsiteX44" fmla="*/ 1620501 w 3135086"/>
                <a:gd name="connsiteY44" fmla="*/ 1069742 h 1821739"/>
                <a:gd name="connsiteX45" fmla="*/ 1595787 w 3135086"/>
                <a:gd name="connsiteY45" fmla="*/ 1069742 h 1821739"/>
                <a:gd name="connsiteX46" fmla="*/ 1595787 w 3135086"/>
                <a:gd name="connsiteY46" fmla="*/ 1052089 h 1821739"/>
                <a:gd name="connsiteX47" fmla="*/ 1556952 w 3135086"/>
                <a:gd name="connsiteY47" fmla="*/ 1052089 h 1821739"/>
                <a:gd name="connsiteX48" fmla="*/ 1556952 w 3135086"/>
                <a:gd name="connsiteY48" fmla="*/ 1037967 h 1821739"/>
                <a:gd name="connsiteX49" fmla="*/ 1521647 w 3135086"/>
                <a:gd name="connsiteY49" fmla="*/ 1037967 h 1821739"/>
                <a:gd name="connsiteX50" fmla="*/ 1521647 w 3135086"/>
                <a:gd name="connsiteY50" fmla="*/ 1020315 h 1821739"/>
                <a:gd name="connsiteX51" fmla="*/ 1500464 w 3135086"/>
                <a:gd name="connsiteY51" fmla="*/ 1020315 h 1821739"/>
                <a:gd name="connsiteX52" fmla="*/ 1500464 w 3135086"/>
                <a:gd name="connsiteY52" fmla="*/ 992071 h 1821739"/>
                <a:gd name="connsiteX53" fmla="*/ 1465159 w 3135086"/>
                <a:gd name="connsiteY53" fmla="*/ 992071 h 1821739"/>
                <a:gd name="connsiteX54" fmla="*/ 1465159 w 3135086"/>
                <a:gd name="connsiteY54" fmla="*/ 967357 h 1821739"/>
                <a:gd name="connsiteX55" fmla="*/ 1426323 w 3135086"/>
                <a:gd name="connsiteY55" fmla="*/ 967357 h 1821739"/>
                <a:gd name="connsiteX56" fmla="*/ 1426323 w 3135086"/>
                <a:gd name="connsiteY56" fmla="*/ 946174 h 1821739"/>
                <a:gd name="connsiteX57" fmla="*/ 1401610 w 3135086"/>
                <a:gd name="connsiteY57" fmla="*/ 946174 h 1821739"/>
                <a:gd name="connsiteX58" fmla="*/ 1412201 w 3135086"/>
                <a:gd name="connsiteY58" fmla="*/ 935583 h 1821739"/>
                <a:gd name="connsiteX59" fmla="*/ 1373366 w 3135086"/>
                <a:gd name="connsiteY59" fmla="*/ 935583 h 1821739"/>
                <a:gd name="connsiteX60" fmla="*/ 1373366 w 3135086"/>
                <a:gd name="connsiteY60" fmla="*/ 910869 h 1821739"/>
                <a:gd name="connsiteX61" fmla="*/ 1362774 w 3135086"/>
                <a:gd name="connsiteY61" fmla="*/ 910869 h 1821739"/>
                <a:gd name="connsiteX62" fmla="*/ 1362774 w 3135086"/>
                <a:gd name="connsiteY62" fmla="*/ 889686 h 1821739"/>
                <a:gd name="connsiteX63" fmla="*/ 1334530 w 3135086"/>
                <a:gd name="connsiteY63" fmla="*/ 889686 h 1821739"/>
                <a:gd name="connsiteX64" fmla="*/ 1334530 w 3135086"/>
                <a:gd name="connsiteY64" fmla="*/ 875564 h 1821739"/>
                <a:gd name="connsiteX65" fmla="*/ 1299225 w 3135086"/>
                <a:gd name="connsiteY65" fmla="*/ 875564 h 1821739"/>
                <a:gd name="connsiteX66" fmla="*/ 1299225 w 3135086"/>
                <a:gd name="connsiteY66" fmla="*/ 857912 h 1821739"/>
                <a:gd name="connsiteX67" fmla="*/ 1281573 w 3135086"/>
                <a:gd name="connsiteY67" fmla="*/ 857912 h 1821739"/>
                <a:gd name="connsiteX68" fmla="*/ 1281573 w 3135086"/>
                <a:gd name="connsiteY68" fmla="*/ 826137 h 1821739"/>
                <a:gd name="connsiteX69" fmla="*/ 1274512 w 3135086"/>
                <a:gd name="connsiteY69" fmla="*/ 826137 h 1821739"/>
                <a:gd name="connsiteX70" fmla="*/ 1274512 w 3135086"/>
                <a:gd name="connsiteY70" fmla="*/ 812015 h 1821739"/>
                <a:gd name="connsiteX71" fmla="*/ 1218024 w 3135086"/>
                <a:gd name="connsiteY71" fmla="*/ 812015 h 1821739"/>
                <a:gd name="connsiteX72" fmla="*/ 1218024 w 3135086"/>
                <a:gd name="connsiteY72" fmla="*/ 787302 h 1821739"/>
                <a:gd name="connsiteX73" fmla="*/ 1193310 w 3135086"/>
                <a:gd name="connsiteY73" fmla="*/ 787302 h 1821739"/>
                <a:gd name="connsiteX74" fmla="*/ 1193310 w 3135086"/>
                <a:gd name="connsiteY74" fmla="*/ 762588 h 1821739"/>
                <a:gd name="connsiteX75" fmla="*/ 1165066 w 3135086"/>
                <a:gd name="connsiteY75" fmla="*/ 762588 h 1821739"/>
                <a:gd name="connsiteX76" fmla="*/ 1154475 w 3135086"/>
                <a:gd name="connsiteY76" fmla="*/ 751997 h 1821739"/>
                <a:gd name="connsiteX77" fmla="*/ 1115639 w 3135086"/>
                <a:gd name="connsiteY77" fmla="*/ 751997 h 1821739"/>
                <a:gd name="connsiteX78" fmla="*/ 1115639 w 3135086"/>
                <a:gd name="connsiteY78" fmla="*/ 737875 h 1821739"/>
                <a:gd name="connsiteX79" fmla="*/ 1090926 w 3135086"/>
                <a:gd name="connsiteY79" fmla="*/ 737875 h 1821739"/>
                <a:gd name="connsiteX80" fmla="*/ 1090926 w 3135086"/>
                <a:gd name="connsiteY80" fmla="*/ 709631 h 1821739"/>
                <a:gd name="connsiteX81" fmla="*/ 1069743 w 3135086"/>
                <a:gd name="connsiteY81" fmla="*/ 709631 h 1821739"/>
                <a:gd name="connsiteX82" fmla="*/ 1069743 w 3135086"/>
                <a:gd name="connsiteY82" fmla="*/ 688448 h 1821739"/>
                <a:gd name="connsiteX83" fmla="*/ 1045029 w 3135086"/>
                <a:gd name="connsiteY83" fmla="*/ 688448 h 1821739"/>
                <a:gd name="connsiteX84" fmla="*/ 1045029 w 3135086"/>
                <a:gd name="connsiteY84" fmla="*/ 660204 h 1821739"/>
                <a:gd name="connsiteX85" fmla="*/ 974419 w 3135086"/>
                <a:gd name="connsiteY85" fmla="*/ 660204 h 1821739"/>
                <a:gd name="connsiteX86" fmla="*/ 974419 w 3135086"/>
                <a:gd name="connsiteY86" fmla="*/ 639021 h 1821739"/>
                <a:gd name="connsiteX87" fmla="*/ 946175 w 3135086"/>
                <a:gd name="connsiteY87" fmla="*/ 639021 h 1821739"/>
                <a:gd name="connsiteX88" fmla="*/ 946175 w 3135086"/>
                <a:gd name="connsiteY88" fmla="*/ 621368 h 1821739"/>
                <a:gd name="connsiteX89" fmla="*/ 935584 w 3135086"/>
                <a:gd name="connsiteY89" fmla="*/ 621368 h 1821739"/>
                <a:gd name="connsiteX90" fmla="*/ 935584 w 3135086"/>
                <a:gd name="connsiteY90" fmla="*/ 603716 h 1821739"/>
                <a:gd name="connsiteX91" fmla="*/ 886156 w 3135086"/>
                <a:gd name="connsiteY91" fmla="*/ 603716 h 1821739"/>
                <a:gd name="connsiteX92" fmla="*/ 886156 w 3135086"/>
                <a:gd name="connsiteY92" fmla="*/ 582533 h 1821739"/>
                <a:gd name="connsiteX93" fmla="*/ 864973 w 3135086"/>
                <a:gd name="connsiteY93" fmla="*/ 582533 h 1821739"/>
                <a:gd name="connsiteX94" fmla="*/ 864973 w 3135086"/>
                <a:gd name="connsiteY94" fmla="*/ 561350 h 1821739"/>
                <a:gd name="connsiteX95" fmla="*/ 840260 w 3135086"/>
                <a:gd name="connsiteY95" fmla="*/ 561350 h 1821739"/>
                <a:gd name="connsiteX96" fmla="*/ 840260 w 3135086"/>
                <a:gd name="connsiteY96" fmla="*/ 529575 h 1821739"/>
                <a:gd name="connsiteX97" fmla="*/ 808485 w 3135086"/>
                <a:gd name="connsiteY97" fmla="*/ 529575 h 1821739"/>
                <a:gd name="connsiteX98" fmla="*/ 808485 w 3135086"/>
                <a:gd name="connsiteY98" fmla="*/ 508392 h 1821739"/>
                <a:gd name="connsiteX99" fmla="*/ 780241 w 3135086"/>
                <a:gd name="connsiteY99" fmla="*/ 508392 h 1821739"/>
                <a:gd name="connsiteX100" fmla="*/ 794363 w 3135086"/>
                <a:gd name="connsiteY100" fmla="*/ 494270 h 1821739"/>
                <a:gd name="connsiteX101" fmla="*/ 755528 w 3135086"/>
                <a:gd name="connsiteY101" fmla="*/ 494270 h 1821739"/>
                <a:gd name="connsiteX102" fmla="*/ 755528 w 3135086"/>
                <a:gd name="connsiteY102" fmla="*/ 462496 h 1821739"/>
                <a:gd name="connsiteX103" fmla="*/ 723753 w 3135086"/>
                <a:gd name="connsiteY103" fmla="*/ 462496 h 1821739"/>
                <a:gd name="connsiteX104" fmla="*/ 723753 w 3135086"/>
                <a:gd name="connsiteY104" fmla="*/ 444843 h 1821739"/>
                <a:gd name="connsiteX105" fmla="*/ 691979 w 3135086"/>
                <a:gd name="connsiteY105" fmla="*/ 444843 h 1821739"/>
                <a:gd name="connsiteX106" fmla="*/ 691979 w 3135086"/>
                <a:gd name="connsiteY106" fmla="*/ 391885 h 1821739"/>
                <a:gd name="connsiteX107" fmla="*/ 656674 w 3135086"/>
                <a:gd name="connsiteY107" fmla="*/ 391885 h 1821739"/>
                <a:gd name="connsiteX108" fmla="*/ 656674 w 3135086"/>
                <a:gd name="connsiteY108" fmla="*/ 353050 h 1821739"/>
                <a:gd name="connsiteX109" fmla="*/ 607247 w 3135086"/>
                <a:gd name="connsiteY109" fmla="*/ 353050 h 1821739"/>
                <a:gd name="connsiteX110" fmla="*/ 607247 w 3135086"/>
                <a:gd name="connsiteY110" fmla="*/ 328336 h 1821739"/>
                <a:gd name="connsiteX111" fmla="*/ 586064 w 3135086"/>
                <a:gd name="connsiteY111" fmla="*/ 328336 h 1821739"/>
                <a:gd name="connsiteX112" fmla="*/ 586064 w 3135086"/>
                <a:gd name="connsiteY112" fmla="*/ 307153 h 1821739"/>
                <a:gd name="connsiteX113" fmla="*/ 564881 w 3135086"/>
                <a:gd name="connsiteY113" fmla="*/ 307153 h 1821739"/>
                <a:gd name="connsiteX114" fmla="*/ 564881 w 3135086"/>
                <a:gd name="connsiteY114" fmla="*/ 282440 h 1821739"/>
                <a:gd name="connsiteX115" fmla="*/ 543698 w 3135086"/>
                <a:gd name="connsiteY115" fmla="*/ 282440 h 1821739"/>
                <a:gd name="connsiteX116" fmla="*/ 543698 w 3135086"/>
                <a:gd name="connsiteY116" fmla="*/ 254196 h 1821739"/>
                <a:gd name="connsiteX117" fmla="*/ 508393 w 3135086"/>
                <a:gd name="connsiteY117" fmla="*/ 254196 h 1821739"/>
                <a:gd name="connsiteX118" fmla="*/ 508393 w 3135086"/>
                <a:gd name="connsiteY118" fmla="*/ 225952 h 1821739"/>
                <a:gd name="connsiteX119" fmla="*/ 480149 w 3135086"/>
                <a:gd name="connsiteY119" fmla="*/ 225952 h 1821739"/>
                <a:gd name="connsiteX120" fmla="*/ 480149 w 3135086"/>
                <a:gd name="connsiteY120" fmla="*/ 204769 h 1821739"/>
                <a:gd name="connsiteX121" fmla="*/ 455435 w 3135086"/>
                <a:gd name="connsiteY121" fmla="*/ 204769 h 1821739"/>
                <a:gd name="connsiteX122" fmla="*/ 455435 w 3135086"/>
                <a:gd name="connsiteY122" fmla="*/ 187116 h 1821739"/>
                <a:gd name="connsiteX123" fmla="*/ 423661 w 3135086"/>
                <a:gd name="connsiteY123" fmla="*/ 187116 h 1821739"/>
                <a:gd name="connsiteX124" fmla="*/ 423661 w 3135086"/>
                <a:gd name="connsiteY124" fmla="*/ 172994 h 1821739"/>
                <a:gd name="connsiteX125" fmla="*/ 402478 w 3135086"/>
                <a:gd name="connsiteY125" fmla="*/ 172994 h 1821739"/>
                <a:gd name="connsiteX126" fmla="*/ 402478 w 3135086"/>
                <a:gd name="connsiteY126" fmla="*/ 144750 h 1821739"/>
                <a:gd name="connsiteX127" fmla="*/ 370703 w 3135086"/>
                <a:gd name="connsiteY127" fmla="*/ 144750 h 1821739"/>
                <a:gd name="connsiteX128" fmla="*/ 370703 w 3135086"/>
                <a:gd name="connsiteY128" fmla="*/ 130628 h 1821739"/>
                <a:gd name="connsiteX129" fmla="*/ 338929 w 3135086"/>
                <a:gd name="connsiteY129" fmla="*/ 130628 h 1821739"/>
                <a:gd name="connsiteX130" fmla="*/ 338929 w 3135086"/>
                <a:gd name="connsiteY130" fmla="*/ 105915 h 1821739"/>
                <a:gd name="connsiteX131" fmla="*/ 278910 w 3135086"/>
                <a:gd name="connsiteY131" fmla="*/ 105915 h 1821739"/>
                <a:gd name="connsiteX132" fmla="*/ 278910 w 3135086"/>
                <a:gd name="connsiteY132" fmla="*/ 84732 h 1821739"/>
                <a:gd name="connsiteX133" fmla="*/ 236544 w 3135086"/>
                <a:gd name="connsiteY133" fmla="*/ 84732 h 1821739"/>
                <a:gd name="connsiteX134" fmla="*/ 236544 w 3135086"/>
                <a:gd name="connsiteY134" fmla="*/ 52957 h 1821739"/>
                <a:gd name="connsiteX135" fmla="*/ 201239 w 3135086"/>
                <a:gd name="connsiteY135" fmla="*/ 52957 h 1821739"/>
                <a:gd name="connsiteX136" fmla="*/ 201239 w 3135086"/>
                <a:gd name="connsiteY136" fmla="*/ 28244 h 1821739"/>
                <a:gd name="connsiteX137" fmla="*/ 137690 w 3135086"/>
                <a:gd name="connsiteY137" fmla="*/ 28244 h 1821739"/>
                <a:gd name="connsiteX138" fmla="*/ 137690 w 3135086"/>
                <a:gd name="connsiteY138" fmla="*/ 17652 h 1821739"/>
                <a:gd name="connsiteX139" fmla="*/ 105916 w 3135086"/>
                <a:gd name="connsiteY139" fmla="*/ 17652 h 1821739"/>
                <a:gd name="connsiteX140" fmla="*/ 105916 w 3135086"/>
                <a:gd name="connsiteY140" fmla="*/ 0 h 1821739"/>
                <a:gd name="connsiteX141" fmla="*/ 0 w 3135086"/>
                <a:gd name="connsiteY141" fmla="*/ 0 h 182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3135086" h="1821739">
                  <a:moveTo>
                    <a:pt x="3135086" y="1821739"/>
                  </a:moveTo>
                  <a:lnTo>
                    <a:pt x="3135086" y="1691110"/>
                  </a:lnTo>
                  <a:lnTo>
                    <a:pt x="3025641" y="1691110"/>
                  </a:lnTo>
                  <a:lnTo>
                    <a:pt x="3025641" y="1560482"/>
                  </a:lnTo>
                  <a:lnTo>
                    <a:pt x="2803219" y="1560482"/>
                  </a:lnTo>
                  <a:lnTo>
                    <a:pt x="2803219" y="1535768"/>
                  </a:lnTo>
                  <a:lnTo>
                    <a:pt x="2700834" y="1535768"/>
                  </a:lnTo>
                  <a:lnTo>
                    <a:pt x="2700834" y="1500463"/>
                  </a:lnTo>
                  <a:lnTo>
                    <a:pt x="2630224" y="1500463"/>
                  </a:lnTo>
                  <a:lnTo>
                    <a:pt x="2630224" y="1465158"/>
                  </a:lnTo>
                  <a:lnTo>
                    <a:pt x="2549023" y="1465158"/>
                  </a:lnTo>
                  <a:lnTo>
                    <a:pt x="2549023" y="1412201"/>
                  </a:lnTo>
                  <a:lnTo>
                    <a:pt x="2517248" y="1412201"/>
                  </a:lnTo>
                  <a:lnTo>
                    <a:pt x="2517248" y="1387487"/>
                  </a:lnTo>
                  <a:lnTo>
                    <a:pt x="2517248" y="1387487"/>
                  </a:lnTo>
                  <a:lnTo>
                    <a:pt x="2496065" y="1366304"/>
                  </a:lnTo>
                  <a:lnTo>
                    <a:pt x="2407803" y="1366304"/>
                  </a:lnTo>
                  <a:lnTo>
                    <a:pt x="2407803" y="1366304"/>
                  </a:lnTo>
                  <a:lnTo>
                    <a:pt x="2407803" y="1341591"/>
                  </a:lnTo>
                  <a:lnTo>
                    <a:pt x="2305418" y="1341591"/>
                  </a:lnTo>
                  <a:lnTo>
                    <a:pt x="2305418" y="1323938"/>
                  </a:lnTo>
                  <a:lnTo>
                    <a:pt x="2259522" y="1323938"/>
                  </a:lnTo>
                  <a:lnTo>
                    <a:pt x="2259522" y="1309816"/>
                  </a:lnTo>
                  <a:lnTo>
                    <a:pt x="2241869" y="1309816"/>
                  </a:lnTo>
                  <a:lnTo>
                    <a:pt x="2241869" y="1267450"/>
                  </a:lnTo>
                  <a:lnTo>
                    <a:pt x="2217156" y="1267450"/>
                  </a:lnTo>
                  <a:lnTo>
                    <a:pt x="2210095" y="1260389"/>
                  </a:lnTo>
                  <a:lnTo>
                    <a:pt x="2153607" y="1260389"/>
                  </a:lnTo>
                  <a:lnTo>
                    <a:pt x="2153607" y="1239206"/>
                  </a:lnTo>
                  <a:lnTo>
                    <a:pt x="2125363" y="1239206"/>
                  </a:lnTo>
                  <a:lnTo>
                    <a:pt x="2125363" y="1221553"/>
                  </a:lnTo>
                  <a:lnTo>
                    <a:pt x="2005326" y="1221553"/>
                  </a:lnTo>
                  <a:lnTo>
                    <a:pt x="2005326" y="1203901"/>
                  </a:lnTo>
                  <a:lnTo>
                    <a:pt x="1917063" y="1203901"/>
                  </a:lnTo>
                  <a:lnTo>
                    <a:pt x="1917063" y="1189779"/>
                  </a:lnTo>
                  <a:lnTo>
                    <a:pt x="1793495" y="1189779"/>
                  </a:lnTo>
                  <a:lnTo>
                    <a:pt x="1793495" y="1168596"/>
                  </a:lnTo>
                  <a:lnTo>
                    <a:pt x="1782904" y="1168596"/>
                  </a:lnTo>
                  <a:lnTo>
                    <a:pt x="1782904" y="1147413"/>
                  </a:lnTo>
                  <a:lnTo>
                    <a:pt x="1719355" y="1147413"/>
                  </a:lnTo>
                  <a:lnTo>
                    <a:pt x="1708763" y="1136821"/>
                  </a:lnTo>
                  <a:lnTo>
                    <a:pt x="1666397" y="1136821"/>
                  </a:lnTo>
                  <a:lnTo>
                    <a:pt x="1666397" y="1094455"/>
                  </a:lnTo>
                  <a:lnTo>
                    <a:pt x="1620501" y="1094455"/>
                  </a:lnTo>
                  <a:lnTo>
                    <a:pt x="1620501" y="1069742"/>
                  </a:lnTo>
                  <a:lnTo>
                    <a:pt x="1595787" y="1069742"/>
                  </a:lnTo>
                  <a:lnTo>
                    <a:pt x="1595787" y="1052089"/>
                  </a:lnTo>
                  <a:lnTo>
                    <a:pt x="1556952" y="1052089"/>
                  </a:lnTo>
                  <a:lnTo>
                    <a:pt x="1556952" y="1037967"/>
                  </a:lnTo>
                  <a:lnTo>
                    <a:pt x="1521647" y="1037967"/>
                  </a:lnTo>
                  <a:lnTo>
                    <a:pt x="1521647" y="1020315"/>
                  </a:lnTo>
                  <a:lnTo>
                    <a:pt x="1500464" y="1020315"/>
                  </a:lnTo>
                  <a:lnTo>
                    <a:pt x="1500464" y="992071"/>
                  </a:lnTo>
                  <a:lnTo>
                    <a:pt x="1465159" y="992071"/>
                  </a:lnTo>
                  <a:lnTo>
                    <a:pt x="1465159" y="967357"/>
                  </a:lnTo>
                  <a:lnTo>
                    <a:pt x="1426323" y="967357"/>
                  </a:lnTo>
                  <a:lnTo>
                    <a:pt x="1426323" y="946174"/>
                  </a:lnTo>
                  <a:lnTo>
                    <a:pt x="1401610" y="946174"/>
                  </a:lnTo>
                  <a:lnTo>
                    <a:pt x="1412201" y="935583"/>
                  </a:lnTo>
                  <a:lnTo>
                    <a:pt x="1373366" y="935583"/>
                  </a:lnTo>
                  <a:lnTo>
                    <a:pt x="1373366" y="910869"/>
                  </a:lnTo>
                  <a:lnTo>
                    <a:pt x="1362774" y="910869"/>
                  </a:lnTo>
                  <a:lnTo>
                    <a:pt x="1362774" y="889686"/>
                  </a:lnTo>
                  <a:lnTo>
                    <a:pt x="1334530" y="889686"/>
                  </a:lnTo>
                  <a:lnTo>
                    <a:pt x="1334530" y="875564"/>
                  </a:lnTo>
                  <a:lnTo>
                    <a:pt x="1299225" y="875564"/>
                  </a:lnTo>
                  <a:lnTo>
                    <a:pt x="1299225" y="857912"/>
                  </a:lnTo>
                  <a:lnTo>
                    <a:pt x="1281573" y="857912"/>
                  </a:lnTo>
                  <a:lnTo>
                    <a:pt x="1281573" y="826137"/>
                  </a:lnTo>
                  <a:lnTo>
                    <a:pt x="1274512" y="826137"/>
                  </a:lnTo>
                  <a:lnTo>
                    <a:pt x="1274512" y="812015"/>
                  </a:lnTo>
                  <a:lnTo>
                    <a:pt x="1218024" y="812015"/>
                  </a:lnTo>
                  <a:lnTo>
                    <a:pt x="1218024" y="787302"/>
                  </a:lnTo>
                  <a:lnTo>
                    <a:pt x="1193310" y="787302"/>
                  </a:lnTo>
                  <a:lnTo>
                    <a:pt x="1193310" y="762588"/>
                  </a:lnTo>
                  <a:lnTo>
                    <a:pt x="1165066" y="762588"/>
                  </a:lnTo>
                  <a:lnTo>
                    <a:pt x="1154475" y="751997"/>
                  </a:lnTo>
                  <a:lnTo>
                    <a:pt x="1115639" y="751997"/>
                  </a:lnTo>
                  <a:lnTo>
                    <a:pt x="1115639" y="737875"/>
                  </a:lnTo>
                  <a:lnTo>
                    <a:pt x="1090926" y="737875"/>
                  </a:lnTo>
                  <a:lnTo>
                    <a:pt x="1090926" y="709631"/>
                  </a:lnTo>
                  <a:lnTo>
                    <a:pt x="1069743" y="709631"/>
                  </a:lnTo>
                  <a:lnTo>
                    <a:pt x="1069743" y="688448"/>
                  </a:lnTo>
                  <a:lnTo>
                    <a:pt x="1045029" y="688448"/>
                  </a:lnTo>
                  <a:lnTo>
                    <a:pt x="1045029" y="660204"/>
                  </a:lnTo>
                  <a:lnTo>
                    <a:pt x="974419" y="660204"/>
                  </a:lnTo>
                  <a:lnTo>
                    <a:pt x="974419" y="639021"/>
                  </a:lnTo>
                  <a:lnTo>
                    <a:pt x="946175" y="639021"/>
                  </a:lnTo>
                  <a:lnTo>
                    <a:pt x="946175" y="621368"/>
                  </a:lnTo>
                  <a:lnTo>
                    <a:pt x="935584" y="621368"/>
                  </a:lnTo>
                  <a:lnTo>
                    <a:pt x="935584" y="603716"/>
                  </a:lnTo>
                  <a:lnTo>
                    <a:pt x="886156" y="603716"/>
                  </a:lnTo>
                  <a:lnTo>
                    <a:pt x="886156" y="582533"/>
                  </a:lnTo>
                  <a:lnTo>
                    <a:pt x="864973" y="582533"/>
                  </a:lnTo>
                  <a:lnTo>
                    <a:pt x="864973" y="561350"/>
                  </a:lnTo>
                  <a:lnTo>
                    <a:pt x="840260" y="561350"/>
                  </a:lnTo>
                  <a:lnTo>
                    <a:pt x="840260" y="529575"/>
                  </a:lnTo>
                  <a:lnTo>
                    <a:pt x="808485" y="529575"/>
                  </a:lnTo>
                  <a:lnTo>
                    <a:pt x="808485" y="508392"/>
                  </a:lnTo>
                  <a:lnTo>
                    <a:pt x="780241" y="508392"/>
                  </a:lnTo>
                  <a:lnTo>
                    <a:pt x="794363" y="494270"/>
                  </a:lnTo>
                  <a:lnTo>
                    <a:pt x="755528" y="494270"/>
                  </a:lnTo>
                  <a:lnTo>
                    <a:pt x="755528" y="462496"/>
                  </a:lnTo>
                  <a:lnTo>
                    <a:pt x="723753" y="462496"/>
                  </a:lnTo>
                  <a:lnTo>
                    <a:pt x="723753" y="444843"/>
                  </a:lnTo>
                  <a:lnTo>
                    <a:pt x="691979" y="444843"/>
                  </a:lnTo>
                  <a:lnTo>
                    <a:pt x="691979" y="391885"/>
                  </a:lnTo>
                  <a:lnTo>
                    <a:pt x="656674" y="391885"/>
                  </a:lnTo>
                  <a:lnTo>
                    <a:pt x="656674" y="353050"/>
                  </a:lnTo>
                  <a:lnTo>
                    <a:pt x="607247" y="353050"/>
                  </a:lnTo>
                  <a:lnTo>
                    <a:pt x="607247" y="328336"/>
                  </a:lnTo>
                  <a:lnTo>
                    <a:pt x="586064" y="328336"/>
                  </a:lnTo>
                  <a:lnTo>
                    <a:pt x="586064" y="307153"/>
                  </a:lnTo>
                  <a:lnTo>
                    <a:pt x="564881" y="307153"/>
                  </a:lnTo>
                  <a:lnTo>
                    <a:pt x="564881" y="282440"/>
                  </a:lnTo>
                  <a:lnTo>
                    <a:pt x="543698" y="282440"/>
                  </a:lnTo>
                  <a:lnTo>
                    <a:pt x="543698" y="254196"/>
                  </a:lnTo>
                  <a:lnTo>
                    <a:pt x="508393" y="254196"/>
                  </a:lnTo>
                  <a:lnTo>
                    <a:pt x="508393" y="225952"/>
                  </a:lnTo>
                  <a:lnTo>
                    <a:pt x="480149" y="225952"/>
                  </a:lnTo>
                  <a:lnTo>
                    <a:pt x="480149" y="204769"/>
                  </a:lnTo>
                  <a:lnTo>
                    <a:pt x="455435" y="204769"/>
                  </a:lnTo>
                  <a:lnTo>
                    <a:pt x="455435" y="187116"/>
                  </a:lnTo>
                  <a:lnTo>
                    <a:pt x="423661" y="187116"/>
                  </a:lnTo>
                  <a:lnTo>
                    <a:pt x="423661" y="172994"/>
                  </a:lnTo>
                  <a:lnTo>
                    <a:pt x="402478" y="172994"/>
                  </a:lnTo>
                  <a:lnTo>
                    <a:pt x="402478" y="144750"/>
                  </a:lnTo>
                  <a:lnTo>
                    <a:pt x="370703" y="144750"/>
                  </a:lnTo>
                  <a:lnTo>
                    <a:pt x="370703" y="130628"/>
                  </a:lnTo>
                  <a:lnTo>
                    <a:pt x="338929" y="130628"/>
                  </a:lnTo>
                  <a:lnTo>
                    <a:pt x="338929" y="105915"/>
                  </a:lnTo>
                  <a:lnTo>
                    <a:pt x="278910" y="105915"/>
                  </a:lnTo>
                  <a:lnTo>
                    <a:pt x="278910" y="84732"/>
                  </a:lnTo>
                  <a:lnTo>
                    <a:pt x="236544" y="84732"/>
                  </a:lnTo>
                  <a:lnTo>
                    <a:pt x="236544" y="52957"/>
                  </a:lnTo>
                  <a:lnTo>
                    <a:pt x="201239" y="52957"/>
                  </a:lnTo>
                  <a:lnTo>
                    <a:pt x="201239" y="28244"/>
                  </a:lnTo>
                  <a:lnTo>
                    <a:pt x="137690" y="28244"/>
                  </a:lnTo>
                  <a:lnTo>
                    <a:pt x="137690" y="17652"/>
                  </a:lnTo>
                  <a:lnTo>
                    <a:pt x="105916" y="17652"/>
                  </a:lnTo>
                  <a:lnTo>
                    <a:pt x="105916" y="0"/>
                  </a:lnTo>
                  <a:lnTo>
                    <a:pt x="0" y="0"/>
                  </a:lnTo>
                </a:path>
              </a:pathLst>
            </a:custGeom>
            <a:noFill/>
            <a:ln w="28575" cap="flat" cmpd="sng" algn="ctr">
              <a:solidFill>
                <a:schemeClr val="accent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0000"/>
                </a:solidFill>
                <a:effectLst/>
                <a:uLnTx/>
                <a:uFillTx/>
                <a:latin typeface="+mj-lt"/>
                <a:ea typeface="+mn-ea"/>
                <a:cs typeface="+mn-cs"/>
              </a:endParaRPr>
            </a:p>
          </p:txBody>
        </p:sp>
        <p:grpSp>
          <p:nvGrpSpPr>
            <p:cNvPr id="105" name="Group 104">
              <a:extLst>
                <a:ext uri="{FF2B5EF4-FFF2-40B4-BE49-F238E27FC236}">
                  <a16:creationId xmlns:a16="http://schemas.microsoft.com/office/drawing/2014/main" id="{38A8A6BA-E62F-4A4F-A68C-4792ED07EC99}"/>
                </a:ext>
              </a:extLst>
            </p:cNvPr>
            <p:cNvGrpSpPr/>
            <p:nvPr/>
          </p:nvGrpSpPr>
          <p:grpSpPr>
            <a:xfrm>
              <a:off x="1159057" y="2777038"/>
              <a:ext cx="4422412" cy="2249334"/>
              <a:chOff x="1764771" y="3113900"/>
              <a:chExt cx="3685343" cy="1874445"/>
            </a:xfrm>
          </p:grpSpPr>
          <p:cxnSp>
            <p:nvCxnSpPr>
              <p:cNvPr id="106" name="Straight Connector 105">
                <a:extLst>
                  <a:ext uri="{FF2B5EF4-FFF2-40B4-BE49-F238E27FC236}">
                    <a16:creationId xmlns:a16="http://schemas.microsoft.com/office/drawing/2014/main" id="{738C5B4F-3FF5-40CB-9CF8-8D7EF10291FC}"/>
                  </a:ext>
                </a:extLst>
              </p:cNvPr>
              <p:cNvCxnSpPr/>
              <p:nvPr/>
            </p:nvCxnSpPr>
            <p:spPr>
              <a:xfrm>
                <a:off x="1827763" y="3113900"/>
                <a:ext cx="0" cy="1868714"/>
              </a:xfrm>
              <a:prstGeom prst="line">
                <a:avLst/>
              </a:prstGeom>
              <a:noFill/>
              <a:ln w="28575" cap="flat" cmpd="sng" algn="ctr">
                <a:solidFill>
                  <a:srgbClr val="000000"/>
                </a:solidFill>
                <a:prstDash val="solid"/>
                <a:miter lim="800000"/>
              </a:ln>
              <a:effectLst/>
            </p:spPr>
          </p:cxnSp>
          <p:cxnSp>
            <p:nvCxnSpPr>
              <p:cNvPr id="107" name="Straight Connector 106">
                <a:extLst>
                  <a:ext uri="{FF2B5EF4-FFF2-40B4-BE49-F238E27FC236}">
                    <a16:creationId xmlns:a16="http://schemas.microsoft.com/office/drawing/2014/main" id="{DFB9801B-C61C-4400-8525-FAACB6EDEE51}"/>
                  </a:ext>
                </a:extLst>
              </p:cNvPr>
              <p:cNvCxnSpPr/>
              <p:nvPr/>
            </p:nvCxnSpPr>
            <p:spPr>
              <a:xfrm>
                <a:off x="1770743" y="4935625"/>
                <a:ext cx="3679371" cy="0"/>
              </a:xfrm>
              <a:prstGeom prst="line">
                <a:avLst/>
              </a:prstGeom>
              <a:noFill/>
              <a:ln w="28575" cap="flat" cmpd="sng" algn="ctr">
                <a:solidFill>
                  <a:srgbClr val="000000"/>
                </a:solidFill>
                <a:prstDash val="solid"/>
                <a:miter lim="800000"/>
              </a:ln>
              <a:effectLst/>
            </p:spPr>
          </p:cxnSp>
          <p:cxnSp>
            <p:nvCxnSpPr>
              <p:cNvPr id="108" name="Straight Connector 107">
                <a:extLst>
                  <a:ext uri="{FF2B5EF4-FFF2-40B4-BE49-F238E27FC236}">
                    <a16:creationId xmlns:a16="http://schemas.microsoft.com/office/drawing/2014/main" id="{5C95C039-F615-4AF1-9D4C-AFC11B49F2B6}"/>
                  </a:ext>
                </a:extLst>
              </p:cNvPr>
              <p:cNvCxnSpPr/>
              <p:nvPr/>
            </p:nvCxnSpPr>
            <p:spPr>
              <a:xfrm>
                <a:off x="2107164" y="4935625"/>
                <a:ext cx="0" cy="46989"/>
              </a:xfrm>
              <a:prstGeom prst="line">
                <a:avLst/>
              </a:prstGeom>
              <a:noFill/>
              <a:ln w="28575" cap="flat" cmpd="sng" algn="ctr">
                <a:solidFill>
                  <a:srgbClr val="000000"/>
                </a:solidFill>
                <a:prstDash val="solid"/>
                <a:miter lim="800000"/>
              </a:ln>
              <a:effectLst/>
            </p:spPr>
          </p:cxnSp>
          <p:cxnSp>
            <p:nvCxnSpPr>
              <p:cNvPr id="109" name="Straight Connector 108">
                <a:extLst>
                  <a:ext uri="{FF2B5EF4-FFF2-40B4-BE49-F238E27FC236}">
                    <a16:creationId xmlns:a16="http://schemas.microsoft.com/office/drawing/2014/main" id="{E2454F09-72E9-4057-BF23-6B501F0CA65A}"/>
                  </a:ext>
                </a:extLst>
              </p:cNvPr>
              <p:cNvCxnSpPr/>
              <p:nvPr/>
            </p:nvCxnSpPr>
            <p:spPr>
              <a:xfrm>
                <a:off x="2384158" y="4935624"/>
                <a:ext cx="0" cy="46989"/>
              </a:xfrm>
              <a:prstGeom prst="line">
                <a:avLst/>
              </a:prstGeom>
              <a:noFill/>
              <a:ln w="28575" cap="flat" cmpd="sng" algn="ctr">
                <a:solidFill>
                  <a:srgbClr val="000000"/>
                </a:solidFill>
                <a:prstDash val="solid"/>
                <a:miter lim="800000"/>
              </a:ln>
              <a:effectLst/>
            </p:spPr>
          </p:cxnSp>
          <p:cxnSp>
            <p:nvCxnSpPr>
              <p:cNvPr id="110" name="Straight Connector 109">
                <a:extLst>
                  <a:ext uri="{FF2B5EF4-FFF2-40B4-BE49-F238E27FC236}">
                    <a16:creationId xmlns:a16="http://schemas.microsoft.com/office/drawing/2014/main" id="{39DE4966-22F2-443F-AACA-2C328FAF4572}"/>
                  </a:ext>
                </a:extLst>
              </p:cNvPr>
              <p:cNvCxnSpPr/>
              <p:nvPr/>
            </p:nvCxnSpPr>
            <p:spPr>
              <a:xfrm>
                <a:off x="2662667" y="4935720"/>
                <a:ext cx="0" cy="46989"/>
              </a:xfrm>
              <a:prstGeom prst="line">
                <a:avLst/>
              </a:prstGeom>
              <a:noFill/>
              <a:ln w="28575" cap="flat" cmpd="sng" algn="ctr">
                <a:solidFill>
                  <a:srgbClr val="000000"/>
                </a:solidFill>
                <a:prstDash val="solid"/>
                <a:miter lim="800000"/>
              </a:ln>
              <a:effectLst/>
            </p:spPr>
          </p:cxnSp>
          <p:cxnSp>
            <p:nvCxnSpPr>
              <p:cNvPr id="111" name="Straight Connector 110">
                <a:extLst>
                  <a:ext uri="{FF2B5EF4-FFF2-40B4-BE49-F238E27FC236}">
                    <a16:creationId xmlns:a16="http://schemas.microsoft.com/office/drawing/2014/main" id="{930FC8F8-5AD0-45C2-A360-10F86FCFA710}"/>
                  </a:ext>
                </a:extLst>
              </p:cNvPr>
              <p:cNvCxnSpPr/>
              <p:nvPr/>
            </p:nvCxnSpPr>
            <p:spPr>
              <a:xfrm>
                <a:off x="2939661" y="4935719"/>
                <a:ext cx="0" cy="46989"/>
              </a:xfrm>
              <a:prstGeom prst="line">
                <a:avLst/>
              </a:prstGeom>
              <a:noFill/>
              <a:ln w="28575" cap="flat" cmpd="sng" algn="ctr">
                <a:solidFill>
                  <a:srgbClr val="000000"/>
                </a:solidFill>
                <a:prstDash val="solid"/>
                <a:miter lim="800000"/>
              </a:ln>
              <a:effectLst/>
            </p:spPr>
          </p:cxnSp>
          <p:cxnSp>
            <p:nvCxnSpPr>
              <p:cNvPr id="112" name="Straight Connector 111">
                <a:extLst>
                  <a:ext uri="{FF2B5EF4-FFF2-40B4-BE49-F238E27FC236}">
                    <a16:creationId xmlns:a16="http://schemas.microsoft.com/office/drawing/2014/main" id="{4D7C52E6-D785-4713-B925-8DEB4C2551BC}"/>
                  </a:ext>
                </a:extLst>
              </p:cNvPr>
              <p:cNvCxnSpPr/>
              <p:nvPr/>
            </p:nvCxnSpPr>
            <p:spPr>
              <a:xfrm>
                <a:off x="3215079" y="4938348"/>
                <a:ext cx="0" cy="46989"/>
              </a:xfrm>
              <a:prstGeom prst="line">
                <a:avLst/>
              </a:prstGeom>
              <a:noFill/>
              <a:ln w="28575" cap="flat" cmpd="sng" algn="ctr">
                <a:solidFill>
                  <a:srgbClr val="000000"/>
                </a:solidFill>
                <a:prstDash val="solid"/>
                <a:miter lim="800000"/>
              </a:ln>
              <a:effectLst/>
            </p:spPr>
          </p:cxnSp>
          <p:cxnSp>
            <p:nvCxnSpPr>
              <p:cNvPr id="113" name="Straight Connector 112">
                <a:extLst>
                  <a:ext uri="{FF2B5EF4-FFF2-40B4-BE49-F238E27FC236}">
                    <a16:creationId xmlns:a16="http://schemas.microsoft.com/office/drawing/2014/main" id="{54D9A67E-8559-479C-AD00-ED372384C176}"/>
                  </a:ext>
                </a:extLst>
              </p:cNvPr>
              <p:cNvCxnSpPr/>
              <p:nvPr/>
            </p:nvCxnSpPr>
            <p:spPr>
              <a:xfrm>
                <a:off x="3492073" y="4938347"/>
                <a:ext cx="0" cy="46989"/>
              </a:xfrm>
              <a:prstGeom prst="line">
                <a:avLst/>
              </a:prstGeom>
              <a:noFill/>
              <a:ln w="28575" cap="flat" cmpd="sng" algn="ctr">
                <a:solidFill>
                  <a:srgbClr val="000000"/>
                </a:solidFill>
                <a:prstDash val="solid"/>
                <a:miter lim="800000"/>
              </a:ln>
              <a:effectLst/>
            </p:spPr>
          </p:cxnSp>
          <p:cxnSp>
            <p:nvCxnSpPr>
              <p:cNvPr id="114" name="Straight Connector 113">
                <a:extLst>
                  <a:ext uri="{FF2B5EF4-FFF2-40B4-BE49-F238E27FC236}">
                    <a16:creationId xmlns:a16="http://schemas.microsoft.com/office/drawing/2014/main" id="{85FB90BB-CCB6-4C7C-BAEC-438463086AA4}"/>
                  </a:ext>
                </a:extLst>
              </p:cNvPr>
              <p:cNvCxnSpPr/>
              <p:nvPr/>
            </p:nvCxnSpPr>
            <p:spPr>
              <a:xfrm>
                <a:off x="3770582" y="4938443"/>
                <a:ext cx="0" cy="46989"/>
              </a:xfrm>
              <a:prstGeom prst="line">
                <a:avLst/>
              </a:prstGeom>
              <a:noFill/>
              <a:ln w="28575" cap="flat" cmpd="sng" algn="ctr">
                <a:solidFill>
                  <a:srgbClr val="000000"/>
                </a:solidFill>
                <a:prstDash val="solid"/>
                <a:miter lim="800000"/>
              </a:ln>
              <a:effectLst/>
            </p:spPr>
          </p:cxnSp>
          <p:cxnSp>
            <p:nvCxnSpPr>
              <p:cNvPr id="115" name="Straight Connector 114">
                <a:extLst>
                  <a:ext uri="{FF2B5EF4-FFF2-40B4-BE49-F238E27FC236}">
                    <a16:creationId xmlns:a16="http://schemas.microsoft.com/office/drawing/2014/main" id="{978E0623-E078-4C30-A6F2-B0DB696D695F}"/>
                  </a:ext>
                </a:extLst>
              </p:cNvPr>
              <p:cNvCxnSpPr/>
              <p:nvPr/>
            </p:nvCxnSpPr>
            <p:spPr>
              <a:xfrm>
                <a:off x="4047576" y="4938442"/>
                <a:ext cx="0" cy="46989"/>
              </a:xfrm>
              <a:prstGeom prst="line">
                <a:avLst/>
              </a:prstGeom>
              <a:noFill/>
              <a:ln w="28575" cap="flat" cmpd="sng" algn="ctr">
                <a:solidFill>
                  <a:srgbClr val="000000"/>
                </a:solidFill>
                <a:prstDash val="solid"/>
                <a:miter lim="800000"/>
              </a:ln>
              <a:effectLst/>
            </p:spPr>
          </p:cxnSp>
          <p:cxnSp>
            <p:nvCxnSpPr>
              <p:cNvPr id="116" name="Straight Connector 115">
                <a:extLst>
                  <a:ext uri="{FF2B5EF4-FFF2-40B4-BE49-F238E27FC236}">
                    <a16:creationId xmlns:a16="http://schemas.microsoft.com/office/drawing/2014/main" id="{C8667D4C-1B54-4F31-B329-5192E9717B54}"/>
                  </a:ext>
                </a:extLst>
              </p:cNvPr>
              <p:cNvCxnSpPr/>
              <p:nvPr/>
            </p:nvCxnSpPr>
            <p:spPr>
              <a:xfrm>
                <a:off x="4330145" y="4938632"/>
                <a:ext cx="0" cy="46989"/>
              </a:xfrm>
              <a:prstGeom prst="line">
                <a:avLst/>
              </a:prstGeom>
              <a:noFill/>
              <a:ln w="28575" cap="flat" cmpd="sng" algn="ctr">
                <a:solidFill>
                  <a:srgbClr val="000000"/>
                </a:solidFill>
                <a:prstDash val="solid"/>
                <a:miter lim="800000"/>
              </a:ln>
              <a:effectLst/>
            </p:spPr>
          </p:cxnSp>
          <p:cxnSp>
            <p:nvCxnSpPr>
              <p:cNvPr id="117" name="Straight Connector 116">
                <a:extLst>
                  <a:ext uri="{FF2B5EF4-FFF2-40B4-BE49-F238E27FC236}">
                    <a16:creationId xmlns:a16="http://schemas.microsoft.com/office/drawing/2014/main" id="{4D77AD60-3E16-4D28-B373-4629C46716F2}"/>
                  </a:ext>
                </a:extLst>
              </p:cNvPr>
              <p:cNvCxnSpPr/>
              <p:nvPr/>
            </p:nvCxnSpPr>
            <p:spPr>
              <a:xfrm>
                <a:off x="4605563" y="4941261"/>
                <a:ext cx="0" cy="46989"/>
              </a:xfrm>
              <a:prstGeom prst="line">
                <a:avLst/>
              </a:prstGeom>
              <a:noFill/>
              <a:ln w="28575" cap="flat" cmpd="sng" algn="ctr">
                <a:solidFill>
                  <a:srgbClr val="000000"/>
                </a:solidFill>
                <a:prstDash val="solid"/>
                <a:miter lim="800000"/>
              </a:ln>
              <a:effectLst/>
            </p:spPr>
          </p:cxnSp>
          <p:cxnSp>
            <p:nvCxnSpPr>
              <p:cNvPr id="118" name="Straight Connector 117">
                <a:extLst>
                  <a:ext uri="{FF2B5EF4-FFF2-40B4-BE49-F238E27FC236}">
                    <a16:creationId xmlns:a16="http://schemas.microsoft.com/office/drawing/2014/main" id="{57D1EE99-3D9E-4786-B542-88E8A4C7C6F8}"/>
                  </a:ext>
                </a:extLst>
              </p:cNvPr>
              <p:cNvCxnSpPr/>
              <p:nvPr/>
            </p:nvCxnSpPr>
            <p:spPr>
              <a:xfrm>
                <a:off x="4882557" y="4941260"/>
                <a:ext cx="0" cy="46989"/>
              </a:xfrm>
              <a:prstGeom prst="line">
                <a:avLst/>
              </a:prstGeom>
              <a:noFill/>
              <a:ln w="28575" cap="flat" cmpd="sng" algn="ctr">
                <a:solidFill>
                  <a:srgbClr val="000000"/>
                </a:solidFill>
                <a:prstDash val="solid"/>
                <a:miter lim="800000"/>
              </a:ln>
              <a:effectLst/>
            </p:spPr>
          </p:cxnSp>
          <p:cxnSp>
            <p:nvCxnSpPr>
              <p:cNvPr id="119" name="Straight Connector 118">
                <a:extLst>
                  <a:ext uri="{FF2B5EF4-FFF2-40B4-BE49-F238E27FC236}">
                    <a16:creationId xmlns:a16="http://schemas.microsoft.com/office/drawing/2014/main" id="{E55BC6F4-9B0F-47D1-81C6-C8457F58BCE6}"/>
                  </a:ext>
                </a:extLst>
              </p:cNvPr>
              <p:cNvCxnSpPr/>
              <p:nvPr/>
            </p:nvCxnSpPr>
            <p:spPr>
              <a:xfrm>
                <a:off x="5161066" y="4941356"/>
                <a:ext cx="0" cy="46989"/>
              </a:xfrm>
              <a:prstGeom prst="line">
                <a:avLst/>
              </a:prstGeom>
              <a:noFill/>
              <a:ln w="28575" cap="flat" cmpd="sng" algn="ctr">
                <a:solidFill>
                  <a:srgbClr val="000000"/>
                </a:solidFill>
                <a:prstDash val="solid"/>
                <a:miter lim="800000"/>
              </a:ln>
              <a:effectLst/>
            </p:spPr>
          </p:cxnSp>
          <p:cxnSp>
            <p:nvCxnSpPr>
              <p:cNvPr id="120" name="Straight Connector 119">
                <a:extLst>
                  <a:ext uri="{FF2B5EF4-FFF2-40B4-BE49-F238E27FC236}">
                    <a16:creationId xmlns:a16="http://schemas.microsoft.com/office/drawing/2014/main" id="{B2FC37EA-00AE-4E6C-B6FA-CCF18CE49B09}"/>
                  </a:ext>
                </a:extLst>
              </p:cNvPr>
              <p:cNvCxnSpPr/>
              <p:nvPr/>
            </p:nvCxnSpPr>
            <p:spPr>
              <a:xfrm>
                <a:off x="5438060" y="4941355"/>
                <a:ext cx="0" cy="46989"/>
              </a:xfrm>
              <a:prstGeom prst="line">
                <a:avLst/>
              </a:prstGeom>
              <a:noFill/>
              <a:ln w="28575" cap="flat" cmpd="sng" algn="ctr">
                <a:solidFill>
                  <a:srgbClr val="000000"/>
                </a:solidFill>
                <a:prstDash val="solid"/>
                <a:miter lim="800000"/>
              </a:ln>
              <a:effectLst/>
            </p:spPr>
          </p:cxnSp>
          <p:cxnSp>
            <p:nvCxnSpPr>
              <p:cNvPr id="121" name="Straight Connector 120">
                <a:extLst>
                  <a:ext uri="{FF2B5EF4-FFF2-40B4-BE49-F238E27FC236}">
                    <a16:creationId xmlns:a16="http://schemas.microsoft.com/office/drawing/2014/main" id="{8C31F386-9C95-47F6-8828-DE553D798D7C}"/>
                  </a:ext>
                </a:extLst>
              </p:cNvPr>
              <p:cNvCxnSpPr/>
              <p:nvPr/>
            </p:nvCxnSpPr>
            <p:spPr>
              <a:xfrm>
                <a:off x="1764771" y="4209340"/>
                <a:ext cx="57020" cy="0"/>
              </a:xfrm>
              <a:prstGeom prst="line">
                <a:avLst/>
              </a:prstGeom>
              <a:noFill/>
              <a:ln w="28575" cap="flat" cmpd="sng" algn="ctr">
                <a:solidFill>
                  <a:srgbClr val="000000"/>
                </a:solidFill>
                <a:prstDash val="solid"/>
                <a:miter lim="800000"/>
              </a:ln>
              <a:effectLst/>
            </p:spPr>
          </p:cxnSp>
          <p:cxnSp>
            <p:nvCxnSpPr>
              <p:cNvPr id="122" name="Straight Connector 121">
                <a:extLst>
                  <a:ext uri="{FF2B5EF4-FFF2-40B4-BE49-F238E27FC236}">
                    <a16:creationId xmlns:a16="http://schemas.microsoft.com/office/drawing/2014/main" id="{09C28F27-CC2E-46CF-A313-F45D82C71B32}"/>
                  </a:ext>
                </a:extLst>
              </p:cNvPr>
              <p:cNvCxnSpPr/>
              <p:nvPr/>
            </p:nvCxnSpPr>
            <p:spPr>
              <a:xfrm>
                <a:off x="1765529" y="4569443"/>
                <a:ext cx="57020" cy="0"/>
              </a:xfrm>
              <a:prstGeom prst="line">
                <a:avLst/>
              </a:prstGeom>
              <a:noFill/>
              <a:ln w="28575" cap="flat" cmpd="sng" algn="ctr">
                <a:solidFill>
                  <a:srgbClr val="000000"/>
                </a:solidFill>
                <a:prstDash val="solid"/>
                <a:miter lim="800000"/>
              </a:ln>
              <a:effectLst/>
            </p:spPr>
          </p:cxnSp>
          <p:cxnSp>
            <p:nvCxnSpPr>
              <p:cNvPr id="123" name="Straight Connector 122">
                <a:extLst>
                  <a:ext uri="{FF2B5EF4-FFF2-40B4-BE49-F238E27FC236}">
                    <a16:creationId xmlns:a16="http://schemas.microsoft.com/office/drawing/2014/main" id="{72584044-97FB-477F-A1A8-7B26862C728D}"/>
                  </a:ext>
                </a:extLst>
              </p:cNvPr>
              <p:cNvCxnSpPr/>
              <p:nvPr/>
            </p:nvCxnSpPr>
            <p:spPr>
              <a:xfrm>
                <a:off x="1771501" y="3118333"/>
                <a:ext cx="57020" cy="0"/>
              </a:xfrm>
              <a:prstGeom prst="line">
                <a:avLst/>
              </a:prstGeom>
              <a:noFill/>
              <a:ln w="28575" cap="flat" cmpd="sng" algn="ctr">
                <a:solidFill>
                  <a:srgbClr val="000000"/>
                </a:solidFill>
                <a:prstDash val="solid"/>
                <a:miter lim="800000"/>
              </a:ln>
              <a:effectLst/>
            </p:spPr>
          </p:cxnSp>
          <p:cxnSp>
            <p:nvCxnSpPr>
              <p:cNvPr id="124" name="Straight Connector 123">
                <a:extLst>
                  <a:ext uri="{FF2B5EF4-FFF2-40B4-BE49-F238E27FC236}">
                    <a16:creationId xmlns:a16="http://schemas.microsoft.com/office/drawing/2014/main" id="{BBDCAF62-C6EC-4738-A8F3-AB329E368127}"/>
                  </a:ext>
                </a:extLst>
              </p:cNvPr>
              <p:cNvCxnSpPr/>
              <p:nvPr/>
            </p:nvCxnSpPr>
            <p:spPr>
              <a:xfrm>
                <a:off x="1769079" y="3484490"/>
                <a:ext cx="57020" cy="0"/>
              </a:xfrm>
              <a:prstGeom prst="line">
                <a:avLst/>
              </a:prstGeom>
              <a:noFill/>
              <a:ln w="28575" cap="flat" cmpd="sng" algn="ctr">
                <a:solidFill>
                  <a:srgbClr val="000000"/>
                </a:solidFill>
                <a:prstDash val="solid"/>
                <a:miter lim="800000"/>
              </a:ln>
              <a:effectLst/>
            </p:spPr>
          </p:cxnSp>
          <p:cxnSp>
            <p:nvCxnSpPr>
              <p:cNvPr id="125" name="Straight Connector 124">
                <a:extLst>
                  <a:ext uri="{FF2B5EF4-FFF2-40B4-BE49-F238E27FC236}">
                    <a16:creationId xmlns:a16="http://schemas.microsoft.com/office/drawing/2014/main" id="{B58B5C94-AED3-4791-A600-B35652D81882}"/>
                  </a:ext>
                </a:extLst>
              </p:cNvPr>
              <p:cNvCxnSpPr/>
              <p:nvPr/>
            </p:nvCxnSpPr>
            <p:spPr>
              <a:xfrm>
                <a:off x="1767193" y="3848249"/>
                <a:ext cx="57020" cy="0"/>
              </a:xfrm>
              <a:prstGeom prst="line">
                <a:avLst/>
              </a:prstGeom>
              <a:noFill/>
              <a:ln w="28575" cap="flat" cmpd="sng" algn="ctr">
                <a:solidFill>
                  <a:srgbClr val="000000"/>
                </a:solidFill>
                <a:prstDash val="solid"/>
                <a:miter lim="800000"/>
              </a:ln>
              <a:effectLst/>
            </p:spPr>
          </p:cxnSp>
        </p:grpSp>
        <p:sp>
          <p:nvSpPr>
            <p:cNvPr id="126" name="TextBox 125">
              <a:extLst>
                <a:ext uri="{FF2B5EF4-FFF2-40B4-BE49-F238E27FC236}">
                  <a16:creationId xmlns:a16="http://schemas.microsoft.com/office/drawing/2014/main" id="{1ACA6872-C434-49C1-BE6B-FFAE7284EB0A}"/>
                </a:ext>
              </a:extLst>
            </p:cNvPr>
            <p:cNvSpPr txBox="1"/>
            <p:nvPr/>
          </p:nvSpPr>
          <p:spPr>
            <a:xfrm>
              <a:off x="3271301" y="1985915"/>
              <a:ext cx="6106438" cy="369332"/>
            </a:xfrm>
            <a:prstGeom prst="rect">
              <a:avLst/>
            </a:prstGeom>
            <a:noFill/>
          </p:spPr>
          <p:txBody>
            <a:bodyPr wrap="square">
              <a:spAutoFit/>
            </a:bodyPr>
            <a:lstStyle/>
            <a:p>
              <a:pPr marL="285750" marR="0" lvl="0" indent="-28575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mj-lt"/>
                </a:rPr>
                <a:t>ALSYMPCA: Symptomatic mCRPC With Bone Metastases</a:t>
              </a:r>
              <a:r>
                <a:rPr kumimoji="0" lang="en-US" sz="1800" b="1" i="0" u="none" strike="noStrike" kern="0" cap="none" spc="0" normalizeH="0" baseline="30000" noProof="0" dirty="0">
                  <a:ln>
                    <a:noFill/>
                  </a:ln>
                  <a:solidFill>
                    <a:srgbClr val="000000"/>
                  </a:solidFill>
                  <a:effectLst/>
                  <a:uLnTx/>
                  <a:uFillTx/>
                  <a:latin typeface="+mj-lt"/>
                </a:rPr>
                <a:t>1</a:t>
              </a:r>
              <a:endParaRPr kumimoji="0" lang="en-US" sz="1800" b="1" i="0" u="none" strike="noStrike" kern="0" cap="none" spc="0" normalizeH="0" baseline="0" noProof="0" dirty="0">
                <a:ln>
                  <a:noFill/>
                </a:ln>
                <a:solidFill>
                  <a:srgbClr val="000000"/>
                </a:solidFill>
                <a:effectLst/>
                <a:uLnTx/>
                <a:uFillTx/>
                <a:latin typeface="+mj-lt"/>
              </a:endParaRPr>
            </a:p>
          </p:txBody>
        </p:sp>
        <p:sp>
          <p:nvSpPr>
            <p:cNvPr id="130" name="TextBox 129">
              <a:extLst>
                <a:ext uri="{FF2B5EF4-FFF2-40B4-BE49-F238E27FC236}">
                  <a16:creationId xmlns:a16="http://schemas.microsoft.com/office/drawing/2014/main" id="{EA862AE9-45B9-4FC5-A182-E87803D7BEBE}"/>
                </a:ext>
              </a:extLst>
            </p:cNvPr>
            <p:cNvSpPr txBox="1"/>
            <p:nvPr/>
          </p:nvSpPr>
          <p:spPr bwMode="auto">
            <a:xfrm>
              <a:off x="6748901" y="2745370"/>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100</a:t>
              </a:r>
            </a:p>
          </p:txBody>
        </p:sp>
        <p:sp>
          <p:nvSpPr>
            <p:cNvPr id="131" name="TextBox 130">
              <a:extLst>
                <a:ext uri="{FF2B5EF4-FFF2-40B4-BE49-F238E27FC236}">
                  <a16:creationId xmlns:a16="http://schemas.microsoft.com/office/drawing/2014/main" id="{80857E58-8C52-449F-BD71-91E04F4B3492}"/>
                </a:ext>
              </a:extLst>
            </p:cNvPr>
            <p:cNvSpPr txBox="1"/>
            <p:nvPr/>
          </p:nvSpPr>
          <p:spPr bwMode="auto">
            <a:xfrm>
              <a:off x="6840273" y="313487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80</a:t>
              </a:r>
            </a:p>
          </p:txBody>
        </p:sp>
        <p:sp>
          <p:nvSpPr>
            <p:cNvPr id="132" name="TextBox 131">
              <a:extLst>
                <a:ext uri="{FF2B5EF4-FFF2-40B4-BE49-F238E27FC236}">
                  <a16:creationId xmlns:a16="http://schemas.microsoft.com/office/drawing/2014/main" id="{1A51144B-3305-4310-BDD5-48AEDDCCF5F1}"/>
                </a:ext>
              </a:extLst>
            </p:cNvPr>
            <p:cNvSpPr txBox="1"/>
            <p:nvPr/>
          </p:nvSpPr>
          <p:spPr bwMode="auto">
            <a:xfrm>
              <a:off x="6840273" y="35512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60</a:t>
              </a:r>
            </a:p>
          </p:txBody>
        </p:sp>
        <p:sp>
          <p:nvSpPr>
            <p:cNvPr id="133" name="TextBox 132">
              <a:extLst>
                <a:ext uri="{FF2B5EF4-FFF2-40B4-BE49-F238E27FC236}">
                  <a16:creationId xmlns:a16="http://schemas.microsoft.com/office/drawing/2014/main" id="{022D8402-19C8-4C4E-B7B5-7C9FED720876}"/>
                </a:ext>
              </a:extLst>
            </p:cNvPr>
            <p:cNvSpPr txBox="1"/>
            <p:nvPr/>
          </p:nvSpPr>
          <p:spPr bwMode="auto">
            <a:xfrm>
              <a:off x="6840273" y="398112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40</a:t>
              </a:r>
            </a:p>
          </p:txBody>
        </p:sp>
        <p:sp>
          <p:nvSpPr>
            <p:cNvPr id="134" name="TextBox 133">
              <a:extLst>
                <a:ext uri="{FF2B5EF4-FFF2-40B4-BE49-F238E27FC236}">
                  <a16:creationId xmlns:a16="http://schemas.microsoft.com/office/drawing/2014/main" id="{2682CB45-64D0-473C-A6F9-AB51EACF9F59}"/>
                </a:ext>
              </a:extLst>
            </p:cNvPr>
            <p:cNvSpPr txBox="1"/>
            <p:nvPr/>
          </p:nvSpPr>
          <p:spPr bwMode="auto">
            <a:xfrm>
              <a:off x="6840273" y="4384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20</a:t>
              </a:r>
            </a:p>
          </p:txBody>
        </p:sp>
        <p:sp>
          <p:nvSpPr>
            <p:cNvPr id="135" name="TextBox 134">
              <a:extLst>
                <a:ext uri="{FF2B5EF4-FFF2-40B4-BE49-F238E27FC236}">
                  <a16:creationId xmlns:a16="http://schemas.microsoft.com/office/drawing/2014/main" id="{31985565-9E96-4406-8F43-F74F2E05CB3B}"/>
                </a:ext>
              </a:extLst>
            </p:cNvPr>
            <p:cNvSpPr txBox="1"/>
            <p:nvPr/>
          </p:nvSpPr>
          <p:spPr bwMode="auto">
            <a:xfrm>
              <a:off x="6931643" y="477358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mj-lt"/>
                </a:rPr>
                <a:t>0</a:t>
              </a:r>
            </a:p>
          </p:txBody>
        </p:sp>
      </p:grpSp>
      <p:sp>
        <p:nvSpPr>
          <p:cNvPr id="136" name="Text Box 11">
            <a:extLst>
              <a:ext uri="{FF2B5EF4-FFF2-40B4-BE49-F238E27FC236}">
                <a16:creationId xmlns:a16="http://schemas.microsoft.com/office/drawing/2014/main" id="{FD914C3B-058D-419B-A00D-8366A7EB5C07}"/>
              </a:ext>
            </a:extLst>
          </p:cNvPr>
          <p:cNvSpPr txBox="1">
            <a:spLocks noChangeArrowheads="1"/>
          </p:cNvSpPr>
          <p:nvPr/>
        </p:nvSpPr>
        <p:spPr bwMode="auto">
          <a:xfrm>
            <a:off x="417831" y="6409820"/>
            <a:ext cx="8564562" cy="2585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charset="-128"/>
                <a:cs typeface="Calibri" panose="020F0502020204030204" pitchFamily="34" charset="0"/>
              </a:rPr>
              <a:t>Parker. NEJM. 2013;369:213. Radium-223 PI. Goyal. Cancer Lett. 2012;323:135.</a:t>
            </a:r>
          </a:p>
        </p:txBody>
      </p:sp>
    </p:spTree>
    <p:extLst>
      <p:ext uri="{BB962C8B-B14F-4D97-AF65-F5344CB8AC3E}">
        <p14:creationId xmlns:p14="http://schemas.microsoft.com/office/powerpoint/2010/main" val="795053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7E98D8-CBA1-E7DE-A6CF-976E7DD9E5E8}"/>
              </a:ext>
            </a:extLst>
          </p:cNvPr>
          <p:cNvSpPr>
            <a:spLocks noGrp="1"/>
          </p:cNvSpPr>
          <p:nvPr>
            <p:ph type="title"/>
          </p:nvPr>
        </p:nvSpPr>
        <p:spPr/>
        <p:txBody>
          <a:bodyPr/>
          <a:lstStyle/>
          <a:p>
            <a:r>
              <a:rPr lang="en-US" dirty="0"/>
              <a:t>TRITON3: rPFS in </a:t>
            </a:r>
            <a:r>
              <a:rPr lang="en-US" i="1" dirty="0"/>
              <a:t>BRCA</a:t>
            </a:r>
            <a:r>
              <a:rPr lang="en-US" dirty="0"/>
              <a:t>-Altered</a:t>
            </a:r>
            <a:r>
              <a:rPr lang="en-US" i="1" dirty="0"/>
              <a:t> </a:t>
            </a:r>
            <a:r>
              <a:rPr lang="en-US" dirty="0"/>
              <a:t>Subgroup</a:t>
            </a:r>
          </a:p>
        </p:txBody>
      </p:sp>
      <p:sp>
        <p:nvSpPr>
          <p:cNvPr id="25" name="Content Placeholder 24">
            <a:extLst>
              <a:ext uri="{FF2B5EF4-FFF2-40B4-BE49-F238E27FC236}">
                <a16:creationId xmlns:a16="http://schemas.microsoft.com/office/drawing/2014/main" id="{138E8DA1-EF03-507C-3FC0-48CFBC584493}"/>
              </a:ext>
            </a:extLst>
          </p:cNvPr>
          <p:cNvSpPr>
            <a:spLocks noGrp="1"/>
          </p:cNvSpPr>
          <p:nvPr>
            <p:ph idx="1"/>
          </p:nvPr>
        </p:nvSpPr>
        <p:spPr>
          <a:xfrm>
            <a:off x="604675" y="5664412"/>
            <a:ext cx="10877529" cy="432646"/>
          </a:xfrm>
        </p:spPr>
        <p:txBody>
          <a:bodyPr/>
          <a:lstStyle/>
          <a:p>
            <a:r>
              <a:rPr lang="en-US" sz="2000" dirty="0"/>
              <a:t>Median rPFS in ITT population: 10.2 mo (95% CI: 8.3-11.2) with rucaparib vs 6.4 mo (95% CI: 5.6-8.2) with physician’s choice (HR: 0.61; 95% CI: 0.47-0.80; </a:t>
            </a:r>
            <a:r>
              <a:rPr lang="en-US" sz="2000" i="1" dirty="0"/>
              <a:t>P</a:t>
            </a:r>
            <a:r>
              <a:rPr lang="en-US" sz="2000" dirty="0"/>
              <a:t> </a:t>
            </a:r>
            <a:r>
              <a:rPr kumimoji="0" lang="en-US" sz="2000" b="0" i="0" u="none" strike="noStrike" cap="none" normalizeH="0" baseline="0" dirty="0">
                <a:ln>
                  <a:noFill/>
                </a:ln>
                <a:solidFill>
                  <a:schemeClr val="bg2">
                    <a:lumMod val="10000"/>
                  </a:schemeClr>
                </a:solidFill>
                <a:effectLst/>
                <a:cs typeface="Calibri" panose="020F0502020204030204" pitchFamily="34" charset="0"/>
              </a:rPr>
              <a:t>&lt;.001</a:t>
            </a:r>
            <a:r>
              <a:rPr lang="en-US" sz="2000" dirty="0"/>
              <a:t>)</a:t>
            </a:r>
          </a:p>
          <a:p>
            <a:endParaRPr lang="en-US" sz="2000" dirty="0"/>
          </a:p>
        </p:txBody>
      </p:sp>
      <p:sp>
        <p:nvSpPr>
          <p:cNvPr id="7" name="Text Box 15">
            <a:extLst>
              <a:ext uri="{FF2B5EF4-FFF2-40B4-BE49-F238E27FC236}">
                <a16:creationId xmlns:a16="http://schemas.microsoft.com/office/drawing/2014/main" id="{1F126585-7A01-D5B6-68DC-26D12C28B268}"/>
              </a:ext>
            </a:extLst>
          </p:cNvPr>
          <p:cNvSpPr txBox="1">
            <a:spLocks noChangeArrowheads="1"/>
          </p:cNvSpPr>
          <p:nvPr/>
        </p:nvSpPr>
        <p:spPr bwMode="auto">
          <a:xfrm>
            <a:off x="412751" y="64019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Bryce. ASCO GU 2023. Abstr 18. Fizazi. NEJM. 2023;388:719. </a:t>
            </a:r>
          </a:p>
        </p:txBody>
      </p:sp>
      <p:graphicFrame>
        <p:nvGraphicFramePr>
          <p:cNvPr id="26" name="Group 155">
            <a:extLst>
              <a:ext uri="{FF2B5EF4-FFF2-40B4-BE49-F238E27FC236}">
                <a16:creationId xmlns:a16="http://schemas.microsoft.com/office/drawing/2014/main" id="{1771182C-8C65-C24C-8149-57D69BE28635}"/>
              </a:ext>
            </a:extLst>
          </p:cNvPr>
          <p:cNvGraphicFramePr>
            <a:graphicFrameLocks/>
          </p:cNvGraphicFramePr>
          <p:nvPr>
            <p:extLst>
              <p:ext uri="{D42A27DB-BD31-4B8C-83A1-F6EECF244321}">
                <p14:modId xmlns:p14="http://schemas.microsoft.com/office/powerpoint/2010/main" val="2360757295"/>
              </p:ext>
            </p:extLst>
          </p:nvPr>
        </p:nvGraphicFramePr>
        <p:xfrm>
          <a:off x="6758620" y="1190617"/>
          <a:ext cx="4514995" cy="1371924"/>
        </p:xfrm>
        <a:graphic>
          <a:graphicData uri="http://schemas.openxmlformats.org/drawingml/2006/table">
            <a:tbl>
              <a:tblPr/>
              <a:tblGrid>
                <a:gridCol w="2873297">
                  <a:extLst>
                    <a:ext uri="{9D8B030D-6E8A-4147-A177-3AD203B41FA5}">
                      <a16:colId xmlns:a16="http://schemas.microsoft.com/office/drawing/2014/main" val="20000"/>
                    </a:ext>
                  </a:extLst>
                </a:gridCol>
                <a:gridCol w="1641698">
                  <a:extLst>
                    <a:ext uri="{9D8B030D-6E8A-4147-A177-3AD203B41FA5}">
                      <a16:colId xmlns:a16="http://schemas.microsoft.com/office/drawing/2014/main" val="20001"/>
                    </a:ext>
                  </a:extLst>
                </a:gridCol>
              </a:tblGrid>
              <a:tr h="1638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1" u="none" strike="noStrike" cap="none" normalizeH="0" baseline="0" dirty="0">
                        <a:ln>
                          <a:noFill/>
                        </a:ln>
                        <a:solidFill>
                          <a:sysClr val="windowText" lastClr="000000"/>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algn="ctr"/>
                      <a:r>
                        <a:rPr kumimoji="0" lang="en-US" sz="1800" b="1"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rPFS, Mo (95% CI)</a:t>
                      </a:r>
                      <a:endParaRPr lang="en-US" sz="1800" b="1" dirty="0">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0">
                <a:tc>
                  <a:txBody>
                    <a:bodyPr/>
                    <a:lstStyle/>
                    <a:p>
                      <a:pPr algn="r"/>
                      <a:r>
                        <a:rPr lang="en-US" sz="1800" b="1" dirty="0">
                          <a:solidFill>
                            <a:schemeClr val="accent1"/>
                          </a:solidFill>
                          <a:latin typeface="Calibri" panose="020F0502020204030204" pitchFamily="34" charset="0"/>
                          <a:cs typeface="Calibri" panose="020F0502020204030204" pitchFamily="34" charset="0"/>
                        </a:rPr>
                        <a:t>Rucaparib </a:t>
                      </a:r>
                      <a:r>
                        <a:rPr lang="en-US" sz="1800" b="0" dirty="0">
                          <a:solidFill>
                            <a:sysClr val="windowText" lastClr="000000"/>
                          </a:solidFill>
                          <a:latin typeface="Calibri" panose="020F0502020204030204" pitchFamily="34" charset="0"/>
                          <a:cs typeface="Calibri" panose="020F0502020204030204" pitchFamily="34" charset="0"/>
                        </a:rPr>
                        <a:t>(n = 201)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11.2 (9.2-13.8)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0">
                <a:tc>
                  <a:txBody>
                    <a:bodyPr/>
                    <a:lstStyle/>
                    <a:p>
                      <a:pPr algn="r"/>
                      <a:r>
                        <a:rPr lang="en-US" sz="1800" b="1" dirty="0">
                          <a:solidFill>
                            <a:schemeClr val="accent3"/>
                          </a:solidFill>
                          <a:latin typeface="Calibri" panose="020F0502020204030204" pitchFamily="34" charset="0"/>
                          <a:cs typeface="Calibri" panose="020F0502020204030204" pitchFamily="34" charset="0"/>
                        </a:rPr>
                        <a:t>Physician’s Choice </a:t>
                      </a:r>
                      <a:r>
                        <a:rPr lang="en-US" sz="1800" b="0" dirty="0">
                          <a:solidFill>
                            <a:schemeClr val="bg1"/>
                          </a:solidFill>
                          <a:latin typeface="Calibri" panose="020F0502020204030204" pitchFamily="34" charset="0"/>
                          <a:cs typeface="Calibri" panose="020F0502020204030204" pitchFamily="34" charset="0"/>
                        </a:rPr>
                        <a:t>(n = 101)</a:t>
                      </a:r>
                      <a:endPar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6.4 (5.4-8.3)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57927777"/>
                  </a:ext>
                </a:extLst>
              </a:tr>
            </a:tbl>
          </a:graphicData>
        </a:graphic>
      </p:graphicFrame>
      <p:sp>
        <p:nvSpPr>
          <p:cNvPr id="29" name="TextBox 28">
            <a:extLst>
              <a:ext uri="{FF2B5EF4-FFF2-40B4-BE49-F238E27FC236}">
                <a16:creationId xmlns:a16="http://schemas.microsoft.com/office/drawing/2014/main" id="{9152A750-B0EE-B5D9-8A1D-3026A270A4FE}"/>
              </a:ext>
            </a:extLst>
          </p:cNvPr>
          <p:cNvSpPr txBox="1"/>
          <p:nvPr/>
        </p:nvSpPr>
        <p:spPr bwMode="auto">
          <a:xfrm rot="16200000">
            <a:off x="-94073" y="2877334"/>
            <a:ext cx="3336409" cy="257295"/>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a:t>
            </a:r>
          </a:p>
        </p:txBody>
      </p:sp>
      <p:sp>
        <p:nvSpPr>
          <p:cNvPr id="2" name="TextBox 1">
            <a:extLst>
              <a:ext uri="{FF2B5EF4-FFF2-40B4-BE49-F238E27FC236}">
                <a16:creationId xmlns:a16="http://schemas.microsoft.com/office/drawing/2014/main" id="{D41DC336-71BE-7E88-6C8C-E0ED906E2A90}"/>
              </a:ext>
            </a:extLst>
          </p:cNvPr>
          <p:cNvSpPr txBox="1"/>
          <p:nvPr/>
        </p:nvSpPr>
        <p:spPr bwMode="auto">
          <a:xfrm>
            <a:off x="4699137" y="4573963"/>
            <a:ext cx="1488756"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12" name="Group 11">
            <a:extLst>
              <a:ext uri="{FF2B5EF4-FFF2-40B4-BE49-F238E27FC236}">
                <a16:creationId xmlns:a16="http://schemas.microsoft.com/office/drawing/2014/main" id="{C1632A2E-0F14-15FA-0255-EA7C1884FB86}"/>
              </a:ext>
            </a:extLst>
          </p:cNvPr>
          <p:cNvGrpSpPr/>
          <p:nvPr/>
        </p:nvGrpSpPr>
        <p:grpSpPr>
          <a:xfrm>
            <a:off x="1858951" y="1396798"/>
            <a:ext cx="373212" cy="3152386"/>
            <a:chOff x="1707425" y="1531858"/>
            <a:chExt cx="535724" cy="3152386"/>
          </a:xfrm>
        </p:grpSpPr>
        <p:sp>
          <p:nvSpPr>
            <p:cNvPr id="4" name="TextBox 3">
              <a:extLst>
                <a:ext uri="{FF2B5EF4-FFF2-40B4-BE49-F238E27FC236}">
                  <a16:creationId xmlns:a16="http://schemas.microsoft.com/office/drawing/2014/main" id="{9706789A-FBA2-2E5A-D269-BEF380B8EC77}"/>
                </a:ext>
              </a:extLst>
            </p:cNvPr>
            <p:cNvSpPr txBox="1"/>
            <p:nvPr/>
          </p:nvSpPr>
          <p:spPr bwMode="auto">
            <a:xfrm>
              <a:off x="1707425" y="153185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 name="TextBox 5">
              <a:extLst>
                <a:ext uri="{FF2B5EF4-FFF2-40B4-BE49-F238E27FC236}">
                  <a16:creationId xmlns:a16="http://schemas.microsoft.com/office/drawing/2014/main" id="{8DE4338A-9D92-657B-34AF-F85EBF640B5D}"/>
                </a:ext>
              </a:extLst>
            </p:cNvPr>
            <p:cNvSpPr txBox="1"/>
            <p:nvPr/>
          </p:nvSpPr>
          <p:spPr bwMode="auto">
            <a:xfrm>
              <a:off x="1824445" y="20864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 name="TextBox 7">
              <a:extLst>
                <a:ext uri="{FF2B5EF4-FFF2-40B4-BE49-F238E27FC236}">
                  <a16:creationId xmlns:a16="http://schemas.microsoft.com/office/drawing/2014/main" id="{102FBC50-B84C-EF37-6C18-53FF4954B7BA}"/>
                </a:ext>
              </a:extLst>
            </p:cNvPr>
            <p:cNvSpPr txBox="1"/>
            <p:nvPr/>
          </p:nvSpPr>
          <p:spPr bwMode="auto">
            <a:xfrm>
              <a:off x="1824445" y="26587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 name="TextBox 8">
              <a:extLst>
                <a:ext uri="{FF2B5EF4-FFF2-40B4-BE49-F238E27FC236}">
                  <a16:creationId xmlns:a16="http://schemas.microsoft.com/office/drawing/2014/main" id="{1C2406E9-1641-9456-4FC4-7C7C4C815F8B}"/>
                </a:ext>
              </a:extLst>
            </p:cNvPr>
            <p:cNvSpPr txBox="1"/>
            <p:nvPr/>
          </p:nvSpPr>
          <p:spPr bwMode="auto">
            <a:xfrm>
              <a:off x="1824445" y="321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 name="TextBox 9">
              <a:extLst>
                <a:ext uri="{FF2B5EF4-FFF2-40B4-BE49-F238E27FC236}">
                  <a16:creationId xmlns:a16="http://schemas.microsoft.com/office/drawing/2014/main" id="{C9B56C95-5F61-4CBF-574C-4C009CB86577}"/>
                </a:ext>
              </a:extLst>
            </p:cNvPr>
            <p:cNvSpPr txBox="1"/>
            <p:nvPr/>
          </p:nvSpPr>
          <p:spPr bwMode="auto">
            <a:xfrm>
              <a:off x="1824445" y="37603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1" name="TextBox 10">
              <a:extLst>
                <a:ext uri="{FF2B5EF4-FFF2-40B4-BE49-F238E27FC236}">
                  <a16:creationId xmlns:a16="http://schemas.microsoft.com/office/drawing/2014/main" id="{1493D6DB-769B-87EE-6130-1C9A9931EE56}"/>
                </a:ext>
              </a:extLst>
            </p:cNvPr>
            <p:cNvSpPr txBox="1"/>
            <p:nvPr/>
          </p:nvSpPr>
          <p:spPr bwMode="auto">
            <a:xfrm>
              <a:off x="1941464" y="43149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grpSp>
        <p:nvGrpSpPr>
          <p:cNvPr id="34" name="Group 33">
            <a:extLst>
              <a:ext uri="{FF2B5EF4-FFF2-40B4-BE49-F238E27FC236}">
                <a16:creationId xmlns:a16="http://schemas.microsoft.com/office/drawing/2014/main" id="{E240D8FB-25B4-FB5C-3275-22FBF7DCF6F6}"/>
              </a:ext>
            </a:extLst>
          </p:cNvPr>
          <p:cNvGrpSpPr/>
          <p:nvPr/>
        </p:nvGrpSpPr>
        <p:grpSpPr>
          <a:xfrm>
            <a:off x="2127078" y="4366332"/>
            <a:ext cx="6654709" cy="369332"/>
            <a:chOff x="2092306" y="4501392"/>
            <a:chExt cx="9552455" cy="369332"/>
          </a:xfrm>
        </p:grpSpPr>
        <p:sp>
          <p:nvSpPr>
            <p:cNvPr id="13" name="TextBox 12">
              <a:extLst>
                <a:ext uri="{FF2B5EF4-FFF2-40B4-BE49-F238E27FC236}">
                  <a16:creationId xmlns:a16="http://schemas.microsoft.com/office/drawing/2014/main" id="{25394025-DB49-2E09-3BDC-97DB154E1228}"/>
                </a:ext>
              </a:extLst>
            </p:cNvPr>
            <p:cNvSpPr txBox="1"/>
            <p:nvPr/>
          </p:nvSpPr>
          <p:spPr bwMode="auto">
            <a:xfrm>
              <a:off x="2092306"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 name="TextBox 13">
              <a:extLst>
                <a:ext uri="{FF2B5EF4-FFF2-40B4-BE49-F238E27FC236}">
                  <a16:creationId xmlns:a16="http://schemas.microsoft.com/office/drawing/2014/main" id="{4EBFBFCF-AE59-8F89-F292-0FE8EEDC702C}"/>
                </a:ext>
              </a:extLst>
            </p:cNvPr>
            <p:cNvSpPr txBox="1"/>
            <p:nvPr/>
          </p:nvSpPr>
          <p:spPr bwMode="auto">
            <a:xfrm>
              <a:off x="2705891"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5" name="TextBox 14">
              <a:extLst>
                <a:ext uri="{FF2B5EF4-FFF2-40B4-BE49-F238E27FC236}">
                  <a16:creationId xmlns:a16="http://schemas.microsoft.com/office/drawing/2014/main" id="{D77860FE-75B4-CE13-CB01-22C5635F2EB0}"/>
                </a:ext>
              </a:extLst>
            </p:cNvPr>
            <p:cNvSpPr txBox="1"/>
            <p:nvPr/>
          </p:nvSpPr>
          <p:spPr bwMode="auto">
            <a:xfrm>
              <a:off x="3322230"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6" name="TextBox 15">
              <a:extLst>
                <a:ext uri="{FF2B5EF4-FFF2-40B4-BE49-F238E27FC236}">
                  <a16:creationId xmlns:a16="http://schemas.microsoft.com/office/drawing/2014/main" id="{8896093D-BA8E-2B41-9880-CB1495D04B92}"/>
                </a:ext>
              </a:extLst>
            </p:cNvPr>
            <p:cNvSpPr txBox="1"/>
            <p:nvPr/>
          </p:nvSpPr>
          <p:spPr bwMode="auto">
            <a:xfrm>
              <a:off x="3935815" y="450139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7" name="TextBox 16">
              <a:extLst>
                <a:ext uri="{FF2B5EF4-FFF2-40B4-BE49-F238E27FC236}">
                  <a16:creationId xmlns:a16="http://schemas.microsoft.com/office/drawing/2014/main" id="{C4DB40B5-41A8-51F7-256D-6C0B7E75D310}"/>
                </a:ext>
              </a:extLst>
            </p:cNvPr>
            <p:cNvSpPr txBox="1"/>
            <p:nvPr/>
          </p:nvSpPr>
          <p:spPr bwMode="auto">
            <a:xfrm>
              <a:off x="4490891"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8" name="TextBox 17">
              <a:extLst>
                <a:ext uri="{FF2B5EF4-FFF2-40B4-BE49-F238E27FC236}">
                  <a16:creationId xmlns:a16="http://schemas.microsoft.com/office/drawing/2014/main" id="{0E01B986-3293-5275-05F2-594F79C32879}"/>
                </a:ext>
              </a:extLst>
            </p:cNvPr>
            <p:cNvSpPr txBox="1"/>
            <p:nvPr/>
          </p:nvSpPr>
          <p:spPr bwMode="auto">
            <a:xfrm>
              <a:off x="5104476"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9" name="TextBox 18">
              <a:extLst>
                <a:ext uri="{FF2B5EF4-FFF2-40B4-BE49-F238E27FC236}">
                  <a16:creationId xmlns:a16="http://schemas.microsoft.com/office/drawing/2014/main" id="{C6B3BBA2-CB4C-74DC-644F-FF5C398256C4}"/>
                </a:ext>
              </a:extLst>
            </p:cNvPr>
            <p:cNvSpPr txBox="1"/>
            <p:nvPr/>
          </p:nvSpPr>
          <p:spPr bwMode="auto">
            <a:xfrm>
              <a:off x="5720815"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 name="TextBox 19">
              <a:extLst>
                <a:ext uri="{FF2B5EF4-FFF2-40B4-BE49-F238E27FC236}">
                  <a16:creationId xmlns:a16="http://schemas.microsoft.com/office/drawing/2014/main" id="{63DF71AE-B690-069A-F0EB-0D4812856B9D}"/>
                </a:ext>
              </a:extLst>
            </p:cNvPr>
            <p:cNvSpPr txBox="1"/>
            <p:nvPr/>
          </p:nvSpPr>
          <p:spPr bwMode="auto">
            <a:xfrm>
              <a:off x="6334400"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1" name="TextBox 20">
              <a:extLst>
                <a:ext uri="{FF2B5EF4-FFF2-40B4-BE49-F238E27FC236}">
                  <a16:creationId xmlns:a16="http://schemas.microsoft.com/office/drawing/2014/main" id="{89CF8FAB-169D-8C70-0397-C1A737232E94}"/>
                </a:ext>
              </a:extLst>
            </p:cNvPr>
            <p:cNvSpPr txBox="1"/>
            <p:nvPr/>
          </p:nvSpPr>
          <p:spPr bwMode="auto">
            <a:xfrm>
              <a:off x="6933074"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2" name="TextBox 21">
              <a:extLst>
                <a:ext uri="{FF2B5EF4-FFF2-40B4-BE49-F238E27FC236}">
                  <a16:creationId xmlns:a16="http://schemas.microsoft.com/office/drawing/2014/main" id="{D7161719-089C-B03C-9511-9D9FF65D5E3A}"/>
                </a:ext>
              </a:extLst>
            </p:cNvPr>
            <p:cNvSpPr txBox="1"/>
            <p:nvPr/>
          </p:nvSpPr>
          <p:spPr bwMode="auto">
            <a:xfrm>
              <a:off x="7546659"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3" name="TextBox 22">
              <a:extLst>
                <a:ext uri="{FF2B5EF4-FFF2-40B4-BE49-F238E27FC236}">
                  <a16:creationId xmlns:a16="http://schemas.microsoft.com/office/drawing/2014/main" id="{2FEB53D3-DFCC-761A-DA1E-47F19FEFEA5D}"/>
                </a:ext>
              </a:extLst>
            </p:cNvPr>
            <p:cNvSpPr txBox="1"/>
            <p:nvPr/>
          </p:nvSpPr>
          <p:spPr bwMode="auto">
            <a:xfrm>
              <a:off x="816299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7" name="TextBox 26">
              <a:extLst>
                <a:ext uri="{FF2B5EF4-FFF2-40B4-BE49-F238E27FC236}">
                  <a16:creationId xmlns:a16="http://schemas.microsoft.com/office/drawing/2014/main" id="{E5BDE499-F088-7E04-5FC6-3249DE959AB7}"/>
                </a:ext>
              </a:extLst>
            </p:cNvPr>
            <p:cNvSpPr txBox="1"/>
            <p:nvPr/>
          </p:nvSpPr>
          <p:spPr bwMode="auto">
            <a:xfrm>
              <a:off x="877658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8" name="TextBox 27">
              <a:extLst>
                <a:ext uri="{FF2B5EF4-FFF2-40B4-BE49-F238E27FC236}">
                  <a16:creationId xmlns:a16="http://schemas.microsoft.com/office/drawing/2014/main" id="{C3DA1A36-43DD-FC95-BD52-841DA1394F25}"/>
                </a:ext>
              </a:extLst>
            </p:cNvPr>
            <p:cNvSpPr txBox="1"/>
            <p:nvPr/>
          </p:nvSpPr>
          <p:spPr bwMode="auto">
            <a:xfrm>
              <a:off x="9382548"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1" name="TextBox 30">
              <a:extLst>
                <a:ext uri="{FF2B5EF4-FFF2-40B4-BE49-F238E27FC236}">
                  <a16:creationId xmlns:a16="http://schemas.microsoft.com/office/drawing/2014/main" id="{29D2FED5-236E-DAE0-4E0C-10B496BCC47C}"/>
                </a:ext>
              </a:extLst>
            </p:cNvPr>
            <p:cNvSpPr txBox="1"/>
            <p:nvPr/>
          </p:nvSpPr>
          <p:spPr bwMode="auto">
            <a:xfrm>
              <a:off x="9996133"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32" name="TextBox 31">
              <a:extLst>
                <a:ext uri="{FF2B5EF4-FFF2-40B4-BE49-F238E27FC236}">
                  <a16:creationId xmlns:a16="http://schemas.microsoft.com/office/drawing/2014/main" id="{C423B00F-B3EC-9A9B-934B-9BA2553D62BE}"/>
                </a:ext>
              </a:extLst>
            </p:cNvPr>
            <p:cNvSpPr txBox="1"/>
            <p:nvPr/>
          </p:nvSpPr>
          <p:spPr bwMode="auto">
            <a:xfrm>
              <a:off x="10612472"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33" name="TextBox 32">
              <a:extLst>
                <a:ext uri="{FF2B5EF4-FFF2-40B4-BE49-F238E27FC236}">
                  <a16:creationId xmlns:a16="http://schemas.microsoft.com/office/drawing/2014/main" id="{5720B232-5213-E996-6669-351BC8B763BE}"/>
                </a:ext>
              </a:extLst>
            </p:cNvPr>
            <p:cNvSpPr txBox="1"/>
            <p:nvPr/>
          </p:nvSpPr>
          <p:spPr bwMode="auto">
            <a:xfrm>
              <a:off x="11226057" y="45013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grpSp>
      <p:sp>
        <p:nvSpPr>
          <p:cNvPr id="35" name="TextBox 34">
            <a:extLst>
              <a:ext uri="{FF2B5EF4-FFF2-40B4-BE49-F238E27FC236}">
                <a16:creationId xmlns:a16="http://schemas.microsoft.com/office/drawing/2014/main" id="{89741B5F-7272-9012-4836-50C3EFC0F59F}"/>
              </a:ext>
            </a:extLst>
          </p:cNvPr>
          <p:cNvSpPr txBox="1"/>
          <p:nvPr/>
        </p:nvSpPr>
        <p:spPr bwMode="auto">
          <a:xfrm>
            <a:off x="6233965" y="3563411"/>
            <a:ext cx="7977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Rucaparib</a:t>
            </a:r>
            <a:endPar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F69ABF49-291C-0EC8-6593-1CBF0FCD7337}"/>
              </a:ext>
            </a:extLst>
          </p:cNvPr>
          <p:cNvSpPr txBox="1"/>
          <p:nvPr/>
        </p:nvSpPr>
        <p:spPr bwMode="auto">
          <a:xfrm>
            <a:off x="3060703" y="3985359"/>
            <a:ext cx="1941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Physician’s Choice </a:t>
            </a:r>
          </a:p>
        </p:txBody>
      </p:sp>
      <p:sp>
        <p:nvSpPr>
          <p:cNvPr id="37" name="TextBox 36">
            <a:extLst>
              <a:ext uri="{FF2B5EF4-FFF2-40B4-BE49-F238E27FC236}">
                <a16:creationId xmlns:a16="http://schemas.microsoft.com/office/drawing/2014/main" id="{00F02DD6-4AEA-7E34-3EBB-538ADCD180B3}"/>
              </a:ext>
            </a:extLst>
          </p:cNvPr>
          <p:cNvSpPr txBox="1"/>
          <p:nvPr/>
        </p:nvSpPr>
        <p:spPr bwMode="auto">
          <a:xfrm>
            <a:off x="637063" y="4613831"/>
            <a:ext cx="142962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Rucaparib</a:t>
            </a:r>
          </a:p>
          <a:p>
            <a:pPr marL="0" marR="0" lvl="0" indent="0" algn="r" defTabSz="914400" rtl="0" eaLnBrk="0" fontAlgn="base" latinLnBrk="0" hangingPunct="0">
              <a:lnSpc>
                <a:spcPct val="90000"/>
              </a:lnSpc>
              <a:spcBef>
                <a:spcPts val="0"/>
              </a:spcBef>
              <a:spcAft>
                <a:spcPct val="0"/>
              </a:spcAft>
              <a:buClrTx/>
              <a:buSzTx/>
              <a:buFontTx/>
              <a:buNone/>
              <a:tabLst/>
              <a:defRPr/>
            </a:pPr>
            <a:endParaRPr kumimoji="0" lang="en-US" sz="13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3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Physician’s Choice</a:t>
            </a:r>
          </a:p>
        </p:txBody>
      </p:sp>
      <p:sp>
        <p:nvSpPr>
          <p:cNvPr id="38" name="Freeform: Shape 37">
            <a:extLst>
              <a:ext uri="{FF2B5EF4-FFF2-40B4-BE49-F238E27FC236}">
                <a16:creationId xmlns:a16="http://schemas.microsoft.com/office/drawing/2014/main" id="{11C10B0C-9023-3FEE-58BD-776323852EF6}"/>
              </a:ext>
            </a:extLst>
          </p:cNvPr>
          <p:cNvSpPr/>
          <p:nvPr/>
        </p:nvSpPr>
        <p:spPr bwMode="auto">
          <a:xfrm>
            <a:off x="2230164" y="1587060"/>
            <a:ext cx="6412627" cy="2781300"/>
          </a:xfrm>
          <a:custGeom>
            <a:avLst/>
            <a:gdLst>
              <a:gd name="connsiteX0" fmla="*/ 0 w 9182100"/>
              <a:gd name="connsiteY0" fmla="*/ 0 h 2781300"/>
              <a:gd name="connsiteX1" fmla="*/ 0 w 9182100"/>
              <a:gd name="connsiteY1" fmla="*/ 2781300 h 2781300"/>
              <a:gd name="connsiteX2" fmla="*/ 9182100 w 9182100"/>
              <a:gd name="connsiteY2" fmla="*/ 2781300 h 2781300"/>
            </a:gdLst>
            <a:ahLst/>
            <a:cxnLst>
              <a:cxn ang="0">
                <a:pos x="connsiteX0" y="connsiteY0"/>
              </a:cxn>
              <a:cxn ang="0">
                <a:pos x="connsiteX1" y="connsiteY1"/>
              </a:cxn>
              <a:cxn ang="0">
                <a:pos x="connsiteX2" y="connsiteY2"/>
              </a:cxn>
            </a:cxnLst>
            <a:rect l="l" t="t" r="r" b="b"/>
            <a:pathLst>
              <a:path w="9182100" h="2781300">
                <a:moveTo>
                  <a:pt x="0" y="0"/>
                </a:moveTo>
                <a:lnTo>
                  <a:pt x="0" y="2781300"/>
                </a:lnTo>
                <a:lnTo>
                  <a:pt x="9182100" y="27813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6" name="Group 45">
            <a:extLst>
              <a:ext uri="{FF2B5EF4-FFF2-40B4-BE49-F238E27FC236}">
                <a16:creationId xmlns:a16="http://schemas.microsoft.com/office/drawing/2014/main" id="{0B685CC2-9A83-852D-4CBD-4C01C25453FB}"/>
              </a:ext>
            </a:extLst>
          </p:cNvPr>
          <p:cNvGrpSpPr/>
          <p:nvPr/>
        </p:nvGrpSpPr>
        <p:grpSpPr>
          <a:xfrm>
            <a:off x="2170614" y="1589084"/>
            <a:ext cx="55632" cy="2785078"/>
            <a:chOff x="1807857" y="1724144"/>
            <a:chExt cx="1172269" cy="2785078"/>
          </a:xfrm>
        </p:grpSpPr>
        <p:cxnSp>
          <p:nvCxnSpPr>
            <p:cNvPr id="40" name="Straight Connector 39">
              <a:extLst>
                <a:ext uri="{FF2B5EF4-FFF2-40B4-BE49-F238E27FC236}">
                  <a16:creationId xmlns:a16="http://schemas.microsoft.com/office/drawing/2014/main" id="{7AF94DC0-9179-C2EB-E983-1FC72E447426}"/>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7BD4830-FF53-515B-22D4-16A4B83DA1C2}"/>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D56F26C-5313-7650-AFCD-C1D3B74DC802}"/>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29B502E-B553-8432-C7D2-509792A3EECE}"/>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584B8E6-711D-0F3B-00BD-E11C6E7C518C}"/>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C0F6AD3D-F5BD-C414-B9DA-DC50901097B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1F989ADE-7012-53E1-CFB8-3BD222CAE602}"/>
              </a:ext>
            </a:extLst>
          </p:cNvPr>
          <p:cNvGrpSpPr/>
          <p:nvPr/>
        </p:nvGrpSpPr>
        <p:grpSpPr>
          <a:xfrm>
            <a:off x="2232162" y="4374162"/>
            <a:ext cx="6397868" cy="93261"/>
            <a:chOff x="2243148" y="4509222"/>
            <a:chExt cx="9183774" cy="93261"/>
          </a:xfrm>
        </p:grpSpPr>
        <p:grpSp>
          <p:nvGrpSpPr>
            <p:cNvPr id="47" name="Group 46">
              <a:extLst>
                <a:ext uri="{FF2B5EF4-FFF2-40B4-BE49-F238E27FC236}">
                  <a16:creationId xmlns:a16="http://schemas.microsoft.com/office/drawing/2014/main" id="{B3BEC353-3EB3-9720-61F1-B4F7705164B7}"/>
                </a:ext>
              </a:extLst>
            </p:cNvPr>
            <p:cNvGrpSpPr/>
            <p:nvPr/>
          </p:nvGrpSpPr>
          <p:grpSpPr>
            <a:xfrm rot="5400000">
              <a:off x="3730513" y="3021857"/>
              <a:ext cx="93261" cy="3067991"/>
              <a:chOff x="1807857" y="1724144"/>
              <a:chExt cx="1172269" cy="2785078"/>
            </a:xfrm>
          </p:grpSpPr>
          <p:cxnSp>
            <p:nvCxnSpPr>
              <p:cNvPr id="48" name="Straight Connector 47">
                <a:extLst>
                  <a:ext uri="{FF2B5EF4-FFF2-40B4-BE49-F238E27FC236}">
                    <a16:creationId xmlns:a16="http://schemas.microsoft.com/office/drawing/2014/main" id="{72A1B63E-C65E-5217-209E-E41BE1E29715}"/>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9DA5147-9988-FBC9-2552-251ADF24D423}"/>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9067E0C-E7D0-E3C1-DF5B-767649CA4C91}"/>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B799D4E-4E30-DCE4-ED3A-9D867B03BA60}"/>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81D4F52-1244-280B-1C9E-116CA7AE57AD}"/>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875DE2C-38DD-BBC9-CF0E-6FCCB05F9CD4}"/>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559E3A25-8E2F-0777-7468-7B214A95D658}"/>
                </a:ext>
              </a:extLst>
            </p:cNvPr>
            <p:cNvGrpSpPr/>
            <p:nvPr/>
          </p:nvGrpSpPr>
          <p:grpSpPr>
            <a:xfrm rot="5400000">
              <a:off x="7417532" y="3021857"/>
              <a:ext cx="93261" cy="3067991"/>
              <a:chOff x="1807857" y="1724144"/>
              <a:chExt cx="1172269" cy="2785078"/>
            </a:xfrm>
          </p:grpSpPr>
          <p:cxnSp>
            <p:nvCxnSpPr>
              <p:cNvPr id="55" name="Straight Connector 54">
                <a:extLst>
                  <a:ext uri="{FF2B5EF4-FFF2-40B4-BE49-F238E27FC236}">
                    <a16:creationId xmlns:a16="http://schemas.microsoft.com/office/drawing/2014/main" id="{39792DB8-B80B-83A9-F198-5A545B4A52B9}"/>
                  </a:ext>
                </a:extLst>
              </p:cNvPr>
              <p:cNvCxnSpPr>
                <a:cxnSpLocks/>
              </p:cNvCxnSpPr>
              <p:nvPr/>
            </p:nvCxnSpPr>
            <p:spPr bwMode="auto">
              <a:xfrm>
                <a:off x="1807857" y="172414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14A6B174-6F59-4DC8-22B4-A53E0138D7E1}"/>
                  </a:ext>
                </a:extLst>
              </p:cNvPr>
              <p:cNvCxnSpPr>
                <a:cxnSpLocks/>
              </p:cNvCxnSpPr>
              <p:nvPr/>
            </p:nvCxnSpPr>
            <p:spPr bwMode="auto">
              <a:xfrm>
                <a:off x="1807857" y="2288382"/>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C95065F-7A61-7418-8A07-673561AEF65A}"/>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62374FF-0F88-CD10-FCB8-A9AEBEC4FC15}"/>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2005D5A-6B40-3C59-9174-4273F9E66631}"/>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AB73B25-09B6-D061-61FE-C6DEDC9CA4BA}"/>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B89CF3DE-2AE4-170D-EF16-7A6A37703E78}"/>
                </a:ext>
              </a:extLst>
            </p:cNvPr>
            <p:cNvGrpSpPr/>
            <p:nvPr/>
          </p:nvGrpSpPr>
          <p:grpSpPr>
            <a:xfrm rot="5400000">
              <a:off x="10462781" y="3638342"/>
              <a:ext cx="93261" cy="1835021"/>
              <a:chOff x="1807857" y="2843416"/>
              <a:chExt cx="1172269" cy="1665806"/>
            </a:xfrm>
          </p:grpSpPr>
          <p:cxnSp>
            <p:nvCxnSpPr>
              <p:cNvPr id="64" name="Straight Connector 63">
                <a:extLst>
                  <a:ext uri="{FF2B5EF4-FFF2-40B4-BE49-F238E27FC236}">
                    <a16:creationId xmlns:a16="http://schemas.microsoft.com/office/drawing/2014/main" id="{7BB9B6C2-D506-5D87-EE22-C33A06353316}"/>
                  </a:ext>
                </a:extLst>
              </p:cNvPr>
              <p:cNvCxnSpPr>
                <a:cxnSpLocks/>
              </p:cNvCxnSpPr>
              <p:nvPr/>
            </p:nvCxnSpPr>
            <p:spPr bwMode="auto">
              <a:xfrm>
                <a:off x="1807857" y="2843416"/>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C1F2951B-2B6F-9A69-5770-A74B594B10A6}"/>
                  </a:ext>
                </a:extLst>
              </p:cNvPr>
              <p:cNvCxnSpPr>
                <a:cxnSpLocks/>
              </p:cNvCxnSpPr>
              <p:nvPr/>
            </p:nvCxnSpPr>
            <p:spPr bwMode="auto">
              <a:xfrm>
                <a:off x="1807857" y="340765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9BE4253-DABD-CA39-2056-33667BADB93A}"/>
                  </a:ext>
                </a:extLst>
              </p:cNvPr>
              <p:cNvCxnSpPr>
                <a:cxnSpLocks/>
              </p:cNvCxnSpPr>
              <p:nvPr/>
            </p:nvCxnSpPr>
            <p:spPr bwMode="auto">
              <a:xfrm>
                <a:off x="1807857" y="3944984"/>
                <a:ext cx="117226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A82DD39-0F14-9894-96A3-FFDABCFA6B79}"/>
                  </a:ext>
                </a:extLst>
              </p:cNvPr>
              <p:cNvCxnSpPr>
                <a:cxnSpLocks/>
              </p:cNvCxnSpPr>
              <p:nvPr/>
            </p:nvCxnSpPr>
            <p:spPr bwMode="auto">
              <a:xfrm>
                <a:off x="1807857" y="4509222"/>
                <a:ext cx="1172269"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9" name="Group 68">
            <a:extLst>
              <a:ext uri="{FF2B5EF4-FFF2-40B4-BE49-F238E27FC236}">
                <a16:creationId xmlns:a16="http://schemas.microsoft.com/office/drawing/2014/main" id="{75465278-0472-11CA-16BC-9446FE1F1C3F}"/>
              </a:ext>
            </a:extLst>
          </p:cNvPr>
          <p:cNvGrpSpPr/>
          <p:nvPr/>
        </p:nvGrpSpPr>
        <p:grpSpPr>
          <a:xfrm>
            <a:off x="2012390" y="4808787"/>
            <a:ext cx="6894618" cy="812530"/>
            <a:chOff x="1927679" y="4501392"/>
            <a:chExt cx="9896831" cy="812530"/>
          </a:xfrm>
        </p:grpSpPr>
        <p:sp>
          <p:nvSpPr>
            <p:cNvPr id="70" name="TextBox 69">
              <a:extLst>
                <a:ext uri="{FF2B5EF4-FFF2-40B4-BE49-F238E27FC236}">
                  <a16:creationId xmlns:a16="http://schemas.microsoft.com/office/drawing/2014/main" id="{0ED70ABC-4664-A9A0-FB24-BA6A1501D9A0}"/>
                </a:ext>
              </a:extLst>
            </p:cNvPr>
            <p:cNvSpPr txBox="1"/>
            <p:nvPr/>
          </p:nvSpPr>
          <p:spPr bwMode="auto">
            <a:xfrm>
              <a:off x="1927679" y="4501392"/>
              <a:ext cx="63094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71" name="TextBox 70">
              <a:extLst>
                <a:ext uri="{FF2B5EF4-FFF2-40B4-BE49-F238E27FC236}">
                  <a16:creationId xmlns:a16="http://schemas.microsoft.com/office/drawing/2014/main" id="{F9917F23-3257-2EBC-0A38-203EAC5F4FF3}"/>
                </a:ext>
              </a:extLst>
            </p:cNvPr>
            <p:cNvSpPr txBox="1"/>
            <p:nvPr/>
          </p:nvSpPr>
          <p:spPr bwMode="auto">
            <a:xfrm>
              <a:off x="2528609" y="4501392"/>
              <a:ext cx="6562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72" name="TextBox 71">
              <a:extLst>
                <a:ext uri="{FF2B5EF4-FFF2-40B4-BE49-F238E27FC236}">
                  <a16:creationId xmlns:a16="http://schemas.microsoft.com/office/drawing/2014/main" id="{483D29F7-0FD3-F3F7-5A0E-80E25AEA80D1}"/>
                </a:ext>
              </a:extLst>
            </p:cNvPr>
            <p:cNvSpPr txBox="1"/>
            <p:nvPr/>
          </p:nvSpPr>
          <p:spPr bwMode="auto">
            <a:xfrm>
              <a:off x="3144948" y="4501392"/>
              <a:ext cx="6562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73" name="TextBox 72">
              <a:extLst>
                <a:ext uri="{FF2B5EF4-FFF2-40B4-BE49-F238E27FC236}">
                  <a16:creationId xmlns:a16="http://schemas.microsoft.com/office/drawing/2014/main" id="{FF4753A3-F24F-471D-79CF-4AF5CC920CC0}"/>
                </a:ext>
              </a:extLst>
            </p:cNvPr>
            <p:cNvSpPr txBox="1"/>
            <p:nvPr/>
          </p:nvSpPr>
          <p:spPr bwMode="auto">
            <a:xfrm>
              <a:off x="3758532" y="4501392"/>
              <a:ext cx="6562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74" name="TextBox 73">
              <a:extLst>
                <a:ext uri="{FF2B5EF4-FFF2-40B4-BE49-F238E27FC236}">
                  <a16:creationId xmlns:a16="http://schemas.microsoft.com/office/drawing/2014/main" id="{A4B3A79C-9FF4-BED4-3C4B-C4DCADAECAC4}"/>
                </a:ext>
              </a:extLst>
            </p:cNvPr>
            <p:cNvSpPr txBox="1"/>
            <p:nvPr/>
          </p:nvSpPr>
          <p:spPr bwMode="auto">
            <a:xfrm>
              <a:off x="4372115" y="4501392"/>
              <a:ext cx="6562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p>
          </p:txBody>
        </p:sp>
        <p:sp>
          <p:nvSpPr>
            <p:cNvPr id="75" name="TextBox 74">
              <a:extLst>
                <a:ext uri="{FF2B5EF4-FFF2-40B4-BE49-F238E27FC236}">
                  <a16:creationId xmlns:a16="http://schemas.microsoft.com/office/drawing/2014/main" id="{27BCE034-CFE7-3F23-68EA-D1F027094C1D}"/>
                </a:ext>
              </a:extLst>
            </p:cNvPr>
            <p:cNvSpPr txBox="1"/>
            <p:nvPr/>
          </p:nvSpPr>
          <p:spPr bwMode="auto">
            <a:xfrm>
              <a:off x="4985701" y="4501392"/>
              <a:ext cx="656250"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76" name="TextBox 75">
              <a:extLst>
                <a:ext uri="{FF2B5EF4-FFF2-40B4-BE49-F238E27FC236}">
                  <a16:creationId xmlns:a16="http://schemas.microsoft.com/office/drawing/2014/main" id="{2B26290E-16ED-F346-7BBB-26CDF1EC2925}"/>
                </a:ext>
              </a:extLst>
            </p:cNvPr>
            <p:cNvSpPr txBox="1"/>
            <p:nvPr/>
          </p:nvSpPr>
          <p:spPr bwMode="auto">
            <a:xfrm>
              <a:off x="5541064" y="4501392"/>
              <a:ext cx="778204"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77" name="TextBox 76">
              <a:extLst>
                <a:ext uri="{FF2B5EF4-FFF2-40B4-BE49-F238E27FC236}">
                  <a16:creationId xmlns:a16="http://schemas.microsoft.com/office/drawing/2014/main" id="{1806DA35-8EA0-91FD-921C-1B5C64FC4204}"/>
                </a:ext>
              </a:extLst>
            </p:cNvPr>
            <p:cNvSpPr txBox="1"/>
            <p:nvPr/>
          </p:nvSpPr>
          <p:spPr bwMode="auto">
            <a:xfrm>
              <a:off x="6154650" y="4501392"/>
              <a:ext cx="778204"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(109)</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78" name="TextBox 77">
              <a:extLst>
                <a:ext uri="{FF2B5EF4-FFF2-40B4-BE49-F238E27FC236}">
                  <a16:creationId xmlns:a16="http://schemas.microsoft.com/office/drawing/2014/main" id="{73FC25AC-6808-8FBE-876D-0E11F7669756}"/>
                </a:ext>
              </a:extLst>
            </p:cNvPr>
            <p:cNvSpPr txBox="1"/>
            <p:nvPr/>
          </p:nvSpPr>
          <p:spPr bwMode="auto">
            <a:xfrm>
              <a:off x="6753325" y="4501392"/>
              <a:ext cx="778204"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p:txBody>
        </p:sp>
        <p:sp>
          <p:nvSpPr>
            <p:cNvPr id="79" name="TextBox 78">
              <a:extLst>
                <a:ext uri="{FF2B5EF4-FFF2-40B4-BE49-F238E27FC236}">
                  <a16:creationId xmlns:a16="http://schemas.microsoft.com/office/drawing/2014/main" id="{2C973EF1-C3F8-D5D8-B33D-E6FA758A4A6F}"/>
                </a:ext>
              </a:extLst>
            </p:cNvPr>
            <p:cNvSpPr txBox="1"/>
            <p:nvPr/>
          </p:nvSpPr>
          <p:spPr bwMode="auto">
            <a:xfrm>
              <a:off x="7366908" y="4501392"/>
              <a:ext cx="778204"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(112)</a:t>
              </a:r>
            </a:p>
          </p:txBody>
        </p:sp>
        <p:sp>
          <p:nvSpPr>
            <p:cNvPr id="80" name="TextBox 79">
              <a:extLst>
                <a:ext uri="{FF2B5EF4-FFF2-40B4-BE49-F238E27FC236}">
                  <a16:creationId xmlns:a16="http://schemas.microsoft.com/office/drawing/2014/main" id="{0965C92E-C77E-B46C-12BC-108B84383949}"/>
                </a:ext>
              </a:extLst>
            </p:cNvPr>
            <p:cNvSpPr txBox="1"/>
            <p:nvPr/>
          </p:nvSpPr>
          <p:spPr bwMode="auto">
            <a:xfrm>
              <a:off x="7983246"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p>
          </p:txBody>
        </p:sp>
        <p:sp>
          <p:nvSpPr>
            <p:cNvPr id="81" name="TextBox 80">
              <a:extLst>
                <a:ext uri="{FF2B5EF4-FFF2-40B4-BE49-F238E27FC236}">
                  <a16:creationId xmlns:a16="http://schemas.microsoft.com/office/drawing/2014/main" id="{4E545D82-7FE2-5518-1784-AD76FEF25795}"/>
                </a:ext>
              </a:extLst>
            </p:cNvPr>
            <p:cNvSpPr txBox="1"/>
            <p:nvPr/>
          </p:nvSpPr>
          <p:spPr bwMode="auto">
            <a:xfrm>
              <a:off x="8596830"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(113)</a:t>
              </a:r>
            </a:p>
          </p:txBody>
        </p:sp>
        <p:sp>
          <p:nvSpPr>
            <p:cNvPr id="82" name="TextBox 81">
              <a:extLst>
                <a:ext uri="{FF2B5EF4-FFF2-40B4-BE49-F238E27FC236}">
                  <a16:creationId xmlns:a16="http://schemas.microsoft.com/office/drawing/2014/main" id="{CBA228BA-D002-F14E-F70D-2ADE183DCD04}"/>
                </a:ext>
              </a:extLst>
            </p:cNvPr>
            <p:cNvSpPr txBox="1"/>
            <p:nvPr/>
          </p:nvSpPr>
          <p:spPr bwMode="auto">
            <a:xfrm>
              <a:off x="9202797"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83" name="TextBox 82">
              <a:extLst>
                <a:ext uri="{FF2B5EF4-FFF2-40B4-BE49-F238E27FC236}">
                  <a16:creationId xmlns:a16="http://schemas.microsoft.com/office/drawing/2014/main" id="{6B905414-3E55-D250-3D5D-3E0F16ACE1C3}"/>
                </a:ext>
              </a:extLst>
            </p:cNvPr>
            <p:cNvSpPr txBox="1"/>
            <p:nvPr/>
          </p:nvSpPr>
          <p:spPr bwMode="auto">
            <a:xfrm>
              <a:off x="9816380"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84" name="TextBox 83">
              <a:extLst>
                <a:ext uri="{FF2B5EF4-FFF2-40B4-BE49-F238E27FC236}">
                  <a16:creationId xmlns:a16="http://schemas.microsoft.com/office/drawing/2014/main" id="{918A7CF4-0543-2FFB-EEC5-216623FD4191}"/>
                </a:ext>
              </a:extLst>
            </p:cNvPr>
            <p:cNvSpPr txBox="1"/>
            <p:nvPr/>
          </p:nvSpPr>
          <p:spPr bwMode="auto">
            <a:xfrm>
              <a:off x="10432720"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sp>
          <p:nvSpPr>
            <p:cNvPr id="85" name="TextBox 84">
              <a:extLst>
                <a:ext uri="{FF2B5EF4-FFF2-40B4-BE49-F238E27FC236}">
                  <a16:creationId xmlns:a16="http://schemas.microsoft.com/office/drawing/2014/main" id="{70662855-4B31-E9B5-7AD7-53E5832064BC}"/>
                </a:ext>
              </a:extLst>
            </p:cNvPr>
            <p:cNvSpPr txBox="1"/>
            <p:nvPr/>
          </p:nvSpPr>
          <p:spPr bwMode="auto">
            <a:xfrm>
              <a:off x="11046305" y="4501392"/>
              <a:ext cx="778205"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(115)</a:t>
              </a:r>
            </a:p>
          </p:txBody>
        </p:sp>
      </p:grpSp>
      <p:grpSp>
        <p:nvGrpSpPr>
          <p:cNvPr id="169" name="Group 168">
            <a:extLst>
              <a:ext uri="{FF2B5EF4-FFF2-40B4-BE49-F238E27FC236}">
                <a16:creationId xmlns:a16="http://schemas.microsoft.com/office/drawing/2014/main" id="{D97D8F34-AACB-963E-E487-51C6F609B306}"/>
              </a:ext>
            </a:extLst>
          </p:cNvPr>
          <p:cNvGrpSpPr/>
          <p:nvPr/>
        </p:nvGrpSpPr>
        <p:grpSpPr>
          <a:xfrm>
            <a:off x="2321735" y="1588965"/>
            <a:ext cx="2856619" cy="2632039"/>
            <a:chOff x="2371725" y="1724025"/>
            <a:chExt cx="4100513" cy="2632039"/>
          </a:xfrm>
        </p:grpSpPr>
        <p:sp>
          <p:nvSpPr>
            <p:cNvPr id="86" name="Freeform: Shape 85">
              <a:extLst>
                <a:ext uri="{FF2B5EF4-FFF2-40B4-BE49-F238E27FC236}">
                  <a16:creationId xmlns:a16="http://schemas.microsoft.com/office/drawing/2014/main" id="{C6031DC8-C7D9-5E7E-93BF-6BCB6FBF432C}"/>
                </a:ext>
              </a:extLst>
            </p:cNvPr>
            <p:cNvSpPr/>
            <p:nvPr/>
          </p:nvSpPr>
          <p:spPr bwMode="auto">
            <a:xfrm>
              <a:off x="2371725" y="1724025"/>
              <a:ext cx="4052888" cy="2581275"/>
            </a:xfrm>
            <a:custGeom>
              <a:avLst/>
              <a:gdLst>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7175 w 4052888"/>
                <a:gd name="connsiteY91" fmla="*/ 438150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9575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9575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0513 w 4052888"/>
                <a:gd name="connsiteY90" fmla="*/ 438150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95276 w 4052888"/>
                <a:gd name="connsiteY90" fmla="*/ 414337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90513 w 4052888"/>
                <a:gd name="connsiteY89" fmla="*/ 466725 h 2581275"/>
                <a:gd name="connsiteX90" fmla="*/ 285751 w 4052888"/>
                <a:gd name="connsiteY90" fmla="*/ 407193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80988 w 4052888"/>
                <a:gd name="connsiteY89" fmla="*/ 445294 h 2581275"/>
                <a:gd name="connsiteX90" fmla="*/ 285751 w 4052888"/>
                <a:gd name="connsiteY90" fmla="*/ 407193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300038 w 4052888"/>
                <a:gd name="connsiteY88" fmla="*/ 457200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43100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43100 h 2581275"/>
                <a:gd name="connsiteX21" fmla="*/ 1881188 w 4052888"/>
                <a:gd name="connsiteY21" fmla="*/ 1935956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5956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9588 w 4052888"/>
                <a:gd name="connsiteY78" fmla="*/ 657225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09588 w 4052888"/>
                <a:gd name="connsiteY77" fmla="*/ 685800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33401 w 4052888"/>
                <a:gd name="connsiteY77" fmla="*/ 659606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28638 w 4052888"/>
                <a:gd name="connsiteY75" fmla="*/ 728663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6738 w 4052888"/>
                <a:gd name="connsiteY74" fmla="*/ 728663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45307 w 4052888"/>
                <a:gd name="connsiteY74" fmla="*/ 733425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73882 w 4052888"/>
                <a:gd name="connsiteY74" fmla="*/ 728663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50069 w 4052888"/>
                <a:gd name="connsiteY75" fmla="*/ 692944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28638 w 4052888"/>
                <a:gd name="connsiteY76" fmla="*/ 685800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54832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26282 h 2581275"/>
                <a:gd name="connsiteX76" fmla="*/ 547688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04825 w 4052888"/>
                <a:gd name="connsiteY78" fmla="*/ 661988 h 2581275"/>
                <a:gd name="connsiteX79" fmla="*/ 504825 w 4052888"/>
                <a:gd name="connsiteY79" fmla="*/ 633413 h 2581275"/>
                <a:gd name="connsiteX80" fmla="*/ 485775 w 4052888"/>
                <a:gd name="connsiteY80" fmla="*/ 633413 h 2581275"/>
                <a:gd name="connsiteX81" fmla="*/ 485775 w 4052888"/>
                <a:gd name="connsiteY81" fmla="*/ 595313 h 2581275"/>
                <a:gd name="connsiteX82" fmla="*/ 347663 w 4052888"/>
                <a:gd name="connsiteY82" fmla="*/ 595313 h 2581275"/>
                <a:gd name="connsiteX83" fmla="*/ 347663 w 4052888"/>
                <a:gd name="connsiteY83" fmla="*/ 566738 h 2581275"/>
                <a:gd name="connsiteX84" fmla="*/ 304800 w 4052888"/>
                <a:gd name="connsiteY84" fmla="*/ 566738 h 2581275"/>
                <a:gd name="connsiteX85" fmla="*/ 304800 w 4052888"/>
                <a:gd name="connsiteY85" fmla="*/ 509588 h 2581275"/>
                <a:gd name="connsiteX86" fmla="*/ 300038 w 4052888"/>
                <a:gd name="connsiteY86" fmla="*/ 504826 h 2581275"/>
                <a:gd name="connsiteX87" fmla="*/ 297657 w 4052888"/>
                <a:gd name="connsiteY87" fmla="*/ 445294 h 2581275"/>
                <a:gd name="connsiteX88" fmla="*/ 280988 w 4052888"/>
                <a:gd name="connsiteY88" fmla="*/ 445294 h 2581275"/>
                <a:gd name="connsiteX89" fmla="*/ 278608 w 4052888"/>
                <a:gd name="connsiteY89" fmla="*/ 400049 h 2581275"/>
                <a:gd name="connsiteX90" fmla="*/ 254793 w 4052888"/>
                <a:gd name="connsiteY90" fmla="*/ 402431 h 2581275"/>
                <a:gd name="connsiteX91" fmla="*/ 257175 w 4052888"/>
                <a:gd name="connsiteY91" fmla="*/ 242888 h 2581275"/>
                <a:gd name="connsiteX92" fmla="*/ 242888 w 4052888"/>
                <a:gd name="connsiteY92" fmla="*/ 242888 h 2581275"/>
                <a:gd name="connsiteX93" fmla="*/ 242888 w 4052888"/>
                <a:gd name="connsiteY93" fmla="*/ 242888 h 2581275"/>
                <a:gd name="connsiteX94" fmla="*/ 242888 w 4052888"/>
                <a:gd name="connsiteY94" fmla="*/ 209550 h 2581275"/>
                <a:gd name="connsiteX95" fmla="*/ 228600 w 4052888"/>
                <a:gd name="connsiteY95" fmla="*/ 209550 h 2581275"/>
                <a:gd name="connsiteX96" fmla="*/ 228600 w 4052888"/>
                <a:gd name="connsiteY96" fmla="*/ 128588 h 2581275"/>
                <a:gd name="connsiteX97" fmla="*/ 204788 w 4052888"/>
                <a:gd name="connsiteY97" fmla="*/ 128588 h 2581275"/>
                <a:gd name="connsiteX98" fmla="*/ 204788 w 4052888"/>
                <a:gd name="connsiteY98" fmla="*/ 128588 h 2581275"/>
                <a:gd name="connsiteX99" fmla="*/ 204788 w 4052888"/>
                <a:gd name="connsiteY99" fmla="*/ 90488 h 2581275"/>
                <a:gd name="connsiteX100" fmla="*/ 157163 w 4052888"/>
                <a:gd name="connsiteY100" fmla="*/ 90488 h 2581275"/>
                <a:gd name="connsiteX101" fmla="*/ 157163 w 4052888"/>
                <a:gd name="connsiteY101" fmla="*/ 47625 h 2581275"/>
                <a:gd name="connsiteX102" fmla="*/ 138113 w 4052888"/>
                <a:gd name="connsiteY102" fmla="*/ 47625 h 2581275"/>
                <a:gd name="connsiteX103" fmla="*/ 138113 w 4052888"/>
                <a:gd name="connsiteY103" fmla="*/ 33338 h 2581275"/>
                <a:gd name="connsiteX104" fmla="*/ 0 w 4052888"/>
                <a:gd name="connsiteY104" fmla="*/ 33338 h 2581275"/>
                <a:gd name="connsiteX105" fmla="*/ 0 w 4052888"/>
                <a:gd name="connsiteY105"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33400 w 4052888"/>
                <a:gd name="connsiteY78" fmla="*/ 666750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23876 w 4052888"/>
                <a:gd name="connsiteY77" fmla="*/ 661987 h 2581275"/>
                <a:gd name="connsiteX78" fmla="*/ 585787 w 4052888"/>
                <a:gd name="connsiteY78" fmla="*/ 669132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85787 w 4052888"/>
                <a:gd name="connsiteY78" fmla="*/ 669132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31018 w 4052888"/>
                <a:gd name="connsiteY78" fmla="*/ 671514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28636 w 4052888"/>
                <a:gd name="connsiteY78" fmla="*/ 661989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47688 w 4052888"/>
                <a:gd name="connsiteY76" fmla="*/ 690562 h 2581275"/>
                <a:gd name="connsiteX77" fmla="*/ 519114 w 4052888"/>
                <a:gd name="connsiteY77" fmla="*/ 690562 h 2581275"/>
                <a:gd name="connsiteX78" fmla="*/ 519111 w 4052888"/>
                <a:gd name="connsiteY78" fmla="*/ 659608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 name="connsiteX0" fmla="*/ 4052888 w 4052888"/>
                <a:gd name="connsiteY0" fmla="*/ 2581275 h 2581275"/>
                <a:gd name="connsiteX1" fmla="*/ 3829050 w 4052888"/>
                <a:gd name="connsiteY1" fmla="*/ 2581275 h 2581275"/>
                <a:gd name="connsiteX2" fmla="*/ 3829050 w 4052888"/>
                <a:gd name="connsiteY2" fmla="*/ 2400300 h 2581275"/>
                <a:gd name="connsiteX3" fmla="*/ 2662238 w 4052888"/>
                <a:gd name="connsiteY3" fmla="*/ 2400300 h 2581275"/>
                <a:gd name="connsiteX4" fmla="*/ 2662238 w 4052888"/>
                <a:gd name="connsiteY4" fmla="*/ 2338388 h 2581275"/>
                <a:gd name="connsiteX5" fmla="*/ 2319338 w 4052888"/>
                <a:gd name="connsiteY5" fmla="*/ 2338388 h 2581275"/>
                <a:gd name="connsiteX6" fmla="*/ 2319338 w 4052888"/>
                <a:gd name="connsiteY6" fmla="*/ 2281238 h 2581275"/>
                <a:gd name="connsiteX7" fmla="*/ 2266950 w 4052888"/>
                <a:gd name="connsiteY7" fmla="*/ 2281238 h 2581275"/>
                <a:gd name="connsiteX8" fmla="*/ 2266950 w 4052888"/>
                <a:gd name="connsiteY8" fmla="*/ 2238375 h 2581275"/>
                <a:gd name="connsiteX9" fmla="*/ 2195513 w 4052888"/>
                <a:gd name="connsiteY9" fmla="*/ 2238375 h 2581275"/>
                <a:gd name="connsiteX10" fmla="*/ 2195513 w 4052888"/>
                <a:gd name="connsiteY10" fmla="*/ 2176463 h 2581275"/>
                <a:gd name="connsiteX11" fmla="*/ 2143125 w 4052888"/>
                <a:gd name="connsiteY11" fmla="*/ 2176463 h 2581275"/>
                <a:gd name="connsiteX12" fmla="*/ 2143125 w 4052888"/>
                <a:gd name="connsiteY12" fmla="*/ 2119313 h 2581275"/>
                <a:gd name="connsiteX13" fmla="*/ 2124075 w 4052888"/>
                <a:gd name="connsiteY13" fmla="*/ 2119313 h 2581275"/>
                <a:gd name="connsiteX14" fmla="*/ 2124075 w 4052888"/>
                <a:gd name="connsiteY14" fmla="*/ 2081213 h 2581275"/>
                <a:gd name="connsiteX15" fmla="*/ 2109788 w 4052888"/>
                <a:gd name="connsiteY15" fmla="*/ 2081213 h 2581275"/>
                <a:gd name="connsiteX16" fmla="*/ 2109788 w 4052888"/>
                <a:gd name="connsiteY16" fmla="*/ 2033588 h 2581275"/>
                <a:gd name="connsiteX17" fmla="*/ 2100263 w 4052888"/>
                <a:gd name="connsiteY17" fmla="*/ 2033588 h 2581275"/>
                <a:gd name="connsiteX18" fmla="*/ 2100263 w 4052888"/>
                <a:gd name="connsiteY18" fmla="*/ 1985963 h 2581275"/>
                <a:gd name="connsiteX19" fmla="*/ 1938338 w 4052888"/>
                <a:gd name="connsiteY19" fmla="*/ 1985963 h 2581275"/>
                <a:gd name="connsiteX20" fmla="*/ 1938338 w 4052888"/>
                <a:gd name="connsiteY20" fmla="*/ 1931194 h 2581275"/>
                <a:gd name="connsiteX21" fmla="*/ 1881188 w 4052888"/>
                <a:gd name="connsiteY21" fmla="*/ 1933575 h 2581275"/>
                <a:gd name="connsiteX22" fmla="*/ 1881188 w 4052888"/>
                <a:gd name="connsiteY22" fmla="*/ 1890713 h 2581275"/>
                <a:gd name="connsiteX23" fmla="*/ 1704975 w 4052888"/>
                <a:gd name="connsiteY23" fmla="*/ 1890713 h 2581275"/>
                <a:gd name="connsiteX24" fmla="*/ 1704975 w 4052888"/>
                <a:gd name="connsiteY24" fmla="*/ 1828800 h 2581275"/>
                <a:gd name="connsiteX25" fmla="*/ 1671638 w 4052888"/>
                <a:gd name="connsiteY25" fmla="*/ 1828800 h 2581275"/>
                <a:gd name="connsiteX26" fmla="*/ 1671638 w 4052888"/>
                <a:gd name="connsiteY26" fmla="*/ 1790700 h 2581275"/>
                <a:gd name="connsiteX27" fmla="*/ 1600200 w 4052888"/>
                <a:gd name="connsiteY27" fmla="*/ 1790700 h 2581275"/>
                <a:gd name="connsiteX28" fmla="*/ 1600200 w 4052888"/>
                <a:gd name="connsiteY28" fmla="*/ 1738313 h 2581275"/>
                <a:gd name="connsiteX29" fmla="*/ 1585912 w 4052888"/>
                <a:gd name="connsiteY29" fmla="*/ 1724025 h 2581275"/>
                <a:gd name="connsiteX30" fmla="*/ 1585912 w 4052888"/>
                <a:gd name="connsiteY30" fmla="*/ 1685925 h 2581275"/>
                <a:gd name="connsiteX31" fmla="*/ 1557338 w 4052888"/>
                <a:gd name="connsiteY31" fmla="*/ 1685925 h 2581275"/>
                <a:gd name="connsiteX32" fmla="*/ 1557338 w 4052888"/>
                <a:gd name="connsiteY32" fmla="*/ 1652588 h 2581275"/>
                <a:gd name="connsiteX33" fmla="*/ 1547813 w 4052888"/>
                <a:gd name="connsiteY33" fmla="*/ 1652588 h 2581275"/>
                <a:gd name="connsiteX34" fmla="*/ 1547813 w 4052888"/>
                <a:gd name="connsiteY34" fmla="*/ 1571625 h 2581275"/>
                <a:gd name="connsiteX35" fmla="*/ 1447800 w 4052888"/>
                <a:gd name="connsiteY35" fmla="*/ 1571625 h 2581275"/>
                <a:gd name="connsiteX36" fmla="*/ 1447800 w 4052888"/>
                <a:gd name="connsiteY36" fmla="*/ 1524000 h 2581275"/>
                <a:gd name="connsiteX37" fmla="*/ 1423988 w 4052888"/>
                <a:gd name="connsiteY37" fmla="*/ 1524000 h 2581275"/>
                <a:gd name="connsiteX38" fmla="*/ 1423988 w 4052888"/>
                <a:gd name="connsiteY38" fmla="*/ 1485900 h 2581275"/>
                <a:gd name="connsiteX39" fmla="*/ 1319213 w 4052888"/>
                <a:gd name="connsiteY39" fmla="*/ 1485900 h 2581275"/>
                <a:gd name="connsiteX40" fmla="*/ 1319213 w 4052888"/>
                <a:gd name="connsiteY40" fmla="*/ 1457325 h 2581275"/>
                <a:gd name="connsiteX41" fmla="*/ 1300163 w 4052888"/>
                <a:gd name="connsiteY41" fmla="*/ 1457325 h 2581275"/>
                <a:gd name="connsiteX42" fmla="*/ 1300163 w 4052888"/>
                <a:gd name="connsiteY42" fmla="*/ 1414463 h 2581275"/>
                <a:gd name="connsiteX43" fmla="*/ 1176338 w 4052888"/>
                <a:gd name="connsiteY43" fmla="*/ 1414463 h 2581275"/>
                <a:gd name="connsiteX44" fmla="*/ 1176338 w 4052888"/>
                <a:gd name="connsiteY44" fmla="*/ 1385888 h 2581275"/>
                <a:gd name="connsiteX45" fmla="*/ 1157288 w 4052888"/>
                <a:gd name="connsiteY45" fmla="*/ 1385888 h 2581275"/>
                <a:gd name="connsiteX46" fmla="*/ 1157288 w 4052888"/>
                <a:gd name="connsiteY46" fmla="*/ 1352550 h 2581275"/>
                <a:gd name="connsiteX47" fmla="*/ 1138238 w 4052888"/>
                <a:gd name="connsiteY47" fmla="*/ 1352550 h 2581275"/>
                <a:gd name="connsiteX48" fmla="*/ 1100138 w 4052888"/>
                <a:gd name="connsiteY48" fmla="*/ 1352550 h 2581275"/>
                <a:gd name="connsiteX49" fmla="*/ 1100138 w 4052888"/>
                <a:gd name="connsiteY49" fmla="*/ 1347788 h 2581275"/>
                <a:gd name="connsiteX50" fmla="*/ 1100138 w 4052888"/>
                <a:gd name="connsiteY50" fmla="*/ 1314450 h 2581275"/>
                <a:gd name="connsiteX51" fmla="*/ 1047750 w 4052888"/>
                <a:gd name="connsiteY51" fmla="*/ 1314450 h 2581275"/>
                <a:gd name="connsiteX52" fmla="*/ 1047750 w 4052888"/>
                <a:gd name="connsiteY52" fmla="*/ 1204913 h 2581275"/>
                <a:gd name="connsiteX53" fmla="*/ 1033463 w 4052888"/>
                <a:gd name="connsiteY53" fmla="*/ 1204913 h 2581275"/>
                <a:gd name="connsiteX54" fmla="*/ 1033463 w 4052888"/>
                <a:gd name="connsiteY54" fmla="*/ 1166813 h 2581275"/>
                <a:gd name="connsiteX55" fmla="*/ 995363 w 4052888"/>
                <a:gd name="connsiteY55" fmla="*/ 1166813 h 2581275"/>
                <a:gd name="connsiteX56" fmla="*/ 995363 w 4052888"/>
                <a:gd name="connsiteY56" fmla="*/ 1104900 h 2581275"/>
                <a:gd name="connsiteX57" fmla="*/ 976313 w 4052888"/>
                <a:gd name="connsiteY57" fmla="*/ 1104900 h 2581275"/>
                <a:gd name="connsiteX58" fmla="*/ 976313 w 4052888"/>
                <a:gd name="connsiteY58" fmla="*/ 1047750 h 2581275"/>
                <a:gd name="connsiteX59" fmla="*/ 952500 w 4052888"/>
                <a:gd name="connsiteY59" fmla="*/ 1047750 h 2581275"/>
                <a:gd name="connsiteX60" fmla="*/ 952500 w 4052888"/>
                <a:gd name="connsiteY60" fmla="*/ 1004888 h 2581275"/>
                <a:gd name="connsiteX61" fmla="*/ 785813 w 4052888"/>
                <a:gd name="connsiteY61" fmla="*/ 1004888 h 2581275"/>
                <a:gd name="connsiteX62" fmla="*/ 785813 w 4052888"/>
                <a:gd name="connsiteY62" fmla="*/ 971550 h 2581275"/>
                <a:gd name="connsiteX63" fmla="*/ 766763 w 4052888"/>
                <a:gd name="connsiteY63" fmla="*/ 971550 h 2581275"/>
                <a:gd name="connsiteX64" fmla="*/ 766763 w 4052888"/>
                <a:gd name="connsiteY64" fmla="*/ 942975 h 2581275"/>
                <a:gd name="connsiteX65" fmla="*/ 681038 w 4052888"/>
                <a:gd name="connsiteY65" fmla="*/ 942975 h 2581275"/>
                <a:gd name="connsiteX66" fmla="*/ 681038 w 4052888"/>
                <a:gd name="connsiteY66" fmla="*/ 914400 h 2581275"/>
                <a:gd name="connsiteX67" fmla="*/ 638175 w 4052888"/>
                <a:gd name="connsiteY67" fmla="*/ 914400 h 2581275"/>
                <a:gd name="connsiteX68" fmla="*/ 638175 w 4052888"/>
                <a:gd name="connsiteY68" fmla="*/ 857250 h 2581275"/>
                <a:gd name="connsiteX69" fmla="*/ 628650 w 4052888"/>
                <a:gd name="connsiteY69" fmla="*/ 847725 h 2581275"/>
                <a:gd name="connsiteX70" fmla="*/ 628650 w 4052888"/>
                <a:gd name="connsiteY70" fmla="*/ 809625 h 2581275"/>
                <a:gd name="connsiteX71" fmla="*/ 604838 w 4052888"/>
                <a:gd name="connsiteY71" fmla="*/ 809625 h 2581275"/>
                <a:gd name="connsiteX72" fmla="*/ 604838 w 4052888"/>
                <a:gd name="connsiteY72" fmla="*/ 766763 h 2581275"/>
                <a:gd name="connsiteX73" fmla="*/ 566738 w 4052888"/>
                <a:gd name="connsiteY73" fmla="*/ 766763 h 2581275"/>
                <a:gd name="connsiteX74" fmla="*/ 564357 w 4052888"/>
                <a:gd name="connsiteY74" fmla="*/ 723901 h 2581275"/>
                <a:gd name="connsiteX75" fmla="*/ 542925 w 4052888"/>
                <a:gd name="connsiteY75" fmla="*/ 719138 h 2581275"/>
                <a:gd name="connsiteX76" fmla="*/ 538163 w 4052888"/>
                <a:gd name="connsiteY76" fmla="*/ 692943 h 2581275"/>
                <a:gd name="connsiteX77" fmla="*/ 519114 w 4052888"/>
                <a:gd name="connsiteY77" fmla="*/ 690562 h 2581275"/>
                <a:gd name="connsiteX78" fmla="*/ 519111 w 4052888"/>
                <a:gd name="connsiteY78" fmla="*/ 659608 h 2581275"/>
                <a:gd name="connsiteX79" fmla="*/ 504825 w 4052888"/>
                <a:gd name="connsiteY79" fmla="*/ 661988 h 2581275"/>
                <a:gd name="connsiteX80" fmla="*/ 504825 w 4052888"/>
                <a:gd name="connsiteY80" fmla="*/ 633413 h 2581275"/>
                <a:gd name="connsiteX81" fmla="*/ 485775 w 4052888"/>
                <a:gd name="connsiteY81" fmla="*/ 633413 h 2581275"/>
                <a:gd name="connsiteX82" fmla="*/ 485775 w 4052888"/>
                <a:gd name="connsiteY82" fmla="*/ 595313 h 2581275"/>
                <a:gd name="connsiteX83" fmla="*/ 347663 w 4052888"/>
                <a:gd name="connsiteY83" fmla="*/ 595313 h 2581275"/>
                <a:gd name="connsiteX84" fmla="*/ 347663 w 4052888"/>
                <a:gd name="connsiteY84" fmla="*/ 566738 h 2581275"/>
                <a:gd name="connsiteX85" fmla="*/ 304800 w 4052888"/>
                <a:gd name="connsiteY85" fmla="*/ 566738 h 2581275"/>
                <a:gd name="connsiteX86" fmla="*/ 304800 w 4052888"/>
                <a:gd name="connsiteY86" fmla="*/ 509588 h 2581275"/>
                <a:gd name="connsiteX87" fmla="*/ 300038 w 4052888"/>
                <a:gd name="connsiteY87" fmla="*/ 504826 h 2581275"/>
                <a:gd name="connsiteX88" fmla="*/ 297657 w 4052888"/>
                <a:gd name="connsiteY88" fmla="*/ 445294 h 2581275"/>
                <a:gd name="connsiteX89" fmla="*/ 280988 w 4052888"/>
                <a:gd name="connsiteY89" fmla="*/ 445294 h 2581275"/>
                <a:gd name="connsiteX90" fmla="*/ 278608 w 4052888"/>
                <a:gd name="connsiteY90" fmla="*/ 400049 h 2581275"/>
                <a:gd name="connsiteX91" fmla="*/ 254793 w 4052888"/>
                <a:gd name="connsiteY91" fmla="*/ 402431 h 2581275"/>
                <a:gd name="connsiteX92" fmla="*/ 257175 w 4052888"/>
                <a:gd name="connsiteY92" fmla="*/ 242888 h 2581275"/>
                <a:gd name="connsiteX93" fmla="*/ 242888 w 4052888"/>
                <a:gd name="connsiteY93" fmla="*/ 242888 h 2581275"/>
                <a:gd name="connsiteX94" fmla="*/ 242888 w 4052888"/>
                <a:gd name="connsiteY94" fmla="*/ 242888 h 2581275"/>
                <a:gd name="connsiteX95" fmla="*/ 242888 w 4052888"/>
                <a:gd name="connsiteY95" fmla="*/ 209550 h 2581275"/>
                <a:gd name="connsiteX96" fmla="*/ 228600 w 4052888"/>
                <a:gd name="connsiteY96" fmla="*/ 209550 h 2581275"/>
                <a:gd name="connsiteX97" fmla="*/ 228600 w 4052888"/>
                <a:gd name="connsiteY97" fmla="*/ 128588 h 2581275"/>
                <a:gd name="connsiteX98" fmla="*/ 204788 w 4052888"/>
                <a:gd name="connsiteY98" fmla="*/ 128588 h 2581275"/>
                <a:gd name="connsiteX99" fmla="*/ 204788 w 4052888"/>
                <a:gd name="connsiteY99" fmla="*/ 128588 h 2581275"/>
                <a:gd name="connsiteX100" fmla="*/ 204788 w 4052888"/>
                <a:gd name="connsiteY100" fmla="*/ 90488 h 2581275"/>
                <a:gd name="connsiteX101" fmla="*/ 157163 w 4052888"/>
                <a:gd name="connsiteY101" fmla="*/ 90488 h 2581275"/>
                <a:gd name="connsiteX102" fmla="*/ 157163 w 4052888"/>
                <a:gd name="connsiteY102" fmla="*/ 47625 h 2581275"/>
                <a:gd name="connsiteX103" fmla="*/ 138113 w 4052888"/>
                <a:gd name="connsiteY103" fmla="*/ 47625 h 2581275"/>
                <a:gd name="connsiteX104" fmla="*/ 138113 w 4052888"/>
                <a:gd name="connsiteY104" fmla="*/ 33338 h 2581275"/>
                <a:gd name="connsiteX105" fmla="*/ 0 w 4052888"/>
                <a:gd name="connsiteY105" fmla="*/ 33338 h 2581275"/>
                <a:gd name="connsiteX106" fmla="*/ 0 w 4052888"/>
                <a:gd name="connsiteY106" fmla="*/ 0 h 2581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4052888" h="2581275">
                  <a:moveTo>
                    <a:pt x="4052888" y="2581275"/>
                  </a:moveTo>
                  <a:lnTo>
                    <a:pt x="3829050" y="2581275"/>
                  </a:lnTo>
                  <a:lnTo>
                    <a:pt x="3829050" y="2400300"/>
                  </a:lnTo>
                  <a:lnTo>
                    <a:pt x="2662238" y="2400300"/>
                  </a:lnTo>
                  <a:lnTo>
                    <a:pt x="2662238" y="2338388"/>
                  </a:lnTo>
                  <a:lnTo>
                    <a:pt x="2319338" y="2338388"/>
                  </a:lnTo>
                  <a:lnTo>
                    <a:pt x="2319338" y="2281238"/>
                  </a:lnTo>
                  <a:lnTo>
                    <a:pt x="2266950" y="2281238"/>
                  </a:lnTo>
                  <a:lnTo>
                    <a:pt x="2266950" y="2238375"/>
                  </a:lnTo>
                  <a:lnTo>
                    <a:pt x="2195513" y="2238375"/>
                  </a:lnTo>
                  <a:lnTo>
                    <a:pt x="2195513" y="2176463"/>
                  </a:lnTo>
                  <a:lnTo>
                    <a:pt x="2143125" y="2176463"/>
                  </a:lnTo>
                  <a:lnTo>
                    <a:pt x="2143125" y="2119313"/>
                  </a:lnTo>
                  <a:lnTo>
                    <a:pt x="2124075" y="2119313"/>
                  </a:lnTo>
                  <a:lnTo>
                    <a:pt x="2124075" y="2081213"/>
                  </a:lnTo>
                  <a:lnTo>
                    <a:pt x="2109788" y="2081213"/>
                  </a:lnTo>
                  <a:lnTo>
                    <a:pt x="2109788" y="2033588"/>
                  </a:lnTo>
                  <a:lnTo>
                    <a:pt x="2100263" y="2033588"/>
                  </a:lnTo>
                  <a:lnTo>
                    <a:pt x="2100263" y="1985963"/>
                  </a:lnTo>
                  <a:lnTo>
                    <a:pt x="1938338" y="1985963"/>
                  </a:lnTo>
                  <a:lnTo>
                    <a:pt x="1938338" y="1931194"/>
                  </a:lnTo>
                  <a:lnTo>
                    <a:pt x="1881188" y="1933575"/>
                  </a:lnTo>
                  <a:lnTo>
                    <a:pt x="1881188" y="1890713"/>
                  </a:lnTo>
                  <a:lnTo>
                    <a:pt x="1704975" y="1890713"/>
                  </a:lnTo>
                  <a:lnTo>
                    <a:pt x="1704975" y="1828800"/>
                  </a:lnTo>
                  <a:lnTo>
                    <a:pt x="1671638" y="1828800"/>
                  </a:lnTo>
                  <a:lnTo>
                    <a:pt x="1671638" y="1790700"/>
                  </a:lnTo>
                  <a:lnTo>
                    <a:pt x="1600200" y="1790700"/>
                  </a:lnTo>
                  <a:lnTo>
                    <a:pt x="1600200" y="1738313"/>
                  </a:lnTo>
                  <a:lnTo>
                    <a:pt x="1585912" y="1724025"/>
                  </a:lnTo>
                  <a:lnTo>
                    <a:pt x="1585912" y="1685925"/>
                  </a:lnTo>
                  <a:lnTo>
                    <a:pt x="1557338" y="1685925"/>
                  </a:lnTo>
                  <a:lnTo>
                    <a:pt x="1557338" y="1652588"/>
                  </a:lnTo>
                  <a:lnTo>
                    <a:pt x="1547813" y="1652588"/>
                  </a:lnTo>
                  <a:lnTo>
                    <a:pt x="1547813" y="1571625"/>
                  </a:lnTo>
                  <a:lnTo>
                    <a:pt x="1447800" y="1571625"/>
                  </a:lnTo>
                  <a:lnTo>
                    <a:pt x="1447800" y="1524000"/>
                  </a:lnTo>
                  <a:lnTo>
                    <a:pt x="1423988" y="1524000"/>
                  </a:lnTo>
                  <a:lnTo>
                    <a:pt x="1423988" y="1485900"/>
                  </a:lnTo>
                  <a:lnTo>
                    <a:pt x="1319213" y="1485900"/>
                  </a:lnTo>
                  <a:lnTo>
                    <a:pt x="1319213" y="1457325"/>
                  </a:lnTo>
                  <a:lnTo>
                    <a:pt x="1300163" y="1457325"/>
                  </a:lnTo>
                  <a:lnTo>
                    <a:pt x="1300163" y="1414463"/>
                  </a:lnTo>
                  <a:lnTo>
                    <a:pt x="1176338" y="1414463"/>
                  </a:lnTo>
                  <a:lnTo>
                    <a:pt x="1176338" y="1385888"/>
                  </a:lnTo>
                  <a:lnTo>
                    <a:pt x="1157288" y="1385888"/>
                  </a:lnTo>
                  <a:lnTo>
                    <a:pt x="1157288" y="1352550"/>
                  </a:lnTo>
                  <a:lnTo>
                    <a:pt x="1138238" y="1352550"/>
                  </a:lnTo>
                  <a:lnTo>
                    <a:pt x="1100138" y="1352550"/>
                  </a:lnTo>
                  <a:lnTo>
                    <a:pt x="1100138" y="1347788"/>
                  </a:lnTo>
                  <a:lnTo>
                    <a:pt x="1100138" y="1314450"/>
                  </a:lnTo>
                  <a:lnTo>
                    <a:pt x="1047750" y="1314450"/>
                  </a:lnTo>
                  <a:lnTo>
                    <a:pt x="1047750" y="1204913"/>
                  </a:lnTo>
                  <a:lnTo>
                    <a:pt x="1033463" y="1204913"/>
                  </a:lnTo>
                  <a:lnTo>
                    <a:pt x="1033463" y="1166813"/>
                  </a:lnTo>
                  <a:lnTo>
                    <a:pt x="995363" y="1166813"/>
                  </a:lnTo>
                  <a:lnTo>
                    <a:pt x="995363" y="1104900"/>
                  </a:lnTo>
                  <a:lnTo>
                    <a:pt x="976313" y="1104900"/>
                  </a:lnTo>
                  <a:lnTo>
                    <a:pt x="976313" y="1047750"/>
                  </a:lnTo>
                  <a:lnTo>
                    <a:pt x="952500" y="1047750"/>
                  </a:lnTo>
                  <a:lnTo>
                    <a:pt x="952500" y="1004888"/>
                  </a:lnTo>
                  <a:lnTo>
                    <a:pt x="785813" y="1004888"/>
                  </a:lnTo>
                  <a:lnTo>
                    <a:pt x="785813" y="971550"/>
                  </a:lnTo>
                  <a:lnTo>
                    <a:pt x="766763" y="971550"/>
                  </a:lnTo>
                  <a:lnTo>
                    <a:pt x="766763" y="942975"/>
                  </a:lnTo>
                  <a:lnTo>
                    <a:pt x="681038" y="942975"/>
                  </a:lnTo>
                  <a:lnTo>
                    <a:pt x="681038" y="914400"/>
                  </a:lnTo>
                  <a:lnTo>
                    <a:pt x="638175" y="914400"/>
                  </a:lnTo>
                  <a:lnTo>
                    <a:pt x="638175" y="857250"/>
                  </a:lnTo>
                  <a:lnTo>
                    <a:pt x="628650" y="847725"/>
                  </a:lnTo>
                  <a:lnTo>
                    <a:pt x="628650" y="809625"/>
                  </a:lnTo>
                  <a:lnTo>
                    <a:pt x="604838" y="809625"/>
                  </a:lnTo>
                  <a:lnTo>
                    <a:pt x="604838" y="766763"/>
                  </a:lnTo>
                  <a:lnTo>
                    <a:pt x="566738" y="766763"/>
                  </a:lnTo>
                  <a:lnTo>
                    <a:pt x="564357" y="723901"/>
                  </a:lnTo>
                  <a:lnTo>
                    <a:pt x="542925" y="719138"/>
                  </a:lnTo>
                  <a:lnTo>
                    <a:pt x="538163" y="692943"/>
                  </a:lnTo>
                  <a:lnTo>
                    <a:pt x="519114" y="690562"/>
                  </a:lnTo>
                  <a:lnTo>
                    <a:pt x="519111" y="659608"/>
                  </a:lnTo>
                  <a:lnTo>
                    <a:pt x="504825" y="661988"/>
                  </a:lnTo>
                  <a:lnTo>
                    <a:pt x="504825" y="633413"/>
                  </a:lnTo>
                  <a:lnTo>
                    <a:pt x="485775" y="633413"/>
                  </a:lnTo>
                  <a:lnTo>
                    <a:pt x="485775" y="595313"/>
                  </a:lnTo>
                  <a:lnTo>
                    <a:pt x="347663" y="595313"/>
                  </a:lnTo>
                  <a:lnTo>
                    <a:pt x="347663" y="566738"/>
                  </a:lnTo>
                  <a:lnTo>
                    <a:pt x="304800" y="566738"/>
                  </a:lnTo>
                  <a:lnTo>
                    <a:pt x="304800" y="509588"/>
                  </a:lnTo>
                  <a:lnTo>
                    <a:pt x="300038" y="504826"/>
                  </a:lnTo>
                  <a:cubicBezTo>
                    <a:pt x="299244" y="484982"/>
                    <a:pt x="298451" y="465138"/>
                    <a:pt x="297657" y="445294"/>
                  </a:cubicBezTo>
                  <a:lnTo>
                    <a:pt x="280988" y="445294"/>
                  </a:lnTo>
                  <a:lnTo>
                    <a:pt x="278608" y="400049"/>
                  </a:lnTo>
                  <a:cubicBezTo>
                    <a:pt x="266701" y="390524"/>
                    <a:pt x="250031" y="402432"/>
                    <a:pt x="254793" y="402431"/>
                  </a:cubicBezTo>
                  <a:lnTo>
                    <a:pt x="257175" y="242888"/>
                  </a:lnTo>
                  <a:lnTo>
                    <a:pt x="242888" y="242888"/>
                  </a:lnTo>
                  <a:lnTo>
                    <a:pt x="242888" y="242888"/>
                  </a:lnTo>
                  <a:lnTo>
                    <a:pt x="242888" y="209550"/>
                  </a:lnTo>
                  <a:lnTo>
                    <a:pt x="228600" y="209550"/>
                  </a:lnTo>
                  <a:lnTo>
                    <a:pt x="228600" y="128588"/>
                  </a:lnTo>
                  <a:lnTo>
                    <a:pt x="204788" y="128588"/>
                  </a:lnTo>
                  <a:lnTo>
                    <a:pt x="204788" y="128588"/>
                  </a:lnTo>
                  <a:lnTo>
                    <a:pt x="204788" y="90488"/>
                  </a:lnTo>
                  <a:lnTo>
                    <a:pt x="157163" y="90488"/>
                  </a:lnTo>
                  <a:lnTo>
                    <a:pt x="157163" y="47625"/>
                  </a:lnTo>
                  <a:lnTo>
                    <a:pt x="138113" y="47625"/>
                  </a:lnTo>
                  <a:lnTo>
                    <a:pt x="138113" y="33338"/>
                  </a:lnTo>
                  <a:lnTo>
                    <a:pt x="0" y="33338"/>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C88B7459-68C4-693C-9F56-CCC81D1E2861}"/>
                </a:ext>
              </a:extLst>
            </p:cNvPr>
            <p:cNvGrpSpPr/>
            <p:nvPr/>
          </p:nvGrpSpPr>
          <p:grpSpPr>
            <a:xfrm>
              <a:off x="2703162" y="2271118"/>
              <a:ext cx="95250" cy="95250"/>
              <a:chOff x="3569493" y="1976437"/>
              <a:chExt cx="95250" cy="95250"/>
            </a:xfrm>
          </p:grpSpPr>
          <p:cxnSp>
            <p:nvCxnSpPr>
              <p:cNvPr id="88" name="Straight Connector 87">
                <a:extLst>
                  <a:ext uri="{FF2B5EF4-FFF2-40B4-BE49-F238E27FC236}">
                    <a16:creationId xmlns:a16="http://schemas.microsoft.com/office/drawing/2014/main" id="{A9BBF481-793D-BBE4-6304-FC6F8E44278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1E68BB8-F56F-E179-1E92-65EE98332AE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C86EDA2B-7034-9821-BDC8-025E39646FAF}"/>
                </a:ext>
              </a:extLst>
            </p:cNvPr>
            <p:cNvGrpSpPr/>
            <p:nvPr/>
          </p:nvGrpSpPr>
          <p:grpSpPr>
            <a:xfrm>
              <a:off x="2611359" y="2123481"/>
              <a:ext cx="95250" cy="95250"/>
              <a:chOff x="3569493" y="1976437"/>
              <a:chExt cx="95250" cy="95250"/>
            </a:xfrm>
          </p:grpSpPr>
          <p:cxnSp>
            <p:nvCxnSpPr>
              <p:cNvPr id="92" name="Straight Connector 91">
                <a:extLst>
                  <a:ext uri="{FF2B5EF4-FFF2-40B4-BE49-F238E27FC236}">
                    <a16:creationId xmlns:a16="http://schemas.microsoft.com/office/drawing/2014/main" id="{FDCE1AD2-26E2-C596-A6ED-6810A1B673D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C7CC71B-F138-6C29-2C14-4AEB58336BC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C4C4F827-6651-88D9-16A2-B13CF7798ED6}"/>
                </a:ext>
              </a:extLst>
            </p:cNvPr>
            <p:cNvGrpSpPr/>
            <p:nvPr/>
          </p:nvGrpSpPr>
          <p:grpSpPr>
            <a:xfrm>
              <a:off x="2582368" y="2066331"/>
              <a:ext cx="95250" cy="95250"/>
              <a:chOff x="3569493" y="1976437"/>
              <a:chExt cx="95250" cy="95250"/>
            </a:xfrm>
          </p:grpSpPr>
          <p:cxnSp>
            <p:nvCxnSpPr>
              <p:cNvPr id="95" name="Straight Connector 94">
                <a:extLst>
                  <a:ext uri="{FF2B5EF4-FFF2-40B4-BE49-F238E27FC236}">
                    <a16:creationId xmlns:a16="http://schemas.microsoft.com/office/drawing/2014/main" id="{3CCCA606-3582-E13C-3BA6-A27251CC53D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00F2F72-74B1-3200-C997-3283006E9A5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7341436A-81CB-9D3C-611B-F8D4C5CA984C}"/>
                </a:ext>
              </a:extLst>
            </p:cNvPr>
            <p:cNvGrpSpPr/>
            <p:nvPr/>
          </p:nvGrpSpPr>
          <p:grpSpPr>
            <a:xfrm>
              <a:off x="2563734" y="1886320"/>
              <a:ext cx="95250" cy="95250"/>
              <a:chOff x="3569493" y="1976437"/>
              <a:chExt cx="95250" cy="95250"/>
            </a:xfrm>
          </p:grpSpPr>
          <p:cxnSp>
            <p:nvCxnSpPr>
              <p:cNvPr id="98" name="Straight Connector 97">
                <a:extLst>
                  <a:ext uri="{FF2B5EF4-FFF2-40B4-BE49-F238E27FC236}">
                    <a16:creationId xmlns:a16="http://schemas.microsoft.com/office/drawing/2014/main" id="{1CEBED80-7575-D6A5-9EB9-9D7A89BA423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36C2CEB-BB70-1EA2-98EF-B602E57046EB}"/>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C8929B86-5E79-7171-6D12-1E997FD059FB}"/>
                </a:ext>
              </a:extLst>
            </p:cNvPr>
            <p:cNvGrpSpPr/>
            <p:nvPr/>
          </p:nvGrpSpPr>
          <p:grpSpPr>
            <a:xfrm>
              <a:off x="2525778" y="1764477"/>
              <a:ext cx="95250" cy="95250"/>
              <a:chOff x="3569493" y="1976437"/>
              <a:chExt cx="95250" cy="95250"/>
            </a:xfrm>
          </p:grpSpPr>
          <p:cxnSp>
            <p:nvCxnSpPr>
              <p:cNvPr id="101" name="Straight Connector 100">
                <a:extLst>
                  <a:ext uri="{FF2B5EF4-FFF2-40B4-BE49-F238E27FC236}">
                    <a16:creationId xmlns:a16="http://schemas.microsoft.com/office/drawing/2014/main" id="{48881A76-7592-84F0-265C-56688510B53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DD9BACD-6179-C30F-CCDF-C589ED885DE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0C0F64A6-624B-ED4F-6151-F7718A98639C}"/>
                </a:ext>
              </a:extLst>
            </p:cNvPr>
            <p:cNvGrpSpPr/>
            <p:nvPr/>
          </p:nvGrpSpPr>
          <p:grpSpPr>
            <a:xfrm>
              <a:off x="2469577" y="1735825"/>
              <a:ext cx="95250" cy="95250"/>
              <a:chOff x="3569493" y="1976437"/>
              <a:chExt cx="95250" cy="95250"/>
            </a:xfrm>
          </p:grpSpPr>
          <p:cxnSp>
            <p:nvCxnSpPr>
              <p:cNvPr id="104" name="Straight Connector 103">
                <a:extLst>
                  <a:ext uri="{FF2B5EF4-FFF2-40B4-BE49-F238E27FC236}">
                    <a16:creationId xmlns:a16="http://schemas.microsoft.com/office/drawing/2014/main" id="{BD0CFB63-78C4-E982-CD82-B5C38483AAE4}"/>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17B6248-F17F-3647-4A4E-7881D644384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14CEF98E-BAFA-B661-DF4F-051BCA069FB1}"/>
                </a:ext>
              </a:extLst>
            </p:cNvPr>
            <p:cNvGrpSpPr/>
            <p:nvPr/>
          </p:nvGrpSpPr>
          <p:grpSpPr>
            <a:xfrm>
              <a:off x="3052984" y="2628578"/>
              <a:ext cx="95250" cy="95250"/>
              <a:chOff x="3569493" y="1976437"/>
              <a:chExt cx="95250" cy="95250"/>
            </a:xfrm>
          </p:grpSpPr>
          <p:cxnSp>
            <p:nvCxnSpPr>
              <p:cNvPr id="107" name="Straight Connector 106">
                <a:extLst>
                  <a:ext uri="{FF2B5EF4-FFF2-40B4-BE49-F238E27FC236}">
                    <a16:creationId xmlns:a16="http://schemas.microsoft.com/office/drawing/2014/main" id="{3DD8FFCD-2B85-77BA-101C-5CF0E3D664C6}"/>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6EBE9717-C101-B3BC-85D6-5AC873DFA65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F86AAD22-ECF5-7C1C-18DF-AB177FB1E35F}"/>
                </a:ext>
              </a:extLst>
            </p:cNvPr>
            <p:cNvGrpSpPr/>
            <p:nvPr/>
          </p:nvGrpSpPr>
          <p:grpSpPr>
            <a:xfrm>
              <a:off x="3110134" y="2628578"/>
              <a:ext cx="95250" cy="95250"/>
              <a:chOff x="3569493" y="1976437"/>
              <a:chExt cx="95250" cy="95250"/>
            </a:xfrm>
          </p:grpSpPr>
          <p:cxnSp>
            <p:nvCxnSpPr>
              <p:cNvPr id="110" name="Straight Connector 109">
                <a:extLst>
                  <a:ext uri="{FF2B5EF4-FFF2-40B4-BE49-F238E27FC236}">
                    <a16:creationId xmlns:a16="http://schemas.microsoft.com/office/drawing/2014/main" id="{6DF1103F-742F-C16E-6CC1-113D51D462E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F7F562C-4B4B-A9EC-3C2A-7B5D3925790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FC858EA1-94C6-684D-8D70-2D58663377CD}"/>
                </a:ext>
              </a:extLst>
            </p:cNvPr>
            <p:cNvGrpSpPr/>
            <p:nvPr/>
          </p:nvGrpSpPr>
          <p:grpSpPr>
            <a:xfrm>
              <a:off x="3153334" y="2680965"/>
              <a:ext cx="95250" cy="95250"/>
              <a:chOff x="3569493" y="1976437"/>
              <a:chExt cx="95250" cy="95250"/>
            </a:xfrm>
          </p:grpSpPr>
          <p:cxnSp>
            <p:nvCxnSpPr>
              <p:cNvPr id="113" name="Straight Connector 112">
                <a:extLst>
                  <a:ext uri="{FF2B5EF4-FFF2-40B4-BE49-F238E27FC236}">
                    <a16:creationId xmlns:a16="http://schemas.microsoft.com/office/drawing/2014/main" id="{41145431-0103-C4DC-82CD-387B7847ED7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E11E4BE-E7B8-18EB-B4C5-8AEBDB2F17A7}"/>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E4E481A9-EFEE-086C-320D-620191CE624E}"/>
                </a:ext>
              </a:extLst>
            </p:cNvPr>
            <p:cNvGrpSpPr/>
            <p:nvPr/>
          </p:nvGrpSpPr>
          <p:grpSpPr>
            <a:xfrm>
              <a:off x="3322230" y="2817057"/>
              <a:ext cx="95250" cy="95250"/>
              <a:chOff x="3569493" y="1976437"/>
              <a:chExt cx="95250" cy="95250"/>
            </a:xfrm>
          </p:grpSpPr>
          <p:cxnSp>
            <p:nvCxnSpPr>
              <p:cNvPr id="116" name="Straight Connector 115">
                <a:extLst>
                  <a:ext uri="{FF2B5EF4-FFF2-40B4-BE49-F238E27FC236}">
                    <a16:creationId xmlns:a16="http://schemas.microsoft.com/office/drawing/2014/main" id="{DD415A5B-4D50-EFF9-F21A-5A3DFCDDD0DF}"/>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069389A-E0A8-5BD0-0372-67EA4D31F7D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001D7F56-D87C-6C5B-512E-180521754A85}"/>
                </a:ext>
              </a:extLst>
            </p:cNvPr>
            <p:cNvGrpSpPr/>
            <p:nvPr/>
          </p:nvGrpSpPr>
          <p:grpSpPr>
            <a:xfrm>
              <a:off x="3376863" y="2980457"/>
              <a:ext cx="95250" cy="95250"/>
              <a:chOff x="3569493" y="1976437"/>
              <a:chExt cx="95250" cy="95250"/>
            </a:xfrm>
          </p:grpSpPr>
          <p:cxnSp>
            <p:nvCxnSpPr>
              <p:cNvPr id="119" name="Straight Connector 118">
                <a:extLst>
                  <a:ext uri="{FF2B5EF4-FFF2-40B4-BE49-F238E27FC236}">
                    <a16:creationId xmlns:a16="http://schemas.microsoft.com/office/drawing/2014/main" id="{C9805F38-C040-6BD8-7D78-EA1283FFD863}"/>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7800CCE-6B3C-F675-40D5-AE0A6236B11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3A664B9B-3627-E20B-6FA0-F0026BC538F7}"/>
                </a:ext>
              </a:extLst>
            </p:cNvPr>
            <p:cNvGrpSpPr/>
            <p:nvPr/>
          </p:nvGrpSpPr>
          <p:grpSpPr>
            <a:xfrm>
              <a:off x="3477213" y="3034801"/>
              <a:ext cx="95250" cy="95250"/>
              <a:chOff x="3569493" y="1976437"/>
              <a:chExt cx="95250" cy="95250"/>
            </a:xfrm>
          </p:grpSpPr>
          <p:cxnSp>
            <p:nvCxnSpPr>
              <p:cNvPr id="122" name="Straight Connector 121">
                <a:extLst>
                  <a:ext uri="{FF2B5EF4-FFF2-40B4-BE49-F238E27FC236}">
                    <a16:creationId xmlns:a16="http://schemas.microsoft.com/office/drawing/2014/main" id="{E2243F7D-38CD-855D-D0CF-57685ED4D44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ED0621BC-125E-083B-311D-D3F91425C66F}"/>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615DC91E-4720-8EA9-DF00-66D29584BCB3}"/>
                </a:ext>
              </a:extLst>
            </p:cNvPr>
            <p:cNvGrpSpPr/>
            <p:nvPr/>
          </p:nvGrpSpPr>
          <p:grpSpPr>
            <a:xfrm>
              <a:off x="3505440" y="3093417"/>
              <a:ext cx="95250" cy="95250"/>
              <a:chOff x="3569493" y="1976437"/>
              <a:chExt cx="95250" cy="95250"/>
            </a:xfrm>
          </p:grpSpPr>
          <p:cxnSp>
            <p:nvCxnSpPr>
              <p:cNvPr id="125" name="Straight Connector 124">
                <a:extLst>
                  <a:ext uri="{FF2B5EF4-FFF2-40B4-BE49-F238E27FC236}">
                    <a16:creationId xmlns:a16="http://schemas.microsoft.com/office/drawing/2014/main" id="{E495B1EA-0BF5-00C2-6526-1A93DBA2AE9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935B86D-8F93-1E6E-2593-FF33DBA00E28}"/>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B8CBE6BA-4047-3273-A199-4969A4339BE6}"/>
                </a:ext>
              </a:extLst>
            </p:cNvPr>
            <p:cNvGrpSpPr/>
            <p:nvPr/>
          </p:nvGrpSpPr>
          <p:grpSpPr>
            <a:xfrm>
              <a:off x="3625188" y="3093417"/>
              <a:ext cx="95250" cy="95250"/>
              <a:chOff x="3569493" y="1976437"/>
              <a:chExt cx="95250" cy="95250"/>
            </a:xfrm>
          </p:grpSpPr>
          <p:cxnSp>
            <p:nvCxnSpPr>
              <p:cNvPr id="128" name="Straight Connector 127">
                <a:extLst>
                  <a:ext uri="{FF2B5EF4-FFF2-40B4-BE49-F238E27FC236}">
                    <a16:creationId xmlns:a16="http://schemas.microsoft.com/office/drawing/2014/main" id="{1E48A754-59B7-5C4A-A9D2-86F1194C5B7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D04EE32-591B-1465-C1AF-AF0138BF314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D100F639-4F38-7CB0-2277-03B677CD331C}"/>
                </a:ext>
              </a:extLst>
            </p:cNvPr>
            <p:cNvGrpSpPr/>
            <p:nvPr/>
          </p:nvGrpSpPr>
          <p:grpSpPr>
            <a:xfrm>
              <a:off x="3719575" y="3163845"/>
              <a:ext cx="95250" cy="95250"/>
              <a:chOff x="3569493" y="1976437"/>
              <a:chExt cx="95250" cy="95250"/>
            </a:xfrm>
          </p:grpSpPr>
          <p:cxnSp>
            <p:nvCxnSpPr>
              <p:cNvPr id="131" name="Straight Connector 130">
                <a:extLst>
                  <a:ext uri="{FF2B5EF4-FFF2-40B4-BE49-F238E27FC236}">
                    <a16:creationId xmlns:a16="http://schemas.microsoft.com/office/drawing/2014/main" id="{AE3A43FF-E666-29F4-C494-21A4BC0E4961}"/>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F65B2F0-14DD-FF25-66E5-4F557960403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3" name="Group 132">
              <a:extLst>
                <a:ext uri="{FF2B5EF4-FFF2-40B4-BE49-F238E27FC236}">
                  <a16:creationId xmlns:a16="http://schemas.microsoft.com/office/drawing/2014/main" id="{C4AD58D0-0D34-879D-0AF2-A20767215B96}"/>
                </a:ext>
              </a:extLst>
            </p:cNvPr>
            <p:cNvGrpSpPr/>
            <p:nvPr/>
          </p:nvGrpSpPr>
          <p:grpSpPr>
            <a:xfrm>
              <a:off x="3767200" y="3217945"/>
              <a:ext cx="95250" cy="95250"/>
              <a:chOff x="3569493" y="1976437"/>
              <a:chExt cx="95250" cy="95250"/>
            </a:xfrm>
          </p:grpSpPr>
          <p:cxnSp>
            <p:nvCxnSpPr>
              <p:cNvPr id="134" name="Straight Connector 133">
                <a:extLst>
                  <a:ext uri="{FF2B5EF4-FFF2-40B4-BE49-F238E27FC236}">
                    <a16:creationId xmlns:a16="http://schemas.microsoft.com/office/drawing/2014/main" id="{B4F361A8-814E-48FD-2AA3-EA648ED949F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861409C9-D0E3-DE81-47FE-0E771ADD365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6" name="Group 135">
              <a:extLst>
                <a:ext uri="{FF2B5EF4-FFF2-40B4-BE49-F238E27FC236}">
                  <a16:creationId xmlns:a16="http://schemas.microsoft.com/office/drawing/2014/main" id="{53CE7C6C-A990-47B3-B572-A4DC72EA47AC}"/>
                </a:ext>
              </a:extLst>
            </p:cNvPr>
            <p:cNvGrpSpPr/>
            <p:nvPr/>
          </p:nvGrpSpPr>
          <p:grpSpPr>
            <a:xfrm>
              <a:off x="3888190" y="3367796"/>
              <a:ext cx="95250" cy="95250"/>
              <a:chOff x="3569493" y="1976437"/>
              <a:chExt cx="95250" cy="95250"/>
            </a:xfrm>
          </p:grpSpPr>
          <p:cxnSp>
            <p:nvCxnSpPr>
              <p:cNvPr id="137" name="Straight Connector 136">
                <a:extLst>
                  <a:ext uri="{FF2B5EF4-FFF2-40B4-BE49-F238E27FC236}">
                    <a16:creationId xmlns:a16="http://schemas.microsoft.com/office/drawing/2014/main" id="{B6878D51-F2DB-414B-A316-D4EF9F0DD19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AB5361E-4DAF-E45A-D1BF-4B29F11B1C0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FB7E8B32-4CE6-504C-FE10-D9E40C943141}"/>
                </a:ext>
              </a:extLst>
            </p:cNvPr>
            <p:cNvGrpSpPr/>
            <p:nvPr/>
          </p:nvGrpSpPr>
          <p:grpSpPr>
            <a:xfrm>
              <a:off x="3914786" y="3406884"/>
              <a:ext cx="95250" cy="95250"/>
              <a:chOff x="3569493" y="1976437"/>
              <a:chExt cx="95250" cy="95250"/>
            </a:xfrm>
          </p:grpSpPr>
          <p:cxnSp>
            <p:nvCxnSpPr>
              <p:cNvPr id="140" name="Straight Connector 139">
                <a:extLst>
                  <a:ext uri="{FF2B5EF4-FFF2-40B4-BE49-F238E27FC236}">
                    <a16:creationId xmlns:a16="http://schemas.microsoft.com/office/drawing/2014/main" id="{C06857EC-EE0D-B2EC-C632-7388E963FEBE}"/>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8679A59-8668-8448-BDDB-DA851699C28D}"/>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 name="Group 141">
              <a:extLst>
                <a:ext uri="{FF2B5EF4-FFF2-40B4-BE49-F238E27FC236}">
                  <a16:creationId xmlns:a16="http://schemas.microsoft.com/office/drawing/2014/main" id="{7542A82E-746C-9003-3D8D-BE3E42BF520E}"/>
                </a:ext>
              </a:extLst>
            </p:cNvPr>
            <p:cNvGrpSpPr/>
            <p:nvPr/>
          </p:nvGrpSpPr>
          <p:grpSpPr>
            <a:xfrm>
              <a:off x="3935815" y="3463046"/>
              <a:ext cx="95250" cy="95250"/>
              <a:chOff x="3569493" y="1976437"/>
              <a:chExt cx="95250" cy="95250"/>
            </a:xfrm>
          </p:grpSpPr>
          <p:cxnSp>
            <p:nvCxnSpPr>
              <p:cNvPr id="143" name="Straight Connector 142">
                <a:extLst>
                  <a:ext uri="{FF2B5EF4-FFF2-40B4-BE49-F238E27FC236}">
                    <a16:creationId xmlns:a16="http://schemas.microsoft.com/office/drawing/2014/main" id="{7F22E514-D41F-F791-53DC-828E75433665}"/>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6FD50A9-C458-546A-4E75-5872608CB899}"/>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5" name="Group 144">
              <a:extLst>
                <a:ext uri="{FF2B5EF4-FFF2-40B4-BE49-F238E27FC236}">
                  <a16:creationId xmlns:a16="http://schemas.microsoft.com/office/drawing/2014/main" id="{B869A6AA-0CCD-5A36-D23E-0F625D08C2B7}"/>
                </a:ext>
              </a:extLst>
            </p:cNvPr>
            <p:cNvGrpSpPr/>
            <p:nvPr/>
          </p:nvGrpSpPr>
          <p:grpSpPr>
            <a:xfrm>
              <a:off x="4471841" y="3850442"/>
              <a:ext cx="95250" cy="95250"/>
              <a:chOff x="3569493" y="1976437"/>
              <a:chExt cx="95250" cy="95250"/>
            </a:xfrm>
          </p:grpSpPr>
          <p:cxnSp>
            <p:nvCxnSpPr>
              <p:cNvPr id="146" name="Straight Connector 145">
                <a:extLst>
                  <a:ext uri="{FF2B5EF4-FFF2-40B4-BE49-F238E27FC236}">
                    <a16:creationId xmlns:a16="http://schemas.microsoft.com/office/drawing/2014/main" id="{11D577F2-0C51-CE0A-3EFC-1ED1725F35EB}"/>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3B9C03A-F1B1-24F5-F44B-D3713ABA607A}"/>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32415C64-DA9A-74BA-2A8A-61551471F338}"/>
                </a:ext>
              </a:extLst>
            </p:cNvPr>
            <p:cNvGrpSpPr/>
            <p:nvPr/>
          </p:nvGrpSpPr>
          <p:grpSpPr>
            <a:xfrm>
              <a:off x="5049858" y="4077263"/>
              <a:ext cx="95250" cy="95250"/>
              <a:chOff x="3569493" y="1976437"/>
              <a:chExt cx="95250" cy="95250"/>
            </a:xfrm>
          </p:grpSpPr>
          <p:cxnSp>
            <p:nvCxnSpPr>
              <p:cNvPr id="149" name="Straight Connector 148">
                <a:extLst>
                  <a:ext uri="{FF2B5EF4-FFF2-40B4-BE49-F238E27FC236}">
                    <a16:creationId xmlns:a16="http://schemas.microsoft.com/office/drawing/2014/main" id="{26000AB2-AE03-EEC6-6200-C90469CD7169}"/>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0A2E1DE-CC1F-912D-4281-15B2F7773026}"/>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D0F0A151-1BF6-2BA4-59F5-A5AE0832FF82}"/>
                </a:ext>
              </a:extLst>
            </p:cNvPr>
            <p:cNvGrpSpPr/>
            <p:nvPr/>
          </p:nvGrpSpPr>
          <p:grpSpPr>
            <a:xfrm>
              <a:off x="5080696" y="4076709"/>
              <a:ext cx="95250" cy="95250"/>
              <a:chOff x="3569493" y="1976437"/>
              <a:chExt cx="95250" cy="95250"/>
            </a:xfrm>
          </p:grpSpPr>
          <p:cxnSp>
            <p:nvCxnSpPr>
              <p:cNvPr id="152" name="Straight Connector 151">
                <a:extLst>
                  <a:ext uri="{FF2B5EF4-FFF2-40B4-BE49-F238E27FC236}">
                    <a16:creationId xmlns:a16="http://schemas.microsoft.com/office/drawing/2014/main" id="{D0772B7A-E2CE-FAE8-ADCC-645A016495D7}"/>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FD155F65-3915-E5E3-245D-C32E5D15EBE1}"/>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4" name="Group 153">
              <a:extLst>
                <a:ext uri="{FF2B5EF4-FFF2-40B4-BE49-F238E27FC236}">
                  <a16:creationId xmlns:a16="http://schemas.microsoft.com/office/drawing/2014/main" id="{511CA1A5-1F5D-83B7-D7DB-D2007395F664}"/>
                </a:ext>
              </a:extLst>
            </p:cNvPr>
            <p:cNvGrpSpPr/>
            <p:nvPr/>
          </p:nvGrpSpPr>
          <p:grpSpPr>
            <a:xfrm>
              <a:off x="5161406" y="4076709"/>
              <a:ext cx="95250" cy="95250"/>
              <a:chOff x="3569493" y="1976437"/>
              <a:chExt cx="95250" cy="95250"/>
            </a:xfrm>
          </p:grpSpPr>
          <p:cxnSp>
            <p:nvCxnSpPr>
              <p:cNvPr id="155" name="Straight Connector 154">
                <a:extLst>
                  <a:ext uri="{FF2B5EF4-FFF2-40B4-BE49-F238E27FC236}">
                    <a16:creationId xmlns:a16="http://schemas.microsoft.com/office/drawing/2014/main" id="{620EB517-629B-6FEE-8A18-CCC3191F5F0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E4438DFF-DB39-526D-A4E8-96A54F6FCE10}"/>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E49C3566-2718-BFEB-9DE9-93E8384237BF}"/>
                </a:ext>
              </a:extLst>
            </p:cNvPr>
            <p:cNvGrpSpPr/>
            <p:nvPr/>
          </p:nvGrpSpPr>
          <p:grpSpPr>
            <a:xfrm>
              <a:off x="5496532" y="4076709"/>
              <a:ext cx="95250" cy="95250"/>
              <a:chOff x="3569493" y="1976437"/>
              <a:chExt cx="95250" cy="95250"/>
            </a:xfrm>
          </p:grpSpPr>
          <p:cxnSp>
            <p:nvCxnSpPr>
              <p:cNvPr id="158" name="Straight Connector 157">
                <a:extLst>
                  <a:ext uri="{FF2B5EF4-FFF2-40B4-BE49-F238E27FC236}">
                    <a16:creationId xmlns:a16="http://schemas.microsoft.com/office/drawing/2014/main" id="{D3ADBAD0-ECEB-F012-2A2C-B43F180B2902}"/>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226F7AB-20E1-3428-1C72-BF921F016AE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711D3917-3997-9DC5-1809-BF33F0608177}"/>
                </a:ext>
              </a:extLst>
            </p:cNvPr>
            <p:cNvGrpSpPr/>
            <p:nvPr/>
          </p:nvGrpSpPr>
          <p:grpSpPr>
            <a:xfrm>
              <a:off x="6100826" y="4076709"/>
              <a:ext cx="95250" cy="95250"/>
              <a:chOff x="3569493" y="1976437"/>
              <a:chExt cx="95250" cy="95250"/>
            </a:xfrm>
          </p:grpSpPr>
          <p:cxnSp>
            <p:nvCxnSpPr>
              <p:cNvPr id="161" name="Straight Connector 160">
                <a:extLst>
                  <a:ext uri="{FF2B5EF4-FFF2-40B4-BE49-F238E27FC236}">
                    <a16:creationId xmlns:a16="http://schemas.microsoft.com/office/drawing/2014/main" id="{85B6C5AC-261E-D875-2133-D00CA7828618}"/>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873059E-53A8-5CB6-4B3A-4EF3D94EF69E}"/>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4020F554-A6A8-6940-68A2-8673715E2B7E}"/>
                </a:ext>
              </a:extLst>
            </p:cNvPr>
            <p:cNvGrpSpPr/>
            <p:nvPr/>
          </p:nvGrpSpPr>
          <p:grpSpPr>
            <a:xfrm>
              <a:off x="6376988" y="4260814"/>
              <a:ext cx="95250" cy="95250"/>
              <a:chOff x="3569493" y="1976437"/>
              <a:chExt cx="95250" cy="95250"/>
            </a:xfrm>
          </p:grpSpPr>
          <p:cxnSp>
            <p:nvCxnSpPr>
              <p:cNvPr id="164" name="Straight Connector 163">
                <a:extLst>
                  <a:ext uri="{FF2B5EF4-FFF2-40B4-BE49-F238E27FC236}">
                    <a16:creationId xmlns:a16="http://schemas.microsoft.com/office/drawing/2014/main" id="{B0F9B804-7BDF-8E18-F658-29143DA32AAC}"/>
                  </a:ext>
                </a:extLst>
              </p:cNvPr>
              <p:cNvCxnSpPr>
                <a:cxnSpLocks/>
              </p:cNvCxnSpPr>
              <p:nvPr/>
            </p:nvCxnSpPr>
            <p:spPr bwMode="auto">
              <a:xfrm>
                <a:off x="3617118" y="1976437"/>
                <a:ext cx="0" cy="95250"/>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B2220FD-DCDA-EA85-4E7D-11B7BECD8455}"/>
                  </a:ext>
                </a:extLst>
              </p:cNvPr>
              <p:cNvCxnSpPr>
                <a:cxnSpLocks/>
              </p:cNvCxnSpPr>
              <p:nvPr/>
            </p:nvCxnSpPr>
            <p:spPr bwMode="auto">
              <a:xfrm rot="16200000">
                <a:off x="3617118" y="1976438"/>
                <a:ext cx="0" cy="9525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70" name="Freeform: Shape 169">
            <a:extLst>
              <a:ext uri="{FF2B5EF4-FFF2-40B4-BE49-F238E27FC236}">
                <a16:creationId xmlns:a16="http://schemas.microsoft.com/office/drawing/2014/main" id="{BAC0A4E6-C4C6-40FA-4316-24DF50D611B4}"/>
              </a:ext>
            </a:extLst>
          </p:cNvPr>
          <p:cNvSpPr/>
          <p:nvPr/>
        </p:nvSpPr>
        <p:spPr bwMode="auto">
          <a:xfrm>
            <a:off x="2238790" y="1600077"/>
            <a:ext cx="6269520" cy="2481263"/>
          </a:xfrm>
          <a:custGeom>
            <a:avLst/>
            <a:gdLst>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62350 w 9004300"/>
              <a:gd name="connsiteY25" fmla="*/ 1905000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902619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902619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78200 w 9004300"/>
              <a:gd name="connsiteY26" fmla="*/ 1905000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63700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0200 w 9004300"/>
              <a:gd name="connsiteY41" fmla="*/ 1651000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0200 w 9004300"/>
              <a:gd name="connsiteY40" fmla="*/ 1695450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9725 w 9004300"/>
              <a:gd name="connsiteY41" fmla="*/ 1646238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2581 w 9004300"/>
              <a:gd name="connsiteY40" fmla="*/ 1693069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4962 w 9004300"/>
              <a:gd name="connsiteY40" fmla="*/ 1702594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0 w 9004300"/>
              <a:gd name="connsiteY60" fmla="*/ 1346200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53457 w 9004300"/>
              <a:gd name="connsiteY60" fmla="*/ 1320007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8695 w 9004300"/>
              <a:gd name="connsiteY60" fmla="*/ 1317626 h 2495550"/>
              <a:gd name="connsiteX61" fmla="*/ 2222500 w 9004300"/>
              <a:gd name="connsiteY61" fmla="*/ 1327150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8695 w 9004300"/>
              <a:gd name="connsiteY60" fmla="*/ 1317626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7263 w 9004300"/>
              <a:gd name="connsiteY61" fmla="*/ 1317625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17738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66900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917700 w 9004300"/>
              <a:gd name="connsiteY68" fmla="*/ 1193800 h 2495550"/>
              <a:gd name="connsiteX69" fmla="*/ 1888331 w 9004300"/>
              <a:gd name="connsiteY69" fmla="*/ 1193800 h 2495550"/>
              <a:gd name="connsiteX70" fmla="*/ 1885950 w 9004300"/>
              <a:gd name="connsiteY70" fmla="*/ 1174750 h 2495550"/>
              <a:gd name="connsiteX71" fmla="*/ 1854200 w 9004300"/>
              <a:gd name="connsiteY71" fmla="*/ 1174750 h 2495550"/>
              <a:gd name="connsiteX72" fmla="*/ 1854200 w 9004300"/>
              <a:gd name="connsiteY72" fmla="*/ 1136650 h 2495550"/>
              <a:gd name="connsiteX73" fmla="*/ 1758950 w 9004300"/>
              <a:gd name="connsiteY73" fmla="*/ 1136650 h 2495550"/>
              <a:gd name="connsiteX74" fmla="*/ 1758950 w 9004300"/>
              <a:gd name="connsiteY74" fmla="*/ 1111250 h 2495550"/>
              <a:gd name="connsiteX75" fmla="*/ 1701800 w 9004300"/>
              <a:gd name="connsiteY75" fmla="*/ 1111250 h 2495550"/>
              <a:gd name="connsiteX76" fmla="*/ 1701800 w 9004300"/>
              <a:gd name="connsiteY76" fmla="*/ 1066800 h 2495550"/>
              <a:gd name="connsiteX77" fmla="*/ 1689100 w 9004300"/>
              <a:gd name="connsiteY77" fmla="*/ 1066800 h 2495550"/>
              <a:gd name="connsiteX78" fmla="*/ 1689100 w 9004300"/>
              <a:gd name="connsiteY78" fmla="*/ 958850 h 2495550"/>
              <a:gd name="connsiteX79" fmla="*/ 1651000 w 9004300"/>
              <a:gd name="connsiteY79" fmla="*/ 958850 h 2495550"/>
              <a:gd name="connsiteX80" fmla="*/ 1651000 w 9004300"/>
              <a:gd name="connsiteY80" fmla="*/ 869950 h 2495550"/>
              <a:gd name="connsiteX81" fmla="*/ 1625600 w 9004300"/>
              <a:gd name="connsiteY81" fmla="*/ 869950 h 2495550"/>
              <a:gd name="connsiteX82" fmla="*/ 1625600 w 9004300"/>
              <a:gd name="connsiteY82" fmla="*/ 800100 h 2495550"/>
              <a:gd name="connsiteX83" fmla="*/ 1593850 w 9004300"/>
              <a:gd name="connsiteY83" fmla="*/ 800100 h 2495550"/>
              <a:gd name="connsiteX84" fmla="*/ 1593850 w 9004300"/>
              <a:gd name="connsiteY84" fmla="*/ 781050 h 2495550"/>
              <a:gd name="connsiteX85" fmla="*/ 1479550 w 9004300"/>
              <a:gd name="connsiteY85" fmla="*/ 781050 h 2495550"/>
              <a:gd name="connsiteX86" fmla="*/ 1479550 w 9004300"/>
              <a:gd name="connsiteY86" fmla="*/ 755650 h 2495550"/>
              <a:gd name="connsiteX87" fmla="*/ 1409700 w 9004300"/>
              <a:gd name="connsiteY87" fmla="*/ 755650 h 2495550"/>
              <a:gd name="connsiteX88" fmla="*/ 1409700 w 9004300"/>
              <a:gd name="connsiteY88" fmla="*/ 717550 h 2495550"/>
              <a:gd name="connsiteX89" fmla="*/ 1352550 w 9004300"/>
              <a:gd name="connsiteY89" fmla="*/ 717550 h 2495550"/>
              <a:gd name="connsiteX90" fmla="*/ 1352550 w 9004300"/>
              <a:gd name="connsiteY90" fmla="*/ 685800 h 2495550"/>
              <a:gd name="connsiteX91" fmla="*/ 1257300 w 9004300"/>
              <a:gd name="connsiteY91" fmla="*/ 685800 h 2495550"/>
              <a:gd name="connsiteX92" fmla="*/ 1257300 w 9004300"/>
              <a:gd name="connsiteY92" fmla="*/ 660400 h 2495550"/>
              <a:gd name="connsiteX93" fmla="*/ 1193800 w 9004300"/>
              <a:gd name="connsiteY93" fmla="*/ 660400 h 2495550"/>
              <a:gd name="connsiteX94" fmla="*/ 1193800 w 9004300"/>
              <a:gd name="connsiteY94" fmla="*/ 647700 h 2495550"/>
              <a:gd name="connsiteX95" fmla="*/ 1136650 w 9004300"/>
              <a:gd name="connsiteY95" fmla="*/ 647700 h 2495550"/>
              <a:gd name="connsiteX96" fmla="*/ 1136650 w 9004300"/>
              <a:gd name="connsiteY96" fmla="*/ 590550 h 2495550"/>
              <a:gd name="connsiteX97" fmla="*/ 1104900 w 9004300"/>
              <a:gd name="connsiteY97" fmla="*/ 590550 h 2495550"/>
              <a:gd name="connsiteX98" fmla="*/ 1104900 w 9004300"/>
              <a:gd name="connsiteY98" fmla="*/ 552450 h 2495550"/>
              <a:gd name="connsiteX99" fmla="*/ 1066800 w 9004300"/>
              <a:gd name="connsiteY99" fmla="*/ 552450 h 2495550"/>
              <a:gd name="connsiteX100" fmla="*/ 1066800 w 9004300"/>
              <a:gd name="connsiteY100" fmla="*/ 527050 h 2495550"/>
              <a:gd name="connsiteX101" fmla="*/ 1028700 w 9004300"/>
              <a:gd name="connsiteY101" fmla="*/ 527050 h 2495550"/>
              <a:gd name="connsiteX102" fmla="*/ 1028700 w 9004300"/>
              <a:gd name="connsiteY102" fmla="*/ 514350 h 2495550"/>
              <a:gd name="connsiteX103" fmla="*/ 781050 w 9004300"/>
              <a:gd name="connsiteY103" fmla="*/ 514350 h 2495550"/>
              <a:gd name="connsiteX104" fmla="*/ 781050 w 9004300"/>
              <a:gd name="connsiteY104" fmla="*/ 514350 h 2495550"/>
              <a:gd name="connsiteX105" fmla="*/ 736600 w 9004300"/>
              <a:gd name="connsiteY105" fmla="*/ 469900 h 2495550"/>
              <a:gd name="connsiteX106" fmla="*/ 736600 w 9004300"/>
              <a:gd name="connsiteY106" fmla="*/ 361950 h 2495550"/>
              <a:gd name="connsiteX107" fmla="*/ 717550 w 9004300"/>
              <a:gd name="connsiteY107" fmla="*/ 361950 h 2495550"/>
              <a:gd name="connsiteX108" fmla="*/ 717550 w 9004300"/>
              <a:gd name="connsiteY108" fmla="*/ 285750 h 2495550"/>
              <a:gd name="connsiteX109" fmla="*/ 692150 w 9004300"/>
              <a:gd name="connsiteY109" fmla="*/ 285750 h 2495550"/>
              <a:gd name="connsiteX110" fmla="*/ 514350 w 9004300"/>
              <a:gd name="connsiteY110" fmla="*/ 285750 h 2495550"/>
              <a:gd name="connsiteX111" fmla="*/ 514350 w 9004300"/>
              <a:gd name="connsiteY111" fmla="*/ 247650 h 2495550"/>
              <a:gd name="connsiteX112" fmla="*/ 381000 w 9004300"/>
              <a:gd name="connsiteY112" fmla="*/ 247650 h 2495550"/>
              <a:gd name="connsiteX113" fmla="*/ 381000 w 9004300"/>
              <a:gd name="connsiteY113" fmla="*/ 196850 h 2495550"/>
              <a:gd name="connsiteX114" fmla="*/ 361950 w 9004300"/>
              <a:gd name="connsiteY114" fmla="*/ 196850 h 2495550"/>
              <a:gd name="connsiteX115" fmla="*/ 361950 w 9004300"/>
              <a:gd name="connsiteY115" fmla="*/ 120650 h 2495550"/>
              <a:gd name="connsiteX116" fmla="*/ 355600 w 9004300"/>
              <a:gd name="connsiteY116" fmla="*/ 120650 h 2495550"/>
              <a:gd name="connsiteX117" fmla="*/ 355600 w 9004300"/>
              <a:gd name="connsiteY117" fmla="*/ 88900 h 2495550"/>
              <a:gd name="connsiteX118" fmla="*/ 330200 w 9004300"/>
              <a:gd name="connsiteY118" fmla="*/ 88900 h 2495550"/>
              <a:gd name="connsiteX119" fmla="*/ 330200 w 9004300"/>
              <a:gd name="connsiteY119" fmla="*/ 44450 h 2495550"/>
              <a:gd name="connsiteX120" fmla="*/ 273050 w 9004300"/>
              <a:gd name="connsiteY120" fmla="*/ 44450 h 2495550"/>
              <a:gd name="connsiteX121" fmla="*/ 273050 w 9004300"/>
              <a:gd name="connsiteY121" fmla="*/ 31750 h 2495550"/>
              <a:gd name="connsiteX122" fmla="*/ 209550 w 9004300"/>
              <a:gd name="connsiteY122" fmla="*/ 31750 h 2495550"/>
              <a:gd name="connsiteX123" fmla="*/ 209550 w 9004300"/>
              <a:gd name="connsiteY123" fmla="*/ 0 h 2495550"/>
              <a:gd name="connsiteX124" fmla="*/ 0 w 9004300"/>
              <a:gd name="connsiteY124"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11350 w 9004300"/>
              <a:gd name="connsiteY67" fmla="*/ 1193800 h 2495550"/>
              <a:gd name="connsiteX68" fmla="*/ 1888331 w 9004300"/>
              <a:gd name="connsiteY68" fmla="*/ 1193800 h 2495550"/>
              <a:gd name="connsiteX69" fmla="*/ 1885950 w 9004300"/>
              <a:gd name="connsiteY69" fmla="*/ 1174750 h 2495550"/>
              <a:gd name="connsiteX70" fmla="*/ 1854200 w 9004300"/>
              <a:gd name="connsiteY70" fmla="*/ 1174750 h 2495550"/>
              <a:gd name="connsiteX71" fmla="*/ 1854200 w 9004300"/>
              <a:gd name="connsiteY71" fmla="*/ 1136650 h 2495550"/>
              <a:gd name="connsiteX72" fmla="*/ 1758950 w 9004300"/>
              <a:gd name="connsiteY72" fmla="*/ 1136650 h 2495550"/>
              <a:gd name="connsiteX73" fmla="*/ 1758950 w 9004300"/>
              <a:gd name="connsiteY73" fmla="*/ 1111250 h 2495550"/>
              <a:gd name="connsiteX74" fmla="*/ 1701800 w 9004300"/>
              <a:gd name="connsiteY74" fmla="*/ 1111250 h 2495550"/>
              <a:gd name="connsiteX75" fmla="*/ 1701800 w 9004300"/>
              <a:gd name="connsiteY75" fmla="*/ 1066800 h 2495550"/>
              <a:gd name="connsiteX76" fmla="*/ 1689100 w 9004300"/>
              <a:gd name="connsiteY76" fmla="*/ 1066800 h 2495550"/>
              <a:gd name="connsiteX77" fmla="*/ 1689100 w 9004300"/>
              <a:gd name="connsiteY77" fmla="*/ 958850 h 2495550"/>
              <a:gd name="connsiteX78" fmla="*/ 1651000 w 9004300"/>
              <a:gd name="connsiteY78" fmla="*/ 958850 h 2495550"/>
              <a:gd name="connsiteX79" fmla="*/ 1651000 w 9004300"/>
              <a:gd name="connsiteY79" fmla="*/ 869950 h 2495550"/>
              <a:gd name="connsiteX80" fmla="*/ 1625600 w 9004300"/>
              <a:gd name="connsiteY80" fmla="*/ 869950 h 2495550"/>
              <a:gd name="connsiteX81" fmla="*/ 1625600 w 9004300"/>
              <a:gd name="connsiteY81" fmla="*/ 800100 h 2495550"/>
              <a:gd name="connsiteX82" fmla="*/ 1593850 w 9004300"/>
              <a:gd name="connsiteY82" fmla="*/ 800100 h 2495550"/>
              <a:gd name="connsiteX83" fmla="*/ 1593850 w 9004300"/>
              <a:gd name="connsiteY83" fmla="*/ 781050 h 2495550"/>
              <a:gd name="connsiteX84" fmla="*/ 1479550 w 9004300"/>
              <a:gd name="connsiteY84" fmla="*/ 781050 h 2495550"/>
              <a:gd name="connsiteX85" fmla="*/ 1479550 w 9004300"/>
              <a:gd name="connsiteY85" fmla="*/ 755650 h 2495550"/>
              <a:gd name="connsiteX86" fmla="*/ 1409700 w 9004300"/>
              <a:gd name="connsiteY86" fmla="*/ 755650 h 2495550"/>
              <a:gd name="connsiteX87" fmla="*/ 1409700 w 9004300"/>
              <a:gd name="connsiteY87" fmla="*/ 717550 h 2495550"/>
              <a:gd name="connsiteX88" fmla="*/ 1352550 w 9004300"/>
              <a:gd name="connsiteY88" fmla="*/ 717550 h 2495550"/>
              <a:gd name="connsiteX89" fmla="*/ 1352550 w 9004300"/>
              <a:gd name="connsiteY89" fmla="*/ 685800 h 2495550"/>
              <a:gd name="connsiteX90" fmla="*/ 1257300 w 9004300"/>
              <a:gd name="connsiteY90" fmla="*/ 685800 h 2495550"/>
              <a:gd name="connsiteX91" fmla="*/ 1257300 w 9004300"/>
              <a:gd name="connsiteY91" fmla="*/ 660400 h 2495550"/>
              <a:gd name="connsiteX92" fmla="*/ 1193800 w 9004300"/>
              <a:gd name="connsiteY92" fmla="*/ 660400 h 2495550"/>
              <a:gd name="connsiteX93" fmla="*/ 1193800 w 9004300"/>
              <a:gd name="connsiteY93" fmla="*/ 647700 h 2495550"/>
              <a:gd name="connsiteX94" fmla="*/ 1136650 w 9004300"/>
              <a:gd name="connsiteY94" fmla="*/ 647700 h 2495550"/>
              <a:gd name="connsiteX95" fmla="*/ 1136650 w 9004300"/>
              <a:gd name="connsiteY95" fmla="*/ 590550 h 2495550"/>
              <a:gd name="connsiteX96" fmla="*/ 1104900 w 9004300"/>
              <a:gd name="connsiteY96" fmla="*/ 590550 h 2495550"/>
              <a:gd name="connsiteX97" fmla="*/ 1104900 w 9004300"/>
              <a:gd name="connsiteY97" fmla="*/ 552450 h 2495550"/>
              <a:gd name="connsiteX98" fmla="*/ 1066800 w 9004300"/>
              <a:gd name="connsiteY98" fmla="*/ 552450 h 2495550"/>
              <a:gd name="connsiteX99" fmla="*/ 1066800 w 9004300"/>
              <a:gd name="connsiteY99" fmla="*/ 527050 h 2495550"/>
              <a:gd name="connsiteX100" fmla="*/ 1028700 w 9004300"/>
              <a:gd name="connsiteY100" fmla="*/ 527050 h 2495550"/>
              <a:gd name="connsiteX101" fmla="*/ 1028700 w 9004300"/>
              <a:gd name="connsiteY101" fmla="*/ 514350 h 2495550"/>
              <a:gd name="connsiteX102" fmla="*/ 781050 w 9004300"/>
              <a:gd name="connsiteY102" fmla="*/ 514350 h 2495550"/>
              <a:gd name="connsiteX103" fmla="*/ 781050 w 9004300"/>
              <a:gd name="connsiteY103" fmla="*/ 514350 h 2495550"/>
              <a:gd name="connsiteX104" fmla="*/ 736600 w 9004300"/>
              <a:gd name="connsiteY104" fmla="*/ 469900 h 2495550"/>
              <a:gd name="connsiteX105" fmla="*/ 736600 w 9004300"/>
              <a:gd name="connsiteY105" fmla="*/ 361950 h 2495550"/>
              <a:gd name="connsiteX106" fmla="*/ 717550 w 9004300"/>
              <a:gd name="connsiteY106" fmla="*/ 361950 h 2495550"/>
              <a:gd name="connsiteX107" fmla="*/ 717550 w 9004300"/>
              <a:gd name="connsiteY107" fmla="*/ 285750 h 2495550"/>
              <a:gd name="connsiteX108" fmla="*/ 692150 w 9004300"/>
              <a:gd name="connsiteY108" fmla="*/ 285750 h 2495550"/>
              <a:gd name="connsiteX109" fmla="*/ 514350 w 9004300"/>
              <a:gd name="connsiteY109" fmla="*/ 285750 h 2495550"/>
              <a:gd name="connsiteX110" fmla="*/ 514350 w 9004300"/>
              <a:gd name="connsiteY110" fmla="*/ 247650 h 2495550"/>
              <a:gd name="connsiteX111" fmla="*/ 381000 w 9004300"/>
              <a:gd name="connsiteY111" fmla="*/ 247650 h 2495550"/>
              <a:gd name="connsiteX112" fmla="*/ 381000 w 9004300"/>
              <a:gd name="connsiteY112" fmla="*/ 196850 h 2495550"/>
              <a:gd name="connsiteX113" fmla="*/ 361950 w 9004300"/>
              <a:gd name="connsiteY113" fmla="*/ 196850 h 2495550"/>
              <a:gd name="connsiteX114" fmla="*/ 361950 w 9004300"/>
              <a:gd name="connsiteY114" fmla="*/ 120650 h 2495550"/>
              <a:gd name="connsiteX115" fmla="*/ 355600 w 9004300"/>
              <a:gd name="connsiteY115" fmla="*/ 120650 h 2495550"/>
              <a:gd name="connsiteX116" fmla="*/ 355600 w 9004300"/>
              <a:gd name="connsiteY116" fmla="*/ 88900 h 2495550"/>
              <a:gd name="connsiteX117" fmla="*/ 330200 w 9004300"/>
              <a:gd name="connsiteY117" fmla="*/ 88900 h 2495550"/>
              <a:gd name="connsiteX118" fmla="*/ 330200 w 9004300"/>
              <a:gd name="connsiteY118" fmla="*/ 44450 h 2495550"/>
              <a:gd name="connsiteX119" fmla="*/ 273050 w 9004300"/>
              <a:gd name="connsiteY119" fmla="*/ 44450 h 2495550"/>
              <a:gd name="connsiteX120" fmla="*/ 273050 w 9004300"/>
              <a:gd name="connsiteY120" fmla="*/ 31750 h 2495550"/>
              <a:gd name="connsiteX121" fmla="*/ 209550 w 9004300"/>
              <a:gd name="connsiteY121" fmla="*/ 31750 h 2495550"/>
              <a:gd name="connsiteX122" fmla="*/ 209550 w 9004300"/>
              <a:gd name="connsiteY122" fmla="*/ 0 h 2495550"/>
              <a:gd name="connsiteX123" fmla="*/ 0 w 9004300"/>
              <a:gd name="connsiteY123"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888331 w 9004300"/>
              <a:gd name="connsiteY67" fmla="*/ 1193800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888331 w 9004300"/>
              <a:gd name="connsiteY67" fmla="*/ 1193800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6431 w 9004300"/>
              <a:gd name="connsiteY67" fmla="*/ 1189038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885950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885950 w 9004300"/>
              <a:gd name="connsiteY68" fmla="*/ 1189037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4525 w 9004300"/>
              <a:gd name="connsiteY68" fmla="*/ 1186656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9512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193800 w 9004300"/>
              <a:gd name="connsiteY91" fmla="*/ 660400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0400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2538 w 9004300"/>
              <a:gd name="connsiteY90" fmla="*/ 674688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2538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9682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9682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47775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193800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81050 w 9004300"/>
              <a:gd name="connsiteY102" fmla="*/ 514350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809625 w 9004300"/>
              <a:gd name="connsiteY102" fmla="*/ 511969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81050 w 9004300"/>
              <a:gd name="connsiteY101" fmla="*/ 514350 h 2495550"/>
              <a:gd name="connsiteX102" fmla="*/ 792956 w 9004300"/>
              <a:gd name="connsiteY102" fmla="*/ 488157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36600 w 9004300"/>
              <a:gd name="connsiteY103" fmla="*/ 469900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36600 w 9004300"/>
              <a:gd name="connsiteY104" fmla="*/ 361950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0887 w 9004300"/>
              <a:gd name="connsiteY104" fmla="*/ 371475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0887 w 9004300"/>
              <a:gd name="connsiteY104" fmla="*/ 371475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72319 w 9004300"/>
              <a:gd name="connsiteY103" fmla="*/ 4841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48507 w 9004300"/>
              <a:gd name="connsiteY103" fmla="*/ 4460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55651 w 9004300"/>
              <a:gd name="connsiteY103" fmla="*/ 446088 h 2495550"/>
              <a:gd name="connsiteX104" fmla="*/ 753268 w 9004300"/>
              <a:gd name="connsiteY104" fmla="*/ 369094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92956 w 9004300"/>
              <a:gd name="connsiteY102" fmla="*/ 488157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69144 w 9004300"/>
              <a:gd name="connsiteY102" fmla="*/ 488157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52475 w 9004300"/>
              <a:gd name="connsiteY102" fmla="*/ 51197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71525 w 9004300"/>
              <a:gd name="connsiteY102" fmla="*/ 504826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5337 w 9004300"/>
              <a:gd name="connsiteY101" fmla="*/ 514350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5651 w 9004300"/>
              <a:gd name="connsiteY103" fmla="*/ 446088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8033 w 9004300"/>
              <a:gd name="connsiteY103" fmla="*/ 460376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8033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4820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45295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85750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14350 w 9004300"/>
              <a:gd name="connsiteY108" fmla="*/ 285750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14350 w 9004300"/>
              <a:gd name="connsiteY108" fmla="*/ 278607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692150 w 9004300"/>
              <a:gd name="connsiteY107" fmla="*/ 273843 h 2495550"/>
              <a:gd name="connsiteX108" fmla="*/ 509587 w 9004300"/>
              <a:gd name="connsiteY108" fmla="*/ 273844 h 2495550"/>
              <a:gd name="connsiteX109" fmla="*/ 514350 w 9004300"/>
              <a:gd name="connsiteY109" fmla="*/ 247650 h 2495550"/>
              <a:gd name="connsiteX110" fmla="*/ 381000 w 9004300"/>
              <a:gd name="connsiteY110" fmla="*/ 247650 h 2495550"/>
              <a:gd name="connsiteX111" fmla="*/ 381000 w 9004300"/>
              <a:gd name="connsiteY111" fmla="*/ 196850 h 2495550"/>
              <a:gd name="connsiteX112" fmla="*/ 361950 w 9004300"/>
              <a:gd name="connsiteY112" fmla="*/ 196850 h 2495550"/>
              <a:gd name="connsiteX113" fmla="*/ 361950 w 9004300"/>
              <a:gd name="connsiteY113" fmla="*/ 120650 h 2495550"/>
              <a:gd name="connsiteX114" fmla="*/ 355600 w 9004300"/>
              <a:gd name="connsiteY114" fmla="*/ 120650 h 2495550"/>
              <a:gd name="connsiteX115" fmla="*/ 355600 w 9004300"/>
              <a:gd name="connsiteY115" fmla="*/ 88900 h 2495550"/>
              <a:gd name="connsiteX116" fmla="*/ 330200 w 9004300"/>
              <a:gd name="connsiteY116" fmla="*/ 88900 h 2495550"/>
              <a:gd name="connsiteX117" fmla="*/ 330200 w 9004300"/>
              <a:gd name="connsiteY117" fmla="*/ 44450 h 2495550"/>
              <a:gd name="connsiteX118" fmla="*/ 273050 w 9004300"/>
              <a:gd name="connsiteY118" fmla="*/ 44450 h 2495550"/>
              <a:gd name="connsiteX119" fmla="*/ 273050 w 9004300"/>
              <a:gd name="connsiteY119" fmla="*/ 31750 h 2495550"/>
              <a:gd name="connsiteX120" fmla="*/ 209550 w 9004300"/>
              <a:gd name="connsiteY120" fmla="*/ 31750 h 2495550"/>
              <a:gd name="connsiteX121" fmla="*/ 209550 w 9004300"/>
              <a:gd name="connsiteY121" fmla="*/ 0 h 2495550"/>
              <a:gd name="connsiteX122" fmla="*/ 0 w 9004300"/>
              <a:gd name="connsiteY122"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85750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8606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6224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69080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9004300 w 9004300"/>
              <a:gd name="connsiteY0" fmla="*/ 2495550 h 2495550"/>
              <a:gd name="connsiteX1" fmla="*/ 7308850 w 9004300"/>
              <a:gd name="connsiteY1" fmla="*/ 2495550 h 2495550"/>
              <a:gd name="connsiteX2" fmla="*/ 7308850 w 9004300"/>
              <a:gd name="connsiteY2" fmla="*/ 2400300 h 2495550"/>
              <a:gd name="connsiteX3" fmla="*/ 6750050 w 9004300"/>
              <a:gd name="connsiteY3" fmla="*/ 2400300 h 2495550"/>
              <a:gd name="connsiteX4" fmla="*/ 6750050 w 9004300"/>
              <a:gd name="connsiteY4" fmla="*/ 2336800 h 2495550"/>
              <a:gd name="connsiteX5" fmla="*/ 5638800 w 9004300"/>
              <a:gd name="connsiteY5" fmla="*/ 2336800 h 2495550"/>
              <a:gd name="connsiteX6" fmla="*/ 5638800 w 9004300"/>
              <a:gd name="connsiteY6" fmla="*/ 2273300 h 2495550"/>
              <a:gd name="connsiteX7" fmla="*/ 5416550 w 9004300"/>
              <a:gd name="connsiteY7" fmla="*/ 2273300 h 2495550"/>
              <a:gd name="connsiteX8" fmla="*/ 5416550 w 9004300"/>
              <a:gd name="connsiteY8" fmla="*/ 2235200 h 2495550"/>
              <a:gd name="connsiteX9" fmla="*/ 5067300 w 9004300"/>
              <a:gd name="connsiteY9" fmla="*/ 2235200 h 2495550"/>
              <a:gd name="connsiteX10" fmla="*/ 5067300 w 9004300"/>
              <a:gd name="connsiteY10" fmla="*/ 2178050 h 2495550"/>
              <a:gd name="connsiteX11" fmla="*/ 4857750 w 9004300"/>
              <a:gd name="connsiteY11" fmla="*/ 2178050 h 2495550"/>
              <a:gd name="connsiteX12" fmla="*/ 4857750 w 9004300"/>
              <a:gd name="connsiteY12" fmla="*/ 2133600 h 2495550"/>
              <a:gd name="connsiteX13" fmla="*/ 4216400 w 9004300"/>
              <a:gd name="connsiteY13" fmla="*/ 2133600 h 2495550"/>
              <a:gd name="connsiteX14" fmla="*/ 4216400 w 9004300"/>
              <a:gd name="connsiteY14" fmla="*/ 2089150 h 2495550"/>
              <a:gd name="connsiteX15" fmla="*/ 4013200 w 9004300"/>
              <a:gd name="connsiteY15" fmla="*/ 2089150 h 2495550"/>
              <a:gd name="connsiteX16" fmla="*/ 4013200 w 9004300"/>
              <a:gd name="connsiteY16" fmla="*/ 2089150 h 2495550"/>
              <a:gd name="connsiteX17" fmla="*/ 3975100 w 9004300"/>
              <a:gd name="connsiteY17" fmla="*/ 2089150 h 2495550"/>
              <a:gd name="connsiteX18" fmla="*/ 3975100 w 9004300"/>
              <a:gd name="connsiteY18" fmla="*/ 2012950 h 2495550"/>
              <a:gd name="connsiteX19" fmla="*/ 3917950 w 9004300"/>
              <a:gd name="connsiteY19" fmla="*/ 2012950 h 2495550"/>
              <a:gd name="connsiteX20" fmla="*/ 3917950 w 9004300"/>
              <a:gd name="connsiteY20" fmla="*/ 1962150 h 2495550"/>
              <a:gd name="connsiteX21" fmla="*/ 3886200 w 9004300"/>
              <a:gd name="connsiteY21" fmla="*/ 1962150 h 2495550"/>
              <a:gd name="connsiteX22" fmla="*/ 3886200 w 9004300"/>
              <a:gd name="connsiteY22" fmla="*/ 1962150 h 2495550"/>
              <a:gd name="connsiteX23" fmla="*/ 3886200 w 9004300"/>
              <a:gd name="connsiteY23" fmla="*/ 1924050 h 2495550"/>
              <a:gd name="connsiteX24" fmla="*/ 3581400 w 9004300"/>
              <a:gd name="connsiteY24" fmla="*/ 1924050 h 2495550"/>
              <a:gd name="connsiteX25" fmla="*/ 3576638 w 9004300"/>
              <a:gd name="connsiteY25" fmla="*/ 1895476 h 2495550"/>
              <a:gd name="connsiteX26" fmla="*/ 3380581 w 9004300"/>
              <a:gd name="connsiteY26" fmla="*/ 1897857 h 2495550"/>
              <a:gd name="connsiteX27" fmla="*/ 3378200 w 9004300"/>
              <a:gd name="connsiteY27" fmla="*/ 1847850 h 2495550"/>
              <a:gd name="connsiteX28" fmla="*/ 3352800 w 9004300"/>
              <a:gd name="connsiteY28" fmla="*/ 1847850 h 2495550"/>
              <a:gd name="connsiteX29" fmla="*/ 3352800 w 9004300"/>
              <a:gd name="connsiteY29" fmla="*/ 1809750 h 2495550"/>
              <a:gd name="connsiteX30" fmla="*/ 3352800 w 9004300"/>
              <a:gd name="connsiteY30" fmla="*/ 1809750 h 2495550"/>
              <a:gd name="connsiteX31" fmla="*/ 3340100 w 9004300"/>
              <a:gd name="connsiteY31" fmla="*/ 1809750 h 2495550"/>
              <a:gd name="connsiteX32" fmla="*/ 3340100 w 9004300"/>
              <a:gd name="connsiteY32" fmla="*/ 1778000 h 2495550"/>
              <a:gd name="connsiteX33" fmla="*/ 3340100 w 9004300"/>
              <a:gd name="connsiteY33" fmla="*/ 1778000 h 2495550"/>
              <a:gd name="connsiteX34" fmla="*/ 3340100 w 9004300"/>
              <a:gd name="connsiteY34" fmla="*/ 1778000 h 2495550"/>
              <a:gd name="connsiteX35" fmla="*/ 3340100 w 9004300"/>
              <a:gd name="connsiteY35" fmla="*/ 1733550 h 2495550"/>
              <a:gd name="connsiteX36" fmla="*/ 3130550 w 9004300"/>
              <a:gd name="connsiteY36" fmla="*/ 1733550 h 2495550"/>
              <a:gd name="connsiteX37" fmla="*/ 3130550 w 9004300"/>
              <a:gd name="connsiteY37" fmla="*/ 1720850 h 2495550"/>
              <a:gd name="connsiteX38" fmla="*/ 3054350 w 9004300"/>
              <a:gd name="connsiteY38" fmla="*/ 1720850 h 2495550"/>
              <a:gd name="connsiteX39" fmla="*/ 3054350 w 9004300"/>
              <a:gd name="connsiteY39" fmla="*/ 1695450 h 2495550"/>
              <a:gd name="connsiteX40" fmla="*/ 2877343 w 9004300"/>
              <a:gd name="connsiteY40" fmla="*/ 1695450 h 2495550"/>
              <a:gd name="connsiteX41" fmla="*/ 2877344 w 9004300"/>
              <a:gd name="connsiteY41" fmla="*/ 1651001 h 2495550"/>
              <a:gd name="connsiteX42" fmla="*/ 2857500 w 9004300"/>
              <a:gd name="connsiteY42" fmla="*/ 1649413 h 2495550"/>
              <a:gd name="connsiteX43" fmla="*/ 2857500 w 9004300"/>
              <a:gd name="connsiteY43" fmla="*/ 1631950 h 2495550"/>
              <a:gd name="connsiteX44" fmla="*/ 2819400 w 9004300"/>
              <a:gd name="connsiteY44" fmla="*/ 1631950 h 2495550"/>
              <a:gd name="connsiteX45" fmla="*/ 2819400 w 9004300"/>
              <a:gd name="connsiteY45" fmla="*/ 1606550 h 2495550"/>
              <a:gd name="connsiteX46" fmla="*/ 2781300 w 9004300"/>
              <a:gd name="connsiteY46" fmla="*/ 1606550 h 2495550"/>
              <a:gd name="connsiteX47" fmla="*/ 2781300 w 9004300"/>
              <a:gd name="connsiteY47" fmla="*/ 1574800 h 2495550"/>
              <a:gd name="connsiteX48" fmla="*/ 2743200 w 9004300"/>
              <a:gd name="connsiteY48" fmla="*/ 1574800 h 2495550"/>
              <a:gd name="connsiteX49" fmla="*/ 2432050 w 9004300"/>
              <a:gd name="connsiteY49" fmla="*/ 1574800 h 2495550"/>
              <a:gd name="connsiteX50" fmla="*/ 2432050 w 9004300"/>
              <a:gd name="connsiteY50" fmla="*/ 1543050 h 2495550"/>
              <a:gd name="connsiteX51" fmla="*/ 2349500 w 9004300"/>
              <a:gd name="connsiteY51" fmla="*/ 1543050 h 2495550"/>
              <a:gd name="connsiteX52" fmla="*/ 2349500 w 9004300"/>
              <a:gd name="connsiteY52" fmla="*/ 1517650 h 2495550"/>
              <a:gd name="connsiteX53" fmla="*/ 2317750 w 9004300"/>
              <a:gd name="connsiteY53" fmla="*/ 1517650 h 2495550"/>
              <a:gd name="connsiteX54" fmla="*/ 2317750 w 9004300"/>
              <a:gd name="connsiteY54" fmla="*/ 1485900 h 2495550"/>
              <a:gd name="connsiteX55" fmla="*/ 2292350 w 9004300"/>
              <a:gd name="connsiteY55" fmla="*/ 1485900 h 2495550"/>
              <a:gd name="connsiteX56" fmla="*/ 2292350 w 9004300"/>
              <a:gd name="connsiteY56" fmla="*/ 1460500 h 2495550"/>
              <a:gd name="connsiteX57" fmla="*/ 2273300 w 9004300"/>
              <a:gd name="connsiteY57" fmla="*/ 1460500 h 2495550"/>
              <a:gd name="connsiteX58" fmla="*/ 2273300 w 9004300"/>
              <a:gd name="connsiteY58" fmla="*/ 1346200 h 2495550"/>
              <a:gd name="connsiteX59" fmla="*/ 2241550 w 9004300"/>
              <a:gd name="connsiteY59" fmla="*/ 1346200 h 2495550"/>
              <a:gd name="connsiteX60" fmla="*/ 2241551 w 9004300"/>
              <a:gd name="connsiteY60" fmla="*/ 1315244 h 2495550"/>
              <a:gd name="connsiteX61" fmla="*/ 2224881 w 9004300"/>
              <a:gd name="connsiteY61" fmla="*/ 1310481 h 2495550"/>
              <a:gd name="connsiteX62" fmla="*/ 2222500 w 9004300"/>
              <a:gd name="connsiteY62" fmla="*/ 1276350 h 2495550"/>
              <a:gd name="connsiteX63" fmla="*/ 2171700 w 9004300"/>
              <a:gd name="connsiteY63" fmla="*/ 1276350 h 2495550"/>
              <a:gd name="connsiteX64" fmla="*/ 2171700 w 9004300"/>
              <a:gd name="connsiteY64" fmla="*/ 1238250 h 2495550"/>
              <a:gd name="connsiteX65" fmla="*/ 2070100 w 9004300"/>
              <a:gd name="connsiteY65" fmla="*/ 1238250 h 2495550"/>
              <a:gd name="connsiteX66" fmla="*/ 2070100 w 9004300"/>
              <a:gd name="connsiteY66" fmla="*/ 1193800 h 2495550"/>
              <a:gd name="connsiteX67" fmla="*/ 1921668 w 9004300"/>
              <a:gd name="connsiteY67" fmla="*/ 1198563 h 2495550"/>
              <a:gd name="connsiteX68" fmla="*/ 1916906 w 9004300"/>
              <a:gd name="connsiteY68" fmla="*/ 1174750 h 2495550"/>
              <a:gd name="connsiteX69" fmla="*/ 1854200 w 9004300"/>
              <a:gd name="connsiteY69" fmla="*/ 1174750 h 2495550"/>
              <a:gd name="connsiteX70" fmla="*/ 1854200 w 9004300"/>
              <a:gd name="connsiteY70" fmla="*/ 1136650 h 2495550"/>
              <a:gd name="connsiteX71" fmla="*/ 1758950 w 9004300"/>
              <a:gd name="connsiteY71" fmla="*/ 1136650 h 2495550"/>
              <a:gd name="connsiteX72" fmla="*/ 1758950 w 9004300"/>
              <a:gd name="connsiteY72" fmla="*/ 1111250 h 2495550"/>
              <a:gd name="connsiteX73" fmla="*/ 1701800 w 9004300"/>
              <a:gd name="connsiteY73" fmla="*/ 1111250 h 2495550"/>
              <a:gd name="connsiteX74" fmla="*/ 1701800 w 9004300"/>
              <a:gd name="connsiteY74" fmla="*/ 1066800 h 2495550"/>
              <a:gd name="connsiteX75" fmla="*/ 1689100 w 9004300"/>
              <a:gd name="connsiteY75" fmla="*/ 1066800 h 2495550"/>
              <a:gd name="connsiteX76" fmla="*/ 1689100 w 9004300"/>
              <a:gd name="connsiteY76" fmla="*/ 958850 h 2495550"/>
              <a:gd name="connsiteX77" fmla="*/ 1651000 w 9004300"/>
              <a:gd name="connsiteY77" fmla="*/ 958850 h 2495550"/>
              <a:gd name="connsiteX78" fmla="*/ 1651000 w 9004300"/>
              <a:gd name="connsiteY78" fmla="*/ 869950 h 2495550"/>
              <a:gd name="connsiteX79" fmla="*/ 1625600 w 9004300"/>
              <a:gd name="connsiteY79" fmla="*/ 869950 h 2495550"/>
              <a:gd name="connsiteX80" fmla="*/ 1625600 w 9004300"/>
              <a:gd name="connsiteY80" fmla="*/ 800100 h 2495550"/>
              <a:gd name="connsiteX81" fmla="*/ 1593850 w 9004300"/>
              <a:gd name="connsiteY81" fmla="*/ 800100 h 2495550"/>
              <a:gd name="connsiteX82" fmla="*/ 1593850 w 9004300"/>
              <a:gd name="connsiteY82" fmla="*/ 781050 h 2495550"/>
              <a:gd name="connsiteX83" fmla="*/ 1479550 w 9004300"/>
              <a:gd name="connsiteY83" fmla="*/ 781050 h 2495550"/>
              <a:gd name="connsiteX84" fmla="*/ 1479550 w 9004300"/>
              <a:gd name="connsiteY84" fmla="*/ 755650 h 2495550"/>
              <a:gd name="connsiteX85" fmla="*/ 1409700 w 9004300"/>
              <a:gd name="connsiteY85" fmla="*/ 755650 h 2495550"/>
              <a:gd name="connsiteX86" fmla="*/ 1409700 w 9004300"/>
              <a:gd name="connsiteY86" fmla="*/ 717550 h 2495550"/>
              <a:gd name="connsiteX87" fmla="*/ 1352550 w 9004300"/>
              <a:gd name="connsiteY87" fmla="*/ 717550 h 2495550"/>
              <a:gd name="connsiteX88" fmla="*/ 1352550 w 9004300"/>
              <a:gd name="connsiteY88" fmla="*/ 685800 h 2495550"/>
              <a:gd name="connsiteX89" fmla="*/ 1257300 w 9004300"/>
              <a:gd name="connsiteY89" fmla="*/ 685800 h 2495550"/>
              <a:gd name="connsiteX90" fmla="*/ 1257300 w 9004300"/>
              <a:gd name="connsiteY90" fmla="*/ 667544 h 2495550"/>
              <a:gd name="connsiteX91" fmla="*/ 1200944 w 9004300"/>
              <a:gd name="connsiteY91" fmla="*/ 669925 h 2495550"/>
              <a:gd name="connsiteX92" fmla="*/ 1200944 w 9004300"/>
              <a:gd name="connsiteY92" fmla="*/ 647700 h 2495550"/>
              <a:gd name="connsiteX93" fmla="*/ 1136650 w 9004300"/>
              <a:gd name="connsiteY93" fmla="*/ 647700 h 2495550"/>
              <a:gd name="connsiteX94" fmla="*/ 1136650 w 9004300"/>
              <a:gd name="connsiteY94" fmla="*/ 590550 h 2495550"/>
              <a:gd name="connsiteX95" fmla="*/ 1104900 w 9004300"/>
              <a:gd name="connsiteY95" fmla="*/ 590550 h 2495550"/>
              <a:gd name="connsiteX96" fmla="*/ 1104900 w 9004300"/>
              <a:gd name="connsiteY96" fmla="*/ 552450 h 2495550"/>
              <a:gd name="connsiteX97" fmla="*/ 1066800 w 9004300"/>
              <a:gd name="connsiteY97" fmla="*/ 552450 h 2495550"/>
              <a:gd name="connsiteX98" fmla="*/ 1066800 w 9004300"/>
              <a:gd name="connsiteY98" fmla="*/ 527050 h 2495550"/>
              <a:gd name="connsiteX99" fmla="*/ 1028700 w 9004300"/>
              <a:gd name="connsiteY99" fmla="*/ 527050 h 2495550"/>
              <a:gd name="connsiteX100" fmla="*/ 1028700 w 9004300"/>
              <a:gd name="connsiteY100" fmla="*/ 514350 h 2495550"/>
              <a:gd name="connsiteX101" fmla="*/ 790575 w 9004300"/>
              <a:gd name="connsiteY101" fmla="*/ 511969 h 2495550"/>
              <a:gd name="connsiteX102" fmla="*/ 785813 w 9004300"/>
              <a:gd name="connsiteY102" fmla="*/ 452438 h 2495550"/>
              <a:gd name="connsiteX103" fmla="*/ 753270 w 9004300"/>
              <a:gd name="connsiteY103" fmla="*/ 450851 h 2495550"/>
              <a:gd name="connsiteX104" fmla="*/ 753268 w 9004300"/>
              <a:gd name="connsiteY104" fmla="*/ 361951 h 2495550"/>
              <a:gd name="connsiteX105" fmla="*/ 717550 w 9004300"/>
              <a:gd name="connsiteY105" fmla="*/ 361950 h 2495550"/>
              <a:gd name="connsiteX106" fmla="*/ 717550 w 9004300"/>
              <a:gd name="connsiteY106" fmla="*/ 276223 h 2495550"/>
              <a:gd name="connsiteX107" fmla="*/ 509587 w 9004300"/>
              <a:gd name="connsiteY107" fmla="*/ 273844 h 2495550"/>
              <a:gd name="connsiteX108" fmla="*/ 514350 w 9004300"/>
              <a:gd name="connsiteY108" fmla="*/ 247650 h 2495550"/>
              <a:gd name="connsiteX109" fmla="*/ 381000 w 9004300"/>
              <a:gd name="connsiteY109" fmla="*/ 247650 h 2495550"/>
              <a:gd name="connsiteX110" fmla="*/ 381000 w 9004300"/>
              <a:gd name="connsiteY110" fmla="*/ 196850 h 2495550"/>
              <a:gd name="connsiteX111" fmla="*/ 361950 w 9004300"/>
              <a:gd name="connsiteY111" fmla="*/ 196850 h 2495550"/>
              <a:gd name="connsiteX112" fmla="*/ 361950 w 9004300"/>
              <a:gd name="connsiteY112" fmla="*/ 120650 h 2495550"/>
              <a:gd name="connsiteX113" fmla="*/ 355600 w 9004300"/>
              <a:gd name="connsiteY113" fmla="*/ 120650 h 2495550"/>
              <a:gd name="connsiteX114" fmla="*/ 355600 w 9004300"/>
              <a:gd name="connsiteY114" fmla="*/ 88900 h 2495550"/>
              <a:gd name="connsiteX115" fmla="*/ 330200 w 9004300"/>
              <a:gd name="connsiteY115" fmla="*/ 88900 h 2495550"/>
              <a:gd name="connsiteX116" fmla="*/ 330200 w 9004300"/>
              <a:gd name="connsiteY116" fmla="*/ 44450 h 2495550"/>
              <a:gd name="connsiteX117" fmla="*/ 273050 w 9004300"/>
              <a:gd name="connsiteY117" fmla="*/ 44450 h 2495550"/>
              <a:gd name="connsiteX118" fmla="*/ 273050 w 9004300"/>
              <a:gd name="connsiteY118" fmla="*/ 31750 h 2495550"/>
              <a:gd name="connsiteX119" fmla="*/ 209550 w 9004300"/>
              <a:gd name="connsiteY119" fmla="*/ 31750 h 2495550"/>
              <a:gd name="connsiteX120" fmla="*/ 209550 w 9004300"/>
              <a:gd name="connsiteY120" fmla="*/ 0 h 2495550"/>
              <a:gd name="connsiteX121" fmla="*/ 0 w 9004300"/>
              <a:gd name="connsiteY121" fmla="*/ 0 h 2495550"/>
              <a:gd name="connsiteX0" fmla="*/ 8999538 w 8999538"/>
              <a:gd name="connsiteY0" fmla="*/ 2495550 h 2495550"/>
              <a:gd name="connsiteX1" fmla="*/ 7304088 w 8999538"/>
              <a:gd name="connsiteY1" fmla="*/ 2495550 h 2495550"/>
              <a:gd name="connsiteX2" fmla="*/ 7304088 w 8999538"/>
              <a:gd name="connsiteY2" fmla="*/ 2400300 h 2495550"/>
              <a:gd name="connsiteX3" fmla="*/ 6745288 w 8999538"/>
              <a:gd name="connsiteY3" fmla="*/ 2400300 h 2495550"/>
              <a:gd name="connsiteX4" fmla="*/ 6745288 w 8999538"/>
              <a:gd name="connsiteY4" fmla="*/ 2336800 h 2495550"/>
              <a:gd name="connsiteX5" fmla="*/ 5634038 w 8999538"/>
              <a:gd name="connsiteY5" fmla="*/ 2336800 h 2495550"/>
              <a:gd name="connsiteX6" fmla="*/ 5634038 w 8999538"/>
              <a:gd name="connsiteY6" fmla="*/ 2273300 h 2495550"/>
              <a:gd name="connsiteX7" fmla="*/ 5411788 w 8999538"/>
              <a:gd name="connsiteY7" fmla="*/ 2273300 h 2495550"/>
              <a:gd name="connsiteX8" fmla="*/ 5411788 w 8999538"/>
              <a:gd name="connsiteY8" fmla="*/ 2235200 h 2495550"/>
              <a:gd name="connsiteX9" fmla="*/ 5062538 w 8999538"/>
              <a:gd name="connsiteY9" fmla="*/ 2235200 h 2495550"/>
              <a:gd name="connsiteX10" fmla="*/ 5062538 w 8999538"/>
              <a:gd name="connsiteY10" fmla="*/ 2178050 h 2495550"/>
              <a:gd name="connsiteX11" fmla="*/ 4852988 w 8999538"/>
              <a:gd name="connsiteY11" fmla="*/ 2178050 h 2495550"/>
              <a:gd name="connsiteX12" fmla="*/ 4852988 w 8999538"/>
              <a:gd name="connsiteY12" fmla="*/ 2133600 h 2495550"/>
              <a:gd name="connsiteX13" fmla="*/ 4211638 w 8999538"/>
              <a:gd name="connsiteY13" fmla="*/ 2133600 h 2495550"/>
              <a:gd name="connsiteX14" fmla="*/ 4211638 w 8999538"/>
              <a:gd name="connsiteY14" fmla="*/ 2089150 h 2495550"/>
              <a:gd name="connsiteX15" fmla="*/ 4008438 w 8999538"/>
              <a:gd name="connsiteY15" fmla="*/ 2089150 h 2495550"/>
              <a:gd name="connsiteX16" fmla="*/ 4008438 w 8999538"/>
              <a:gd name="connsiteY16" fmla="*/ 2089150 h 2495550"/>
              <a:gd name="connsiteX17" fmla="*/ 3970338 w 8999538"/>
              <a:gd name="connsiteY17" fmla="*/ 2089150 h 2495550"/>
              <a:gd name="connsiteX18" fmla="*/ 3970338 w 8999538"/>
              <a:gd name="connsiteY18" fmla="*/ 2012950 h 2495550"/>
              <a:gd name="connsiteX19" fmla="*/ 3913188 w 8999538"/>
              <a:gd name="connsiteY19" fmla="*/ 2012950 h 2495550"/>
              <a:gd name="connsiteX20" fmla="*/ 3913188 w 8999538"/>
              <a:gd name="connsiteY20" fmla="*/ 1962150 h 2495550"/>
              <a:gd name="connsiteX21" fmla="*/ 3881438 w 8999538"/>
              <a:gd name="connsiteY21" fmla="*/ 1962150 h 2495550"/>
              <a:gd name="connsiteX22" fmla="*/ 3881438 w 8999538"/>
              <a:gd name="connsiteY22" fmla="*/ 1962150 h 2495550"/>
              <a:gd name="connsiteX23" fmla="*/ 3881438 w 8999538"/>
              <a:gd name="connsiteY23" fmla="*/ 1924050 h 2495550"/>
              <a:gd name="connsiteX24" fmla="*/ 3576638 w 8999538"/>
              <a:gd name="connsiteY24" fmla="*/ 1924050 h 2495550"/>
              <a:gd name="connsiteX25" fmla="*/ 3571876 w 8999538"/>
              <a:gd name="connsiteY25" fmla="*/ 1895476 h 2495550"/>
              <a:gd name="connsiteX26" fmla="*/ 3375819 w 8999538"/>
              <a:gd name="connsiteY26" fmla="*/ 1897857 h 2495550"/>
              <a:gd name="connsiteX27" fmla="*/ 3373438 w 8999538"/>
              <a:gd name="connsiteY27" fmla="*/ 1847850 h 2495550"/>
              <a:gd name="connsiteX28" fmla="*/ 3348038 w 8999538"/>
              <a:gd name="connsiteY28" fmla="*/ 1847850 h 2495550"/>
              <a:gd name="connsiteX29" fmla="*/ 3348038 w 8999538"/>
              <a:gd name="connsiteY29" fmla="*/ 1809750 h 2495550"/>
              <a:gd name="connsiteX30" fmla="*/ 3348038 w 8999538"/>
              <a:gd name="connsiteY30" fmla="*/ 1809750 h 2495550"/>
              <a:gd name="connsiteX31" fmla="*/ 3335338 w 8999538"/>
              <a:gd name="connsiteY31" fmla="*/ 1809750 h 2495550"/>
              <a:gd name="connsiteX32" fmla="*/ 3335338 w 8999538"/>
              <a:gd name="connsiteY32" fmla="*/ 1778000 h 2495550"/>
              <a:gd name="connsiteX33" fmla="*/ 3335338 w 8999538"/>
              <a:gd name="connsiteY33" fmla="*/ 1778000 h 2495550"/>
              <a:gd name="connsiteX34" fmla="*/ 3335338 w 8999538"/>
              <a:gd name="connsiteY34" fmla="*/ 1778000 h 2495550"/>
              <a:gd name="connsiteX35" fmla="*/ 3335338 w 8999538"/>
              <a:gd name="connsiteY35" fmla="*/ 1733550 h 2495550"/>
              <a:gd name="connsiteX36" fmla="*/ 3125788 w 8999538"/>
              <a:gd name="connsiteY36" fmla="*/ 1733550 h 2495550"/>
              <a:gd name="connsiteX37" fmla="*/ 3125788 w 8999538"/>
              <a:gd name="connsiteY37" fmla="*/ 1720850 h 2495550"/>
              <a:gd name="connsiteX38" fmla="*/ 3049588 w 8999538"/>
              <a:gd name="connsiteY38" fmla="*/ 1720850 h 2495550"/>
              <a:gd name="connsiteX39" fmla="*/ 3049588 w 8999538"/>
              <a:gd name="connsiteY39" fmla="*/ 1695450 h 2495550"/>
              <a:gd name="connsiteX40" fmla="*/ 2872581 w 8999538"/>
              <a:gd name="connsiteY40" fmla="*/ 1695450 h 2495550"/>
              <a:gd name="connsiteX41" fmla="*/ 2872582 w 8999538"/>
              <a:gd name="connsiteY41" fmla="*/ 1651001 h 2495550"/>
              <a:gd name="connsiteX42" fmla="*/ 2852738 w 8999538"/>
              <a:gd name="connsiteY42" fmla="*/ 1649413 h 2495550"/>
              <a:gd name="connsiteX43" fmla="*/ 2852738 w 8999538"/>
              <a:gd name="connsiteY43" fmla="*/ 1631950 h 2495550"/>
              <a:gd name="connsiteX44" fmla="*/ 2814638 w 8999538"/>
              <a:gd name="connsiteY44" fmla="*/ 1631950 h 2495550"/>
              <a:gd name="connsiteX45" fmla="*/ 2814638 w 8999538"/>
              <a:gd name="connsiteY45" fmla="*/ 1606550 h 2495550"/>
              <a:gd name="connsiteX46" fmla="*/ 2776538 w 8999538"/>
              <a:gd name="connsiteY46" fmla="*/ 1606550 h 2495550"/>
              <a:gd name="connsiteX47" fmla="*/ 2776538 w 8999538"/>
              <a:gd name="connsiteY47" fmla="*/ 1574800 h 2495550"/>
              <a:gd name="connsiteX48" fmla="*/ 2738438 w 8999538"/>
              <a:gd name="connsiteY48" fmla="*/ 1574800 h 2495550"/>
              <a:gd name="connsiteX49" fmla="*/ 2427288 w 8999538"/>
              <a:gd name="connsiteY49" fmla="*/ 1574800 h 2495550"/>
              <a:gd name="connsiteX50" fmla="*/ 2427288 w 8999538"/>
              <a:gd name="connsiteY50" fmla="*/ 1543050 h 2495550"/>
              <a:gd name="connsiteX51" fmla="*/ 2344738 w 8999538"/>
              <a:gd name="connsiteY51" fmla="*/ 1543050 h 2495550"/>
              <a:gd name="connsiteX52" fmla="*/ 2344738 w 8999538"/>
              <a:gd name="connsiteY52" fmla="*/ 1517650 h 2495550"/>
              <a:gd name="connsiteX53" fmla="*/ 2312988 w 8999538"/>
              <a:gd name="connsiteY53" fmla="*/ 1517650 h 2495550"/>
              <a:gd name="connsiteX54" fmla="*/ 2312988 w 8999538"/>
              <a:gd name="connsiteY54" fmla="*/ 1485900 h 2495550"/>
              <a:gd name="connsiteX55" fmla="*/ 2287588 w 8999538"/>
              <a:gd name="connsiteY55" fmla="*/ 1485900 h 2495550"/>
              <a:gd name="connsiteX56" fmla="*/ 2287588 w 8999538"/>
              <a:gd name="connsiteY56" fmla="*/ 1460500 h 2495550"/>
              <a:gd name="connsiteX57" fmla="*/ 2268538 w 8999538"/>
              <a:gd name="connsiteY57" fmla="*/ 1460500 h 2495550"/>
              <a:gd name="connsiteX58" fmla="*/ 2268538 w 8999538"/>
              <a:gd name="connsiteY58" fmla="*/ 1346200 h 2495550"/>
              <a:gd name="connsiteX59" fmla="*/ 2236788 w 8999538"/>
              <a:gd name="connsiteY59" fmla="*/ 1346200 h 2495550"/>
              <a:gd name="connsiteX60" fmla="*/ 2236789 w 8999538"/>
              <a:gd name="connsiteY60" fmla="*/ 1315244 h 2495550"/>
              <a:gd name="connsiteX61" fmla="*/ 2220119 w 8999538"/>
              <a:gd name="connsiteY61" fmla="*/ 1310481 h 2495550"/>
              <a:gd name="connsiteX62" fmla="*/ 2217738 w 8999538"/>
              <a:gd name="connsiteY62" fmla="*/ 1276350 h 2495550"/>
              <a:gd name="connsiteX63" fmla="*/ 2166938 w 8999538"/>
              <a:gd name="connsiteY63" fmla="*/ 1276350 h 2495550"/>
              <a:gd name="connsiteX64" fmla="*/ 2166938 w 8999538"/>
              <a:gd name="connsiteY64" fmla="*/ 1238250 h 2495550"/>
              <a:gd name="connsiteX65" fmla="*/ 2065338 w 8999538"/>
              <a:gd name="connsiteY65" fmla="*/ 1238250 h 2495550"/>
              <a:gd name="connsiteX66" fmla="*/ 2065338 w 8999538"/>
              <a:gd name="connsiteY66" fmla="*/ 1193800 h 2495550"/>
              <a:gd name="connsiteX67" fmla="*/ 1916906 w 8999538"/>
              <a:gd name="connsiteY67" fmla="*/ 1198563 h 2495550"/>
              <a:gd name="connsiteX68" fmla="*/ 1912144 w 8999538"/>
              <a:gd name="connsiteY68" fmla="*/ 1174750 h 2495550"/>
              <a:gd name="connsiteX69" fmla="*/ 1849438 w 8999538"/>
              <a:gd name="connsiteY69" fmla="*/ 1174750 h 2495550"/>
              <a:gd name="connsiteX70" fmla="*/ 1849438 w 8999538"/>
              <a:gd name="connsiteY70" fmla="*/ 1136650 h 2495550"/>
              <a:gd name="connsiteX71" fmla="*/ 1754188 w 8999538"/>
              <a:gd name="connsiteY71" fmla="*/ 1136650 h 2495550"/>
              <a:gd name="connsiteX72" fmla="*/ 1754188 w 8999538"/>
              <a:gd name="connsiteY72" fmla="*/ 1111250 h 2495550"/>
              <a:gd name="connsiteX73" fmla="*/ 1697038 w 8999538"/>
              <a:gd name="connsiteY73" fmla="*/ 1111250 h 2495550"/>
              <a:gd name="connsiteX74" fmla="*/ 1697038 w 8999538"/>
              <a:gd name="connsiteY74" fmla="*/ 1066800 h 2495550"/>
              <a:gd name="connsiteX75" fmla="*/ 1684338 w 8999538"/>
              <a:gd name="connsiteY75" fmla="*/ 1066800 h 2495550"/>
              <a:gd name="connsiteX76" fmla="*/ 1684338 w 8999538"/>
              <a:gd name="connsiteY76" fmla="*/ 958850 h 2495550"/>
              <a:gd name="connsiteX77" fmla="*/ 1646238 w 8999538"/>
              <a:gd name="connsiteY77" fmla="*/ 958850 h 2495550"/>
              <a:gd name="connsiteX78" fmla="*/ 1646238 w 8999538"/>
              <a:gd name="connsiteY78" fmla="*/ 869950 h 2495550"/>
              <a:gd name="connsiteX79" fmla="*/ 1620838 w 8999538"/>
              <a:gd name="connsiteY79" fmla="*/ 869950 h 2495550"/>
              <a:gd name="connsiteX80" fmla="*/ 1620838 w 8999538"/>
              <a:gd name="connsiteY80" fmla="*/ 800100 h 2495550"/>
              <a:gd name="connsiteX81" fmla="*/ 1589088 w 8999538"/>
              <a:gd name="connsiteY81" fmla="*/ 800100 h 2495550"/>
              <a:gd name="connsiteX82" fmla="*/ 1589088 w 8999538"/>
              <a:gd name="connsiteY82" fmla="*/ 781050 h 2495550"/>
              <a:gd name="connsiteX83" fmla="*/ 1474788 w 8999538"/>
              <a:gd name="connsiteY83" fmla="*/ 781050 h 2495550"/>
              <a:gd name="connsiteX84" fmla="*/ 1474788 w 8999538"/>
              <a:gd name="connsiteY84" fmla="*/ 755650 h 2495550"/>
              <a:gd name="connsiteX85" fmla="*/ 1404938 w 8999538"/>
              <a:gd name="connsiteY85" fmla="*/ 755650 h 2495550"/>
              <a:gd name="connsiteX86" fmla="*/ 1404938 w 8999538"/>
              <a:gd name="connsiteY86" fmla="*/ 717550 h 2495550"/>
              <a:gd name="connsiteX87" fmla="*/ 1347788 w 8999538"/>
              <a:gd name="connsiteY87" fmla="*/ 717550 h 2495550"/>
              <a:gd name="connsiteX88" fmla="*/ 1347788 w 8999538"/>
              <a:gd name="connsiteY88" fmla="*/ 685800 h 2495550"/>
              <a:gd name="connsiteX89" fmla="*/ 1252538 w 8999538"/>
              <a:gd name="connsiteY89" fmla="*/ 685800 h 2495550"/>
              <a:gd name="connsiteX90" fmla="*/ 1252538 w 8999538"/>
              <a:gd name="connsiteY90" fmla="*/ 667544 h 2495550"/>
              <a:gd name="connsiteX91" fmla="*/ 1196182 w 8999538"/>
              <a:gd name="connsiteY91" fmla="*/ 669925 h 2495550"/>
              <a:gd name="connsiteX92" fmla="*/ 1196182 w 8999538"/>
              <a:gd name="connsiteY92" fmla="*/ 647700 h 2495550"/>
              <a:gd name="connsiteX93" fmla="*/ 1131888 w 8999538"/>
              <a:gd name="connsiteY93" fmla="*/ 647700 h 2495550"/>
              <a:gd name="connsiteX94" fmla="*/ 1131888 w 8999538"/>
              <a:gd name="connsiteY94" fmla="*/ 590550 h 2495550"/>
              <a:gd name="connsiteX95" fmla="*/ 1100138 w 8999538"/>
              <a:gd name="connsiteY95" fmla="*/ 590550 h 2495550"/>
              <a:gd name="connsiteX96" fmla="*/ 1100138 w 8999538"/>
              <a:gd name="connsiteY96" fmla="*/ 552450 h 2495550"/>
              <a:gd name="connsiteX97" fmla="*/ 1062038 w 8999538"/>
              <a:gd name="connsiteY97" fmla="*/ 552450 h 2495550"/>
              <a:gd name="connsiteX98" fmla="*/ 1062038 w 8999538"/>
              <a:gd name="connsiteY98" fmla="*/ 527050 h 2495550"/>
              <a:gd name="connsiteX99" fmla="*/ 1023938 w 8999538"/>
              <a:gd name="connsiteY99" fmla="*/ 527050 h 2495550"/>
              <a:gd name="connsiteX100" fmla="*/ 1023938 w 8999538"/>
              <a:gd name="connsiteY100" fmla="*/ 514350 h 2495550"/>
              <a:gd name="connsiteX101" fmla="*/ 785813 w 8999538"/>
              <a:gd name="connsiteY101" fmla="*/ 511969 h 2495550"/>
              <a:gd name="connsiteX102" fmla="*/ 781051 w 8999538"/>
              <a:gd name="connsiteY102" fmla="*/ 452438 h 2495550"/>
              <a:gd name="connsiteX103" fmla="*/ 748508 w 8999538"/>
              <a:gd name="connsiteY103" fmla="*/ 450851 h 2495550"/>
              <a:gd name="connsiteX104" fmla="*/ 748506 w 8999538"/>
              <a:gd name="connsiteY104" fmla="*/ 361951 h 2495550"/>
              <a:gd name="connsiteX105" fmla="*/ 712788 w 8999538"/>
              <a:gd name="connsiteY105" fmla="*/ 361950 h 2495550"/>
              <a:gd name="connsiteX106" fmla="*/ 712788 w 8999538"/>
              <a:gd name="connsiteY106" fmla="*/ 276223 h 2495550"/>
              <a:gd name="connsiteX107" fmla="*/ 504825 w 8999538"/>
              <a:gd name="connsiteY107" fmla="*/ 273844 h 2495550"/>
              <a:gd name="connsiteX108" fmla="*/ 509588 w 8999538"/>
              <a:gd name="connsiteY108" fmla="*/ 247650 h 2495550"/>
              <a:gd name="connsiteX109" fmla="*/ 376238 w 8999538"/>
              <a:gd name="connsiteY109" fmla="*/ 247650 h 2495550"/>
              <a:gd name="connsiteX110" fmla="*/ 376238 w 8999538"/>
              <a:gd name="connsiteY110" fmla="*/ 196850 h 2495550"/>
              <a:gd name="connsiteX111" fmla="*/ 357188 w 8999538"/>
              <a:gd name="connsiteY111" fmla="*/ 196850 h 2495550"/>
              <a:gd name="connsiteX112" fmla="*/ 357188 w 8999538"/>
              <a:gd name="connsiteY112" fmla="*/ 120650 h 2495550"/>
              <a:gd name="connsiteX113" fmla="*/ 350838 w 8999538"/>
              <a:gd name="connsiteY113" fmla="*/ 120650 h 2495550"/>
              <a:gd name="connsiteX114" fmla="*/ 350838 w 8999538"/>
              <a:gd name="connsiteY114" fmla="*/ 88900 h 2495550"/>
              <a:gd name="connsiteX115" fmla="*/ 325438 w 8999538"/>
              <a:gd name="connsiteY115" fmla="*/ 88900 h 2495550"/>
              <a:gd name="connsiteX116" fmla="*/ 325438 w 8999538"/>
              <a:gd name="connsiteY116" fmla="*/ 44450 h 2495550"/>
              <a:gd name="connsiteX117" fmla="*/ 268288 w 8999538"/>
              <a:gd name="connsiteY117" fmla="*/ 44450 h 2495550"/>
              <a:gd name="connsiteX118" fmla="*/ 268288 w 8999538"/>
              <a:gd name="connsiteY118" fmla="*/ 31750 h 2495550"/>
              <a:gd name="connsiteX119" fmla="*/ 204788 w 8999538"/>
              <a:gd name="connsiteY119" fmla="*/ 31750 h 2495550"/>
              <a:gd name="connsiteX120" fmla="*/ 204788 w 8999538"/>
              <a:gd name="connsiteY120" fmla="*/ 0 h 2495550"/>
              <a:gd name="connsiteX121" fmla="*/ 0 w 8999538"/>
              <a:gd name="connsiteY121" fmla="*/ 11906 h 2495550"/>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25438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0025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25438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84944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39725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85763 w 8999538"/>
              <a:gd name="connsiteY111" fmla="*/ 151607 h 2483644"/>
              <a:gd name="connsiteX112" fmla="*/ 357188 w 8999538"/>
              <a:gd name="connsiteY112" fmla="*/ 108744 h 2483644"/>
              <a:gd name="connsiteX113" fmla="*/ 350838 w 8999538"/>
              <a:gd name="connsiteY113" fmla="*/ 108744 h 2483644"/>
              <a:gd name="connsiteX114" fmla="*/ 350838 w 8999538"/>
              <a:gd name="connsiteY114" fmla="*/ 76994 h 2483644"/>
              <a:gd name="connsiteX115" fmla="*/ 325438 w 8999538"/>
              <a:gd name="connsiteY115" fmla="*/ 76994 h 2483644"/>
              <a:gd name="connsiteX116" fmla="*/ 339725 w 8999538"/>
              <a:gd name="connsiteY116" fmla="*/ 32544 h 2483644"/>
              <a:gd name="connsiteX117" fmla="*/ 268288 w 8999538"/>
              <a:gd name="connsiteY117" fmla="*/ 32544 h 2483644"/>
              <a:gd name="connsiteX118" fmla="*/ 268288 w 8999538"/>
              <a:gd name="connsiteY118" fmla="*/ 19844 h 2483644"/>
              <a:gd name="connsiteX119" fmla="*/ 204788 w 8999538"/>
              <a:gd name="connsiteY119" fmla="*/ 19844 h 2483644"/>
              <a:gd name="connsiteX120" fmla="*/ 202406 w 8999538"/>
              <a:gd name="connsiteY120" fmla="*/ 2381 h 2483644"/>
              <a:gd name="connsiteX121" fmla="*/ 0 w 8999538"/>
              <a:gd name="connsiteY121"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84944 h 2483644"/>
              <a:gd name="connsiteX111" fmla="*/ 357188 w 8999538"/>
              <a:gd name="connsiteY111" fmla="*/ 108744 h 2483644"/>
              <a:gd name="connsiteX112" fmla="*/ 350838 w 8999538"/>
              <a:gd name="connsiteY112" fmla="*/ 108744 h 2483644"/>
              <a:gd name="connsiteX113" fmla="*/ 350838 w 8999538"/>
              <a:gd name="connsiteY113" fmla="*/ 76994 h 2483644"/>
              <a:gd name="connsiteX114" fmla="*/ 325438 w 8999538"/>
              <a:gd name="connsiteY114" fmla="*/ 76994 h 2483644"/>
              <a:gd name="connsiteX115" fmla="*/ 339725 w 8999538"/>
              <a:gd name="connsiteY115" fmla="*/ 32544 h 2483644"/>
              <a:gd name="connsiteX116" fmla="*/ 268288 w 8999538"/>
              <a:gd name="connsiteY116" fmla="*/ 32544 h 2483644"/>
              <a:gd name="connsiteX117" fmla="*/ 268288 w 8999538"/>
              <a:gd name="connsiteY117" fmla="*/ 19844 h 2483644"/>
              <a:gd name="connsiteX118" fmla="*/ 204788 w 8999538"/>
              <a:gd name="connsiteY118" fmla="*/ 19844 h 2483644"/>
              <a:gd name="connsiteX119" fmla="*/ 202406 w 8999538"/>
              <a:gd name="connsiteY119" fmla="*/ 2381 h 2483644"/>
              <a:gd name="connsiteX120" fmla="*/ 0 w 8999538"/>
              <a:gd name="connsiteY120"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57188 w 8999538"/>
              <a:gd name="connsiteY110" fmla="*/ 108744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3857 w 8999538"/>
              <a:gd name="connsiteY110" fmla="*/ 103982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8619 w 8999538"/>
              <a:gd name="connsiteY110" fmla="*/ 115889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50838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25438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46869 w 8999538"/>
              <a:gd name="connsiteY113" fmla="*/ 79376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62744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8744 h 2483644"/>
              <a:gd name="connsiteX112" fmla="*/ 355601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6362 h 2483644"/>
              <a:gd name="connsiteX112" fmla="*/ 355601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50838 w 8999538"/>
              <a:gd name="connsiteY111" fmla="*/ 106362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9588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7207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5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4962 w 8999538"/>
              <a:gd name="connsiteY114" fmla="*/ 32544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3644 h 2483644"/>
              <a:gd name="connsiteX1" fmla="*/ 7304088 w 8999538"/>
              <a:gd name="connsiteY1" fmla="*/ 2483644 h 2483644"/>
              <a:gd name="connsiteX2" fmla="*/ 7304088 w 8999538"/>
              <a:gd name="connsiteY2" fmla="*/ 2388394 h 2483644"/>
              <a:gd name="connsiteX3" fmla="*/ 6745288 w 8999538"/>
              <a:gd name="connsiteY3" fmla="*/ 2388394 h 2483644"/>
              <a:gd name="connsiteX4" fmla="*/ 6745288 w 8999538"/>
              <a:gd name="connsiteY4" fmla="*/ 2324894 h 2483644"/>
              <a:gd name="connsiteX5" fmla="*/ 5634038 w 8999538"/>
              <a:gd name="connsiteY5" fmla="*/ 2324894 h 2483644"/>
              <a:gd name="connsiteX6" fmla="*/ 5634038 w 8999538"/>
              <a:gd name="connsiteY6" fmla="*/ 2261394 h 2483644"/>
              <a:gd name="connsiteX7" fmla="*/ 5411788 w 8999538"/>
              <a:gd name="connsiteY7" fmla="*/ 2261394 h 2483644"/>
              <a:gd name="connsiteX8" fmla="*/ 5411788 w 8999538"/>
              <a:gd name="connsiteY8" fmla="*/ 2223294 h 2483644"/>
              <a:gd name="connsiteX9" fmla="*/ 5062538 w 8999538"/>
              <a:gd name="connsiteY9" fmla="*/ 2223294 h 2483644"/>
              <a:gd name="connsiteX10" fmla="*/ 5062538 w 8999538"/>
              <a:gd name="connsiteY10" fmla="*/ 2166144 h 2483644"/>
              <a:gd name="connsiteX11" fmla="*/ 4852988 w 8999538"/>
              <a:gd name="connsiteY11" fmla="*/ 2166144 h 2483644"/>
              <a:gd name="connsiteX12" fmla="*/ 4852988 w 8999538"/>
              <a:gd name="connsiteY12" fmla="*/ 2121694 h 2483644"/>
              <a:gd name="connsiteX13" fmla="*/ 4211638 w 8999538"/>
              <a:gd name="connsiteY13" fmla="*/ 2121694 h 2483644"/>
              <a:gd name="connsiteX14" fmla="*/ 4211638 w 8999538"/>
              <a:gd name="connsiteY14" fmla="*/ 2077244 h 2483644"/>
              <a:gd name="connsiteX15" fmla="*/ 4008438 w 8999538"/>
              <a:gd name="connsiteY15" fmla="*/ 2077244 h 2483644"/>
              <a:gd name="connsiteX16" fmla="*/ 4008438 w 8999538"/>
              <a:gd name="connsiteY16" fmla="*/ 2077244 h 2483644"/>
              <a:gd name="connsiteX17" fmla="*/ 3970338 w 8999538"/>
              <a:gd name="connsiteY17" fmla="*/ 2077244 h 2483644"/>
              <a:gd name="connsiteX18" fmla="*/ 3970338 w 8999538"/>
              <a:gd name="connsiteY18" fmla="*/ 2001044 h 2483644"/>
              <a:gd name="connsiteX19" fmla="*/ 3913188 w 8999538"/>
              <a:gd name="connsiteY19" fmla="*/ 2001044 h 2483644"/>
              <a:gd name="connsiteX20" fmla="*/ 3913188 w 8999538"/>
              <a:gd name="connsiteY20" fmla="*/ 1950244 h 2483644"/>
              <a:gd name="connsiteX21" fmla="*/ 3881438 w 8999538"/>
              <a:gd name="connsiteY21" fmla="*/ 1950244 h 2483644"/>
              <a:gd name="connsiteX22" fmla="*/ 3881438 w 8999538"/>
              <a:gd name="connsiteY22" fmla="*/ 1950244 h 2483644"/>
              <a:gd name="connsiteX23" fmla="*/ 3881438 w 8999538"/>
              <a:gd name="connsiteY23" fmla="*/ 1912144 h 2483644"/>
              <a:gd name="connsiteX24" fmla="*/ 3576638 w 8999538"/>
              <a:gd name="connsiteY24" fmla="*/ 1912144 h 2483644"/>
              <a:gd name="connsiteX25" fmla="*/ 3571876 w 8999538"/>
              <a:gd name="connsiteY25" fmla="*/ 1883570 h 2483644"/>
              <a:gd name="connsiteX26" fmla="*/ 3375819 w 8999538"/>
              <a:gd name="connsiteY26" fmla="*/ 1885951 h 2483644"/>
              <a:gd name="connsiteX27" fmla="*/ 3373438 w 8999538"/>
              <a:gd name="connsiteY27" fmla="*/ 1835944 h 2483644"/>
              <a:gd name="connsiteX28" fmla="*/ 3348038 w 8999538"/>
              <a:gd name="connsiteY28" fmla="*/ 1835944 h 2483644"/>
              <a:gd name="connsiteX29" fmla="*/ 3348038 w 8999538"/>
              <a:gd name="connsiteY29" fmla="*/ 1797844 h 2483644"/>
              <a:gd name="connsiteX30" fmla="*/ 3348038 w 8999538"/>
              <a:gd name="connsiteY30" fmla="*/ 1797844 h 2483644"/>
              <a:gd name="connsiteX31" fmla="*/ 3335338 w 8999538"/>
              <a:gd name="connsiteY31" fmla="*/ 1797844 h 2483644"/>
              <a:gd name="connsiteX32" fmla="*/ 3335338 w 8999538"/>
              <a:gd name="connsiteY32" fmla="*/ 1766094 h 2483644"/>
              <a:gd name="connsiteX33" fmla="*/ 3335338 w 8999538"/>
              <a:gd name="connsiteY33" fmla="*/ 1766094 h 2483644"/>
              <a:gd name="connsiteX34" fmla="*/ 3335338 w 8999538"/>
              <a:gd name="connsiteY34" fmla="*/ 1766094 h 2483644"/>
              <a:gd name="connsiteX35" fmla="*/ 3335338 w 8999538"/>
              <a:gd name="connsiteY35" fmla="*/ 1721644 h 2483644"/>
              <a:gd name="connsiteX36" fmla="*/ 3125788 w 8999538"/>
              <a:gd name="connsiteY36" fmla="*/ 1721644 h 2483644"/>
              <a:gd name="connsiteX37" fmla="*/ 3125788 w 8999538"/>
              <a:gd name="connsiteY37" fmla="*/ 1708944 h 2483644"/>
              <a:gd name="connsiteX38" fmla="*/ 3049588 w 8999538"/>
              <a:gd name="connsiteY38" fmla="*/ 1708944 h 2483644"/>
              <a:gd name="connsiteX39" fmla="*/ 3049588 w 8999538"/>
              <a:gd name="connsiteY39" fmla="*/ 1683544 h 2483644"/>
              <a:gd name="connsiteX40" fmla="*/ 2872581 w 8999538"/>
              <a:gd name="connsiteY40" fmla="*/ 1683544 h 2483644"/>
              <a:gd name="connsiteX41" fmla="*/ 2872582 w 8999538"/>
              <a:gd name="connsiteY41" fmla="*/ 1639095 h 2483644"/>
              <a:gd name="connsiteX42" fmla="*/ 2852738 w 8999538"/>
              <a:gd name="connsiteY42" fmla="*/ 1637507 h 2483644"/>
              <a:gd name="connsiteX43" fmla="*/ 2852738 w 8999538"/>
              <a:gd name="connsiteY43" fmla="*/ 1620044 h 2483644"/>
              <a:gd name="connsiteX44" fmla="*/ 2814638 w 8999538"/>
              <a:gd name="connsiteY44" fmla="*/ 1620044 h 2483644"/>
              <a:gd name="connsiteX45" fmla="*/ 2814638 w 8999538"/>
              <a:gd name="connsiteY45" fmla="*/ 1594644 h 2483644"/>
              <a:gd name="connsiteX46" fmla="*/ 2776538 w 8999538"/>
              <a:gd name="connsiteY46" fmla="*/ 1594644 h 2483644"/>
              <a:gd name="connsiteX47" fmla="*/ 2776538 w 8999538"/>
              <a:gd name="connsiteY47" fmla="*/ 1562894 h 2483644"/>
              <a:gd name="connsiteX48" fmla="*/ 2738438 w 8999538"/>
              <a:gd name="connsiteY48" fmla="*/ 1562894 h 2483644"/>
              <a:gd name="connsiteX49" fmla="*/ 2427288 w 8999538"/>
              <a:gd name="connsiteY49" fmla="*/ 1562894 h 2483644"/>
              <a:gd name="connsiteX50" fmla="*/ 2427288 w 8999538"/>
              <a:gd name="connsiteY50" fmla="*/ 1531144 h 2483644"/>
              <a:gd name="connsiteX51" fmla="*/ 2344738 w 8999538"/>
              <a:gd name="connsiteY51" fmla="*/ 1531144 h 2483644"/>
              <a:gd name="connsiteX52" fmla="*/ 2344738 w 8999538"/>
              <a:gd name="connsiteY52" fmla="*/ 1505744 h 2483644"/>
              <a:gd name="connsiteX53" fmla="*/ 2312988 w 8999538"/>
              <a:gd name="connsiteY53" fmla="*/ 1505744 h 2483644"/>
              <a:gd name="connsiteX54" fmla="*/ 2312988 w 8999538"/>
              <a:gd name="connsiteY54" fmla="*/ 1473994 h 2483644"/>
              <a:gd name="connsiteX55" fmla="*/ 2287588 w 8999538"/>
              <a:gd name="connsiteY55" fmla="*/ 1473994 h 2483644"/>
              <a:gd name="connsiteX56" fmla="*/ 2287588 w 8999538"/>
              <a:gd name="connsiteY56" fmla="*/ 1448594 h 2483644"/>
              <a:gd name="connsiteX57" fmla="*/ 2268538 w 8999538"/>
              <a:gd name="connsiteY57" fmla="*/ 1448594 h 2483644"/>
              <a:gd name="connsiteX58" fmla="*/ 2268538 w 8999538"/>
              <a:gd name="connsiteY58" fmla="*/ 1334294 h 2483644"/>
              <a:gd name="connsiteX59" fmla="*/ 2236788 w 8999538"/>
              <a:gd name="connsiteY59" fmla="*/ 1334294 h 2483644"/>
              <a:gd name="connsiteX60" fmla="*/ 2236789 w 8999538"/>
              <a:gd name="connsiteY60" fmla="*/ 1303338 h 2483644"/>
              <a:gd name="connsiteX61" fmla="*/ 2220119 w 8999538"/>
              <a:gd name="connsiteY61" fmla="*/ 1298575 h 2483644"/>
              <a:gd name="connsiteX62" fmla="*/ 2217738 w 8999538"/>
              <a:gd name="connsiteY62" fmla="*/ 1264444 h 2483644"/>
              <a:gd name="connsiteX63" fmla="*/ 2166938 w 8999538"/>
              <a:gd name="connsiteY63" fmla="*/ 1264444 h 2483644"/>
              <a:gd name="connsiteX64" fmla="*/ 2166938 w 8999538"/>
              <a:gd name="connsiteY64" fmla="*/ 1226344 h 2483644"/>
              <a:gd name="connsiteX65" fmla="*/ 2065338 w 8999538"/>
              <a:gd name="connsiteY65" fmla="*/ 1226344 h 2483644"/>
              <a:gd name="connsiteX66" fmla="*/ 2065338 w 8999538"/>
              <a:gd name="connsiteY66" fmla="*/ 1181894 h 2483644"/>
              <a:gd name="connsiteX67" fmla="*/ 1916906 w 8999538"/>
              <a:gd name="connsiteY67" fmla="*/ 1186657 h 2483644"/>
              <a:gd name="connsiteX68" fmla="*/ 1912144 w 8999538"/>
              <a:gd name="connsiteY68" fmla="*/ 1162844 h 2483644"/>
              <a:gd name="connsiteX69" fmla="*/ 1849438 w 8999538"/>
              <a:gd name="connsiteY69" fmla="*/ 1162844 h 2483644"/>
              <a:gd name="connsiteX70" fmla="*/ 1849438 w 8999538"/>
              <a:gd name="connsiteY70" fmla="*/ 1124744 h 2483644"/>
              <a:gd name="connsiteX71" fmla="*/ 1754188 w 8999538"/>
              <a:gd name="connsiteY71" fmla="*/ 1124744 h 2483644"/>
              <a:gd name="connsiteX72" fmla="*/ 1754188 w 8999538"/>
              <a:gd name="connsiteY72" fmla="*/ 1099344 h 2483644"/>
              <a:gd name="connsiteX73" fmla="*/ 1697038 w 8999538"/>
              <a:gd name="connsiteY73" fmla="*/ 1099344 h 2483644"/>
              <a:gd name="connsiteX74" fmla="*/ 1697038 w 8999538"/>
              <a:gd name="connsiteY74" fmla="*/ 1054894 h 2483644"/>
              <a:gd name="connsiteX75" fmla="*/ 1684338 w 8999538"/>
              <a:gd name="connsiteY75" fmla="*/ 1054894 h 2483644"/>
              <a:gd name="connsiteX76" fmla="*/ 1684338 w 8999538"/>
              <a:gd name="connsiteY76" fmla="*/ 946944 h 2483644"/>
              <a:gd name="connsiteX77" fmla="*/ 1646238 w 8999538"/>
              <a:gd name="connsiteY77" fmla="*/ 946944 h 2483644"/>
              <a:gd name="connsiteX78" fmla="*/ 1646238 w 8999538"/>
              <a:gd name="connsiteY78" fmla="*/ 858044 h 2483644"/>
              <a:gd name="connsiteX79" fmla="*/ 1620838 w 8999538"/>
              <a:gd name="connsiteY79" fmla="*/ 858044 h 2483644"/>
              <a:gd name="connsiteX80" fmla="*/ 1620838 w 8999538"/>
              <a:gd name="connsiteY80" fmla="*/ 788194 h 2483644"/>
              <a:gd name="connsiteX81" fmla="*/ 1589088 w 8999538"/>
              <a:gd name="connsiteY81" fmla="*/ 788194 h 2483644"/>
              <a:gd name="connsiteX82" fmla="*/ 1589088 w 8999538"/>
              <a:gd name="connsiteY82" fmla="*/ 769144 h 2483644"/>
              <a:gd name="connsiteX83" fmla="*/ 1474788 w 8999538"/>
              <a:gd name="connsiteY83" fmla="*/ 769144 h 2483644"/>
              <a:gd name="connsiteX84" fmla="*/ 1474788 w 8999538"/>
              <a:gd name="connsiteY84" fmla="*/ 743744 h 2483644"/>
              <a:gd name="connsiteX85" fmla="*/ 1404938 w 8999538"/>
              <a:gd name="connsiteY85" fmla="*/ 743744 h 2483644"/>
              <a:gd name="connsiteX86" fmla="*/ 1404938 w 8999538"/>
              <a:gd name="connsiteY86" fmla="*/ 705644 h 2483644"/>
              <a:gd name="connsiteX87" fmla="*/ 1347788 w 8999538"/>
              <a:gd name="connsiteY87" fmla="*/ 705644 h 2483644"/>
              <a:gd name="connsiteX88" fmla="*/ 1347788 w 8999538"/>
              <a:gd name="connsiteY88" fmla="*/ 673894 h 2483644"/>
              <a:gd name="connsiteX89" fmla="*/ 1252538 w 8999538"/>
              <a:gd name="connsiteY89" fmla="*/ 673894 h 2483644"/>
              <a:gd name="connsiteX90" fmla="*/ 1252538 w 8999538"/>
              <a:gd name="connsiteY90" fmla="*/ 655638 h 2483644"/>
              <a:gd name="connsiteX91" fmla="*/ 1196182 w 8999538"/>
              <a:gd name="connsiteY91" fmla="*/ 658019 h 2483644"/>
              <a:gd name="connsiteX92" fmla="*/ 1196182 w 8999538"/>
              <a:gd name="connsiteY92" fmla="*/ 635794 h 2483644"/>
              <a:gd name="connsiteX93" fmla="*/ 1131888 w 8999538"/>
              <a:gd name="connsiteY93" fmla="*/ 635794 h 2483644"/>
              <a:gd name="connsiteX94" fmla="*/ 1131888 w 8999538"/>
              <a:gd name="connsiteY94" fmla="*/ 578644 h 2483644"/>
              <a:gd name="connsiteX95" fmla="*/ 1100138 w 8999538"/>
              <a:gd name="connsiteY95" fmla="*/ 578644 h 2483644"/>
              <a:gd name="connsiteX96" fmla="*/ 1100138 w 8999538"/>
              <a:gd name="connsiteY96" fmla="*/ 540544 h 2483644"/>
              <a:gd name="connsiteX97" fmla="*/ 1062038 w 8999538"/>
              <a:gd name="connsiteY97" fmla="*/ 540544 h 2483644"/>
              <a:gd name="connsiteX98" fmla="*/ 1062038 w 8999538"/>
              <a:gd name="connsiteY98" fmla="*/ 515144 h 2483644"/>
              <a:gd name="connsiteX99" fmla="*/ 1023938 w 8999538"/>
              <a:gd name="connsiteY99" fmla="*/ 515144 h 2483644"/>
              <a:gd name="connsiteX100" fmla="*/ 1023938 w 8999538"/>
              <a:gd name="connsiteY100" fmla="*/ 502444 h 2483644"/>
              <a:gd name="connsiteX101" fmla="*/ 785813 w 8999538"/>
              <a:gd name="connsiteY101" fmla="*/ 500063 h 2483644"/>
              <a:gd name="connsiteX102" fmla="*/ 781051 w 8999538"/>
              <a:gd name="connsiteY102" fmla="*/ 440532 h 2483644"/>
              <a:gd name="connsiteX103" fmla="*/ 748508 w 8999538"/>
              <a:gd name="connsiteY103" fmla="*/ 438945 h 2483644"/>
              <a:gd name="connsiteX104" fmla="*/ 748506 w 8999538"/>
              <a:gd name="connsiteY104" fmla="*/ 350045 h 2483644"/>
              <a:gd name="connsiteX105" fmla="*/ 712788 w 8999538"/>
              <a:gd name="connsiteY105" fmla="*/ 350044 h 2483644"/>
              <a:gd name="connsiteX106" fmla="*/ 712788 w 8999538"/>
              <a:gd name="connsiteY106" fmla="*/ 264317 h 2483644"/>
              <a:gd name="connsiteX107" fmla="*/ 504825 w 8999538"/>
              <a:gd name="connsiteY107" fmla="*/ 261938 h 2483644"/>
              <a:gd name="connsiteX108" fmla="*/ 504825 w 8999538"/>
              <a:gd name="connsiteY108" fmla="*/ 235744 h 2483644"/>
              <a:gd name="connsiteX109" fmla="*/ 376238 w 8999538"/>
              <a:gd name="connsiteY109" fmla="*/ 235744 h 2483644"/>
              <a:gd name="connsiteX110" fmla="*/ 376238 w 8999538"/>
              <a:gd name="connsiteY110" fmla="*/ 108745 h 2483644"/>
              <a:gd name="connsiteX111" fmla="*/ 360363 w 8999538"/>
              <a:gd name="connsiteY111" fmla="*/ 108743 h 2483644"/>
              <a:gd name="connsiteX112" fmla="*/ 362745 w 8999538"/>
              <a:gd name="connsiteY112" fmla="*/ 76994 h 2483644"/>
              <a:gd name="connsiteX113" fmla="*/ 337344 w 8999538"/>
              <a:gd name="connsiteY113" fmla="*/ 76994 h 2483644"/>
              <a:gd name="connsiteX114" fmla="*/ 339724 w 8999538"/>
              <a:gd name="connsiteY114" fmla="*/ 34925 h 2483644"/>
              <a:gd name="connsiteX115" fmla="*/ 268288 w 8999538"/>
              <a:gd name="connsiteY115" fmla="*/ 32544 h 2483644"/>
              <a:gd name="connsiteX116" fmla="*/ 268288 w 8999538"/>
              <a:gd name="connsiteY116" fmla="*/ 19844 h 2483644"/>
              <a:gd name="connsiteX117" fmla="*/ 204788 w 8999538"/>
              <a:gd name="connsiteY117" fmla="*/ 19844 h 2483644"/>
              <a:gd name="connsiteX118" fmla="*/ 202406 w 8999538"/>
              <a:gd name="connsiteY118" fmla="*/ 2381 h 2483644"/>
              <a:gd name="connsiteX119" fmla="*/ 0 w 8999538"/>
              <a:gd name="connsiteY119" fmla="*/ 0 h 2483644"/>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19263 h 2481263"/>
              <a:gd name="connsiteX36" fmla="*/ 3125788 w 8999538"/>
              <a:gd name="connsiteY36" fmla="*/ 1719263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19263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28194 w 8999538"/>
              <a:gd name="connsiteY35" fmla="*/ 1733550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38313 h 2481263"/>
              <a:gd name="connsiteX36" fmla="*/ 3135313 w 8999538"/>
              <a:gd name="connsiteY36" fmla="*/ 1733550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5338 w 8999538"/>
              <a:gd name="connsiteY35" fmla="*/ 1738313 h 2481263"/>
              <a:gd name="connsiteX36" fmla="*/ 3125788 w 8999538"/>
              <a:gd name="connsiteY36" fmla="*/ 1728787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 name="connsiteX0" fmla="*/ 8999538 w 8999538"/>
              <a:gd name="connsiteY0" fmla="*/ 2481263 h 2481263"/>
              <a:gd name="connsiteX1" fmla="*/ 7304088 w 8999538"/>
              <a:gd name="connsiteY1" fmla="*/ 2481263 h 2481263"/>
              <a:gd name="connsiteX2" fmla="*/ 7304088 w 8999538"/>
              <a:gd name="connsiteY2" fmla="*/ 2386013 h 2481263"/>
              <a:gd name="connsiteX3" fmla="*/ 6745288 w 8999538"/>
              <a:gd name="connsiteY3" fmla="*/ 2386013 h 2481263"/>
              <a:gd name="connsiteX4" fmla="*/ 6745288 w 8999538"/>
              <a:gd name="connsiteY4" fmla="*/ 2322513 h 2481263"/>
              <a:gd name="connsiteX5" fmla="*/ 5634038 w 8999538"/>
              <a:gd name="connsiteY5" fmla="*/ 2322513 h 2481263"/>
              <a:gd name="connsiteX6" fmla="*/ 5634038 w 8999538"/>
              <a:gd name="connsiteY6" fmla="*/ 2259013 h 2481263"/>
              <a:gd name="connsiteX7" fmla="*/ 5411788 w 8999538"/>
              <a:gd name="connsiteY7" fmla="*/ 2259013 h 2481263"/>
              <a:gd name="connsiteX8" fmla="*/ 5411788 w 8999538"/>
              <a:gd name="connsiteY8" fmla="*/ 2220913 h 2481263"/>
              <a:gd name="connsiteX9" fmla="*/ 5062538 w 8999538"/>
              <a:gd name="connsiteY9" fmla="*/ 2220913 h 2481263"/>
              <a:gd name="connsiteX10" fmla="*/ 5062538 w 8999538"/>
              <a:gd name="connsiteY10" fmla="*/ 2163763 h 2481263"/>
              <a:gd name="connsiteX11" fmla="*/ 4852988 w 8999538"/>
              <a:gd name="connsiteY11" fmla="*/ 2163763 h 2481263"/>
              <a:gd name="connsiteX12" fmla="*/ 4852988 w 8999538"/>
              <a:gd name="connsiteY12" fmla="*/ 2119313 h 2481263"/>
              <a:gd name="connsiteX13" fmla="*/ 4211638 w 8999538"/>
              <a:gd name="connsiteY13" fmla="*/ 2119313 h 2481263"/>
              <a:gd name="connsiteX14" fmla="*/ 4211638 w 8999538"/>
              <a:gd name="connsiteY14" fmla="*/ 2074863 h 2481263"/>
              <a:gd name="connsiteX15" fmla="*/ 4008438 w 8999538"/>
              <a:gd name="connsiteY15" fmla="*/ 2074863 h 2481263"/>
              <a:gd name="connsiteX16" fmla="*/ 4008438 w 8999538"/>
              <a:gd name="connsiteY16" fmla="*/ 2074863 h 2481263"/>
              <a:gd name="connsiteX17" fmla="*/ 3970338 w 8999538"/>
              <a:gd name="connsiteY17" fmla="*/ 2074863 h 2481263"/>
              <a:gd name="connsiteX18" fmla="*/ 3970338 w 8999538"/>
              <a:gd name="connsiteY18" fmla="*/ 1998663 h 2481263"/>
              <a:gd name="connsiteX19" fmla="*/ 3913188 w 8999538"/>
              <a:gd name="connsiteY19" fmla="*/ 1998663 h 2481263"/>
              <a:gd name="connsiteX20" fmla="*/ 3913188 w 8999538"/>
              <a:gd name="connsiteY20" fmla="*/ 1947863 h 2481263"/>
              <a:gd name="connsiteX21" fmla="*/ 3881438 w 8999538"/>
              <a:gd name="connsiteY21" fmla="*/ 1947863 h 2481263"/>
              <a:gd name="connsiteX22" fmla="*/ 3881438 w 8999538"/>
              <a:gd name="connsiteY22" fmla="*/ 1947863 h 2481263"/>
              <a:gd name="connsiteX23" fmla="*/ 3881438 w 8999538"/>
              <a:gd name="connsiteY23" fmla="*/ 1909763 h 2481263"/>
              <a:gd name="connsiteX24" fmla="*/ 3576638 w 8999538"/>
              <a:gd name="connsiteY24" fmla="*/ 1909763 h 2481263"/>
              <a:gd name="connsiteX25" fmla="*/ 3571876 w 8999538"/>
              <a:gd name="connsiteY25" fmla="*/ 1881189 h 2481263"/>
              <a:gd name="connsiteX26" fmla="*/ 3375819 w 8999538"/>
              <a:gd name="connsiteY26" fmla="*/ 1883570 h 2481263"/>
              <a:gd name="connsiteX27" fmla="*/ 3373438 w 8999538"/>
              <a:gd name="connsiteY27" fmla="*/ 1833563 h 2481263"/>
              <a:gd name="connsiteX28" fmla="*/ 3348038 w 8999538"/>
              <a:gd name="connsiteY28" fmla="*/ 1833563 h 2481263"/>
              <a:gd name="connsiteX29" fmla="*/ 3348038 w 8999538"/>
              <a:gd name="connsiteY29" fmla="*/ 1795463 h 2481263"/>
              <a:gd name="connsiteX30" fmla="*/ 3348038 w 8999538"/>
              <a:gd name="connsiteY30" fmla="*/ 1795463 h 2481263"/>
              <a:gd name="connsiteX31" fmla="*/ 3335338 w 8999538"/>
              <a:gd name="connsiteY31" fmla="*/ 1795463 h 2481263"/>
              <a:gd name="connsiteX32" fmla="*/ 3335338 w 8999538"/>
              <a:gd name="connsiteY32" fmla="*/ 1763713 h 2481263"/>
              <a:gd name="connsiteX33" fmla="*/ 3335338 w 8999538"/>
              <a:gd name="connsiteY33" fmla="*/ 1763713 h 2481263"/>
              <a:gd name="connsiteX34" fmla="*/ 3335338 w 8999538"/>
              <a:gd name="connsiteY34" fmla="*/ 1763713 h 2481263"/>
              <a:gd name="connsiteX35" fmla="*/ 3337719 w 8999538"/>
              <a:gd name="connsiteY35" fmla="*/ 1731169 h 2481263"/>
              <a:gd name="connsiteX36" fmla="*/ 3125788 w 8999538"/>
              <a:gd name="connsiteY36" fmla="*/ 1728787 h 2481263"/>
              <a:gd name="connsiteX37" fmla="*/ 3125788 w 8999538"/>
              <a:gd name="connsiteY37" fmla="*/ 1706563 h 2481263"/>
              <a:gd name="connsiteX38" fmla="*/ 3049588 w 8999538"/>
              <a:gd name="connsiteY38" fmla="*/ 1706563 h 2481263"/>
              <a:gd name="connsiteX39" fmla="*/ 3049588 w 8999538"/>
              <a:gd name="connsiteY39" fmla="*/ 1681163 h 2481263"/>
              <a:gd name="connsiteX40" fmla="*/ 2872581 w 8999538"/>
              <a:gd name="connsiteY40" fmla="*/ 1681163 h 2481263"/>
              <a:gd name="connsiteX41" fmla="*/ 2872582 w 8999538"/>
              <a:gd name="connsiteY41" fmla="*/ 1636714 h 2481263"/>
              <a:gd name="connsiteX42" fmla="*/ 2852738 w 8999538"/>
              <a:gd name="connsiteY42" fmla="*/ 1635126 h 2481263"/>
              <a:gd name="connsiteX43" fmla="*/ 2852738 w 8999538"/>
              <a:gd name="connsiteY43" fmla="*/ 1617663 h 2481263"/>
              <a:gd name="connsiteX44" fmla="*/ 2814638 w 8999538"/>
              <a:gd name="connsiteY44" fmla="*/ 1617663 h 2481263"/>
              <a:gd name="connsiteX45" fmla="*/ 2814638 w 8999538"/>
              <a:gd name="connsiteY45" fmla="*/ 1592263 h 2481263"/>
              <a:gd name="connsiteX46" fmla="*/ 2776538 w 8999538"/>
              <a:gd name="connsiteY46" fmla="*/ 1592263 h 2481263"/>
              <a:gd name="connsiteX47" fmla="*/ 2776538 w 8999538"/>
              <a:gd name="connsiteY47" fmla="*/ 1560513 h 2481263"/>
              <a:gd name="connsiteX48" fmla="*/ 2738438 w 8999538"/>
              <a:gd name="connsiteY48" fmla="*/ 1560513 h 2481263"/>
              <a:gd name="connsiteX49" fmla="*/ 2427288 w 8999538"/>
              <a:gd name="connsiteY49" fmla="*/ 1560513 h 2481263"/>
              <a:gd name="connsiteX50" fmla="*/ 2427288 w 8999538"/>
              <a:gd name="connsiteY50" fmla="*/ 1528763 h 2481263"/>
              <a:gd name="connsiteX51" fmla="*/ 2344738 w 8999538"/>
              <a:gd name="connsiteY51" fmla="*/ 1528763 h 2481263"/>
              <a:gd name="connsiteX52" fmla="*/ 2344738 w 8999538"/>
              <a:gd name="connsiteY52" fmla="*/ 1503363 h 2481263"/>
              <a:gd name="connsiteX53" fmla="*/ 2312988 w 8999538"/>
              <a:gd name="connsiteY53" fmla="*/ 1503363 h 2481263"/>
              <a:gd name="connsiteX54" fmla="*/ 2312988 w 8999538"/>
              <a:gd name="connsiteY54" fmla="*/ 1471613 h 2481263"/>
              <a:gd name="connsiteX55" fmla="*/ 2287588 w 8999538"/>
              <a:gd name="connsiteY55" fmla="*/ 1471613 h 2481263"/>
              <a:gd name="connsiteX56" fmla="*/ 2287588 w 8999538"/>
              <a:gd name="connsiteY56" fmla="*/ 1446213 h 2481263"/>
              <a:gd name="connsiteX57" fmla="*/ 2268538 w 8999538"/>
              <a:gd name="connsiteY57" fmla="*/ 1446213 h 2481263"/>
              <a:gd name="connsiteX58" fmla="*/ 2268538 w 8999538"/>
              <a:gd name="connsiteY58" fmla="*/ 1331913 h 2481263"/>
              <a:gd name="connsiteX59" fmla="*/ 2236788 w 8999538"/>
              <a:gd name="connsiteY59" fmla="*/ 1331913 h 2481263"/>
              <a:gd name="connsiteX60" fmla="*/ 2236789 w 8999538"/>
              <a:gd name="connsiteY60" fmla="*/ 1300957 h 2481263"/>
              <a:gd name="connsiteX61" fmla="*/ 2220119 w 8999538"/>
              <a:gd name="connsiteY61" fmla="*/ 1296194 h 2481263"/>
              <a:gd name="connsiteX62" fmla="*/ 2217738 w 8999538"/>
              <a:gd name="connsiteY62" fmla="*/ 1262063 h 2481263"/>
              <a:gd name="connsiteX63" fmla="*/ 2166938 w 8999538"/>
              <a:gd name="connsiteY63" fmla="*/ 1262063 h 2481263"/>
              <a:gd name="connsiteX64" fmla="*/ 2166938 w 8999538"/>
              <a:gd name="connsiteY64" fmla="*/ 1223963 h 2481263"/>
              <a:gd name="connsiteX65" fmla="*/ 2065338 w 8999538"/>
              <a:gd name="connsiteY65" fmla="*/ 1223963 h 2481263"/>
              <a:gd name="connsiteX66" fmla="*/ 2065338 w 8999538"/>
              <a:gd name="connsiteY66" fmla="*/ 1179513 h 2481263"/>
              <a:gd name="connsiteX67" fmla="*/ 1916906 w 8999538"/>
              <a:gd name="connsiteY67" fmla="*/ 1184276 h 2481263"/>
              <a:gd name="connsiteX68" fmla="*/ 1912144 w 8999538"/>
              <a:gd name="connsiteY68" fmla="*/ 1160463 h 2481263"/>
              <a:gd name="connsiteX69" fmla="*/ 1849438 w 8999538"/>
              <a:gd name="connsiteY69" fmla="*/ 1160463 h 2481263"/>
              <a:gd name="connsiteX70" fmla="*/ 1849438 w 8999538"/>
              <a:gd name="connsiteY70" fmla="*/ 1122363 h 2481263"/>
              <a:gd name="connsiteX71" fmla="*/ 1754188 w 8999538"/>
              <a:gd name="connsiteY71" fmla="*/ 1122363 h 2481263"/>
              <a:gd name="connsiteX72" fmla="*/ 1754188 w 8999538"/>
              <a:gd name="connsiteY72" fmla="*/ 1096963 h 2481263"/>
              <a:gd name="connsiteX73" fmla="*/ 1697038 w 8999538"/>
              <a:gd name="connsiteY73" fmla="*/ 1096963 h 2481263"/>
              <a:gd name="connsiteX74" fmla="*/ 1697038 w 8999538"/>
              <a:gd name="connsiteY74" fmla="*/ 1052513 h 2481263"/>
              <a:gd name="connsiteX75" fmla="*/ 1684338 w 8999538"/>
              <a:gd name="connsiteY75" fmla="*/ 1052513 h 2481263"/>
              <a:gd name="connsiteX76" fmla="*/ 1684338 w 8999538"/>
              <a:gd name="connsiteY76" fmla="*/ 944563 h 2481263"/>
              <a:gd name="connsiteX77" fmla="*/ 1646238 w 8999538"/>
              <a:gd name="connsiteY77" fmla="*/ 944563 h 2481263"/>
              <a:gd name="connsiteX78" fmla="*/ 1646238 w 8999538"/>
              <a:gd name="connsiteY78" fmla="*/ 855663 h 2481263"/>
              <a:gd name="connsiteX79" fmla="*/ 1620838 w 8999538"/>
              <a:gd name="connsiteY79" fmla="*/ 855663 h 2481263"/>
              <a:gd name="connsiteX80" fmla="*/ 1620838 w 8999538"/>
              <a:gd name="connsiteY80" fmla="*/ 785813 h 2481263"/>
              <a:gd name="connsiteX81" fmla="*/ 1589088 w 8999538"/>
              <a:gd name="connsiteY81" fmla="*/ 785813 h 2481263"/>
              <a:gd name="connsiteX82" fmla="*/ 1589088 w 8999538"/>
              <a:gd name="connsiteY82" fmla="*/ 766763 h 2481263"/>
              <a:gd name="connsiteX83" fmla="*/ 1474788 w 8999538"/>
              <a:gd name="connsiteY83" fmla="*/ 766763 h 2481263"/>
              <a:gd name="connsiteX84" fmla="*/ 1474788 w 8999538"/>
              <a:gd name="connsiteY84" fmla="*/ 741363 h 2481263"/>
              <a:gd name="connsiteX85" fmla="*/ 1404938 w 8999538"/>
              <a:gd name="connsiteY85" fmla="*/ 741363 h 2481263"/>
              <a:gd name="connsiteX86" fmla="*/ 1404938 w 8999538"/>
              <a:gd name="connsiteY86" fmla="*/ 703263 h 2481263"/>
              <a:gd name="connsiteX87" fmla="*/ 1347788 w 8999538"/>
              <a:gd name="connsiteY87" fmla="*/ 703263 h 2481263"/>
              <a:gd name="connsiteX88" fmla="*/ 1347788 w 8999538"/>
              <a:gd name="connsiteY88" fmla="*/ 671513 h 2481263"/>
              <a:gd name="connsiteX89" fmla="*/ 1252538 w 8999538"/>
              <a:gd name="connsiteY89" fmla="*/ 671513 h 2481263"/>
              <a:gd name="connsiteX90" fmla="*/ 1252538 w 8999538"/>
              <a:gd name="connsiteY90" fmla="*/ 653257 h 2481263"/>
              <a:gd name="connsiteX91" fmla="*/ 1196182 w 8999538"/>
              <a:gd name="connsiteY91" fmla="*/ 655638 h 2481263"/>
              <a:gd name="connsiteX92" fmla="*/ 1196182 w 8999538"/>
              <a:gd name="connsiteY92" fmla="*/ 633413 h 2481263"/>
              <a:gd name="connsiteX93" fmla="*/ 1131888 w 8999538"/>
              <a:gd name="connsiteY93" fmla="*/ 633413 h 2481263"/>
              <a:gd name="connsiteX94" fmla="*/ 1131888 w 8999538"/>
              <a:gd name="connsiteY94" fmla="*/ 576263 h 2481263"/>
              <a:gd name="connsiteX95" fmla="*/ 1100138 w 8999538"/>
              <a:gd name="connsiteY95" fmla="*/ 576263 h 2481263"/>
              <a:gd name="connsiteX96" fmla="*/ 1100138 w 8999538"/>
              <a:gd name="connsiteY96" fmla="*/ 538163 h 2481263"/>
              <a:gd name="connsiteX97" fmla="*/ 1062038 w 8999538"/>
              <a:gd name="connsiteY97" fmla="*/ 538163 h 2481263"/>
              <a:gd name="connsiteX98" fmla="*/ 1062038 w 8999538"/>
              <a:gd name="connsiteY98" fmla="*/ 512763 h 2481263"/>
              <a:gd name="connsiteX99" fmla="*/ 1023938 w 8999538"/>
              <a:gd name="connsiteY99" fmla="*/ 512763 h 2481263"/>
              <a:gd name="connsiteX100" fmla="*/ 1023938 w 8999538"/>
              <a:gd name="connsiteY100" fmla="*/ 500063 h 2481263"/>
              <a:gd name="connsiteX101" fmla="*/ 785813 w 8999538"/>
              <a:gd name="connsiteY101" fmla="*/ 497682 h 2481263"/>
              <a:gd name="connsiteX102" fmla="*/ 781051 w 8999538"/>
              <a:gd name="connsiteY102" fmla="*/ 438151 h 2481263"/>
              <a:gd name="connsiteX103" fmla="*/ 748508 w 8999538"/>
              <a:gd name="connsiteY103" fmla="*/ 436564 h 2481263"/>
              <a:gd name="connsiteX104" fmla="*/ 748506 w 8999538"/>
              <a:gd name="connsiteY104" fmla="*/ 347664 h 2481263"/>
              <a:gd name="connsiteX105" fmla="*/ 712788 w 8999538"/>
              <a:gd name="connsiteY105" fmla="*/ 347663 h 2481263"/>
              <a:gd name="connsiteX106" fmla="*/ 712788 w 8999538"/>
              <a:gd name="connsiteY106" fmla="*/ 261936 h 2481263"/>
              <a:gd name="connsiteX107" fmla="*/ 504825 w 8999538"/>
              <a:gd name="connsiteY107" fmla="*/ 259557 h 2481263"/>
              <a:gd name="connsiteX108" fmla="*/ 504825 w 8999538"/>
              <a:gd name="connsiteY108" fmla="*/ 233363 h 2481263"/>
              <a:gd name="connsiteX109" fmla="*/ 376238 w 8999538"/>
              <a:gd name="connsiteY109" fmla="*/ 233363 h 2481263"/>
              <a:gd name="connsiteX110" fmla="*/ 376238 w 8999538"/>
              <a:gd name="connsiteY110" fmla="*/ 106364 h 2481263"/>
              <a:gd name="connsiteX111" fmla="*/ 360363 w 8999538"/>
              <a:gd name="connsiteY111" fmla="*/ 106362 h 2481263"/>
              <a:gd name="connsiteX112" fmla="*/ 362745 w 8999538"/>
              <a:gd name="connsiteY112" fmla="*/ 74613 h 2481263"/>
              <a:gd name="connsiteX113" fmla="*/ 337344 w 8999538"/>
              <a:gd name="connsiteY113" fmla="*/ 74613 h 2481263"/>
              <a:gd name="connsiteX114" fmla="*/ 339724 w 8999538"/>
              <a:gd name="connsiteY114" fmla="*/ 32544 h 2481263"/>
              <a:gd name="connsiteX115" fmla="*/ 268288 w 8999538"/>
              <a:gd name="connsiteY115" fmla="*/ 30163 h 2481263"/>
              <a:gd name="connsiteX116" fmla="*/ 268288 w 8999538"/>
              <a:gd name="connsiteY116" fmla="*/ 17463 h 2481263"/>
              <a:gd name="connsiteX117" fmla="*/ 204788 w 8999538"/>
              <a:gd name="connsiteY117" fmla="*/ 17463 h 2481263"/>
              <a:gd name="connsiteX118" fmla="*/ 202406 w 8999538"/>
              <a:gd name="connsiteY118" fmla="*/ 0 h 2481263"/>
              <a:gd name="connsiteX119" fmla="*/ 0 w 8999538"/>
              <a:gd name="connsiteY119" fmla="*/ 1 h 2481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8999538" h="2481263">
                <a:moveTo>
                  <a:pt x="8999538" y="2481263"/>
                </a:moveTo>
                <a:lnTo>
                  <a:pt x="7304088" y="2481263"/>
                </a:lnTo>
                <a:lnTo>
                  <a:pt x="7304088" y="2386013"/>
                </a:lnTo>
                <a:lnTo>
                  <a:pt x="6745288" y="2386013"/>
                </a:lnTo>
                <a:lnTo>
                  <a:pt x="6745288" y="2322513"/>
                </a:lnTo>
                <a:lnTo>
                  <a:pt x="5634038" y="2322513"/>
                </a:lnTo>
                <a:lnTo>
                  <a:pt x="5634038" y="2259013"/>
                </a:lnTo>
                <a:lnTo>
                  <a:pt x="5411788" y="2259013"/>
                </a:lnTo>
                <a:lnTo>
                  <a:pt x="5411788" y="2220913"/>
                </a:lnTo>
                <a:lnTo>
                  <a:pt x="5062538" y="2220913"/>
                </a:lnTo>
                <a:lnTo>
                  <a:pt x="5062538" y="2163763"/>
                </a:lnTo>
                <a:lnTo>
                  <a:pt x="4852988" y="2163763"/>
                </a:lnTo>
                <a:lnTo>
                  <a:pt x="4852988" y="2119313"/>
                </a:lnTo>
                <a:lnTo>
                  <a:pt x="4211638" y="2119313"/>
                </a:lnTo>
                <a:lnTo>
                  <a:pt x="4211638" y="2074863"/>
                </a:lnTo>
                <a:lnTo>
                  <a:pt x="4008438" y="2074863"/>
                </a:lnTo>
                <a:lnTo>
                  <a:pt x="4008438" y="2074863"/>
                </a:lnTo>
                <a:lnTo>
                  <a:pt x="3970338" y="2074863"/>
                </a:lnTo>
                <a:lnTo>
                  <a:pt x="3970338" y="1998663"/>
                </a:lnTo>
                <a:lnTo>
                  <a:pt x="3913188" y="1998663"/>
                </a:lnTo>
                <a:lnTo>
                  <a:pt x="3913188" y="1947863"/>
                </a:lnTo>
                <a:lnTo>
                  <a:pt x="3881438" y="1947863"/>
                </a:lnTo>
                <a:lnTo>
                  <a:pt x="3881438" y="1947863"/>
                </a:lnTo>
                <a:lnTo>
                  <a:pt x="3881438" y="1909763"/>
                </a:lnTo>
                <a:lnTo>
                  <a:pt x="3576638" y="1909763"/>
                </a:lnTo>
                <a:lnTo>
                  <a:pt x="3571876" y="1881189"/>
                </a:lnTo>
                <a:lnTo>
                  <a:pt x="3375819" y="1883570"/>
                </a:lnTo>
                <a:lnTo>
                  <a:pt x="3373438" y="1833563"/>
                </a:lnTo>
                <a:lnTo>
                  <a:pt x="3348038" y="1833563"/>
                </a:lnTo>
                <a:lnTo>
                  <a:pt x="3348038" y="1795463"/>
                </a:lnTo>
                <a:lnTo>
                  <a:pt x="3348038" y="1795463"/>
                </a:lnTo>
                <a:lnTo>
                  <a:pt x="3335338" y="1795463"/>
                </a:lnTo>
                <a:lnTo>
                  <a:pt x="3335338" y="1763713"/>
                </a:lnTo>
                <a:lnTo>
                  <a:pt x="3335338" y="1763713"/>
                </a:lnTo>
                <a:lnTo>
                  <a:pt x="3335338" y="1763713"/>
                </a:lnTo>
                <a:lnTo>
                  <a:pt x="3337719" y="1731169"/>
                </a:lnTo>
                <a:lnTo>
                  <a:pt x="3125788" y="1728787"/>
                </a:lnTo>
                <a:lnTo>
                  <a:pt x="3125788" y="1706563"/>
                </a:lnTo>
                <a:lnTo>
                  <a:pt x="3049588" y="1706563"/>
                </a:lnTo>
                <a:lnTo>
                  <a:pt x="3049588" y="1681163"/>
                </a:lnTo>
                <a:lnTo>
                  <a:pt x="2872581" y="1681163"/>
                </a:lnTo>
                <a:cubicBezTo>
                  <a:pt x="2872581" y="1666347"/>
                  <a:pt x="2872582" y="1651530"/>
                  <a:pt x="2872582" y="1636714"/>
                </a:cubicBezTo>
                <a:lnTo>
                  <a:pt x="2852738" y="1635126"/>
                </a:lnTo>
                <a:lnTo>
                  <a:pt x="2852738" y="1617663"/>
                </a:lnTo>
                <a:lnTo>
                  <a:pt x="2814638" y="1617663"/>
                </a:lnTo>
                <a:lnTo>
                  <a:pt x="2814638" y="1592263"/>
                </a:lnTo>
                <a:lnTo>
                  <a:pt x="2776538" y="1592263"/>
                </a:lnTo>
                <a:lnTo>
                  <a:pt x="2776538" y="1560513"/>
                </a:lnTo>
                <a:lnTo>
                  <a:pt x="2738438" y="1560513"/>
                </a:lnTo>
                <a:lnTo>
                  <a:pt x="2427288" y="1560513"/>
                </a:lnTo>
                <a:lnTo>
                  <a:pt x="2427288" y="1528763"/>
                </a:lnTo>
                <a:lnTo>
                  <a:pt x="2344738" y="1528763"/>
                </a:lnTo>
                <a:lnTo>
                  <a:pt x="2344738" y="1503363"/>
                </a:lnTo>
                <a:lnTo>
                  <a:pt x="2312988" y="1503363"/>
                </a:lnTo>
                <a:lnTo>
                  <a:pt x="2312988" y="1471613"/>
                </a:lnTo>
                <a:lnTo>
                  <a:pt x="2287588" y="1471613"/>
                </a:lnTo>
                <a:lnTo>
                  <a:pt x="2287588" y="1446213"/>
                </a:lnTo>
                <a:lnTo>
                  <a:pt x="2268538" y="1446213"/>
                </a:lnTo>
                <a:lnTo>
                  <a:pt x="2268538" y="1331913"/>
                </a:lnTo>
                <a:lnTo>
                  <a:pt x="2236788" y="1331913"/>
                </a:lnTo>
                <a:cubicBezTo>
                  <a:pt x="2236788" y="1321594"/>
                  <a:pt x="2236789" y="1311276"/>
                  <a:pt x="2236789" y="1300957"/>
                </a:cubicBezTo>
                <a:lnTo>
                  <a:pt x="2220119" y="1296194"/>
                </a:lnTo>
                <a:lnTo>
                  <a:pt x="2217738" y="1262063"/>
                </a:lnTo>
                <a:lnTo>
                  <a:pt x="2166938" y="1262063"/>
                </a:lnTo>
                <a:lnTo>
                  <a:pt x="2166938" y="1223963"/>
                </a:lnTo>
                <a:lnTo>
                  <a:pt x="2065338" y="1223963"/>
                </a:lnTo>
                <a:lnTo>
                  <a:pt x="2065338" y="1179513"/>
                </a:lnTo>
                <a:lnTo>
                  <a:pt x="1916906" y="1184276"/>
                </a:lnTo>
                <a:lnTo>
                  <a:pt x="1912144" y="1160463"/>
                </a:lnTo>
                <a:lnTo>
                  <a:pt x="1849438" y="1160463"/>
                </a:lnTo>
                <a:lnTo>
                  <a:pt x="1849438" y="1122363"/>
                </a:lnTo>
                <a:lnTo>
                  <a:pt x="1754188" y="1122363"/>
                </a:lnTo>
                <a:lnTo>
                  <a:pt x="1754188" y="1096963"/>
                </a:lnTo>
                <a:lnTo>
                  <a:pt x="1697038" y="1096963"/>
                </a:lnTo>
                <a:lnTo>
                  <a:pt x="1697038" y="1052513"/>
                </a:lnTo>
                <a:lnTo>
                  <a:pt x="1684338" y="1052513"/>
                </a:lnTo>
                <a:lnTo>
                  <a:pt x="1684338" y="944563"/>
                </a:lnTo>
                <a:lnTo>
                  <a:pt x="1646238" y="944563"/>
                </a:lnTo>
                <a:lnTo>
                  <a:pt x="1646238" y="855663"/>
                </a:lnTo>
                <a:lnTo>
                  <a:pt x="1620838" y="855663"/>
                </a:lnTo>
                <a:lnTo>
                  <a:pt x="1620838" y="785813"/>
                </a:lnTo>
                <a:lnTo>
                  <a:pt x="1589088" y="785813"/>
                </a:lnTo>
                <a:lnTo>
                  <a:pt x="1589088" y="766763"/>
                </a:lnTo>
                <a:lnTo>
                  <a:pt x="1474788" y="766763"/>
                </a:lnTo>
                <a:lnTo>
                  <a:pt x="1474788" y="741363"/>
                </a:lnTo>
                <a:lnTo>
                  <a:pt x="1404938" y="741363"/>
                </a:lnTo>
                <a:lnTo>
                  <a:pt x="1404938" y="703263"/>
                </a:lnTo>
                <a:lnTo>
                  <a:pt x="1347788" y="703263"/>
                </a:lnTo>
                <a:lnTo>
                  <a:pt x="1347788" y="671513"/>
                </a:lnTo>
                <a:lnTo>
                  <a:pt x="1252538" y="671513"/>
                </a:lnTo>
                <a:lnTo>
                  <a:pt x="1252538" y="653257"/>
                </a:lnTo>
                <a:lnTo>
                  <a:pt x="1196182" y="655638"/>
                </a:lnTo>
                <a:lnTo>
                  <a:pt x="1196182" y="633413"/>
                </a:lnTo>
                <a:lnTo>
                  <a:pt x="1131888" y="633413"/>
                </a:lnTo>
                <a:lnTo>
                  <a:pt x="1131888" y="576263"/>
                </a:lnTo>
                <a:lnTo>
                  <a:pt x="1100138" y="576263"/>
                </a:lnTo>
                <a:lnTo>
                  <a:pt x="1100138" y="538163"/>
                </a:lnTo>
                <a:lnTo>
                  <a:pt x="1062038" y="538163"/>
                </a:lnTo>
                <a:lnTo>
                  <a:pt x="1062038" y="512763"/>
                </a:lnTo>
                <a:lnTo>
                  <a:pt x="1023938" y="512763"/>
                </a:lnTo>
                <a:lnTo>
                  <a:pt x="1023938" y="500063"/>
                </a:lnTo>
                <a:lnTo>
                  <a:pt x="785813" y="497682"/>
                </a:lnTo>
                <a:lnTo>
                  <a:pt x="781051" y="438151"/>
                </a:lnTo>
                <a:lnTo>
                  <a:pt x="748508" y="436564"/>
                </a:lnTo>
                <a:cubicBezTo>
                  <a:pt x="747714" y="410899"/>
                  <a:pt x="749300" y="373329"/>
                  <a:pt x="748506" y="347664"/>
                </a:cubicBezTo>
                <a:lnTo>
                  <a:pt x="712788" y="347663"/>
                </a:lnTo>
                <a:lnTo>
                  <a:pt x="712788" y="261936"/>
                </a:lnTo>
                <a:lnTo>
                  <a:pt x="504825" y="259557"/>
                </a:lnTo>
                <a:lnTo>
                  <a:pt x="504825" y="233363"/>
                </a:lnTo>
                <a:lnTo>
                  <a:pt x="376238" y="233363"/>
                </a:lnTo>
                <a:cubicBezTo>
                  <a:pt x="375444" y="189442"/>
                  <a:pt x="377032" y="150285"/>
                  <a:pt x="376238" y="106364"/>
                </a:cubicBezTo>
                <a:lnTo>
                  <a:pt x="360363" y="106362"/>
                </a:lnTo>
                <a:lnTo>
                  <a:pt x="362745" y="74613"/>
                </a:lnTo>
                <a:lnTo>
                  <a:pt x="337344" y="74613"/>
                </a:lnTo>
                <a:lnTo>
                  <a:pt x="339724" y="32544"/>
                </a:lnTo>
                <a:lnTo>
                  <a:pt x="268288" y="30163"/>
                </a:lnTo>
                <a:lnTo>
                  <a:pt x="268288" y="17463"/>
                </a:lnTo>
                <a:lnTo>
                  <a:pt x="204788" y="17463"/>
                </a:lnTo>
                <a:lnTo>
                  <a:pt x="202406" y="0"/>
                </a:lnTo>
                <a:lnTo>
                  <a:pt x="0" y="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1" name="Group 170">
            <a:extLst>
              <a:ext uri="{FF2B5EF4-FFF2-40B4-BE49-F238E27FC236}">
                <a16:creationId xmlns:a16="http://schemas.microsoft.com/office/drawing/2014/main" id="{1FA6B35A-4156-ED56-00AD-EF357D4C7008}"/>
              </a:ext>
            </a:extLst>
          </p:cNvPr>
          <p:cNvGrpSpPr/>
          <p:nvPr/>
        </p:nvGrpSpPr>
        <p:grpSpPr>
          <a:xfrm>
            <a:off x="2208312" y="1555663"/>
            <a:ext cx="66356" cy="95250"/>
            <a:chOff x="3569493" y="1976437"/>
            <a:chExt cx="95250" cy="95250"/>
          </a:xfrm>
        </p:grpSpPr>
        <p:cxnSp>
          <p:nvCxnSpPr>
            <p:cNvPr id="172" name="Straight Connector 171">
              <a:extLst>
                <a:ext uri="{FF2B5EF4-FFF2-40B4-BE49-F238E27FC236}">
                  <a16:creationId xmlns:a16="http://schemas.microsoft.com/office/drawing/2014/main" id="{BFD2FE95-8E6A-88BA-F43C-67F2B14C94E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75B694D-B082-1007-317A-F31C7BF92A4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7EBA748A-228C-8D0C-A9EC-E5F339166568}"/>
              </a:ext>
            </a:extLst>
          </p:cNvPr>
          <p:cNvGrpSpPr/>
          <p:nvPr/>
        </p:nvGrpSpPr>
        <p:grpSpPr>
          <a:xfrm>
            <a:off x="2422320" y="1579584"/>
            <a:ext cx="66356" cy="95250"/>
            <a:chOff x="3569493" y="1976437"/>
            <a:chExt cx="95250" cy="95250"/>
          </a:xfrm>
        </p:grpSpPr>
        <p:cxnSp>
          <p:nvCxnSpPr>
            <p:cNvPr id="175" name="Straight Connector 174">
              <a:extLst>
                <a:ext uri="{FF2B5EF4-FFF2-40B4-BE49-F238E27FC236}">
                  <a16:creationId xmlns:a16="http://schemas.microsoft.com/office/drawing/2014/main" id="{1E15F813-F318-224E-E655-9274130C8CC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A2050AC-D03C-A4F5-C425-D811B2AE6C1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A0712731-6273-4637-B7BC-7FD9957ABE23}"/>
              </a:ext>
            </a:extLst>
          </p:cNvPr>
          <p:cNvGrpSpPr/>
          <p:nvPr/>
        </p:nvGrpSpPr>
        <p:grpSpPr>
          <a:xfrm>
            <a:off x="2450539" y="1621539"/>
            <a:ext cx="66356" cy="95250"/>
            <a:chOff x="3569493" y="1976437"/>
            <a:chExt cx="95250" cy="95250"/>
          </a:xfrm>
        </p:grpSpPr>
        <p:cxnSp>
          <p:nvCxnSpPr>
            <p:cNvPr id="178" name="Straight Connector 177">
              <a:extLst>
                <a:ext uri="{FF2B5EF4-FFF2-40B4-BE49-F238E27FC236}">
                  <a16:creationId xmlns:a16="http://schemas.microsoft.com/office/drawing/2014/main" id="{C4B20B3E-A218-88DC-B1C3-480C510A970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347604F-C638-D595-2D38-576EC0CEDBA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C81F4E0C-5AD5-2014-4420-C99DF69F1759}"/>
              </a:ext>
            </a:extLst>
          </p:cNvPr>
          <p:cNvGrpSpPr/>
          <p:nvPr/>
        </p:nvGrpSpPr>
        <p:grpSpPr>
          <a:xfrm>
            <a:off x="2458894" y="1661487"/>
            <a:ext cx="66356" cy="95250"/>
            <a:chOff x="3569493" y="1976437"/>
            <a:chExt cx="95250" cy="95250"/>
          </a:xfrm>
        </p:grpSpPr>
        <p:cxnSp>
          <p:nvCxnSpPr>
            <p:cNvPr id="181" name="Straight Connector 180">
              <a:extLst>
                <a:ext uri="{FF2B5EF4-FFF2-40B4-BE49-F238E27FC236}">
                  <a16:creationId xmlns:a16="http://schemas.microsoft.com/office/drawing/2014/main" id="{A83BE154-6E0E-52D8-79E9-C5456E0B04B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F5B33DE-5A4B-9090-A722-6CC0D4F0476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58A2BA2-B81A-39F7-71C9-0BADAE33EF17}"/>
              </a:ext>
            </a:extLst>
          </p:cNvPr>
          <p:cNvGrpSpPr/>
          <p:nvPr/>
        </p:nvGrpSpPr>
        <p:grpSpPr>
          <a:xfrm>
            <a:off x="2476123" y="1722203"/>
            <a:ext cx="66356" cy="95250"/>
            <a:chOff x="3569493" y="1976437"/>
            <a:chExt cx="95250" cy="95250"/>
          </a:xfrm>
        </p:grpSpPr>
        <p:cxnSp>
          <p:nvCxnSpPr>
            <p:cNvPr id="184" name="Straight Connector 183">
              <a:extLst>
                <a:ext uri="{FF2B5EF4-FFF2-40B4-BE49-F238E27FC236}">
                  <a16:creationId xmlns:a16="http://schemas.microsoft.com/office/drawing/2014/main" id="{F4521CED-A1A6-A48A-D060-AB52292698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D6022CC9-E1ED-88A3-7411-6D31B89FD75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24162625-41CB-6B7F-C9B7-26651A71EAF5}"/>
              </a:ext>
            </a:extLst>
          </p:cNvPr>
          <p:cNvGrpSpPr/>
          <p:nvPr/>
        </p:nvGrpSpPr>
        <p:grpSpPr>
          <a:xfrm>
            <a:off x="2544756" y="1793160"/>
            <a:ext cx="66356" cy="95250"/>
            <a:chOff x="3569493" y="1976437"/>
            <a:chExt cx="95250" cy="95250"/>
          </a:xfrm>
        </p:grpSpPr>
        <p:cxnSp>
          <p:nvCxnSpPr>
            <p:cNvPr id="187" name="Straight Connector 186">
              <a:extLst>
                <a:ext uri="{FF2B5EF4-FFF2-40B4-BE49-F238E27FC236}">
                  <a16:creationId xmlns:a16="http://schemas.microsoft.com/office/drawing/2014/main" id="{1C5BA8E5-32B0-0354-4E0B-50D42964DB9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AAF82B9-24E4-A5B6-B768-1AA760CABFD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3FC81CE1-BD3F-3CDC-DD31-42E0C91D4C20}"/>
              </a:ext>
            </a:extLst>
          </p:cNvPr>
          <p:cNvGrpSpPr/>
          <p:nvPr/>
        </p:nvGrpSpPr>
        <p:grpSpPr>
          <a:xfrm>
            <a:off x="2663668" y="1817453"/>
            <a:ext cx="66356" cy="95250"/>
            <a:chOff x="3569493" y="1976437"/>
            <a:chExt cx="95250" cy="95250"/>
          </a:xfrm>
        </p:grpSpPr>
        <p:cxnSp>
          <p:nvCxnSpPr>
            <p:cNvPr id="190" name="Straight Connector 189">
              <a:extLst>
                <a:ext uri="{FF2B5EF4-FFF2-40B4-BE49-F238E27FC236}">
                  <a16:creationId xmlns:a16="http://schemas.microsoft.com/office/drawing/2014/main" id="{19168BAC-81E2-ACC4-A669-3DEE52A03D1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A4EE3E3-7701-CFDF-724F-C93FD9DD00F7}"/>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183E557C-AECB-A7D0-7ACC-17C9C35D31BA}"/>
              </a:ext>
            </a:extLst>
          </p:cNvPr>
          <p:cNvGrpSpPr/>
          <p:nvPr/>
        </p:nvGrpSpPr>
        <p:grpSpPr>
          <a:xfrm>
            <a:off x="2702683" y="1817453"/>
            <a:ext cx="66356" cy="95250"/>
            <a:chOff x="3569493" y="1976437"/>
            <a:chExt cx="95250" cy="95250"/>
          </a:xfrm>
        </p:grpSpPr>
        <p:cxnSp>
          <p:nvCxnSpPr>
            <p:cNvPr id="193" name="Straight Connector 192">
              <a:extLst>
                <a:ext uri="{FF2B5EF4-FFF2-40B4-BE49-F238E27FC236}">
                  <a16:creationId xmlns:a16="http://schemas.microsoft.com/office/drawing/2014/main" id="{F8750ED4-3034-7FBE-508B-363915C1D5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27E0376-1C8F-1F3C-3AE6-1BF09F5F89F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0364367D-3A3F-325F-FBB9-7166CA6281F3}"/>
              </a:ext>
            </a:extLst>
          </p:cNvPr>
          <p:cNvGrpSpPr/>
          <p:nvPr/>
        </p:nvGrpSpPr>
        <p:grpSpPr>
          <a:xfrm>
            <a:off x="2702683" y="1845434"/>
            <a:ext cx="66356" cy="95250"/>
            <a:chOff x="3569493" y="1976437"/>
            <a:chExt cx="95250" cy="95250"/>
          </a:xfrm>
        </p:grpSpPr>
        <p:cxnSp>
          <p:nvCxnSpPr>
            <p:cNvPr id="196" name="Straight Connector 195">
              <a:extLst>
                <a:ext uri="{FF2B5EF4-FFF2-40B4-BE49-F238E27FC236}">
                  <a16:creationId xmlns:a16="http://schemas.microsoft.com/office/drawing/2014/main" id="{7303CD69-4BA5-E063-F3FF-AE3FB4316D2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1621C05A-81BF-3091-48E2-F9CFD7551F7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B7BA11EB-40C2-B416-A956-5CC8AED06172}"/>
              </a:ext>
            </a:extLst>
          </p:cNvPr>
          <p:cNvGrpSpPr/>
          <p:nvPr/>
        </p:nvGrpSpPr>
        <p:grpSpPr>
          <a:xfrm>
            <a:off x="2711309" y="1878175"/>
            <a:ext cx="66356" cy="95250"/>
            <a:chOff x="3569493" y="1976437"/>
            <a:chExt cx="95250" cy="95250"/>
          </a:xfrm>
        </p:grpSpPr>
        <p:cxnSp>
          <p:nvCxnSpPr>
            <p:cNvPr id="199" name="Straight Connector 198">
              <a:extLst>
                <a:ext uri="{FF2B5EF4-FFF2-40B4-BE49-F238E27FC236}">
                  <a16:creationId xmlns:a16="http://schemas.microsoft.com/office/drawing/2014/main" id="{10B3679C-3EA9-E688-750B-96484A59E6B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931B87C-D6BE-5757-8EBB-4D807116C47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A17EFCC4-34F4-5BE6-B22E-4F70B48389D4}"/>
              </a:ext>
            </a:extLst>
          </p:cNvPr>
          <p:cNvGrpSpPr/>
          <p:nvPr/>
        </p:nvGrpSpPr>
        <p:grpSpPr>
          <a:xfrm>
            <a:off x="2755150" y="2040628"/>
            <a:ext cx="66356" cy="95250"/>
            <a:chOff x="3569493" y="1976437"/>
            <a:chExt cx="95250" cy="95250"/>
          </a:xfrm>
        </p:grpSpPr>
        <p:cxnSp>
          <p:nvCxnSpPr>
            <p:cNvPr id="202" name="Straight Connector 201">
              <a:extLst>
                <a:ext uri="{FF2B5EF4-FFF2-40B4-BE49-F238E27FC236}">
                  <a16:creationId xmlns:a16="http://schemas.microsoft.com/office/drawing/2014/main" id="{B9EB04CE-EE31-3C98-6115-8DC0E38E45D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51E54931-7A7A-9C1D-94BC-7E3A5120A4E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429AD591-E18B-FC9F-9E41-6D0E2CFAFBB6}"/>
              </a:ext>
            </a:extLst>
          </p:cNvPr>
          <p:cNvGrpSpPr/>
          <p:nvPr/>
        </p:nvGrpSpPr>
        <p:grpSpPr>
          <a:xfrm>
            <a:off x="2899574" y="2049179"/>
            <a:ext cx="66356" cy="95250"/>
            <a:chOff x="3569493" y="1976437"/>
            <a:chExt cx="95250" cy="95250"/>
          </a:xfrm>
        </p:grpSpPr>
        <p:cxnSp>
          <p:nvCxnSpPr>
            <p:cNvPr id="205" name="Straight Connector 204">
              <a:extLst>
                <a:ext uri="{FF2B5EF4-FFF2-40B4-BE49-F238E27FC236}">
                  <a16:creationId xmlns:a16="http://schemas.microsoft.com/office/drawing/2014/main" id="{E0D495AC-D315-AF65-F080-DE669DC1C4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6789D8D7-7F7A-D285-DE68-7C137B775B75}"/>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EA745393-DF9C-7E87-8909-BA21613FA4C5}"/>
              </a:ext>
            </a:extLst>
          </p:cNvPr>
          <p:cNvGrpSpPr/>
          <p:nvPr/>
        </p:nvGrpSpPr>
        <p:grpSpPr>
          <a:xfrm>
            <a:off x="2950725" y="2083671"/>
            <a:ext cx="66356" cy="95250"/>
            <a:chOff x="3569493" y="1976437"/>
            <a:chExt cx="95250" cy="95250"/>
          </a:xfrm>
        </p:grpSpPr>
        <p:cxnSp>
          <p:nvCxnSpPr>
            <p:cNvPr id="208" name="Straight Connector 207">
              <a:extLst>
                <a:ext uri="{FF2B5EF4-FFF2-40B4-BE49-F238E27FC236}">
                  <a16:creationId xmlns:a16="http://schemas.microsoft.com/office/drawing/2014/main" id="{426556EC-363E-4715-382F-479633AF517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60DC7E2-2285-9C2D-1634-3F6FB855F8E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2EDA026A-AEA6-309C-1296-E79C48319B0F}"/>
              </a:ext>
            </a:extLst>
          </p:cNvPr>
          <p:cNvGrpSpPr/>
          <p:nvPr/>
        </p:nvGrpSpPr>
        <p:grpSpPr>
          <a:xfrm>
            <a:off x="2986720" y="2154203"/>
            <a:ext cx="66356" cy="95250"/>
            <a:chOff x="3569493" y="1976437"/>
            <a:chExt cx="95250" cy="95250"/>
          </a:xfrm>
        </p:grpSpPr>
        <p:cxnSp>
          <p:nvCxnSpPr>
            <p:cNvPr id="211" name="Straight Connector 210">
              <a:extLst>
                <a:ext uri="{FF2B5EF4-FFF2-40B4-BE49-F238E27FC236}">
                  <a16:creationId xmlns:a16="http://schemas.microsoft.com/office/drawing/2014/main" id="{E4A3E9FE-017C-0395-50B4-B38733E1B4A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BA719B7-BC8E-03B1-F955-509268D28F2F}"/>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3A87E73C-7C8D-E73C-D827-2D855EAC9B71}"/>
              </a:ext>
            </a:extLst>
          </p:cNvPr>
          <p:cNvGrpSpPr/>
          <p:nvPr/>
        </p:nvGrpSpPr>
        <p:grpSpPr>
          <a:xfrm>
            <a:off x="2990199" y="2185448"/>
            <a:ext cx="66356" cy="95250"/>
            <a:chOff x="3569493" y="1976437"/>
            <a:chExt cx="95250" cy="95250"/>
          </a:xfrm>
        </p:grpSpPr>
        <p:cxnSp>
          <p:nvCxnSpPr>
            <p:cNvPr id="214" name="Straight Connector 213">
              <a:extLst>
                <a:ext uri="{FF2B5EF4-FFF2-40B4-BE49-F238E27FC236}">
                  <a16:creationId xmlns:a16="http://schemas.microsoft.com/office/drawing/2014/main" id="{DA0C50D9-E2E3-5801-F540-8AF8EA215D7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D31C0DB-A818-3788-79E3-77A1778850A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1F553BBD-AA2A-389E-012A-B3D85EBC7103}"/>
              </a:ext>
            </a:extLst>
          </p:cNvPr>
          <p:cNvGrpSpPr/>
          <p:nvPr/>
        </p:nvGrpSpPr>
        <p:grpSpPr>
          <a:xfrm>
            <a:off x="3008203" y="2189322"/>
            <a:ext cx="66356" cy="95250"/>
            <a:chOff x="3569493" y="1976437"/>
            <a:chExt cx="95250" cy="95250"/>
          </a:xfrm>
        </p:grpSpPr>
        <p:cxnSp>
          <p:nvCxnSpPr>
            <p:cNvPr id="217" name="Straight Connector 216">
              <a:extLst>
                <a:ext uri="{FF2B5EF4-FFF2-40B4-BE49-F238E27FC236}">
                  <a16:creationId xmlns:a16="http://schemas.microsoft.com/office/drawing/2014/main" id="{E1B1B77D-E0CA-08EB-3992-635829D4DD3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26E935F-0149-FAE9-39C3-BCF22E6ACA7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A2DB8654-54DC-5085-EDBE-127E225354F7}"/>
              </a:ext>
            </a:extLst>
          </p:cNvPr>
          <p:cNvGrpSpPr/>
          <p:nvPr/>
        </p:nvGrpSpPr>
        <p:grpSpPr>
          <a:xfrm>
            <a:off x="3095002" y="2207780"/>
            <a:ext cx="66356" cy="95250"/>
            <a:chOff x="3569493" y="1976437"/>
            <a:chExt cx="95250" cy="95250"/>
          </a:xfrm>
        </p:grpSpPr>
        <p:cxnSp>
          <p:nvCxnSpPr>
            <p:cNvPr id="220" name="Straight Connector 219">
              <a:extLst>
                <a:ext uri="{FF2B5EF4-FFF2-40B4-BE49-F238E27FC236}">
                  <a16:creationId xmlns:a16="http://schemas.microsoft.com/office/drawing/2014/main" id="{4225B0F5-6992-DB30-4D44-1D5B6A3D81A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C5CE78B-1048-ABB7-DA20-7CAED36BE34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A48DD6F1-C3A3-E30F-0080-EC04C2595F6D}"/>
              </a:ext>
            </a:extLst>
          </p:cNvPr>
          <p:cNvGrpSpPr/>
          <p:nvPr/>
        </p:nvGrpSpPr>
        <p:grpSpPr>
          <a:xfrm>
            <a:off x="3183196" y="2278006"/>
            <a:ext cx="66356" cy="95250"/>
            <a:chOff x="3569493" y="1976437"/>
            <a:chExt cx="95250" cy="95250"/>
          </a:xfrm>
        </p:grpSpPr>
        <p:cxnSp>
          <p:nvCxnSpPr>
            <p:cNvPr id="223" name="Straight Connector 222">
              <a:extLst>
                <a:ext uri="{FF2B5EF4-FFF2-40B4-BE49-F238E27FC236}">
                  <a16:creationId xmlns:a16="http://schemas.microsoft.com/office/drawing/2014/main" id="{B78ACD67-6925-881F-151A-F22E06E2DAE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43CA3DDB-1B00-1CA2-F95C-12988305654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D028FF25-3A5C-F600-1F63-6F26B29ACA1D}"/>
              </a:ext>
            </a:extLst>
          </p:cNvPr>
          <p:cNvGrpSpPr/>
          <p:nvPr/>
        </p:nvGrpSpPr>
        <p:grpSpPr>
          <a:xfrm>
            <a:off x="3256001" y="2317873"/>
            <a:ext cx="66356" cy="95250"/>
            <a:chOff x="3569493" y="1976437"/>
            <a:chExt cx="95250" cy="95250"/>
          </a:xfrm>
        </p:grpSpPr>
        <p:cxnSp>
          <p:nvCxnSpPr>
            <p:cNvPr id="226" name="Straight Connector 225">
              <a:extLst>
                <a:ext uri="{FF2B5EF4-FFF2-40B4-BE49-F238E27FC236}">
                  <a16:creationId xmlns:a16="http://schemas.microsoft.com/office/drawing/2014/main" id="{3BF0CD42-1A02-25F9-61B1-4433DFB034F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90B4140-5894-4767-4A68-0898AFEC31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25539A33-8AB7-35DD-E495-A44E6090C3CF}"/>
              </a:ext>
            </a:extLst>
          </p:cNvPr>
          <p:cNvGrpSpPr/>
          <p:nvPr/>
        </p:nvGrpSpPr>
        <p:grpSpPr>
          <a:xfrm>
            <a:off x="3345001" y="2367122"/>
            <a:ext cx="66356" cy="95250"/>
            <a:chOff x="3569493" y="1976437"/>
            <a:chExt cx="95250" cy="95250"/>
          </a:xfrm>
        </p:grpSpPr>
        <p:cxnSp>
          <p:nvCxnSpPr>
            <p:cNvPr id="229" name="Straight Connector 228">
              <a:extLst>
                <a:ext uri="{FF2B5EF4-FFF2-40B4-BE49-F238E27FC236}">
                  <a16:creationId xmlns:a16="http://schemas.microsoft.com/office/drawing/2014/main" id="{3B98F25C-0BC1-ED8C-A7AE-D52EEC99E4A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E0BCFE8-1C3C-A71C-4A07-A1634895270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CAC728D0-54FE-DE16-8DEB-F397B605152E}"/>
              </a:ext>
            </a:extLst>
          </p:cNvPr>
          <p:cNvGrpSpPr/>
          <p:nvPr/>
        </p:nvGrpSpPr>
        <p:grpSpPr>
          <a:xfrm>
            <a:off x="3358315" y="2416387"/>
            <a:ext cx="66356" cy="95250"/>
            <a:chOff x="3569493" y="1976437"/>
            <a:chExt cx="95250" cy="95250"/>
          </a:xfrm>
        </p:grpSpPr>
        <p:cxnSp>
          <p:nvCxnSpPr>
            <p:cNvPr id="232" name="Straight Connector 231">
              <a:extLst>
                <a:ext uri="{FF2B5EF4-FFF2-40B4-BE49-F238E27FC236}">
                  <a16:creationId xmlns:a16="http://schemas.microsoft.com/office/drawing/2014/main" id="{5E598D2F-9846-B26C-30E0-C85ED5A83F0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D592275-ABA8-8E2F-A425-321107D8C7D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7DA6A651-D019-6561-0005-EAF8F7FB3EE4}"/>
              </a:ext>
            </a:extLst>
          </p:cNvPr>
          <p:cNvGrpSpPr/>
          <p:nvPr/>
        </p:nvGrpSpPr>
        <p:grpSpPr>
          <a:xfrm>
            <a:off x="3363529" y="2488148"/>
            <a:ext cx="66356" cy="95250"/>
            <a:chOff x="3569493" y="1976437"/>
            <a:chExt cx="95250" cy="95250"/>
          </a:xfrm>
        </p:grpSpPr>
        <p:cxnSp>
          <p:nvCxnSpPr>
            <p:cNvPr id="235" name="Straight Connector 234">
              <a:extLst>
                <a:ext uri="{FF2B5EF4-FFF2-40B4-BE49-F238E27FC236}">
                  <a16:creationId xmlns:a16="http://schemas.microsoft.com/office/drawing/2014/main" id="{0A77B66D-E97F-1220-6FD0-E0BC2FAF74C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B8680B0-27D1-D9D7-5E0C-C951FD57DA6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E4D126F3-E8C8-30C1-0B0D-F660DB69C782}"/>
              </a:ext>
            </a:extLst>
          </p:cNvPr>
          <p:cNvGrpSpPr/>
          <p:nvPr/>
        </p:nvGrpSpPr>
        <p:grpSpPr>
          <a:xfrm>
            <a:off x="3378606" y="2576945"/>
            <a:ext cx="66356" cy="95250"/>
            <a:chOff x="3569493" y="1976437"/>
            <a:chExt cx="95250" cy="95250"/>
          </a:xfrm>
        </p:grpSpPr>
        <p:cxnSp>
          <p:nvCxnSpPr>
            <p:cNvPr id="238" name="Straight Connector 237">
              <a:extLst>
                <a:ext uri="{FF2B5EF4-FFF2-40B4-BE49-F238E27FC236}">
                  <a16:creationId xmlns:a16="http://schemas.microsoft.com/office/drawing/2014/main" id="{7B3C7D70-8EB0-1A40-BF8C-DA8C40500D5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DEECC279-D323-B2E2-D759-626D7DA4B8D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4F123574-CCBA-9B68-E6F1-DED08FD7F13F}"/>
              </a:ext>
            </a:extLst>
          </p:cNvPr>
          <p:cNvGrpSpPr/>
          <p:nvPr/>
        </p:nvGrpSpPr>
        <p:grpSpPr>
          <a:xfrm>
            <a:off x="3378179" y="2612890"/>
            <a:ext cx="66356" cy="95250"/>
            <a:chOff x="3569493" y="1976437"/>
            <a:chExt cx="95250" cy="95250"/>
          </a:xfrm>
        </p:grpSpPr>
        <p:cxnSp>
          <p:nvCxnSpPr>
            <p:cNvPr id="241" name="Straight Connector 240">
              <a:extLst>
                <a:ext uri="{FF2B5EF4-FFF2-40B4-BE49-F238E27FC236}">
                  <a16:creationId xmlns:a16="http://schemas.microsoft.com/office/drawing/2014/main" id="{F34DC56D-D4E3-1089-D8F1-71DC377B1C6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32CEF669-AFA1-378D-6E2F-27B3A941055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DAE5000B-BBE1-7A1A-DD64-23B01C001601}"/>
              </a:ext>
            </a:extLst>
          </p:cNvPr>
          <p:cNvGrpSpPr/>
          <p:nvPr/>
        </p:nvGrpSpPr>
        <p:grpSpPr>
          <a:xfrm>
            <a:off x="3416480" y="2644708"/>
            <a:ext cx="66356" cy="95250"/>
            <a:chOff x="3569493" y="1976437"/>
            <a:chExt cx="95250" cy="95250"/>
          </a:xfrm>
        </p:grpSpPr>
        <p:cxnSp>
          <p:nvCxnSpPr>
            <p:cNvPr id="244" name="Straight Connector 243">
              <a:extLst>
                <a:ext uri="{FF2B5EF4-FFF2-40B4-BE49-F238E27FC236}">
                  <a16:creationId xmlns:a16="http://schemas.microsoft.com/office/drawing/2014/main" id="{ED174B7A-B9F7-9F5E-D14A-6EC83D7CCA8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1BD6E3A4-59DF-7208-D0DE-1606B7A76E6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FB336E1C-D81A-969A-B7C8-CCDABCB5476B}"/>
              </a:ext>
            </a:extLst>
          </p:cNvPr>
          <p:cNvGrpSpPr/>
          <p:nvPr/>
        </p:nvGrpSpPr>
        <p:grpSpPr>
          <a:xfrm>
            <a:off x="3467428" y="2679356"/>
            <a:ext cx="66356" cy="95250"/>
            <a:chOff x="3569493" y="1976437"/>
            <a:chExt cx="95250" cy="95250"/>
          </a:xfrm>
        </p:grpSpPr>
        <p:cxnSp>
          <p:nvCxnSpPr>
            <p:cNvPr id="247" name="Straight Connector 246">
              <a:extLst>
                <a:ext uri="{FF2B5EF4-FFF2-40B4-BE49-F238E27FC236}">
                  <a16:creationId xmlns:a16="http://schemas.microsoft.com/office/drawing/2014/main" id="{78CC805C-7E14-00C7-DE54-6570B80BBB83}"/>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DEE6364-F305-ADF8-AD6D-25628FF71AE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D503F4E1-A679-33DA-AAEE-74A54D168311}"/>
              </a:ext>
            </a:extLst>
          </p:cNvPr>
          <p:cNvGrpSpPr/>
          <p:nvPr/>
        </p:nvGrpSpPr>
        <p:grpSpPr>
          <a:xfrm>
            <a:off x="3554361" y="2739958"/>
            <a:ext cx="66356" cy="95250"/>
            <a:chOff x="3569493" y="1976437"/>
            <a:chExt cx="95250" cy="95250"/>
          </a:xfrm>
        </p:grpSpPr>
        <p:cxnSp>
          <p:nvCxnSpPr>
            <p:cNvPr id="250" name="Straight Connector 249">
              <a:extLst>
                <a:ext uri="{FF2B5EF4-FFF2-40B4-BE49-F238E27FC236}">
                  <a16:creationId xmlns:a16="http://schemas.microsoft.com/office/drawing/2014/main" id="{EBB1954A-0C26-C09A-D5F8-290F750AD53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D5F4F01A-54FF-6512-67CC-75DD9DDE147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20FB4828-1200-E67D-8329-B9C8A12C7E31}"/>
              </a:ext>
            </a:extLst>
          </p:cNvPr>
          <p:cNvGrpSpPr/>
          <p:nvPr/>
        </p:nvGrpSpPr>
        <p:grpSpPr>
          <a:xfrm>
            <a:off x="3577484" y="2739958"/>
            <a:ext cx="66356" cy="95250"/>
            <a:chOff x="3569493" y="1976437"/>
            <a:chExt cx="95250" cy="95250"/>
          </a:xfrm>
        </p:grpSpPr>
        <p:cxnSp>
          <p:nvCxnSpPr>
            <p:cNvPr id="253" name="Straight Connector 252">
              <a:extLst>
                <a:ext uri="{FF2B5EF4-FFF2-40B4-BE49-F238E27FC236}">
                  <a16:creationId xmlns:a16="http://schemas.microsoft.com/office/drawing/2014/main" id="{E81291D5-FB4D-5782-BE65-CCA1E320E34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0C916C5F-1F85-D941-E613-1F9FA8D0A54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DDAE797B-9E43-F0FF-59E0-9C93FB98EDC2}"/>
              </a:ext>
            </a:extLst>
          </p:cNvPr>
          <p:cNvGrpSpPr/>
          <p:nvPr/>
        </p:nvGrpSpPr>
        <p:grpSpPr>
          <a:xfrm>
            <a:off x="3613450" y="2739958"/>
            <a:ext cx="66356" cy="95250"/>
            <a:chOff x="3569493" y="1976437"/>
            <a:chExt cx="95250" cy="95250"/>
          </a:xfrm>
        </p:grpSpPr>
        <p:cxnSp>
          <p:nvCxnSpPr>
            <p:cNvPr id="256" name="Straight Connector 255">
              <a:extLst>
                <a:ext uri="{FF2B5EF4-FFF2-40B4-BE49-F238E27FC236}">
                  <a16:creationId xmlns:a16="http://schemas.microsoft.com/office/drawing/2014/main" id="{0BAC6D85-6D41-C733-31A7-CD4D9040CB7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B8FFF731-53AD-C27C-D8D5-2723DF6CC963}"/>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E90A766D-BEF7-D48D-DA3B-17EE94795BB0}"/>
              </a:ext>
            </a:extLst>
          </p:cNvPr>
          <p:cNvGrpSpPr/>
          <p:nvPr/>
        </p:nvGrpSpPr>
        <p:grpSpPr>
          <a:xfrm>
            <a:off x="3749036" y="2830482"/>
            <a:ext cx="66356" cy="95250"/>
            <a:chOff x="3569493" y="1976437"/>
            <a:chExt cx="95250" cy="95250"/>
          </a:xfrm>
        </p:grpSpPr>
        <p:cxnSp>
          <p:nvCxnSpPr>
            <p:cNvPr id="259" name="Straight Connector 258">
              <a:extLst>
                <a:ext uri="{FF2B5EF4-FFF2-40B4-BE49-F238E27FC236}">
                  <a16:creationId xmlns:a16="http://schemas.microsoft.com/office/drawing/2014/main" id="{87DE2E14-75DA-7707-23D7-0EBA135A46F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5854B36-5B8A-961C-56D1-DB3D54D4E82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D592DDE9-BA8B-1E74-D541-D8303D5DEF3B}"/>
              </a:ext>
            </a:extLst>
          </p:cNvPr>
          <p:cNvGrpSpPr/>
          <p:nvPr/>
        </p:nvGrpSpPr>
        <p:grpSpPr>
          <a:xfrm>
            <a:off x="3768584" y="2884841"/>
            <a:ext cx="66356" cy="95250"/>
            <a:chOff x="3569493" y="1976437"/>
            <a:chExt cx="95250" cy="95250"/>
          </a:xfrm>
        </p:grpSpPr>
        <p:cxnSp>
          <p:nvCxnSpPr>
            <p:cNvPr id="262" name="Straight Connector 261">
              <a:extLst>
                <a:ext uri="{FF2B5EF4-FFF2-40B4-BE49-F238E27FC236}">
                  <a16:creationId xmlns:a16="http://schemas.microsoft.com/office/drawing/2014/main" id="{B5D7F3C4-CE70-42BD-D715-B9C0DCA86495}"/>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769A7787-FA6A-F452-9994-38E5B55F8FC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8B48E87C-9D60-EB79-2B71-FBCC26317143}"/>
              </a:ext>
            </a:extLst>
          </p:cNvPr>
          <p:cNvGrpSpPr/>
          <p:nvPr/>
        </p:nvGrpSpPr>
        <p:grpSpPr>
          <a:xfrm>
            <a:off x="3798882" y="2999724"/>
            <a:ext cx="66356" cy="95250"/>
            <a:chOff x="3569493" y="1976437"/>
            <a:chExt cx="95250" cy="95250"/>
          </a:xfrm>
        </p:grpSpPr>
        <p:cxnSp>
          <p:nvCxnSpPr>
            <p:cNvPr id="265" name="Straight Connector 264">
              <a:extLst>
                <a:ext uri="{FF2B5EF4-FFF2-40B4-BE49-F238E27FC236}">
                  <a16:creationId xmlns:a16="http://schemas.microsoft.com/office/drawing/2014/main" id="{B6578189-F5BC-8FD4-145B-40E5FC2DAD7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5E8B8B49-59B7-36B2-E679-DB9EC25CC82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F79DB057-57FA-F506-6EF4-3B110AB0B94C}"/>
              </a:ext>
            </a:extLst>
          </p:cNvPr>
          <p:cNvGrpSpPr/>
          <p:nvPr/>
        </p:nvGrpSpPr>
        <p:grpSpPr>
          <a:xfrm>
            <a:off x="3810408" y="3027339"/>
            <a:ext cx="66356" cy="95250"/>
            <a:chOff x="3569493" y="1976437"/>
            <a:chExt cx="95250" cy="95250"/>
          </a:xfrm>
        </p:grpSpPr>
        <p:cxnSp>
          <p:nvCxnSpPr>
            <p:cNvPr id="268" name="Straight Connector 267">
              <a:extLst>
                <a:ext uri="{FF2B5EF4-FFF2-40B4-BE49-F238E27FC236}">
                  <a16:creationId xmlns:a16="http://schemas.microsoft.com/office/drawing/2014/main" id="{608A4DF5-3D10-A357-9B57-0555631D382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F63B3A3C-810E-1A28-4E5F-287802378E4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D6BF08D6-3B94-3879-3226-B75CECB1576B}"/>
              </a:ext>
            </a:extLst>
          </p:cNvPr>
          <p:cNvGrpSpPr/>
          <p:nvPr/>
        </p:nvGrpSpPr>
        <p:grpSpPr>
          <a:xfrm>
            <a:off x="4086822" y="3109672"/>
            <a:ext cx="66356" cy="95250"/>
            <a:chOff x="3569493" y="1976437"/>
            <a:chExt cx="95250" cy="95250"/>
          </a:xfrm>
        </p:grpSpPr>
        <p:cxnSp>
          <p:nvCxnSpPr>
            <p:cNvPr id="271" name="Straight Connector 270">
              <a:extLst>
                <a:ext uri="{FF2B5EF4-FFF2-40B4-BE49-F238E27FC236}">
                  <a16:creationId xmlns:a16="http://schemas.microsoft.com/office/drawing/2014/main" id="{8A633788-8A7F-F6F1-03C6-00C060C36AAE}"/>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E8AD09D-7431-C1BA-D08B-9D55436C1B40}"/>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F7331B3C-84AC-0EEE-92D5-2FFE3A9DC44C}"/>
              </a:ext>
            </a:extLst>
          </p:cNvPr>
          <p:cNvGrpSpPr/>
          <p:nvPr/>
        </p:nvGrpSpPr>
        <p:grpSpPr>
          <a:xfrm>
            <a:off x="4133278" y="3109672"/>
            <a:ext cx="66356" cy="95250"/>
            <a:chOff x="3569493" y="1976437"/>
            <a:chExt cx="95250" cy="95250"/>
          </a:xfrm>
        </p:grpSpPr>
        <p:cxnSp>
          <p:nvCxnSpPr>
            <p:cNvPr id="274" name="Straight Connector 273">
              <a:extLst>
                <a:ext uri="{FF2B5EF4-FFF2-40B4-BE49-F238E27FC236}">
                  <a16:creationId xmlns:a16="http://schemas.microsoft.com/office/drawing/2014/main" id="{C96DD117-C063-55AB-AA9A-BD8D0844723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A5C5FFC-15E2-5762-7A71-62A6A1C6AC2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AA630E21-3734-129A-FE24-AFAB504CA107}"/>
              </a:ext>
            </a:extLst>
          </p:cNvPr>
          <p:cNvGrpSpPr/>
          <p:nvPr/>
        </p:nvGrpSpPr>
        <p:grpSpPr>
          <a:xfrm>
            <a:off x="4153148" y="3136102"/>
            <a:ext cx="66356" cy="95250"/>
            <a:chOff x="3569493" y="1976437"/>
            <a:chExt cx="95250" cy="95250"/>
          </a:xfrm>
        </p:grpSpPr>
        <p:cxnSp>
          <p:nvCxnSpPr>
            <p:cNvPr id="277" name="Straight Connector 276">
              <a:extLst>
                <a:ext uri="{FF2B5EF4-FFF2-40B4-BE49-F238E27FC236}">
                  <a16:creationId xmlns:a16="http://schemas.microsoft.com/office/drawing/2014/main" id="{EC3FACFC-949E-4716-3501-837244D042D0}"/>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2A68105-CA35-FDEB-28D8-4E1BDC1FD11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3112B417-BA7D-02A4-AEB7-A689DE0FDB42}"/>
              </a:ext>
            </a:extLst>
          </p:cNvPr>
          <p:cNvGrpSpPr/>
          <p:nvPr/>
        </p:nvGrpSpPr>
        <p:grpSpPr>
          <a:xfrm>
            <a:off x="4180346" y="3154403"/>
            <a:ext cx="66356" cy="95250"/>
            <a:chOff x="3569493" y="1976437"/>
            <a:chExt cx="95250" cy="95250"/>
          </a:xfrm>
        </p:grpSpPr>
        <p:cxnSp>
          <p:nvCxnSpPr>
            <p:cNvPr id="280" name="Straight Connector 279">
              <a:extLst>
                <a:ext uri="{FF2B5EF4-FFF2-40B4-BE49-F238E27FC236}">
                  <a16:creationId xmlns:a16="http://schemas.microsoft.com/office/drawing/2014/main" id="{CAF15A36-DC9B-1FFE-0BA3-F314AB2B0B49}"/>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48A1B0F2-C785-C69C-7DE6-BD605741680E}"/>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FEC9A9CC-E534-B2D2-30B1-16B11371AE25}"/>
              </a:ext>
            </a:extLst>
          </p:cNvPr>
          <p:cNvGrpSpPr/>
          <p:nvPr/>
        </p:nvGrpSpPr>
        <p:grpSpPr>
          <a:xfrm>
            <a:off x="4205938" y="3184364"/>
            <a:ext cx="66356" cy="95250"/>
            <a:chOff x="3569493" y="1976437"/>
            <a:chExt cx="95250" cy="95250"/>
          </a:xfrm>
        </p:grpSpPr>
        <p:cxnSp>
          <p:nvCxnSpPr>
            <p:cNvPr id="283" name="Straight Connector 282">
              <a:extLst>
                <a:ext uri="{FF2B5EF4-FFF2-40B4-BE49-F238E27FC236}">
                  <a16:creationId xmlns:a16="http://schemas.microsoft.com/office/drawing/2014/main" id="{A2A8B6DF-A330-4FFA-0AC2-523CA4ED6CD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97446F8-C3D2-937D-A7E3-480B2B97752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814E429F-5C1E-640A-33CB-755FF728794D}"/>
              </a:ext>
            </a:extLst>
          </p:cNvPr>
          <p:cNvGrpSpPr/>
          <p:nvPr/>
        </p:nvGrpSpPr>
        <p:grpSpPr>
          <a:xfrm>
            <a:off x="4464829" y="3280361"/>
            <a:ext cx="66356" cy="95250"/>
            <a:chOff x="3569493" y="1976437"/>
            <a:chExt cx="95250" cy="95250"/>
          </a:xfrm>
        </p:grpSpPr>
        <p:cxnSp>
          <p:nvCxnSpPr>
            <p:cNvPr id="286" name="Straight Connector 285">
              <a:extLst>
                <a:ext uri="{FF2B5EF4-FFF2-40B4-BE49-F238E27FC236}">
                  <a16:creationId xmlns:a16="http://schemas.microsoft.com/office/drawing/2014/main" id="{8EE9D8E1-CF4E-BB43-5C6F-5E398727FA8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AE35A480-F059-4166-B752-E357E21F7DC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E71D0BD-D019-A23D-D360-D1A8F10305C5}"/>
              </a:ext>
            </a:extLst>
          </p:cNvPr>
          <p:cNvGrpSpPr/>
          <p:nvPr/>
        </p:nvGrpSpPr>
        <p:grpSpPr>
          <a:xfrm>
            <a:off x="4525334" y="3315727"/>
            <a:ext cx="66356" cy="95250"/>
            <a:chOff x="3569493" y="1976437"/>
            <a:chExt cx="95250" cy="95250"/>
          </a:xfrm>
        </p:grpSpPr>
        <p:cxnSp>
          <p:nvCxnSpPr>
            <p:cNvPr id="289" name="Straight Connector 288">
              <a:extLst>
                <a:ext uri="{FF2B5EF4-FFF2-40B4-BE49-F238E27FC236}">
                  <a16:creationId xmlns:a16="http://schemas.microsoft.com/office/drawing/2014/main" id="{3DBEBC6F-CD69-2237-40B6-D752524DEE02}"/>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09BDB05-0CE1-B36F-3BDD-003E7B440EA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74F9ABA-B36B-A4D4-07C0-3811C956BCCD}"/>
              </a:ext>
            </a:extLst>
          </p:cNvPr>
          <p:cNvGrpSpPr/>
          <p:nvPr/>
        </p:nvGrpSpPr>
        <p:grpSpPr>
          <a:xfrm>
            <a:off x="4558512" y="3386749"/>
            <a:ext cx="66356" cy="95250"/>
            <a:chOff x="3569493" y="1976437"/>
            <a:chExt cx="95250" cy="95250"/>
          </a:xfrm>
        </p:grpSpPr>
        <p:cxnSp>
          <p:nvCxnSpPr>
            <p:cNvPr id="292" name="Straight Connector 291">
              <a:extLst>
                <a:ext uri="{FF2B5EF4-FFF2-40B4-BE49-F238E27FC236}">
                  <a16:creationId xmlns:a16="http://schemas.microsoft.com/office/drawing/2014/main" id="{C1A5DF68-4124-3D7D-1F75-D9B75908CB4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272695C-4CF0-613A-7DF4-03F6EC345478}"/>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FE674E8-EF5B-276B-DEC0-87CB264DEADD}"/>
              </a:ext>
            </a:extLst>
          </p:cNvPr>
          <p:cNvGrpSpPr/>
          <p:nvPr/>
        </p:nvGrpSpPr>
        <p:grpSpPr>
          <a:xfrm>
            <a:off x="4581729" y="3441850"/>
            <a:ext cx="66356" cy="95250"/>
            <a:chOff x="3569493" y="1976437"/>
            <a:chExt cx="95250" cy="95250"/>
          </a:xfrm>
        </p:grpSpPr>
        <p:cxnSp>
          <p:nvCxnSpPr>
            <p:cNvPr id="295" name="Straight Connector 294">
              <a:extLst>
                <a:ext uri="{FF2B5EF4-FFF2-40B4-BE49-F238E27FC236}">
                  <a16:creationId xmlns:a16="http://schemas.microsoft.com/office/drawing/2014/main" id="{5A7A2BEB-F534-33BC-51B5-31E8C1D6259C}"/>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1AD0FE3E-9BEF-EF89-3EB5-BF0D878D1FC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A4D0A6A4-FD31-91DF-5BA0-00510B44078B}"/>
              </a:ext>
            </a:extLst>
          </p:cNvPr>
          <p:cNvGrpSpPr/>
          <p:nvPr/>
        </p:nvGrpSpPr>
        <p:grpSpPr>
          <a:xfrm>
            <a:off x="4919609" y="3503976"/>
            <a:ext cx="66356" cy="95250"/>
            <a:chOff x="3569493" y="1976437"/>
            <a:chExt cx="95250" cy="95250"/>
          </a:xfrm>
        </p:grpSpPr>
        <p:cxnSp>
          <p:nvCxnSpPr>
            <p:cNvPr id="298" name="Straight Connector 297">
              <a:extLst>
                <a:ext uri="{FF2B5EF4-FFF2-40B4-BE49-F238E27FC236}">
                  <a16:creationId xmlns:a16="http://schemas.microsoft.com/office/drawing/2014/main" id="{F6844DDB-A8BB-385D-4FB9-78A624324B64}"/>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288CAD9-BD17-D671-798E-A75C6B745F2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522F9887-B7E9-F8B9-ECF8-59C6E18FDD01}"/>
              </a:ext>
            </a:extLst>
          </p:cNvPr>
          <p:cNvGrpSpPr/>
          <p:nvPr/>
        </p:nvGrpSpPr>
        <p:grpSpPr>
          <a:xfrm>
            <a:off x="4941588" y="3550346"/>
            <a:ext cx="66356" cy="95250"/>
            <a:chOff x="3569493" y="1976437"/>
            <a:chExt cx="95250" cy="95250"/>
          </a:xfrm>
        </p:grpSpPr>
        <p:cxnSp>
          <p:nvCxnSpPr>
            <p:cNvPr id="301" name="Straight Connector 300">
              <a:extLst>
                <a:ext uri="{FF2B5EF4-FFF2-40B4-BE49-F238E27FC236}">
                  <a16:creationId xmlns:a16="http://schemas.microsoft.com/office/drawing/2014/main" id="{68BC9B62-5F13-B401-2415-CDE8E7B2025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744AF7C-D1F5-5548-CB9C-EBC3DE8D8D1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8D559205-A120-B99F-390A-453FED99ECD6}"/>
              </a:ext>
            </a:extLst>
          </p:cNvPr>
          <p:cNvGrpSpPr/>
          <p:nvPr/>
        </p:nvGrpSpPr>
        <p:grpSpPr>
          <a:xfrm>
            <a:off x="4966676" y="3598844"/>
            <a:ext cx="66356" cy="95250"/>
            <a:chOff x="3569493" y="1976437"/>
            <a:chExt cx="95250" cy="95250"/>
          </a:xfrm>
        </p:grpSpPr>
        <p:cxnSp>
          <p:nvCxnSpPr>
            <p:cNvPr id="304" name="Straight Connector 303">
              <a:extLst>
                <a:ext uri="{FF2B5EF4-FFF2-40B4-BE49-F238E27FC236}">
                  <a16:creationId xmlns:a16="http://schemas.microsoft.com/office/drawing/2014/main" id="{46AAF374-1C19-BD3C-1C6D-B45F2152DB0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0FF4F13B-7E65-6A3C-70D9-1B77BA5E3E8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6B18418F-312B-B467-8097-CF6D3B0E8D9C}"/>
              </a:ext>
            </a:extLst>
          </p:cNvPr>
          <p:cNvGrpSpPr/>
          <p:nvPr/>
        </p:nvGrpSpPr>
        <p:grpSpPr>
          <a:xfrm>
            <a:off x="5148317" y="3667757"/>
            <a:ext cx="66356" cy="95250"/>
            <a:chOff x="3569493" y="1976437"/>
            <a:chExt cx="95250" cy="95250"/>
          </a:xfrm>
        </p:grpSpPr>
        <p:cxnSp>
          <p:nvCxnSpPr>
            <p:cNvPr id="307" name="Straight Connector 306">
              <a:extLst>
                <a:ext uri="{FF2B5EF4-FFF2-40B4-BE49-F238E27FC236}">
                  <a16:creationId xmlns:a16="http://schemas.microsoft.com/office/drawing/2014/main" id="{21D735C6-6074-2C55-CB7D-687FFE6A3CF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FB07BF86-43F2-B595-F497-196CF2A6E57D}"/>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44F9D2B9-68B3-ED08-0066-7060EE0EFC3E}"/>
              </a:ext>
            </a:extLst>
          </p:cNvPr>
          <p:cNvGrpSpPr/>
          <p:nvPr/>
        </p:nvGrpSpPr>
        <p:grpSpPr>
          <a:xfrm>
            <a:off x="5308631" y="3667757"/>
            <a:ext cx="66356" cy="95250"/>
            <a:chOff x="3569493" y="1976437"/>
            <a:chExt cx="95250" cy="95250"/>
          </a:xfrm>
        </p:grpSpPr>
        <p:cxnSp>
          <p:nvCxnSpPr>
            <p:cNvPr id="310" name="Straight Connector 309">
              <a:extLst>
                <a:ext uri="{FF2B5EF4-FFF2-40B4-BE49-F238E27FC236}">
                  <a16:creationId xmlns:a16="http://schemas.microsoft.com/office/drawing/2014/main" id="{ACE76B11-7C5D-DD2E-1D04-4E7E3512DFFA}"/>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C0375F0-C538-2720-5C58-4854DD722C56}"/>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BEEE75D3-7C10-CDF1-19B4-4547B0CEA7C3}"/>
              </a:ext>
            </a:extLst>
          </p:cNvPr>
          <p:cNvGrpSpPr/>
          <p:nvPr/>
        </p:nvGrpSpPr>
        <p:grpSpPr>
          <a:xfrm>
            <a:off x="5730950" y="3717724"/>
            <a:ext cx="66356" cy="95250"/>
            <a:chOff x="3569493" y="1976437"/>
            <a:chExt cx="95250" cy="95250"/>
          </a:xfrm>
        </p:grpSpPr>
        <p:cxnSp>
          <p:nvCxnSpPr>
            <p:cNvPr id="313" name="Straight Connector 312">
              <a:extLst>
                <a:ext uri="{FF2B5EF4-FFF2-40B4-BE49-F238E27FC236}">
                  <a16:creationId xmlns:a16="http://schemas.microsoft.com/office/drawing/2014/main" id="{24EC8C12-B927-FF8A-F010-9DA1631EC116}"/>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0F25177D-3E39-C344-8A64-AF58C24C8392}"/>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EBB36C2E-D1B4-7D84-18E7-52B25818AB8A}"/>
              </a:ext>
            </a:extLst>
          </p:cNvPr>
          <p:cNvGrpSpPr/>
          <p:nvPr/>
        </p:nvGrpSpPr>
        <p:grpSpPr>
          <a:xfrm>
            <a:off x="6135720" y="3809924"/>
            <a:ext cx="66356" cy="95250"/>
            <a:chOff x="3569493" y="1976437"/>
            <a:chExt cx="95250" cy="95250"/>
          </a:xfrm>
        </p:grpSpPr>
        <p:cxnSp>
          <p:nvCxnSpPr>
            <p:cNvPr id="316" name="Straight Connector 315">
              <a:extLst>
                <a:ext uri="{FF2B5EF4-FFF2-40B4-BE49-F238E27FC236}">
                  <a16:creationId xmlns:a16="http://schemas.microsoft.com/office/drawing/2014/main" id="{CFDB87A1-CA90-0D13-80BF-CF7AEF14A798}"/>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E08B33A-8332-A6EC-85A4-93017BF6874A}"/>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EF28C850-AE54-D881-8E44-7BB284494608}"/>
              </a:ext>
            </a:extLst>
          </p:cNvPr>
          <p:cNvGrpSpPr/>
          <p:nvPr/>
        </p:nvGrpSpPr>
        <p:grpSpPr>
          <a:xfrm>
            <a:off x="6407779" y="3875165"/>
            <a:ext cx="66356" cy="95250"/>
            <a:chOff x="3569493" y="1976437"/>
            <a:chExt cx="95250" cy="95250"/>
          </a:xfrm>
        </p:grpSpPr>
        <p:cxnSp>
          <p:nvCxnSpPr>
            <p:cNvPr id="319" name="Straight Connector 318">
              <a:extLst>
                <a:ext uri="{FF2B5EF4-FFF2-40B4-BE49-F238E27FC236}">
                  <a16:creationId xmlns:a16="http://schemas.microsoft.com/office/drawing/2014/main" id="{0B66F8CA-1066-60A4-58A3-5C621686B12D}"/>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57D5223-37A8-0F39-7CD9-A47E661CBA4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429D2CF-4BB2-1CAC-A6E2-2804CBC917E0}"/>
              </a:ext>
            </a:extLst>
          </p:cNvPr>
          <p:cNvGrpSpPr/>
          <p:nvPr/>
        </p:nvGrpSpPr>
        <p:grpSpPr>
          <a:xfrm>
            <a:off x="6540491" y="3875165"/>
            <a:ext cx="66356" cy="95250"/>
            <a:chOff x="3569493" y="1976437"/>
            <a:chExt cx="95250" cy="95250"/>
          </a:xfrm>
        </p:grpSpPr>
        <p:cxnSp>
          <p:nvCxnSpPr>
            <p:cNvPr id="322" name="Straight Connector 321">
              <a:extLst>
                <a:ext uri="{FF2B5EF4-FFF2-40B4-BE49-F238E27FC236}">
                  <a16:creationId xmlns:a16="http://schemas.microsoft.com/office/drawing/2014/main" id="{4B590808-8069-7E55-1A58-D4EDD352236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04F280D-7A60-0EA4-DE11-A65A4C288C6B}"/>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EC1D124F-E46A-AEBD-C218-964C8FF66688}"/>
              </a:ext>
            </a:extLst>
          </p:cNvPr>
          <p:cNvGrpSpPr/>
          <p:nvPr/>
        </p:nvGrpSpPr>
        <p:grpSpPr>
          <a:xfrm>
            <a:off x="7285307" y="3939277"/>
            <a:ext cx="66356" cy="95250"/>
            <a:chOff x="3569493" y="1976437"/>
            <a:chExt cx="95250" cy="95250"/>
          </a:xfrm>
        </p:grpSpPr>
        <p:cxnSp>
          <p:nvCxnSpPr>
            <p:cNvPr id="325" name="Straight Connector 324">
              <a:extLst>
                <a:ext uri="{FF2B5EF4-FFF2-40B4-BE49-F238E27FC236}">
                  <a16:creationId xmlns:a16="http://schemas.microsoft.com/office/drawing/2014/main" id="{91087FCC-EC16-5F55-4EB3-68DC4FD4830F}"/>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4D817A63-E23A-890D-6276-26972914A444}"/>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FC168FC1-3B43-2ADE-F76D-0ABD1B278496}"/>
              </a:ext>
            </a:extLst>
          </p:cNvPr>
          <p:cNvGrpSpPr/>
          <p:nvPr/>
        </p:nvGrpSpPr>
        <p:grpSpPr>
          <a:xfrm>
            <a:off x="7729781" y="4034244"/>
            <a:ext cx="66356" cy="95250"/>
            <a:chOff x="3569493" y="1976437"/>
            <a:chExt cx="95250" cy="95250"/>
          </a:xfrm>
        </p:grpSpPr>
        <p:cxnSp>
          <p:nvCxnSpPr>
            <p:cNvPr id="328" name="Straight Connector 327">
              <a:extLst>
                <a:ext uri="{FF2B5EF4-FFF2-40B4-BE49-F238E27FC236}">
                  <a16:creationId xmlns:a16="http://schemas.microsoft.com/office/drawing/2014/main" id="{250E6258-59DC-7393-1B9C-8738D2021E91}"/>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F1817EDA-A51A-B9B3-41BE-709B8AF459B1}"/>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343CD80C-720A-3CE6-6125-761BAD0D7413}"/>
              </a:ext>
            </a:extLst>
          </p:cNvPr>
          <p:cNvGrpSpPr/>
          <p:nvPr/>
        </p:nvGrpSpPr>
        <p:grpSpPr>
          <a:xfrm>
            <a:off x="8175310" y="4034244"/>
            <a:ext cx="66356" cy="95250"/>
            <a:chOff x="3569493" y="1976437"/>
            <a:chExt cx="95250" cy="95250"/>
          </a:xfrm>
        </p:grpSpPr>
        <p:cxnSp>
          <p:nvCxnSpPr>
            <p:cNvPr id="331" name="Straight Connector 330">
              <a:extLst>
                <a:ext uri="{FF2B5EF4-FFF2-40B4-BE49-F238E27FC236}">
                  <a16:creationId xmlns:a16="http://schemas.microsoft.com/office/drawing/2014/main" id="{D95030FC-3B4B-CAAB-F687-017B3DE70AEB}"/>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6F4D55D6-AE85-2738-5409-CC13C5F04669}"/>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CA500A34-3437-36CA-A1C5-D003010E6A8E}"/>
              </a:ext>
            </a:extLst>
          </p:cNvPr>
          <p:cNvGrpSpPr/>
          <p:nvPr/>
        </p:nvGrpSpPr>
        <p:grpSpPr>
          <a:xfrm>
            <a:off x="8470067" y="4034244"/>
            <a:ext cx="66356" cy="95250"/>
            <a:chOff x="3569493" y="1976437"/>
            <a:chExt cx="95250" cy="95250"/>
          </a:xfrm>
        </p:grpSpPr>
        <p:cxnSp>
          <p:nvCxnSpPr>
            <p:cNvPr id="334" name="Straight Connector 333">
              <a:extLst>
                <a:ext uri="{FF2B5EF4-FFF2-40B4-BE49-F238E27FC236}">
                  <a16:creationId xmlns:a16="http://schemas.microsoft.com/office/drawing/2014/main" id="{6DBA3203-5102-DE00-FDD9-593860CCB017}"/>
                </a:ext>
              </a:extLst>
            </p:cNvPr>
            <p:cNvCxnSpPr>
              <a:cxnSpLocks/>
            </p:cNvCxnSpPr>
            <p:nvPr/>
          </p:nvCxnSpPr>
          <p:spPr bwMode="auto">
            <a:xfrm>
              <a:off x="3617118" y="1976437"/>
              <a:ext cx="0" cy="95250"/>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C43D0D3-7A3A-3C34-B28C-A33CC52A9F6C}"/>
                </a:ext>
              </a:extLst>
            </p:cNvPr>
            <p:cNvCxnSpPr>
              <a:cxnSpLocks/>
            </p:cNvCxnSpPr>
            <p:nvPr/>
          </p:nvCxnSpPr>
          <p:spPr bwMode="auto">
            <a:xfrm rot="16200000">
              <a:off x="3617118" y="1976438"/>
              <a:ext cx="0" cy="95250"/>
            </a:xfrm>
            <a:prstGeom prst="line">
              <a:avLst/>
            </a:prstGeom>
            <a:noFill/>
            <a:ln w="28575" cap="flat" cmpd="sng" algn="ctr">
              <a:solidFill>
                <a:schemeClr val="accent1"/>
              </a:solidFill>
              <a:prstDash val="solid"/>
              <a:round/>
              <a:headEnd type="none" w="med" len="med"/>
              <a:tailEnd type="none" w="med" len="med"/>
            </a:ln>
            <a:effectLst/>
          </p:spPr>
        </p:cxnSp>
      </p:grpSp>
      <p:sp>
        <p:nvSpPr>
          <p:cNvPr id="166" name="TextBox 165">
            <a:extLst>
              <a:ext uri="{FF2B5EF4-FFF2-40B4-BE49-F238E27FC236}">
                <a16:creationId xmlns:a16="http://schemas.microsoft.com/office/drawing/2014/main" id="{6409AE0A-9E2F-9FC7-D1ED-060C25F74161}"/>
              </a:ext>
            </a:extLst>
          </p:cNvPr>
          <p:cNvSpPr txBox="1"/>
          <p:nvPr/>
        </p:nvSpPr>
        <p:spPr bwMode="auto">
          <a:xfrm>
            <a:off x="7380747" y="2834949"/>
            <a:ext cx="3864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fontAlgn="base">
              <a:spcBef>
                <a:spcPct val="0"/>
              </a:spcBef>
              <a:spcAft>
                <a:spcPct val="0"/>
              </a:spcAft>
              <a:buClr>
                <a:schemeClr val="accent2"/>
              </a:buCl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HR: 0.50 (95% CI: 0.36-0.69; </a:t>
            </a:r>
            <a:r>
              <a:rPr kumimoji="0" lang="en-US" sz="1800" b="0" i="1"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 &lt;.0001)</a:t>
            </a:r>
          </a:p>
        </p:txBody>
      </p:sp>
    </p:spTree>
    <p:extLst>
      <p:ext uri="{BB962C8B-B14F-4D97-AF65-F5344CB8AC3E}">
        <p14:creationId xmlns:p14="http://schemas.microsoft.com/office/powerpoint/2010/main" val="1244977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E1A1B-3750-DB36-2E75-0C7614EA5E69}"/>
              </a:ext>
            </a:extLst>
          </p:cNvPr>
          <p:cNvSpPr>
            <a:spLocks noGrp="1"/>
          </p:cNvSpPr>
          <p:nvPr>
            <p:ph type="title"/>
          </p:nvPr>
        </p:nvSpPr>
        <p:spPr/>
        <p:txBody>
          <a:bodyPr/>
          <a:lstStyle/>
          <a:p>
            <a:r>
              <a:rPr lang="en-US" dirty="0"/>
              <a:t>CDK4/6 Inhibitor: Abemaciclib</a:t>
            </a:r>
          </a:p>
        </p:txBody>
      </p:sp>
      <p:sp>
        <p:nvSpPr>
          <p:cNvPr id="16" name="Text Box 15">
            <a:extLst>
              <a:ext uri="{FF2B5EF4-FFF2-40B4-BE49-F238E27FC236}">
                <a16:creationId xmlns:a16="http://schemas.microsoft.com/office/drawing/2014/main" id="{6480F11A-D982-52C3-CBA7-BAD37F7507F9}"/>
              </a:ext>
            </a:extLst>
          </p:cNvPr>
          <p:cNvSpPr txBox="1">
            <a:spLocks noChangeArrowheads="1"/>
          </p:cNvSpPr>
          <p:nvPr/>
        </p:nvSpPr>
        <p:spPr bwMode="auto">
          <a:xfrm>
            <a:off x="412751" y="63998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ltLang="en-US" sz="1200" b="0" spc="-10" dirty="0">
                <a:solidFill>
                  <a:schemeClr val="bg2"/>
                </a:solidFill>
                <a:latin typeface="Calibri" panose="020F0502020204030204" pitchFamily="34" charset="0"/>
                <a:cs typeface="Calibri" panose="020F0502020204030204" pitchFamily="34" charset="0"/>
              </a:rPr>
              <a:t>Smith. ASCO GU 2023. Abstr TPS289. Smith. ASCO GU 2020. Abstr TPS5591.</a:t>
            </a:r>
          </a:p>
        </p:txBody>
      </p:sp>
      <p:grpSp>
        <p:nvGrpSpPr>
          <p:cNvPr id="4" name="Group 3">
            <a:extLst>
              <a:ext uri="{FF2B5EF4-FFF2-40B4-BE49-F238E27FC236}">
                <a16:creationId xmlns:a16="http://schemas.microsoft.com/office/drawing/2014/main" id="{58EBDE5F-6DA9-E3D4-C9C6-291C2E32DDBF}"/>
              </a:ext>
            </a:extLst>
          </p:cNvPr>
          <p:cNvGrpSpPr/>
          <p:nvPr/>
        </p:nvGrpSpPr>
        <p:grpSpPr>
          <a:xfrm>
            <a:off x="4832091" y="4169847"/>
            <a:ext cx="6868043" cy="2286000"/>
            <a:chOff x="4882856" y="990600"/>
            <a:chExt cx="6868043" cy="2286000"/>
          </a:xfrm>
        </p:grpSpPr>
        <p:sp>
          <p:nvSpPr>
            <p:cNvPr id="13" name="TextBox 12">
              <a:extLst>
                <a:ext uri="{FF2B5EF4-FFF2-40B4-BE49-F238E27FC236}">
                  <a16:creationId xmlns:a16="http://schemas.microsoft.com/office/drawing/2014/main" id="{43779DE5-3183-8BE0-5601-1792F2D140F7}"/>
                </a:ext>
              </a:extLst>
            </p:cNvPr>
            <p:cNvSpPr txBox="1"/>
            <p:nvPr/>
          </p:nvSpPr>
          <p:spPr>
            <a:xfrm>
              <a:off x="4882856" y="990600"/>
              <a:ext cx="6013744" cy="369332"/>
            </a:xfrm>
            <a:prstGeom prst="rect">
              <a:avLst/>
            </a:prstGeom>
            <a:noFill/>
          </p:spPr>
          <p:txBody>
            <a:bodyPr wrap="square" rtlCol="0">
              <a:spAutoFit/>
            </a:bodyPr>
            <a:lstStyle/>
            <a:p>
              <a:r>
                <a:rPr lang="en-US" b="1" dirty="0">
                  <a:solidFill>
                    <a:schemeClr val="bg1"/>
                  </a:solidFill>
                </a:rPr>
                <a:t>CYCLONE 3: Randomized Phase III Study in High-Risk mHSPC </a:t>
              </a:r>
            </a:p>
          </p:txBody>
        </p:sp>
        <p:sp>
          <p:nvSpPr>
            <p:cNvPr id="54" name="Text Box 45">
              <a:extLst>
                <a:ext uri="{FF2B5EF4-FFF2-40B4-BE49-F238E27FC236}">
                  <a16:creationId xmlns:a16="http://schemas.microsoft.com/office/drawing/2014/main" id="{DA5A026D-8CF6-23F6-EF07-BFF0D1FC6A75}"/>
                </a:ext>
              </a:extLst>
            </p:cNvPr>
            <p:cNvSpPr txBox="1">
              <a:spLocks noChangeArrowheads="1"/>
            </p:cNvSpPr>
            <p:nvPr/>
          </p:nvSpPr>
          <p:spPr bwMode="auto">
            <a:xfrm>
              <a:off x="5029200" y="1323028"/>
              <a:ext cx="2066926" cy="1600438"/>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Patients with high-risk mHSPC</a:t>
              </a:r>
              <a:r>
                <a:rPr lang="en-GB" altLang="en-US" sz="1400" dirty="0">
                  <a:solidFill>
                    <a:srgbClr val="000000"/>
                  </a:solidFill>
                  <a:latin typeface="Calibri" panose="020F0502020204030204" pitchFamily="34" charset="0"/>
                </a:rPr>
                <a:t>; </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≥4 bone mets by bone scan and/or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 visceral met by CT/MRI; ADT initiated;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ECOG PS 0/1</a:t>
              </a:r>
              <a:endPar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rPr>
                <a:t>(planned N = 900)</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ndParaRPr>
            </a:p>
          </p:txBody>
        </p:sp>
        <p:sp>
          <p:nvSpPr>
            <p:cNvPr id="55" name="Rectangle 49">
              <a:extLst>
                <a:ext uri="{FF2B5EF4-FFF2-40B4-BE49-F238E27FC236}">
                  <a16:creationId xmlns:a16="http://schemas.microsoft.com/office/drawing/2014/main" id="{20498BA0-C9BC-7933-9A2A-D0BD1FF71A65}"/>
                </a:ext>
              </a:extLst>
            </p:cNvPr>
            <p:cNvSpPr>
              <a:spLocks noChangeArrowheads="1"/>
            </p:cNvSpPr>
            <p:nvPr/>
          </p:nvSpPr>
          <p:spPr bwMode="auto">
            <a:xfrm>
              <a:off x="7937745" y="1321452"/>
              <a:ext cx="210312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Abiraterone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Abemaciclib</a:t>
              </a:r>
            </a:p>
          </p:txBody>
        </p:sp>
        <p:sp>
          <p:nvSpPr>
            <p:cNvPr id="56" name="Rectangle 50">
              <a:extLst>
                <a:ext uri="{FF2B5EF4-FFF2-40B4-BE49-F238E27FC236}">
                  <a16:creationId xmlns:a16="http://schemas.microsoft.com/office/drawing/2014/main" id="{F6F60C6A-2DAD-A0A6-D0C9-200F2B72A83C}"/>
                </a:ext>
              </a:extLst>
            </p:cNvPr>
            <p:cNvSpPr>
              <a:spLocks noChangeArrowheads="1"/>
            </p:cNvSpPr>
            <p:nvPr/>
          </p:nvSpPr>
          <p:spPr bwMode="auto">
            <a:xfrm>
              <a:off x="7924800" y="2191946"/>
              <a:ext cx="2103120"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Abiraterone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p>
          </p:txBody>
        </p:sp>
        <p:sp>
          <p:nvSpPr>
            <p:cNvPr id="57" name="Line 53">
              <a:extLst>
                <a:ext uri="{FF2B5EF4-FFF2-40B4-BE49-F238E27FC236}">
                  <a16:creationId xmlns:a16="http://schemas.microsoft.com/office/drawing/2014/main" id="{2A49988B-6691-9FE6-AC1D-2DAAFF66DADB}"/>
                </a:ext>
              </a:extLst>
            </p:cNvPr>
            <p:cNvSpPr>
              <a:spLocks noChangeShapeType="1"/>
            </p:cNvSpPr>
            <p:nvPr/>
          </p:nvSpPr>
          <p:spPr bwMode="auto">
            <a:xfrm>
              <a:off x="7188200" y="217104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8" name="Line 54">
              <a:extLst>
                <a:ext uri="{FF2B5EF4-FFF2-40B4-BE49-F238E27FC236}">
                  <a16:creationId xmlns:a16="http://schemas.microsoft.com/office/drawing/2014/main" id="{4D2C8DCD-E900-41A1-5F1A-0B5422D583FA}"/>
                </a:ext>
              </a:extLst>
            </p:cNvPr>
            <p:cNvSpPr>
              <a:spLocks noChangeShapeType="1"/>
            </p:cNvSpPr>
            <p:nvPr/>
          </p:nvSpPr>
          <p:spPr bwMode="auto">
            <a:xfrm flipV="1">
              <a:off x="7188200" y="157096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59" name="Straight Arrow Connector 58">
              <a:extLst>
                <a:ext uri="{FF2B5EF4-FFF2-40B4-BE49-F238E27FC236}">
                  <a16:creationId xmlns:a16="http://schemas.microsoft.com/office/drawing/2014/main" id="{73C72259-B7BB-528A-0326-CD91F2CCC1CF}"/>
                </a:ext>
              </a:extLst>
            </p:cNvPr>
            <p:cNvCxnSpPr/>
            <p:nvPr/>
          </p:nvCxnSpPr>
          <p:spPr bwMode="auto">
            <a:xfrm>
              <a:off x="7498611" y="2494206"/>
              <a:ext cx="0" cy="548640"/>
            </a:xfrm>
            <a:prstGeom prst="straightConnector1">
              <a:avLst/>
            </a:prstGeom>
            <a:noFill/>
            <a:ln w="28575" cap="flat" cmpd="sng" algn="ctr">
              <a:solidFill>
                <a:schemeClr val="bg1"/>
              </a:solidFill>
              <a:prstDash val="sysDot"/>
              <a:round/>
              <a:headEnd type="none" w="med" len="med"/>
              <a:tailEnd type="triangle"/>
            </a:ln>
            <a:effectLst/>
          </p:spPr>
        </p:cxnSp>
        <p:sp>
          <p:nvSpPr>
            <p:cNvPr id="60" name="TextBox 3">
              <a:extLst>
                <a:ext uri="{FF2B5EF4-FFF2-40B4-BE49-F238E27FC236}">
                  <a16:creationId xmlns:a16="http://schemas.microsoft.com/office/drawing/2014/main" id="{7F5F31FB-0A5F-86BF-09ED-FFCF9C89AA20}"/>
                </a:ext>
              </a:extLst>
            </p:cNvPr>
            <p:cNvSpPr txBox="1">
              <a:spLocks noChangeArrowheads="1"/>
            </p:cNvSpPr>
            <p:nvPr/>
          </p:nvSpPr>
          <p:spPr bwMode="auto">
            <a:xfrm>
              <a:off x="5383433" y="2999601"/>
              <a:ext cx="42177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de novo mHSPC, visceral metastasis, prior docetaxel</a:t>
              </a:r>
            </a:p>
          </p:txBody>
        </p:sp>
        <p:sp>
          <p:nvSpPr>
            <p:cNvPr id="62" name="Text Box 45">
              <a:extLst>
                <a:ext uri="{FF2B5EF4-FFF2-40B4-BE49-F238E27FC236}">
                  <a16:creationId xmlns:a16="http://schemas.microsoft.com/office/drawing/2014/main" id="{3946CF41-1D1D-7590-D77C-20C8A9EBE06A}"/>
                </a:ext>
              </a:extLst>
            </p:cNvPr>
            <p:cNvSpPr txBox="1">
              <a:spLocks noChangeArrowheads="1"/>
            </p:cNvSpPr>
            <p:nvPr/>
          </p:nvSpPr>
          <p:spPr bwMode="auto">
            <a:xfrm>
              <a:off x="10168110" y="1646740"/>
              <a:ext cx="158278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p>
            <a:p>
              <a:pPr marL="0" marR="0" lvl="0" indent="0" algn="ctr" defTabSz="914400" rtl="0" eaLnBrk="1" fontAlgn="auto" latinLnBrk="0" hangingPunct="1">
                <a:lnSpc>
                  <a:spcPct val="100000"/>
                </a:lnSpc>
                <a:spcBef>
                  <a:spcPct val="0"/>
                </a:spcBef>
                <a:spcAft>
                  <a:spcPct val="0"/>
                </a:spcAft>
                <a:buClrTx/>
                <a:buSzTx/>
                <a:buFontTx/>
                <a:buNone/>
                <a:tabLst/>
                <a:defRPr/>
              </a:pPr>
              <a:r>
                <a:rPr lang="en-GB" altLang="en-US" sz="1800" dirty="0">
                  <a:solidFill>
                    <a:srgbClr val="000000"/>
                  </a:solidFill>
                  <a:latin typeface="Calibri" panose="020F0502020204030204" pitchFamily="34" charset="0"/>
                </a:rPr>
                <a:t>rPFS</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3" name="Group 2">
            <a:extLst>
              <a:ext uri="{FF2B5EF4-FFF2-40B4-BE49-F238E27FC236}">
                <a16:creationId xmlns:a16="http://schemas.microsoft.com/office/drawing/2014/main" id="{0FE82742-EA17-8EB2-6AEE-4405BB072D24}"/>
              </a:ext>
            </a:extLst>
          </p:cNvPr>
          <p:cNvGrpSpPr/>
          <p:nvPr/>
        </p:nvGrpSpPr>
        <p:grpSpPr>
          <a:xfrm>
            <a:off x="441101" y="1159877"/>
            <a:ext cx="7309144" cy="3130689"/>
            <a:chOff x="4882856" y="3270111"/>
            <a:chExt cx="7309144" cy="3130689"/>
          </a:xfrm>
        </p:grpSpPr>
        <p:sp>
          <p:nvSpPr>
            <p:cNvPr id="14" name="TextBox 13">
              <a:extLst>
                <a:ext uri="{FF2B5EF4-FFF2-40B4-BE49-F238E27FC236}">
                  <a16:creationId xmlns:a16="http://schemas.microsoft.com/office/drawing/2014/main" id="{68076605-1434-A2DA-9CA0-8E799712606D}"/>
                </a:ext>
              </a:extLst>
            </p:cNvPr>
            <p:cNvSpPr txBox="1"/>
            <p:nvPr/>
          </p:nvSpPr>
          <p:spPr>
            <a:xfrm>
              <a:off x="4882856" y="3270111"/>
              <a:ext cx="5410200" cy="369332"/>
            </a:xfrm>
            <a:prstGeom prst="rect">
              <a:avLst/>
            </a:prstGeom>
            <a:noFill/>
          </p:spPr>
          <p:txBody>
            <a:bodyPr wrap="square" rtlCol="0">
              <a:spAutoFit/>
            </a:bodyPr>
            <a:lstStyle/>
            <a:p>
              <a:r>
                <a:rPr lang="en-US" b="1" dirty="0">
                  <a:solidFill>
                    <a:schemeClr val="bg1"/>
                  </a:solidFill>
                </a:rPr>
                <a:t>CYCLONE 2: Randomized Phase II/III Study in mCRPC </a:t>
              </a:r>
            </a:p>
          </p:txBody>
        </p:sp>
        <p:sp>
          <p:nvSpPr>
            <p:cNvPr id="64" name="Rectangle 24">
              <a:extLst>
                <a:ext uri="{FF2B5EF4-FFF2-40B4-BE49-F238E27FC236}">
                  <a16:creationId xmlns:a16="http://schemas.microsoft.com/office/drawing/2014/main" id="{1B26011C-7A3B-2688-0847-D943ABD2B04F}"/>
                </a:ext>
              </a:extLst>
            </p:cNvPr>
            <p:cNvSpPr>
              <a:spLocks noChangeArrowheads="1"/>
            </p:cNvSpPr>
            <p:nvPr/>
          </p:nvSpPr>
          <p:spPr bwMode="auto">
            <a:xfrm>
              <a:off x="9155619" y="4050468"/>
              <a:ext cx="1234440" cy="731520"/>
            </a:xfrm>
            <a:prstGeom prst="rect">
              <a:avLst/>
            </a:prstGeom>
            <a:solidFill>
              <a:schemeClr val="accent1"/>
            </a:solidFill>
            <a:ln w="9525">
              <a:noFill/>
              <a:miter lim="800000"/>
              <a:headEnd/>
              <a:tailEnd/>
            </a:ln>
          </p:spPr>
          <p:txBody>
            <a:bodyPr wrap="none" anchor="t" anchorCtr="1"/>
            <a:lstStyle/>
            <a:p>
              <a:pPr algn="ctr" defTabSz="914400" eaLnBrk="0" fontAlgn="base" hangingPunct="0">
                <a:lnSpc>
                  <a:spcPts val="1400"/>
                </a:lnSpc>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algn="ctr" defTabSz="914400" eaLnBrk="0" fontAlgn="base" hangingPunct="0">
                <a:lnSpc>
                  <a:spcPts val="1400"/>
                </a:lnSpc>
                <a:spcBef>
                  <a:spcPct val="0"/>
                </a:spcBef>
                <a:spcAft>
                  <a:spcPct val="0"/>
                </a:spcAf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a:t>
              </a: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RP2D BID</a:t>
              </a:r>
            </a:p>
          </p:txBody>
        </p:sp>
        <p:sp>
          <p:nvSpPr>
            <p:cNvPr id="65" name="Rectangle 64">
              <a:extLst>
                <a:ext uri="{FF2B5EF4-FFF2-40B4-BE49-F238E27FC236}">
                  <a16:creationId xmlns:a16="http://schemas.microsoft.com/office/drawing/2014/main" id="{D17DD460-84B5-7400-9599-4BD41A44463A}"/>
                </a:ext>
              </a:extLst>
            </p:cNvPr>
            <p:cNvSpPr>
              <a:spLocks noChangeArrowheads="1"/>
            </p:cNvSpPr>
            <p:nvPr/>
          </p:nvSpPr>
          <p:spPr bwMode="auto">
            <a:xfrm>
              <a:off x="9155620" y="5091634"/>
              <a:ext cx="1234440" cy="731520"/>
            </a:xfrm>
            <a:prstGeom prst="rect">
              <a:avLst/>
            </a:prstGeom>
            <a:solidFill>
              <a:schemeClr val="accent3"/>
            </a:solidFill>
            <a:ln w="9525">
              <a:noFill/>
              <a:miter lim="800000"/>
              <a:headEnd/>
              <a:tailEnd/>
            </a:ln>
          </p:spPr>
          <p:txBody>
            <a:bodyPr wrap="none" anchor="t" anchorCtr="1"/>
            <a:lstStyle/>
            <a:p>
              <a:pPr algn="ctr" defTabSz="914400" eaLnBrk="0" fontAlgn="base" hangingPunct="0">
                <a:lnSpc>
                  <a:spcPts val="1400"/>
                </a:lnSpc>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algn="ctr" defTabSz="914400" eaLnBrk="0" fontAlgn="base" hangingPunct="0">
                <a:lnSpc>
                  <a:spcPts val="1400"/>
                </a:lnSpc>
                <a:spcBef>
                  <a:spcPct val="0"/>
                </a:spcBef>
                <a:spcAft>
                  <a:spcPct val="0"/>
                </a:spcAf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BID</a:t>
              </a:r>
            </a:p>
          </p:txBody>
        </p:sp>
        <p:sp>
          <p:nvSpPr>
            <p:cNvPr id="67" name="TextBox 3">
              <a:extLst>
                <a:ext uri="{FF2B5EF4-FFF2-40B4-BE49-F238E27FC236}">
                  <a16:creationId xmlns:a16="http://schemas.microsoft.com/office/drawing/2014/main" id="{3E62CF13-C555-E3F4-560E-1B8195BE50D9}"/>
                </a:ext>
              </a:extLst>
            </p:cNvPr>
            <p:cNvSpPr txBox="1">
              <a:spLocks noChangeArrowheads="1"/>
            </p:cNvSpPr>
            <p:nvPr/>
          </p:nvSpPr>
          <p:spPr bwMode="auto">
            <a:xfrm>
              <a:off x="5024231" y="3603236"/>
              <a:ext cx="15679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Randomized 2:2:1:1</a:t>
              </a:r>
            </a:p>
          </p:txBody>
        </p:sp>
        <p:sp>
          <p:nvSpPr>
            <p:cNvPr id="68" name="TextBox 3">
              <a:extLst>
                <a:ext uri="{FF2B5EF4-FFF2-40B4-BE49-F238E27FC236}">
                  <a16:creationId xmlns:a16="http://schemas.microsoft.com/office/drawing/2014/main" id="{1657687C-D569-BF61-B915-96D5AC2C2B10}"/>
                </a:ext>
              </a:extLst>
            </p:cNvPr>
            <p:cNvSpPr txBox="1">
              <a:spLocks noChangeArrowheads="1"/>
            </p:cNvSpPr>
            <p:nvPr/>
          </p:nvSpPr>
          <p:spPr bwMode="auto">
            <a:xfrm>
              <a:off x="6739724" y="3552513"/>
              <a:ext cx="1892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Part 1: Lead-in (n = 30)</a:t>
              </a:r>
            </a:p>
          </p:txBody>
        </p:sp>
        <p:sp>
          <p:nvSpPr>
            <p:cNvPr id="69" name="Rectangle 24">
              <a:extLst>
                <a:ext uri="{FF2B5EF4-FFF2-40B4-BE49-F238E27FC236}">
                  <a16:creationId xmlns:a16="http://schemas.microsoft.com/office/drawing/2014/main" id="{6705275C-E76D-7CCD-28D3-117AF1F4A3B6}"/>
                </a:ext>
              </a:extLst>
            </p:cNvPr>
            <p:cNvSpPr>
              <a:spLocks noChangeArrowheads="1"/>
            </p:cNvSpPr>
            <p:nvPr/>
          </p:nvSpPr>
          <p:spPr bwMode="auto">
            <a:xfrm>
              <a:off x="6815924" y="3812416"/>
              <a:ext cx="2057400" cy="548640"/>
            </a:xfrm>
            <a:prstGeom prst="rect">
              <a:avLst/>
            </a:prstGeom>
            <a:solidFill>
              <a:schemeClr val="accent2"/>
            </a:solidFill>
            <a:ln w="9525">
              <a:noFill/>
              <a:miter lim="800000"/>
              <a:headEnd/>
              <a:tailEnd/>
            </a:ln>
          </p:spPr>
          <p:txBody>
            <a:bodyPr wrap="none" anchor="ctr" anchorCtr="1"/>
            <a:lstStyle/>
            <a:p>
              <a:pPr algn="ctr" defTabSz="914400" eaLnBrk="0" fontAlgn="base" hangingPunct="0">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150 mg BID</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70" name="Rectangle 28">
              <a:extLst>
                <a:ext uri="{FF2B5EF4-FFF2-40B4-BE49-F238E27FC236}">
                  <a16:creationId xmlns:a16="http://schemas.microsoft.com/office/drawing/2014/main" id="{ACFD55B7-C070-1808-CD06-DAE2C19C59B8}"/>
                </a:ext>
              </a:extLst>
            </p:cNvPr>
            <p:cNvSpPr>
              <a:spLocks noChangeArrowheads="1"/>
            </p:cNvSpPr>
            <p:nvPr/>
          </p:nvSpPr>
          <p:spPr bwMode="auto">
            <a:xfrm>
              <a:off x="6815924" y="4405008"/>
              <a:ext cx="2057400" cy="548640"/>
            </a:xfrm>
            <a:prstGeom prst="rect">
              <a:avLst/>
            </a:prstGeom>
            <a:solidFill>
              <a:schemeClr val="accent1"/>
            </a:solidFill>
            <a:ln w="9525">
              <a:noFill/>
              <a:miter lim="800000"/>
              <a:headEnd/>
              <a:tailEnd/>
            </a:ln>
          </p:spPr>
          <p:txBody>
            <a:bodyPr wrap="none" anchor="ctr" anchorCtr="1"/>
            <a:lstStyle/>
            <a:p>
              <a:pPr algn="ctr" defTabSz="914400" eaLnBrk="0" fontAlgn="base" hangingPunct="0">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200 mg BID</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73" name="Rectangle 24">
              <a:extLst>
                <a:ext uri="{FF2B5EF4-FFF2-40B4-BE49-F238E27FC236}">
                  <a16:creationId xmlns:a16="http://schemas.microsoft.com/office/drawing/2014/main" id="{F33D530C-B1CB-0B1A-A993-612A52FFCC5A}"/>
                </a:ext>
              </a:extLst>
            </p:cNvPr>
            <p:cNvSpPr>
              <a:spLocks noChangeArrowheads="1"/>
            </p:cNvSpPr>
            <p:nvPr/>
          </p:nvSpPr>
          <p:spPr bwMode="auto">
            <a:xfrm>
              <a:off x="6815924" y="4997600"/>
              <a:ext cx="2057400" cy="548640"/>
            </a:xfrm>
            <a:prstGeom prst="rect">
              <a:avLst/>
            </a:prstGeom>
            <a:solidFill>
              <a:schemeClr val="accent3">
                <a:lumMod val="60000"/>
                <a:lumOff val="40000"/>
              </a:schemeClr>
            </a:solidFill>
            <a:ln w="9525">
              <a:noFill/>
              <a:miter lim="800000"/>
              <a:headEnd/>
              <a:tailEnd/>
            </a:ln>
          </p:spPr>
          <p:txBody>
            <a:bodyPr wrap="none" anchor="ctr" anchorCtr="1"/>
            <a:lstStyle/>
            <a:p>
              <a:pPr algn="ctr" defTabSz="914400" eaLnBrk="0" fontAlgn="base" hangingPunct="0">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BID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74" name="Rectangle 28">
              <a:extLst>
                <a:ext uri="{FF2B5EF4-FFF2-40B4-BE49-F238E27FC236}">
                  <a16:creationId xmlns:a16="http://schemas.microsoft.com/office/drawing/2014/main" id="{45CBE90E-D008-D966-B323-B89E0D523FA8}"/>
                </a:ext>
              </a:extLst>
            </p:cNvPr>
            <p:cNvSpPr>
              <a:spLocks noChangeArrowheads="1"/>
            </p:cNvSpPr>
            <p:nvPr/>
          </p:nvSpPr>
          <p:spPr bwMode="auto">
            <a:xfrm>
              <a:off x="6825911" y="5590191"/>
              <a:ext cx="2057400" cy="548640"/>
            </a:xfrm>
            <a:prstGeom prst="rect">
              <a:avLst/>
            </a:prstGeom>
            <a:solidFill>
              <a:schemeClr val="accent3"/>
            </a:solidFill>
            <a:ln w="9525">
              <a:noFill/>
              <a:miter lim="800000"/>
              <a:headEnd/>
              <a:tailEnd/>
            </a:ln>
          </p:spPr>
          <p:txBody>
            <a:bodyPr wrap="none" anchor="ctr" anchorCtr="1"/>
            <a:lstStyle/>
            <a:p>
              <a:pPr algn="ctr" defTabSz="914400" eaLnBrk="0" fontAlgn="base" hangingPunct="0">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BID</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endParaRPr>
            </a:p>
          </p:txBody>
        </p:sp>
        <p:sp>
          <p:nvSpPr>
            <p:cNvPr id="75" name="TextBox 3">
              <a:extLst>
                <a:ext uri="{FF2B5EF4-FFF2-40B4-BE49-F238E27FC236}">
                  <a16:creationId xmlns:a16="http://schemas.microsoft.com/office/drawing/2014/main" id="{F51BDFE7-D079-E1BA-E7B7-3DCEEEC583D4}"/>
                </a:ext>
              </a:extLst>
            </p:cNvPr>
            <p:cNvSpPr txBox="1">
              <a:spLocks noChangeArrowheads="1"/>
            </p:cNvSpPr>
            <p:nvPr/>
          </p:nvSpPr>
          <p:spPr bwMode="auto">
            <a:xfrm>
              <a:off x="9025724" y="3533001"/>
              <a:ext cx="14990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Part 2: RP2D </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(planned n = 150)</a:t>
              </a:r>
            </a:p>
          </p:txBody>
        </p:sp>
        <p:sp>
          <p:nvSpPr>
            <p:cNvPr id="76" name="TextBox 3">
              <a:extLst>
                <a:ext uri="{FF2B5EF4-FFF2-40B4-BE49-F238E27FC236}">
                  <a16:creationId xmlns:a16="http://schemas.microsoft.com/office/drawing/2014/main" id="{2A015126-B4C6-96AD-B652-A8FD6284D8A2}"/>
                </a:ext>
              </a:extLst>
            </p:cNvPr>
            <p:cNvSpPr txBox="1">
              <a:spLocks noChangeArrowheads="1"/>
            </p:cNvSpPr>
            <p:nvPr/>
          </p:nvSpPr>
          <p:spPr bwMode="auto">
            <a:xfrm>
              <a:off x="10692931" y="3511857"/>
              <a:ext cx="14990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Part 3: Adaptive</a:t>
              </a:r>
            </a:p>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(planned n = 170)</a:t>
              </a:r>
            </a:p>
          </p:txBody>
        </p:sp>
        <p:sp>
          <p:nvSpPr>
            <p:cNvPr id="77" name="TextBox 3">
              <a:extLst>
                <a:ext uri="{FF2B5EF4-FFF2-40B4-BE49-F238E27FC236}">
                  <a16:creationId xmlns:a16="http://schemas.microsoft.com/office/drawing/2014/main" id="{C6BD23C8-EAF8-2789-9E25-4F4B5C8B6629}"/>
                </a:ext>
              </a:extLst>
            </p:cNvPr>
            <p:cNvSpPr txBox="1">
              <a:spLocks noChangeArrowheads="1"/>
            </p:cNvSpPr>
            <p:nvPr/>
          </p:nvSpPr>
          <p:spPr bwMode="auto">
            <a:xfrm rot="16200000">
              <a:off x="9520470" y="4839261"/>
              <a:ext cx="197604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Adaptive interim analysis</a:t>
              </a:r>
              <a:endParaRPr kumimoji="0" lang="en-US" altLang="en-US" sz="13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cxnSp>
          <p:nvCxnSpPr>
            <p:cNvPr id="79" name="Straight Arrow Connector 78">
              <a:extLst>
                <a:ext uri="{FF2B5EF4-FFF2-40B4-BE49-F238E27FC236}">
                  <a16:creationId xmlns:a16="http://schemas.microsoft.com/office/drawing/2014/main" id="{7C2C4A4A-6007-C795-3AC7-6A4077A08D15}"/>
                </a:ext>
              </a:extLst>
            </p:cNvPr>
            <p:cNvCxnSpPr>
              <a:cxnSpLocks/>
              <a:stCxn id="88" idx="3"/>
              <a:endCxn id="69" idx="1"/>
            </p:cNvCxnSpPr>
            <p:nvPr/>
          </p:nvCxnSpPr>
          <p:spPr bwMode="auto">
            <a:xfrm flipV="1">
              <a:off x="6633044" y="4086736"/>
              <a:ext cx="182880" cy="977556"/>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2E026C8A-7BAB-309E-4AA2-9C789F965E7F}"/>
                </a:ext>
              </a:extLst>
            </p:cNvPr>
            <p:cNvCxnSpPr>
              <a:cxnSpLocks/>
              <a:stCxn id="88" idx="3"/>
              <a:endCxn id="70" idx="1"/>
            </p:cNvCxnSpPr>
            <p:nvPr/>
          </p:nvCxnSpPr>
          <p:spPr bwMode="auto">
            <a:xfrm flipV="1">
              <a:off x="6633044" y="4679328"/>
              <a:ext cx="182880" cy="384964"/>
            </a:xfrm>
            <a:prstGeom prst="straightConnector1">
              <a:avLst/>
            </a:prstGeom>
            <a:noFill/>
            <a:ln w="28575" cap="flat" cmpd="sng" algn="ctr">
              <a:solidFill>
                <a:schemeClr val="bg1"/>
              </a:solidFill>
              <a:prstDash val="solid"/>
              <a:round/>
              <a:headEnd type="none" w="med" len="med"/>
              <a:tailEnd type="triangle"/>
            </a:ln>
            <a:effectLst/>
          </p:spPr>
        </p:cxnSp>
        <p:cxnSp>
          <p:nvCxnSpPr>
            <p:cNvPr id="81" name="Straight Arrow Connector 80">
              <a:extLst>
                <a:ext uri="{FF2B5EF4-FFF2-40B4-BE49-F238E27FC236}">
                  <a16:creationId xmlns:a16="http://schemas.microsoft.com/office/drawing/2014/main" id="{7C4DF7F2-CC4F-BBDF-CAAA-A0450FBDD221}"/>
                </a:ext>
              </a:extLst>
            </p:cNvPr>
            <p:cNvCxnSpPr>
              <a:cxnSpLocks/>
              <a:stCxn id="88" idx="3"/>
              <a:endCxn id="73" idx="1"/>
            </p:cNvCxnSpPr>
            <p:nvPr/>
          </p:nvCxnSpPr>
          <p:spPr bwMode="auto">
            <a:xfrm>
              <a:off x="6633044" y="5064292"/>
              <a:ext cx="182880" cy="207628"/>
            </a:xfrm>
            <a:prstGeom prst="straightConnector1">
              <a:avLst/>
            </a:prstGeom>
            <a:noFill/>
            <a:ln w="28575" cap="flat" cmpd="sng" algn="ctr">
              <a:solidFill>
                <a:schemeClr val="bg1"/>
              </a:solidFill>
              <a:prstDash val="solid"/>
              <a:round/>
              <a:headEnd type="none" w="med" len="med"/>
              <a:tailEnd type="triangle"/>
            </a:ln>
            <a:effectLst/>
          </p:spPr>
        </p:cxnSp>
        <p:cxnSp>
          <p:nvCxnSpPr>
            <p:cNvPr id="82" name="Straight Arrow Connector 81">
              <a:extLst>
                <a:ext uri="{FF2B5EF4-FFF2-40B4-BE49-F238E27FC236}">
                  <a16:creationId xmlns:a16="http://schemas.microsoft.com/office/drawing/2014/main" id="{CA71F2FE-7D0C-D7EF-C538-E36AD6D5A5D2}"/>
                </a:ext>
              </a:extLst>
            </p:cNvPr>
            <p:cNvCxnSpPr>
              <a:cxnSpLocks/>
              <a:stCxn id="88" idx="3"/>
              <a:endCxn id="74" idx="1"/>
            </p:cNvCxnSpPr>
            <p:nvPr/>
          </p:nvCxnSpPr>
          <p:spPr bwMode="auto">
            <a:xfrm>
              <a:off x="6633044" y="5064292"/>
              <a:ext cx="192867" cy="800219"/>
            </a:xfrm>
            <a:prstGeom prst="straightConnector1">
              <a:avLst/>
            </a:prstGeom>
            <a:noFill/>
            <a:ln w="28575" cap="flat" cmpd="sng" algn="ctr">
              <a:solidFill>
                <a:schemeClr val="bg1"/>
              </a:solidFill>
              <a:prstDash val="solid"/>
              <a:round/>
              <a:headEnd type="none" w="med" len="med"/>
              <a:tailEnd type="triangle"/>
            </a:ln>
            <a:effectLst/>
          </p:spPr>
        </p:cxnSp>
        <p:sp>
          <p:nvSpPr>
            <p:cNvPr id="83" name="TextBox 3">
              <a:extLst>
                <a:ext uri="{FF2B5EF4-FFF2-40B4-BE49-F238E27FC236}">
                  <a16:creationId xmlns:a16="http://schemas.microsoft.com/office/drawing/2014/main" id="{B2E6361D-0A89-F8D2-8088-E9627C418EF7}"/>
                </a:ext>
              </a:extLst>
            </p:cNvPr>
            <p:cNvSpPr txBox="1">
              <a:spLocks noChangeArrowheads="1"/>
            </p:cNvSpPr>
            <p:nvPr/>
          </p:nvSpPr>
          <p:spPr bwMode="auto">
            <a:xfrm>
              <a:off x="5638800" y="6123801"/>
              <a:ext cx="51204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Stratified by residual disease, radiographic progression, docetaxel for mHSPC</a:t>
              </a:r>
            </a:p>
          </p:txBody>
        </p:sp>
        <p:sp>
          <p:nvSpPr>
            <p:cNvPr id="88" name="Text Box 45">
              <a:extLst>
                <a:ext uri="{FF2B5EF4-FFF2-40B4-BE49-F238E27FC236}">
                  <a16:creationId xmlns:a16="http://schemas.microsoft.com/office/drawing/2014/main" id="{2457A93E-BA4F-BA59-3E1E-FA492F45B4A3}"/>
                </a:ext>
              </a:extLst>
            </p:cNvPr>
            <p:cNvSpPr txBox="1">
              <a:spLocks noChangeArrowheads="1"/>
            </p:cNvSpPr>
            <p:nvPr/>
          </p:nvSpPr>
          <p:spPr bwMode="auto">
            <a:xfrm>
              <a:off x="4987124" y="4048629"/>
              <a:ext cx="1645920" cy="2031325"/>
            </a:xfrm>
            <a:prstGeom prst="rect">
              <a:avLst/>
            </a:prstGeom>
            <a:solidFill>
              <a:schemeClr val="bg2">
                <a:lumMod val="20000"/>
                <a:lumOff val="80000"/>
              </a:schemeClr>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rPr>
                <a:t>Patients with mCRPC by radiographic and/or PSA progression during continuous ADT/post orchiectomy; </a:t>
              </a:r>
              <a:b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rPr>
              </a:b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rPr>
                <a:t>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rPr>
                <a:t>(estimated N = 350)</a:t>
              </a:r>
            </a:p>
          </p:txBody>
        </p:sp>
        <p:sp>
          <p:nvSpPr>
            <p:cNvPr id="112" name="TextBox 3">
              <a:extLst>
                <a:ext uri="{FF2B5EF4-FFF2-40B4-BE49-F238E27FC236}">
                  <a16:creationId xmlns:a16="http://schemas.microsoft.com/office/drawing/2014/main" id="{A7F20220-A4B4-83D7-2A5C-E34216B1E98E}"/>
                </a:ext>
              </a:extLst>
            </p:cNvPr>
            <p:cNvSpPr txBox="1">
              <a:spLocks noChangeArrowheads="1"/>
            </p:cNvSpPr>
            <p:nvPr/>
          </p:nvSpPr>
          <p:spPr bwMode="auto">
            <a:xfrm rot="16200000">
              <a:off x="8200395" y="4791719"/>
              <a:ext cx="15679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Randomized 1:1</a:t>
              </a:r>
            </a:p>
          </p:txBody>
        </p:sp>
        <p:sp>
          <p:nvSpPr>
            <p:cNvPr id="113" name="Rectangle 24">
              <a:extLst>
                <a:ext uri="{FF2B5EF4-FFF2-40B4-BE49-F238E27FC236}">
                  <a16:creationId xmlns:a16="http://schemas.microsoft.com/office/drawing/2014/main" id="{076ACF45-3BA0-8909-0AD4-9EE7F03A5286}"/>
                </a:ext>
              </a:extLst>
            </p:cNvPr>
            <p:cNvSpPr>
              <a:spLocks noChangeArrowheads="1"/>
            </p:cNvSpPr>
            <p:nvPr/>
          </p:nvSpPr>
          <p:spPr bwMode="auto">
            <a:xfrm>
              <a:off x="10841017" y="4055634"/>
              <a:ext cx="1234440" cy="731520"/>
            </a:xfrm>
            <a:prstGeom prst="rect">
              <a:avLst/>
            </a:prstGeom>
            <a:solidFill>
              <a:schemeClr val="accent1"/>
            </a:solidFill>
            <a:ln w="9525">
              <a:noFill/>
              <a:miter lim="800000"/>
              <a:headEnd/>
              <a:tailEnd/>
            </a:ln>
          </p:spPr>
          <p:txBody>
            <a:bodyPr wrap="none" anchor="t" anchorCtr="1"/>
            <a:lstStyle/>
            <a:p>
              <a:pPr algn="ctr" defTabSz="914400" eaLnBrk="0" fontAlgn="base" hangingPunct="0">
                <a:lnSpc>
                  <a:spcPts val="1400"/>
                </a:lnSpc>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algn="ctr" defTabSz="914400" eaLnBrk="0" fontAlgn="base" hangingPunct="0">
                <a:lnSpc>
                  <a:spcPts val="1400"/>
                </a:lnSpc>
                <a:spcBef>
                  <a:spcPct val="0"/>
                </a:spcBef>
                <a:spcAft>
                  <a:spcPct val="0"/>
                </a:spcAf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Abemaciclib </a:t>
              </a: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RP2D BID</a:t>
              </a:r>
            </a:p>
          </p:txBody>
        </p:sp>
        <p:sp>
          <p:nvSpPr>
            <p:cNvPr id="114" name="Rectangle 113">
              <a:extLst>
                <a:ext uri="{FF2B5EF4-FFF2-40B4-BE49-F238E27FC236}">
                  <a16:creationId xmlns:a16="http://schemas.microsoft.com/office/drawing/2014/main" id="{270940DE-54BD-5F14-B296-D81D187356D0}"/>
                </a:ext>
              </a:extLst>
            </p:cNvPr>
            <p:cNvSpPr>
              <a:spLocks noChangeArrowheads="1"/>
            </p:cNvSpPr>
            <p:nvPr/>
          </p:nvSpPr>
          <p:spPr bwMode="auto">
            <a:xfrm>
              <a:off x="10841018" y="5096800"/>
              <a:ext cx="1234440" cy="731520"/>
            </a:xfrm>
            <a:prstGeom prst="rect">
              <a:avLst/>
            </a:prstGeom>
            <a:solidFill>
              <a:schemeClr val="accent3"/>
            </a:solidFill>
            <a:ln w="9525">
              <a:noFill/>
              <a:miter lim="800000"/>
              <a:headEnd/>
              <a:tailEnd/>
            </a:ln>
          </p:spPr>
          <p:txBody>
            <a:bodyPr wrap="none" anchor="t" anchorCtr="1"/>
            <a:lstStyle/>
            <a:p>
              <a:pPr algn="ctr" defTabSz="914400" eaLnBrk="0" fontAlgn="base" hangingPunct="0">
                <a:lnSpc>
                  <a:spcPts val="1400"/>
                </a:lnSpc>
                <a:spcBef>
                  <a:spcPct val="0"/>
                </a:spcBef>
                <a:spcAft>
                  <a:spcPct val="0"/>
                </a:spcAf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Abiraterone</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p>
            <a:p>
              <a:pPr algn="ctr" defTabSz="914400" eaLnBrk="0" fontAlgn="base" hangingPunct="0">
                <a:lnSpc>
                  <a:spcPts val="1400"/>
                </a:lnSpc>
                <a:spcBef>
                  <a:spcPct val="0"/>
                </a:spcBef>
                <a:spcAft>
                  <a:spcPct val="0"/>
                </a:spcAft>
                <a:defRPr/>
              </a:pPr>
              <a:r>
                <a:rPr kumimoji="0" lang="en-US" alt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Prednisone</a:t>
              </a:r>
              <a:r>
                <a:rPr kumimoji="0" lang="en-US" alt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Placebo </a:t>
              </a:r>
            </a:p>
            <a:p>
              <a:pPr marL="0" marR="0" lvl="0" indent="0" algn="ctr" defTabSz="914400" rtl="0" eaLnBrk="0" fontAlgn="base" latinLnBrk="0" hangingPunct="0">
                <a:lnSpc>
                  <a:spcPts val="14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BID</a:t>
              </a:r>
            </a:p>
          </p:txBody>
        </p:sp>
        <p:sp>
          <p:nvSpPr>
            <p:cNvPr id="115" name="TextBox 3">
              <a:extLst>
                <a:ext uri="{FF2B5EF4-FFF2-40B4-BE49-F238E27FC236}">
                  <a16:creationId xmlns:a16="http://schemas.microsoft.com/office/drawing/2014/main" id="{69E93940-7253-5C07-FB19-E1E8838665AA}"/>
                </a:ext>
              </a:extLst>
            </p:cNvPr>
            <p:cNvSpPr txBox="1">
              <a:spLocks noChangeArrowheads="1"/>
            </p:cNvSpPr>
            <p:nvPr/>
          </p:nvSpPr>
          <p:spPr bwMode="auto">
            <a:xfrm rot="16200000">
              <a:off x="9903152" y="4760486"/>
              <a:ext cx="15679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Randomized 1:1</a:t>
              </a:r>
            </a:p>
          </p:txBody>
        </p:sp>
        <p:cxnSp>
          <p:nvCxnSpPr>
            <p:cNvPr id="116" name="Straight Arrow Connector 115">
              <a:extLst>
                <a:ext uri="{FF2B5EF4-FFF2-40B4-BE49-F238E27FC236}">
                  <a16:creationId xmlns:a16="http://schemas.microsoft.com/office/drawing/2014/main" id="{F916EEE5-E0FB-A568-D0A8-48FE679841F4}"/>
                </a:ext>
              </a:extLst>
            </p:cNvPr>
            <p:cNvCxnSpPr/>
            <p:nvPr/>
          </p:nvCxnSpPr>
          <p:spPr bwMode="auto">
            <a:xfrm>
              <a:off x="6712292" y="5645977"/>
              <a:ext cx="0" cy="548640"/>
            </a:xfrm>
            <a:prstGeom prst="straightConnector1">
              <a:avLst/>
            </a:prstGeom>
            <a:noFill/>
            <a:ln w="28575" cap="flat" cmpd="sng" algn="ctr">
              <a:solidFill>
                <a:schemeClr val="bg1"/>
              </a:solidFill>
              <a:prstDash val="sysDot"/>
              <a:round/>
              <a:headEnd type="none" w="med" len="med"/>
              <a:tailEnd type="triangle"/>
            </a:ln>
            <a:effectLst/>
          </p:spPr>
        </p:cxnSp>
      </p:grpSp>
      <p:sp>
        <p:nvSpPr>
          <p:cNvPr id="7" name="TextBox 6">
            <a:extLst>
              <a:ext uri="{FF2B5EF4-FFF2-40B4-BE49-F238E27FC236}">
                <a16:creationId xmlns:a16="http://schemas.microsoft.com/office/drawing/2014/main" id="{47981A1E-B6B2-B2C5-BBEF-DF0BCDEEBA14}"/>
              </a:ext>
            </a:extLst>
          </p:cNvPr>
          <p:cNvSpPr txBox="1"/>
          <p:nvPr/>
        </p:nvSpPr>
        <p:spPr>
          <a:xfrm>
            <a:off x="558003" y="4996967"/>
            <a:ext cx="3959258" cy="646331"/>
          </a:xfrm>
          <a:prstGeom prst="rect">
            <a:avLst/>
          </a:prstGeom>
          <a:solidFill>
            <a:schemeClr val="accent3"/>
          </a:solidFill>
        </p:spPr>
        <p:txBody>
          <a:bodyPr wrap="square" rtlCol="0">
            <a:spAutoFit/>
          </a:bodyPr>
          <a:lstStyle/>
          <a:p>
            <a:pPr algn="ctr"/>
            <a:r>
              <a:rPr lang="en-US" b="1" dirty="0"/>
              <a:t>Abemaciclib: oral potent CDK4/6 inhibitor; approved for ER+/HER+ BC</a:t>
            </a:r>
          </a:p>
        </p:txBody>
      </p:sp>
      <p:sp>
        <p:nvSpPr>
          <p:cNvPr id="8" name="Text Box 45">
            <a:extLst>
              <a:ext uri="{FF2B5EF4-FFF2-40B4-BE49-F238E27FC236}">
                <a16:creationId xmlns:a16="http://schemas.microsoft.com/office/drawing/2014/main" id="{C2CB413D-1B9D-D239-9979-E925E26C7CCC}"/>
              </a:ext>
            </a:extLst>
          </p:cNvPr>
          <p:cNvSpPr txBox="1">
            <a:spLocks noChangeArrowheads="1"/>
          </p:cNvSpPr>
          <p:nvPr/>
        </p:nvSpPr>
        <p:spPr bwMode="auto">
          <a:xfrm>
            <a:off x="7886980" y="2518034"/>
            <a:ext cx="36668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lang="en-GB" altLang="en-US" sz="1800" dirty="0">
                <a:solidFill>
                  <a:srgbClr val="000000"/>
                </a:solidFill>
                <a:latin typeface="Calibri" panose="020F0502020204030204" pitchFamily="34" charset="0"/>
              </a:rPr>
              <a:t>rPFS</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052542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5D76-54F2-F886-181D-27AFCB122D2F}"/>
              </a:ext>
            </a:extLst>
          </p:cNvPr>
          <p:cNvSpPr>
            <a:spLocks noGrp="1"/>
          </p:cNvSpPr>
          <p:nvPr>
            <p:ph type="title"/>
          </p:nvPr>
        </p:nvSpPr>
        <p:spPr/>
        <p:txBody>
          <a:bodyPr/>
          <a:lstStyle/>
          <a:p>
            <a:r>
              <a:rPr lang="en-US" dirty="0"/>
              <a:t>Agents Targeting the AR Pathway</a:t>
            </a:r>
          </a:p>
        </p:txBody>
      </p:sp>
      <p:sp>
        <p:nvSpPr>
          <p:cNvPr id="44" name="Content Placeholder 43">
            <a:extLst>
              <a:ext uri="{FF2B5EF4-FFF2-40B4-BE49-F238E27FC236}">
                <a16:creationId xmlns:a16="http://schemas.microsoft.com/office/drawing/2014/main" id="{11CAF32C-8AFF-2DEF-2368-4F23C22F13D0}"/>
              </a:ext>
            </a:extLst>
          </p:cNvPr>
          <p:cNvSpPr>
            <a:spLocks noGrp="1"/>
          </p:cNvSpPr>
          <p:nvPr>
            <p:ph idx="1"/>
          </p:nvPr>
        </p:nvSpPr>
        <p:spPr>
          <a:xfrm>
            <a:off x="483292" y="5255547"/>
            <a:ext cx="6485459" cy="904101"/>
          </a:xfrm>
          <a:solidFill>
            <a:schemeClr val="accent5">
              <a:lumMod val="20000"/>
              <a:lumOff val="80000"/>
            </a:schemeClr>
          </a:solidFill>
        </p:spPr>
        <p:txBody>
          <a:bodyPr/>
          <a:lstStyle/>
          <a:p>
            <a:r>
              <a:rPr lang="en-US" sz="1800" b="1" dirty="0"/>
              <a:t>ARV-766: </a:t>
            </a:r>
            <a:r>
              <a:rPr lang="en-US" sz="1800" dirty="0"/>
              <a:t>a bivalent chemical protein degrader</a:t>
            </a:r>
          </a:p>
          <a:p>
            <a:pPr lvl="1">
              <a:spcBef>
                <a:spcPts val="600"/>
              </a:spcBef>
            </a:pPr>
            <a:r>
              <a:rPr lang="en-US" sz="1600" dirty="0"/>
              <a:t>Phase II enrolling patients with 1-3 prior NHTs and ≤2 prior CT regimens (NCT05067140)</a:t>
            </a:r>
          </a:p>
        </p:txBody>
      </p:sp>
      <p:sp>
        <p:nvSpPr>
          <p:cNvPr id="4" name="Text Box 15">
            <a:extLst>
              <a:ext uri="{FF2B5EF4-FFF2-40B4-BE49-F238E27FC236}">
                <a16:creationId xmlns:a16="http://schemas.microsoft.com/office/drawing/2014/main" id="{B399701B-3284-2F7F-4BC9-46927DEA63DB}"/>
              </a:ext>
            </a:extLst>
          </p:cNvPr>
          <p:cNvSpPr txBox="1">
            <a:spLocks noChangeArrowheads="1"/>
          </p:cNvSpPr>
          <p:nvPr/>
        </p:nvSpPr>
        <p:spPr bwMode="auto">
          <a:xfrm>
            <a:off x="412751" y="63998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ltLang="en-US" sz="1200" b="0" spc="-10" dirty="0">
                <a:solidFill>
                  <a:schemeClr val="bg2"/>
                </a:solidFill>
                <a:latin typeface="Calibri" panose="020F0502020204030204" pitchFamily="34" charset="0"/>
                <a:cs typeface="Calibri" panose="020F0502020204030204" pitchFamily="34" charset="0"/>
              </a:rPr>
              <a:t>Gao. ASCO GU 2022. Abstr 17. Fizazi. ESMO 2022. Abstr 1364MO.</a:t>
            </a:r>
          </a:p>
        </p:txBody>
      </p:sp>
      <p:sp>
        <p:nvSpPr>
          <p:cNvPr id="9" name="TextBox 8">
            <a:extLst>
              <a:ext uri="{FF2B5EF4-FFF2-40B4-BE49-F238E27FC236}">
                <a16:creationId xmlns:a16="http://schemas.microsoft.com/office/drawing/2014/main" id="{C1B8E949-442F-8A42-FBEF-D9F638E7DDF4}"/>
              </a:ext>
            </a:extLst>
          </p:cNvPr>
          <p:cNvSpPr txBox="1"/>
          <p:nvPr/>
        </p:nvSpPr>
        <p:spPr>
          <a:xfrm>
            <a:off x="907369" y="1365184"/>
            <a:ext cx="5510564" cy="1200329"/>
          </a:xfrm>
          <a:prstGeom prst="rect">
            <a:avLst/>
          </a:prstGeom>
          <a:solidFill>
            <a:schemeClr val="accent5">
              <a:lumMod val="20000"/>
              <a:lumOff val="80000"/>
            </a:schemeClr>
          </a:solidFill>
        </p:spPr>
        <p:txBody>
          <a:bodyPr wrap="square" rtlCol="0">
            <a:spAutoFit/>
          </a:bodyPr>
          <a:lstStyle/>
          <a:p>
            <a:pPr algn="ctr"/>
            <a:r>
              <a:rPr lang="en-US" b="1" dirty="0">
                <a:solidFill>
                  <a:schemeClr val="bg1"/>
                </a:solidFill>
              </a:rPr>
              <a:t>Bavdegalutamide (ARV-110): </a:t>
            </a:r>
            <a:r>
              <a:rPr lang="en-US" dirty="0">
                <a:solidFill>
                  <a:schemeClr val="bg1"/>
                </a:solidFill>
              </a:rPr>
              <a:t>a </a:t>
            </a:r>
            <a:r>
              <a:rPr lang="en-US" b="0" i="0" dirty="0">
                <a:solidFill>
                  <a:schemeClr val="bg1"/>
                </a:solidFill>
                <a:effectLst/>
              </a:rPr>
              <a:t>bivalent chemical protein degrader, </a:t>
            </a:r>
            <a:r>
              <a:rPr lang="en-US" dirty="0">
                <a:solidFill>
                  <a:schemeClr val="bg1"/>
                </a:solidFill>
              </a:rPr>
              <a:t>degrades the androgen receptor</a:t>
            </a:r>
            <a:br>
              <a:rPr lang="en-US" dirty="0">
                <a:solidFill>
                  <a:schemeClr val="bg1"/>
                </a:solidFill>
              </a:rPr>
            </a:br>
            <a:br>
              <a:rPr lang="en-US" dirty="0">
                <a:solidFill>
                  <a:schemeClr val="bg1"/>
                </a:solidFill>
              </a:rPr>
            </a:br>
            <a:r>
              <a:rPr lang="en-US" b="1" dirty="0">
                <a:solidFill>
                  <a:schemeClr val="bg1"/>
                </a:solidFill>
              </a:rPr>
              <a:t>Phase I/II Trial in mCRPC After ≥2 Prior Tx </a:t>
            </a:r>
          </a:p>
        </p:txBody>
      </p:sp>
      <p:grpSp>
        <p:nvGrpSpPr>
          <p:cNvPr id="32" name="Group 31">
            <a:extLst>
              <a:ext uri="{FF2B5EF4-FFF2-40B4-BE49-F238E27FC236}">
                <a16:creationId xmlns:a16="http://schemas.microsoft.com/office/drawing/2014/main" id="{1ABBBA39-B6F2-E25B-98C5-E8A3A7527588}"/>
              </a:ext>
            </a:extLst>
          </p:cNvPr>
          <p:cNvGrpSpPr>
            <a:grpSpLocks/>
          </p:cNvGrpSpPr>
          <p:nvPr/>
        </p:nvGrpSpPr>
        <p:grpSpPr>
          <a:xfrm>
            <a:off x="279234" y="2537113"/>
            <a:ext cx="6093410" cy="2493437"/>
            <a:chOff x="278141" y="3773625"/>
            <a:chExt cx="6924329" cy="2544323"/>
          </a:xfrm>
        </p:grpSpPr>
        <p:sp>
          <p:nvSpPr>
            <p:cNvPr id="3" name="Oval 2">
              <a:extLst>
                <a:ext uri="{FF2B5EF4-FFF2-40B4-BE49-F238E27FC236}">
                  <a16:creationId xmlns:a16="http://schemas.microsoft.com/office/drawing/2014/main" id="{30F54B26-B6D3-4C5D-07AE-15DDFF546D97}"/>
                </a:ext>
              </a:extLst>
            </p:cNvPr>
            <p:cNvSpPr/>
            <p:nvPr/>
          </p:nvSpPr>
          <p:spPr bwMode="auto">
            <a:xfrm>
              <a:off x="868453" y="3945650"/>
              <a:ext cx="182880" cy="182880"/>
            </a:xfrm>
            <a:prstGeom prst="ellipse">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Connector 10">
              <a:extLst>
                <a:ext uri="{FF2B5EF4-FFF2-40B4-BE49-F238E27FC236}">
                  <a16:creationId xmlns:a16="http://schemas.microsoft.com/office/drawing/2014/main" id="{4C1D55D9-4644-EEC0-6055-3982E705080D}"/>
                </a:ext>
              </a:extLst>
            </p:cNvPr>
            <p:cNvCxnSpPr>
              <a:cxnSpLocks/>
            </p:cNvCxnSpPr>
            <p:nvPr/>
          </p:nvCxnSpPr>
          <p:spPr bwMode="auto">
            <a:xfrm>
              <a:off x="1296711" y="3945650"/>
              <a:ext cx="0" cy="2245521"/>
            </a:xfrm>
            <a:prstGeom prst="line">
              <a:avLst/>
            </a:prstGeom>
            <a:noFill/>
            <a:ln w="28575" cap="flat" cmpd="sng" algn="ctr">
              <a:solidFill>
                <a:schemeClr val="bg1"/>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F25D9C9E-320E-998A-80D8-AB0B8A0BA929}"/>
                </a:ext>
              </a:extLst>
            </p:cNvPr>
            <p:cNvGrpSpPr/>
            <p:nvPr/>
          </p:nvGrpSpPr>
          <p:grpSpPr>
            <a:xfrm>
              <a:off x="1239067" y="4819320"/>
              <a:ext cx="71066" cy="1350073"/>
              <a:chOff x="704356" y="4277154"/>
              <a:chExt cx="71068" cy="2007215"/>
            </a:xfrm>
          </p:grpSpPr>
          <p:cxnSp>
            <p:nvCxnSpPr>
              <p:cNvPr id="13" name="Straight Connector 12">
                <a:extLst>
                  <a:ext uri="{FF2B5EF4-FFF2-40B4-BE49-F238E27FC236}">
                    <a16:creationId xmlns:a16="http://schemas.microsoft.com/office/drawing/2014/main" id="{D01F4A78-6D2F-A09C-D5F7-F13B9F048509}"/>
                  </a:ext>
                </a:extLst>
              </p:cNvPr>
              <p:cNvCxnSpPr>
                <a:cxnSpLocks/>
              </p:cNvCxnSpPr>
              <p:nvPr/>
            </p:nvCxnSpPr>
            <p:spPr bwMode="auto">
              <a:xfrm>
                <a:off x="704356" y="4277154"/>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BEFBBDC-BCC7-47B5-3F6E-CFEF7FA4F7EB}"/>
                  </a:ext>
                </a:extLst>
              </p:cNvPr>
              <p:cNvCxnSpPr>
                <a:cxnSpLocks/>
              </p:cNvCxnSpPr>
              <p:nvPr/>
            </p:nvCxnSpPr>
            <p:spPr bwMode="auto">
              <a:xfrm>
                <a:off x="704356" y="4611690"/>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22B573B-4418-611A-A000-6B309380FE81}"/>
                  </a:ext>
                </a:extLst>
              </p:cNvPr>
              <p:cNvCxnSpPr>
                <a:cxnSpLocks/>
              </p:cNvCxnSpPr>
              <p:nvPr/>
            </p:nvCxnSpPr>
            <p:spPr bwMode="auto">
              <a:xfrm>
                <a:off x="704356" y="4946226"/>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720103B-57C3-E4FB-2234-7D7791D70E4C}"/>
                  </a:ext>
                </a:extLst>
              </p:cNvPr>
              <p:cNvCxnSpPr>
                <a:cxnSpLocks/>
              </p:cNvCxnSpPr>
              <p:nvPr/>
            </p:nvCxnSpPr>
            <p:spPr bwMode="auto">
              <a:xfrm>
                <a:off x="704356" y="5280762"/>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DD93D0B-F382-6B4E-4A3A-3768AE29515D}"/>
                  </a:ext>
                </a:extLst>
              </p:cNvPr>
              <p:cNvCxnSpPr>
                <a:cxnSpLocks/>
              </p:cNvCxnSpPr>
              <p:nvPr/>
            </p:nvCxnSpPr>
            <p:spPr bwMode="auto">
              <a:xfrm>
                <a:off x="704356" y="5615298"/>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D9C3A72-D169-A516-E5BD-CCE1C0C30348}"/>
                  </a:ext>
                </a:extLst>
              </p:cNvPr>
              <p:cNvCxnSpPr>
                <a:cxnSpLocks/>
              </p:cNvCxnSpPr>
              <p:nvPr/>
            </p:nvCxnSpPr>
            <p:spPr bwMode="auto">
              <a:xfrm>
                <a:off x="704356" y="5949834"/>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F7B575D-5D87-0088-1977-3A5504BCC049}"/>
                  </a:ext>
                </a:extLst>
              </p:cNvPr>
              <p:cNvCxnSpPr>
                <a:cxnSpLocks/>
              </p:cNvCxnSpPr>
              <p:nvPr/>
            </p:nvCxnSpPr>
            <p:spPr bwMode="auto">
              <a:xfrm>
                <a:off x="704356" y="6284369"/>
                <a:ext cx="71068"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8EF3B395-5AD2-DA0B-26B9-8C8602FB5342}"/>
                </a:ext>
              </a:extLst>
            </p:cNvPr>
            <p:cNvSpPr txBox="1"/>
            <p:nvPr/>
          </p:nvSpPr>
          <p:spPr bwMode="auto">
            <a:xfrm>
              <a:off x="851356" y="377362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a:t>
              </a:r>
            </a:p>
          </p:txBody>
        </p:sp>
        <p:sp>
          <p:nvSpPr>
            <p:cNvPr id="21" name="TextBox 20">
              <a:extLst>
                <a:ext uri="{FF2B5EF4-FFF2-40B4-BE49-F238E27FC236}">
                  <a16:creationId xmlns:a16="http://schemas.microsoft.com/office/drawing/2014/main" id="{0FECD1EF-DC9F-263F-A3C0-A4B7133E8DF8}"/>
                </a:ext>
              </a:extLst>
            </p:cNvPr>
            <p:cNvSpPr txBox="1"/>
            <p:nvPr/>
          </p:nvSpPr>
          <p:spPr bwMode="auto">
            <a:xfrm>
              <a:off x="851356" y="390856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p>
          </p:txBody>
        </p:sp>
        <p:sp>
          <p:nvSpPr>
            <p:cNvPr id="22" name="TextBox 21">
              <a:extLst>
                <a:ext uri="{FF2B5EF4-FFF2-40B4-BE49-F238E27FC236}">
                  <a16:creationId xmlns:a16="http://schemas.microsoft.com/office/drawing/2014/main" id="{0277B1AC-39E1-0EE9-CEE5-ABE9C9C6A8BE}"/>
                </a:ext>
              </a:extLst>
            </p:cNvPr>
            <p:cNvSpPr txBox="1"/>
            <p:nvPr/>
          </p:nvSpPr>
          <p:spPr bwMode="auto">
            <a:xfrm>
              <a:off x="851356" y="421494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49A818DD-53D9-334E-552B-4D4ABA33C2B0}"/>
                </a:ext>
              </a:extLst>
            </p:cNvPr>
            <p:cNvSpPr txBox="1"/>
            <p:nvPr/>
          </p:nvSpPr>
          <p:spPr bwMode="auto">
            <a:xfrm>
              <a:off x="942728" y="466002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4" name="TextBox 23">
              <a:extLst>
                <a:ext uri="{FF2B5EF4-FFF2-40B4-BE49-F238E27FC236}">
                  <a16:creationId xmlns:a16="http://schemas.microsoft.com/office/drawing/2014/main" id="{3AAC880F-AC7A-8492-727A-6A7E03CFE043}"/>
                </a:ext>
              </a:extLst>
            </p:cNvPr>
            <p:cNvSpPr txBox="1"/>
            <p:nvPr/>
          </p:nvSpPr>
          <p:spPr bwMode="auto">
            <a:xfrm>
              <a:off x="1034722" y="5106775"/>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5" name="TextBox 24">
              <a:extLst>
                <a:ext uri="{FF2B5EF4-FFF2-40B4-BE49-F238E27FC236}">
                  <a16:creationId xmlns:a16="http://schemas.microsoft.com/office/drawing/2014/main" id="{C4D01CD5-54D8-CDC8-695E-E5A60237B9F7}"/>
                </a:ext>
              </a:extLst>
            </p:cNvPr>
            <p:cNvSpPr txBox="1"/>
            <p:nvPr/>
          </p:nvSpPr>
          <p:spPr bwMode="auto">
            <a:xfrm>
              <a:off x="888226" y="5561467"/>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6" name="TextBox 25">
              <a:extLst>
                <a:ext uri="{FF2B5EF4-FFF2-40B4-BE49-F238E27FC236}">
                  <a16:creationId xmlns:a16="http://schemas.microsoft.com/office/drawing/2014/main" id="{DCDFADD4-C5A6-55AC-A0AF-5AA53BF9FCD8}"/>
                </a:ext>
              </a:extLst>
            </p:cNvPr>
            <p:cNvSpPr txBox="1"/>
            <p:nvPr/>
          </p:nvSpPr>
          <p:spPr bwMode="auto">
            <a:xfrm>
              <a:off x="813950" y="6010171"/>
              <a:ext cx="513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30" name="Group 29">
              <a:extLst>
                <a:ext uri="{FF2B5EF4-FFF2-40B4-BE49-F238E27FC236}">
                  <a16:creationId xmlns:a16="http://schemas.microsoft.com/office/drawing/2014/main" id="{282C7A15-13E7-ED7A-91D2-81A4649CBBD1}"/>
                </a:ext>
              </a:extLst>
            </p:cNvPr>
            <p:cNvGrpSpPr/>
            <p:nvPr/>
          </p:nvGrpSpPr>
          <p:grpSpPr>
            <a:xfrm>
              <a:off x="1230840" y="3948272"/>
              <a:ext cx="71066" cy="643867"/>
              <a:chOff x="704356" y="5327106"/>
              <a:chExt cx="71068" cy="957263"/>
            </a:xfrm>
          </p:grpSpPr>
          <p:cxnSp>
            <p:nvCxnSpPr>
              <p:cNvPr id="34" name="Straight Connector 33">
                <a:extLst>
                  <a:ext uri="{FF2B5EF4-FFF2-40B4-BE49-F238E27FC236}">
                    <a16:creationId xmlns:a16="http://schemas.microsoft.com/office/drawing/2014/main" id="{E6FCE3B7-D551-7A45-CDF0-6CD737EFC479}"/>
                  </a:ext>
                </a:extLst>
              </p:cNvPr>
              <p:cNvCxnSpPr>
                <a:cxnSpLocks/>
              </p:cNvCxnSpPr>
              <p:nvPr/>
            </p:nvCxnSpPr>
            <p:spPr bwMode="auto">
              <a:xfrm>
                <a:off x="704356" y="5327106"/>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0AF559D-6D6C-B14F-5093-376A4DA28A36}"/>
                  </a:ext>
                </a:extLst>
              </p:cNvPr>
              <p:cNvCxnSpPr>
                <a:cxnSpLocks/>
              </p:cNvCxnSpPr>
              <p:nvPr/>
            </p:nvCxnSpPr>
            <p:spPr bwMode="auto">
              <a:xfrm>
                <a:off x="704356" y="5499441"/>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9ED5382-E26B-8558-2E97-F108009F4370}"/>
                  </a:ext>
                </a:extLst>
              </p:cNvPr>
              <p:cNvCxnSpPr>
                <a:cxnSpLocks/>
              </p:cNvCxnSpPr>
              <p:nvPr/>
            </p:nvCxnSpPr>
            <p:spPr bwMode="auto">
              <a:xfrm>
                <a:off x="704356" y="5949834"/>
                <a:ext cx="7106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07882C9-FA84-8F39-CC62-A112867B20AA}"/>
                  </a:ext>
                </a:extLst>
              </p:cNvPr>
              <p:cNvCxnSpPr>
                <a:cxnSpLocks/>
              </p:cNvCxnSpPr>
              <p:nvPr/>
            </p:nvCxnSpPr>
            <p:spPr bwMode="auto">
              <a:xfrm>
                <a:off x="704356" y="6284369"/>
                <a:ext cx="71068" cy="0"/>
              </a:xfrm>
              <a:prstGeom prst="line">
                <a:avLst/>
              </a:prstGeom>
              <a:noFill/>
              <a:ln w="28575" cap="flat" cmpd="sng" algn="ctr">
                <a:solidFill>
                  <a:schemeClr val="bg1"/>
                </a:solidFill>
                <a:prstDash val="solid"/>
                <a:round/>
                <a:headEnd type="none" w="med" len="med"/>
                <a:tailEnd type="none" w="med" len="med"/>
              </a:ln>
              <a:effectLst/>
            </p:spPr>
          </p:cxnSp>
        </p:grpSp>
        <p:sp>
          <p:nvSpPr>
            <p:cNvPr id="38" name="TextBox 37">
              <a:extLst>
                <a:ext uri="{FF2B5EF4-FFF2-40B4-BE49-F238E27FC236}">
                  <a16:creationId xmlns:a16="http://schemas.microsoft.com/office/drawing/2014/main" id="{D7226F9F-6ACA-E662-5778-A8F9B6726919}"/>
                </a:ext>
              </a:extLst>
            </p:cNvPr>
            <p:cNvSpPr txBox="1"/>
            <p:nvPr/>
          </p:nvSpPr>
          <p:spPr bwMode="auto">
            <a:xfrm>
              <a:off x="941838" y="48861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39" name="TextBox 38">
              <a:extLst>
                <a:ext uri="{FF2B5EF4-FFF2-40B4-BE49-F238E27FC236}">
                  <a16:creationId xmlns:a16="http://schemas.microsoft.com/office/drawing/2014/main" id="{211BF5C6-2B6F-060B-0F5F-55A34ED947ED}"/>
                </a:ext>
              </a:extLst>
            </p:cNvPr>
            <p:cNvSpPr txBox="1"/>
            <p:nvPr/>
          </p:nvSpPr>
          <p:spPr bwMode="auto">
            <a:xfrm>
              <a:off x="881517" y="533046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40" name="TextBox 39">
              <a:extLst>
                <a:ext uri="{FF2B5EF4-FFF2-40B4-BE49-F238E27FC236}">
                  <a16:creationId xmlns:a16="http://schemas.microsoft.com/office/drawing/2014/main" id="{0383850A-C589-0366-262B-9FE3EB2F0427}"/>
                </a:ext>
              </a:extLst>
            </p:cNvPr>
            <p:cNvSpPr txBox="1"/>
            <p:nvPr/>
          </p:nvSpPr>
          <p:spPr bwMode="auto">
            <a:xfrm>
              <a:off x="898613" y="5779165"/>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41" name="TextBox 40">
              <a:extLst>
                <a:ext uri="{FF2B5EF4-FFF2-40B4-BE49-F238E27FC236}">
                  <a16:creationId xmlns:a16="http://schemas.microsoft.com/office/drawing/2014/main" id="{BF40981C-FE78-427D-9069-B773621B2718}"/>
                </a:ext>
              </a:extLst>
            </p:cNvPr>
            <p:cNvSpPr txBox="1"/>
            <p:nvPr/>
          </p:nvSpPr>
          <p:spPr bwMode="auto">
            <a:xfrm rot="16200000">
              <a:off x="-385574" y="4671627"/>
              <a:ext cx="1991947" cy="66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b="1" i="0" dirty="0">
                  <a:solidFill>
                    <a:schemeClr val="bg1"/>
                  </a:solidFill>
                  <a:effectLst/>
                </a:rPr>
                <a:t>Best % PSA Change From Baseline</a:t>
              </a:r>
              <a:endParaRPr lang="en-US" sz="1600" b="1" dirty="0">
                <a:solidFill>
                  <a:schemeClr val="bg1"/>
                </a:solidFill>
              </a:endParaRPr>
            </a:p>
          </p:txBody>
        </p:sp>
        <p:grpSp>
          <p:nvGrpSpPr>
            <p:cNvPr id="48" name="Group 47">
              <a:extLst>
                <a:ext uri="{FF2B5EF4-FFF2-40B4-BE49-F238E27FC236}">
                  <a16:creationId xmlns:a16="http://schemas.microsoft.com/office/drawing/2014/main" id="{810F8A1D-FB5C-8FFC-8E80-A6B6486D01C1}"/>
                </a:ext>
              </a:extLst>
            </p:cNvPr>
            <p:cNvGrpSpPr/>
            <p:nvPr/>
          </p:nvGrpSpPr>
          <p:grpSpPr>
            <a:xfrm>
              <a:off x="1195125" y="4187621"/>
              <a:ext cx="114121" cy="104660"/>
              <a:chOff x="1195125" y="4187621"/>
              <a:chExt cx="114121" cy="104660"/>
            </a:xfrm>
          </p:grpSpPr>
          <p:cxnSp>
            <p:nvCxnSpPr>
              <p:cNvPr id="43" name="Straight Connector 42">
                <a:extLst>
                  <a:ext uri="{FF2B5EF4-FFF2-40B4-BE49-F238E27FC236}">
                    <a16:creationId xmlns:a16="http://schemas.microsoft.com/office/drawing/2014/main" id="{81635D4B-8F30-E57D-6332-0334DF011C7E}"/>
                  </a:ext>
                </a:extLst>
              </p:cNvPr>
              <p:cNvCxnSpPr>
                <a:cxnSpLocks/>
              </p:cNvCxnSpPr>
              <p:nvPr/>
            </p:nvCxnSpPr>
            <p:spPr bwMode="auto">
              <a:xfrm flipV="1">
                <a:off x="1195125" y="4187621"/>
                <a:ext cx="96392" cy="40532"/>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C6D98FC-6605-9600-C1B9-78E7670E94D1}"/>
                  </a:ext>
                </a:extLst>
              </p:cNvPr>
              <p:cNvCxnSpPr>
                <a:cxnSpLocks/>
              </p:cNvCxnSpPr>
              <p:nvPr/>
            </p:nvCxnSpPr>
            <p:spPr bwMode="auto">
              <a:xfrm flipV="1">
                <a:off x="1212854" y="4251749"/>
                <a:ext cx="96392" cy="40532"/>
              </a:xfrm>
              <a:prstGeom prst="line">
                <a:avLst/>
              </a:prstGeom>
              <a:noFill/>
              <a:ln w="28575" cap="flat" cmpd="sng" algn="ctr">
                <a:solidFill>
                  <a:schemeClr val="bg1"/>
                </a:solidFill>
                <a:prstDash val="solid"/>
                <a:round/>
                <a:headEnd type="none" w="med" len="med"/>
                <a:tailEnd type="none" w="med" len="med"/>
              </a:ln>
              <a:effectLst/>
            </p:spPr>
          </p:cxnSp>
        </p:grpSp>
        <p:sp>
          <p:nvSpPr>
            <p:cNvPr id="49" name="Rectangle 48">
              <a:extLst>
                <a:ext uri="{FF2B5EF4-FFF2-40B4-BE49-F238E27FC236}">
                  <a16:creationId xmlns:a16="http://schemas.microsoft.com/office/drawing/2014/main" id="{F7B49107-24DF-D419-CE8F-1395C06D51A4}"/>
                </a:ext>
              </a:extLst>
            </p:cNvPr>
            <p:cNvSpPr/>
            <p:nvPr/>
          </p:nvSpPr>
          <p:spPr bwMode="auto">
            <a:xfrm>
              <a:off x="1404991" y="4037090"/>
              <a:ext cx="118990" cy="122767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TextBox 49">
              <a:extLst>
                <a:ext uri="{FF2B5EF4-FFF2-40B4-BE49-F238E27FC236}">
                  <a16:creationId xmlns:a16="http://schemas.microsoft.com/office/drawing/2014/main" id="{5F2259A3-212C-CDE5-30F9-5DE1059A514A}"/>
                </a:ext>
              </a:extLst>
            </p:cNvPr>
            <p:cNvSpPr txBox="1"/>
            <p:nvPr/>
          </p:nvSpPr>
          <p:spPr bwMode="auto">
            <a:xfrm>
              <a:off x="5893814" y="4030671"/>
              <a:ext cx="7489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dirty="0">
                  <a:solidFill>
                    <a:schemeClr val="bg1"/>
                  </a:solidFill>
                  <a:latin typeface="Calibri" panose="020F0502020204030204" pitchFamily="34" charset="0"/>
                </a:rPr>
                <a:t>Phase I</a:t>
              </a:r>
            </a:p>
            <a:p>
              <a:pPr>
                <a:lnSpc>
                  <a:spcPct val="100000"/>
                </a:lnSpc>
                <a:spcAft>
                  <a:spcPct val="0"/>
                </a:spcAft>
                <a:buClrTx/>
                <a:buFontTx/>
                <a:buNone/>
              </a:pPr>
              <a:r>
                <a:rPr lang="en-US" sz="1400" b="0" dirty="0">
                  <a:solidFill>
                    <a:schemeClr val="bg1"/>
                  </a:solidFill>
                  <a:latin typeface="Calibri" panose="020F0502020204030204" pitchFamily="34" charset="0"/>
                </a:rPr>
                <a:t>Phase II</a:t>
              </a:r>
            </a:p>
          </p:txBody>
        </p:sp>
        <p:sp>
          <p:nvSpPr>
            <p:cNvPr id="51" name="Rectangle 50">
              <a:extLst>
                <a:ext uri="{FF2B5EF4-FFF2-40B4-BE49-F238E27FC236}">
                  <a16:creationId xmlns:a16="http://schemas.microsoft.com/office/drawing/2014/main" id="{1282E333-1A23-D37D-D082-814E94232DD0}"/>
                </a:ext>
              </a:extLst>
            </p:cNvPr>
            <p:cNvSpPr/>
            <p:nvPr/>
          </p:nvSpPr>
          <p:spPr bwMode="auto">
            <a:xfrm>
              <a:off x="5836092" y="4144831"/>
              <a:ext cx="93712" cy="937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08BF4C25-7377-844B-23BF-527A592F477B}"/>
                </a:ext>
              </a:extLst>
            </p:cNvPr>
            <p:cNvSpPr/>
            <p:nvPr/>
          </p:nvSpPr>
          <p:spPr bwMode="auto">
            <a:xfrm>
              <a:off x="5833534" y="4357613"/>
              <a:ext cx="93712" cy="9371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000A87DB-B9E8-922E-ABDB-5472B865F1D7}"/>
                </a:ext>
              </a:extLst>
            </p:cNvPr>
            <p:cNvSpPr/>
            <p:nvPr/>
          </p:nvSpPr>
          <p:spPr bwMode="auto">
            <a:xfrm>
              <a:off x="1590858" y="4113181"/>
              <a:ext cx="118990" cy="115158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F5A93949-3949-BCC8-675C-0442F7665682}"/>
                </a:ext>
              </a:extLst>
            </p:cNvPr>
            <p:cNvSpPr/>
            <p:nvPr/>
          </p:nvSpPr>
          <p:spPr bwMode="auto">
            <a:xfrm>
              <a:off x="1776725" y="4403851"/>
              <a:ext cx="118990" cy="8609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424E5E84-701F-D7DD-55B4-62D1469980FF}"/>
                </a:ext>
              </a:extLst>
            </p:cNvPr>
            <p:cNvSpPr/>
            <p:nvPr/>
          </p:nvSpPr>
          <p:spPr bwMode="auto">
            <a:xfrm>
              <a:off x="1962592" y="4592139"/>
              <a:ext cx="118990" cy="67261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0E02863-F1A8-9373-BB7D-9B2826696883}"/>
                </a:ext>
              </a:extLst>
            </p:cNvPr>
            <p:cNvSpPr/>
            <p:nvPr/>
          </p:nvSpPr>
          <p:spPr bwMode="auto">
            <a:xfrm>
              <a:off x="2148459" y="4686420"/>
              <a:ext cx="118990" cy="5783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A162C88F-68B6-5DEA-7AAD-3866BCC13CFE}"/>
                </a:ext>
              </a:extLst>
            </p:cNvPr>
            <p:cNvSpPr/>
            <p:nvPr/>
          </p:nvSpPr>
          <p:spPr bwMode="auto">
            <a:xfrm>
              <a:off x="2334326" y="4877106"/>
              <a:ext cx="118990" cy="3876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4BBA29D1-F01E-640C-2693-3DFA83865F56}"/>
                </a:ext>
              </a:extLst>
            </p:cNvPr>
            <p:cNvSpPr/>
            <p:nvPr/>
          </p:nvSpPr>
          <p:spPr bwMode="auto">
            <a:xfrm>
              <a:off x="2520192" y="5003885"/>
              <a:ext cx="118990" cy="26087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29A01BE3-D9DB-F860-3700-1DEDAB791C78}"/>
                </a:ext>
              </a:extLst>
            </p:cNvPr>
            <p:cNvSpPr/>
            <p:nvPr/>
          </p:nvSpPr>
          <p:spPr bwMode="auto">
            <a:xfrm>
              <a:off x="3078434" y="5264756"/>
              <a:ext cx="118990" cy="7659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C838B98-A991-58FD-663D-63876E53871F}"/>
                </a:ext>
              </a:extLst>
            </p:cNvPr>
            <p:cNvSpPr/>
            <p:nvPr/>
          </p:nvSpPr>
          <p:spPr bwMode="auto">
            <a:xfrm>
              <a:off x="3263962" y="5264757"/>
              <a:ext cx="118990" cy="14532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D645BE0E-8C64-A5C1-39A7-F0DCB457A766}"/>
                </a:ext>
              </a:extLst>
            </p:cNvPr>
            <p:cNvSpPr/>
            <p:nvPr/>
          </p:nvSpPr>
          <p:spPr bwMode="auto">
            <a:xfrm>
              <a:off x="3449490" y="5264756"/>
              <a:ext cx="118990" cy="2643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27903AAC-3284-ED37-43C4-FA40458BE97D}"/>
                </a:ext>
              </a:extLst>
            </p:cNvPr>
            <p:cNvSpPr/>
            <p:nvPr/>
          </p:nvSpPr>
          <p:spPr bwMode="auto">
            <a:xfrm>
              <a:off x="3635018" y="5264756"/>
              <a:ext cx="118990" cy="33718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7727888F-35AE-B9BB-6A33-57EDDAF57B91}"/>
                </a:ext>
              </a:extLst>
            </p:cNvPr>
            <p:cNvSpPr/>
            <p:nvPr/>
          </p:nvSpPr>
          <p:spPr bwMode="auto">
            <a:xfrm>
              <a:off x="3820546" y="5264756"/>
              <a:ext cx="118990" cy="3734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D7F3FDDF-9955-537B-9C90-640710112943}"/>
                </a:ext>
              </a:extLst>
            </p:cNvPr>
            <p:cNvSpPr/>
            <p:nvPr/>
          </p:nvSpPr>
          <p:spPr bwMode="auto">
            <a:xfrm>
              <a:off x="4006074" y="5264757"/>
              <a:ext cx="118990" cy="4349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1F2D454-EBC6-CCF8-D694-3BDC4772B6C3}"/>
                </a:ext>
              </a:extLst>
            </p:cNvPr>
            <p:cNvSpPr/>
            <p:nvPr/>
          </p:nvSpPr>
          <p:spPr bwMode="auto">
            <a:xfrm>
              <a:off x="4191602" y="5264756"/>
              <a:ext cx="118990" cy="5516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8845BAFF-77C2-6AB6-E662-A6362C38F72F}"/>
                </a:ext>
              </a:extLst>
            </p:cNvPr>
            <p:cNvSpPr/>
            <p:nvPr/>
          </p:nvSpPr>
          <p:spPr bwMode="auto">
            <a:xfrm>
              <a:off x="4377130" y="5273093"/>
              <a:ext cx="118990" cy="55163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99E8AECB-E9B9-DBFD-B7FB-18225D066426}"/>
                </a:ext>
              </a:extLst>
            </p:cNvPr>
            <p:cNvSpPr/>
            <p:nvPr/>
          </p:nvSpPr>
          <p:spPr bwMode="auto">
            <a:xfrm>
              <a:off x="4562658" y="5269345"/>
              <a:ext cx="118990" cy="55944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630AB216-A5F0-854A-D8B0-28D81714987C}"/>
                </a:ext>
              </a:extLst>
            </p:cNvPr>
            <p:cNvSpPr/>
            <p:nvPr/>
          </p:nvSpPr>
          <p:spPr bwMode="auto">
            <a:xfrm>
              <a:off x="4748186" y="5269345"/>
              <a:ext cx="118990" cy="60517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E825F504-AE85-7D98-CC74-DD0229F96361}"/>
                </a:ext>
              </a:extLst>
            </p:cNvPr>
            <p:cNvSpPr/>
            <p:nvPr/>
          </p:nvSpPr>
          <p:spPr bwMode="auto">
            <a:xfrm>
              <a:off x="4933714" y="5264041"/>
              <a:ext cx="118990" cy="6613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63EDDDC-FDF5-3F2E-07B2-5F77127806C4}"/>
                </a:ext>
              </a:extLst>
            </p:cNvPr>
            <p:cNvSpPr/>
            <p:nvPr/>
          </p:nvSpPr>
          <p:spPr bwMode="auto">
            <a:xfrm>
              <a:off x="5119242" y="5274765"/>
              <a:ext cx="118990" cy="66130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2CC46357-843F-0D22-F267-00CD12C9FCE0}"/>
                </a:ext>
              </a:extLst>
            </p:cNvPr>
            <p:cNvSpPr/>
            <p:nvPr/>
          </p:nvSpPr>
          <p:spPr bwMode="auto">
            <a:xfrm>
              <a:off x="5304770" y="5267058"/>
              <a:ext cx="118990" cy="7679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29F281B-B34C-195F-6AE8-8AFBF91626E0}"/>
                </a:ext>
              </a:extLst>
            </p:cNvPr>
            <p:cNvSpPr/>
            <p:nvPr/>
          </p:nvSpPr>
          <p:spPr bwMode="auto">
            <a:xfrm>
              <a:off x="5490298" y="5259350"/>
              <a:ext cx="118990" cy="7951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50177774-A457-7755-78F6-4A16501D04EA}"/>
                </a:ext>
              </a:extLst>
            </p:cNvPr>
            <p:cNvSpPr/>
            <p:nvPr/>
          </p:nvSpPr>
          <p:spPr bwMode="auto">
            <a:xfrm>
              <a:off x="5675826" y="5259351"/>
              <a:ext cx="118990" cy="8120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DF4E4E4-7986-9438-09C9-C86C0677216C}"/>
                </a:ext>
              </a:extLst>
            </p:cNvPr>
            <p:cNvSpPr/>
            <p:nvPr/>
          </p:nvSpPr>
          <p:spPr bwMode="auto">
            <a:xfrm>
              <a:off x="5861354" y="5259350"/>
              <a:ext cx="118990" cy="81207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30635F05-86AA-D881-BD27-93958B300CC7}"/>
                </a:ext>
              </a:extLst>
            </p:cNvPr>
            <p:cNvSpPr/>
            <p:nvPr/>
          </p:nvSpPr>
          <p:spPr bwMode="auto">
            <a:xfrm>
              <a:off x="6046882" y="5267057"/>
              <a:ext cx="118990" cy="85526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9706F8AA-1CE2-D828-E13F-BBE2550E50A1}"/>
                </a:ext>
              </a:extLst>
            </p:cNvPr>
            <p:cNvSpPr/>
            <p:nvPr/>
          </p:nvSpPr>
          <p:spPr bwMode="auto">
            <a:xfrm>
              <a:off x="6232410" y="5267057"/>
              <a:ext cx="118990" cy="86993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6CEEB19A-AF0B-ABDD-23CD-6CEA61E447A0}"/>
                </a:ext>
              </a:extLst>
            </p:cNvPr>
            <p:cNvSpPr/>
            <p:nvPr/>
          </p:nvSpPr>
          <p:spPr bwMode="auto">
            <a:xfrm>
              <a:off x="6417933" y="5267057"/>
              <a:ext cx="118990" cy="8900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8" name="Straight Connector 77">
              <a:extLst>
                <a:ext uri="{FF2B5EF4-FFF2-40B4-BE49-F238E27FC236}">
                  <a16:creationId xmlns:a16="http://schemas.microsoft.com/office/drawing/2014/main" id="{2090AE30-0B0D-8459-A72C-C9BFD9983D0E}"/>
                </a:ext>
              </a:extLst>
            </p:cNvPr>
            <p:cNvCxnSpPr>
              <a:cxnSpLocks/>
            </p:cNvCxnSpPr>
            <p:nvPr/>
          </p:nvCxnSpPr>
          <p:spPr bwMode="auto">
            <a:xfrm>
              <a:off x="1306930" y="5546505"/>
              <a:ext cx="5337410" cy="0"/>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80" name="Straight Connector 79">
              <a:extLst>
                <a:ext uri="{FF2B5EF4-FFF2-40B4-BE49-F238E27FC236}">
                  <a16:creationId xmlns:a16="http://schemas.microsoft.com/office/drawing/2014/main" id="{8D2E3A1F-6833-07EE-3378-7128E831989C}"/>
                </a:ext>
              </a:extLst>
            </p:cNvPr>
            <p:cNvCxnSpPr>
              <a:cxnSpLocks/>
            </p:cNvCxnSpPr>
            <p:nvPr/>
          </p:nvCxnSpPr>
          <p:spPr bwMode="auto">
            <a:xfrm>
              <a:off x="1309246" y="5721286"/>
              <a:ext cx="5337410" cy="0"/>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81" name="Rectangle 80">
              <a:extLst>
                <a:ext uri="{FF2B5EF4-FFF2-40B4-BE49-F238E27FC236}">
                  <a16:creationId xmlns:a16="http://schemas.microsoft.com/office/drawing/2014/main" id="{9F205799-B645-BCF5-9453-08B7A870D0A5}"/>
                </a:ext>
              </a:extLst>
            </p:cNvPr>
            <p:cNvSpPr/>
            <p:nvPr/>
          </p:nvSpPr>
          <p:spPr bwMode="auto">
            <a:xfrm>
              <a:off x="1327232" y="4144831"/>
              <a:ext cx="449493" cy="231873"/>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TextBox 81">
              <a:extLst>
                <a:ext uri="{FF2B5EF4-FFF2-40B4-BE49-F238E27FC236}">
                  <a16:creationId xmlns:a16="http://schemas.microsoft.com/office/drawing/2014/main" id="{82023E59-76E1-05E9-B37A-8496A467F95E}"/>
                </a:ext>
              </a:extLst>
            </p:cNvPr>
            <p:cNvSpPr txBox="1"/>
            <p:nvPr/>
          </p:nvSpPr>
          <p:spPr bwMode="auto">
            <a:xfrm>
              <a:off x="2918601" y="3955063"/>
              <a:ext cx="2222127" cy="753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dirty="0">
                  <a:solidFill>
                    <a:schemeClr val="bg1"/>
                  </a:solidFill>
                  <a:latin typeface="Calibri" panose="020F0502020204030204" pitchFamily="34" charset="0"/>
                </a:rPr>
                <a:t>AR R878X/H875 Positive</a:t>
              </a:r>
            </a:p>
            <a:p>
              <a:pPr algn="ctr">
                <a:lnSpc>
                  <a:spcPct val="100000"/>
                </a:lnSpc>
                <a:spcAft>
                  <a:spcPct val="0"/>
                </a:spcAft>
                <a:buClrTx/>
                <a:buFontTx/>
                <a:buNone/>
              </a:pPr>
              <a:r>
                <a:rPr lang="en-US" sz="1400" dirty="0">
                  <a:solidFill>
                    <a:schemeClr val="bg1"/>
                  </a:solidFill>
                  <a:latin typeface="Calibri" panose="020F0502020204030204" pitchFamily="34" charset="0"/>
                </a:rPr>
                <a:t>PSA</a:t>
              </a:r>
              <a:r>
                <a:rPr lang="en-US" sz="1400" baseline="-25000" dirty="0">
                  <a:solidFill>
                    <a:schemeClr val="bg1"/>
                  </a:solidFill>
                  <a:latin typeface="Calibri" panose="020F0502020204030204" pitchFamily="34" charset="0"/>
                </a:rPr>
                <a:t>50</a:t>
              </a:r>
              <a:r>
                <a:rPr lang="en-US" sz="1400" dirty="0">
                  <a:solidFill>
                    <a:schemeClr val="bg1"/>
                  </a:solidFill>
                  <a:latin typeface="Calibri" panose="020F0502020204030204" pitchFamily="34" charset="0"/>
                </a:rPr>
                <a:t>: 46%</a:t>
              </a:r>
            </a:p>
            <a:p>
              <a:pPr algn="ctr">
                <a:lnSpc>
                  <a:spcPct val="100000"/>
                </a:lnSpc>
                <a:spcAft>
                  <a:spcPct val="0"/>
                </a:spcAft>
                <a:buClrTx/>
                <a:buFontTx/>
                <a:buNone/>
              </a:pPr>
              <a:r>
                <a:rPr lang="en-US" sz="1400" b="0" dirty="0">
                  <a:solidFill>
                    <a:schemeClr val="bg1"/>
                  </a:solidFill>
                  <a:latin typeface="Calibri" panose="020F0502020204030204" pitchFamily="34" charset="0"/>
                </a:rPr>
                <a:t>PSA</a:t>
              </a:r>
              <a:r>
                <a:rPr lang="en-US" sz="1400" b="0" baseline="-25000" dirty="0">
                  <a:solidFill>
                    <a:schemeClr val="bg1"/>
                  </a:solidFill>
                  <a:latin typeface="Calibri" panose="020F0502020204030204" pitchFamily="34" charset="0"/>
                </a:rPr>
                <a:t>30</a:t>
              </a:r>
              <a:r>
                <a:rPr lang="en-US" sz="1400" b="0" dirty="0">
                  <a:solidFill>
                    <a:schemeClr val="bg1"/>
                  </a:solidFill>
                  <a:latin typeface="Calibri" panose="020F0502020204030204" pitchFamily="34" charset="0"/>
                </a:rPr>
                <a:t>: 57%</a:t>
              </a:r>
            </a:p>
          </p:txBody>
        </p:sp>
        <p:sp>
          <p:nvSpPr>
            <p:cNvPr id="83" name="TextBox 82">
              <a:extLst>
                <a:ext uri="{FF2B5EF4-FFF2-40B4-BE49-F238E27FC236}">
                  <a16:creationId xmlns:a16="http://schemas.microsoft.com/office/drawing/2014/main" id="{03CC7805-EBA8-1205-96AD-7A22C258A1C5}"/>
                </a:ext>
              </a:extLst>
            </p:cNvPr>
            <p:cNvSpPr txBox="1"/>
            <p:nvPr/>
          </p:nvSpPr>
          <p:spPr bwMode="auto">
            <a:xfrm>
              <a:off x="6618399" y="5367137"/>
              <a:ext cx="5840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dirty="0">
                  <a:solidFill>
                    <a:schemeClr val="bg1"/>
                  </a:solidFill>
                  <a:latin typeface="Calibri" panose="020F0502020204030204" pitchFamily="34" charset="0"/>
                </a:rPr>
                <a:t>PSA</a:t>
              </a:r>
              <a:r>
                <a:rPr lang="en-US" sz="1400" baseline="-25000" dirty="0">
                  <a:solidFill>
                    <a:schemeClr val="bg1"/>
                  </a:solidFill>
                  <a:latin typeface="Calibri" panose="020F0502020204030204" pitchFamily="34" charset="0"/>
                </a:rPr>
                <a:t>30</a:t>
              </a:r>
            </a:p>
            <a:p>
              <a:pPr>
                <a:lnSpc>
                  <a:spcPct val="100000"/>
                </a:lnSpc>
                <a:spcAft>
                  <a:spcPct val="0"/>
                </a:spcAft>
                <a:buClrTx/>
                <a:buFontTx/>
                <a:buNone/>
              </a:pPr>
              <a:r>
                <a:rPr lang="en-US" sz="1400" b="0" dirty="0">
                  <a:solidFill>
                    <a:schemeClr val="bg1"/>
                  </a:solidFill>
                  <a:latin typeface="Calibri" panose="020F0502020204030204" pitchFamily="34" charset="0"/>
                </a:rPr>
                <a:t>PSA</a:t>
              </a:r>
              <a:r>
                <a:rPr lang="en-US" sz="1400" b="0" baseline="-25000" dirty="0">
                  <a:solidFill>
                    <a:schemeClr val="bg1"/>
                  </a:solidFill>
                  <a:latin typeface="Calibri" panose="020F0502020204030204" pitchFamily="34" charset="0"/>
                </a:rPr>
                <a:t>50</a:t>
              </a:r>
              <a:endParaRPr lang="en-US" sz="1400" b="0" dirty="0">
                <a:solidFill>
                  <a:schemeClr val="bg1"/>
                </a:solidFill>
                <a:latin typeface="Calibri" panose="020F0502020204030204" pitchFamily="34" charset="0"/>
              </a:endParaRPr>
            </a:p>
          </p:txBody>
        </p:sp>
        <p:sp>
          <p:nvSpPr>
            <p:cNvPr id="28" name="Rectangle 27">
              <a:extLst>
                <a:ext uri="{FF2B5EF4-FFF2-40B4-BE49-F238E27FC236}">
                  <a16:creationId xmlns:a16="http://schemas.microsoft.com/office/drawing/2014/main" id="{135C503D-B767-46B9-1D10-AEDB2234933A}"/>
                </a:ext>
              </a:extLst>
            </p:cNvPr>
            <p:cNvSpPr/>
            <p:nvPr/>
          </p:nvSpPr>
          <p:spPr bwMode="auto">
            <a:xfrm>
              <a:off x="2699791" y="5236160"/>
              <a:ext cx="118990" cy="1828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4ABB45D5-CDDB-60B8-19AD-65867E3A2043}"/>
                </a:ext>
              </a:extLst>
            </p:cNvPr>
            <p:cNvCxnSpPr>
              <a:cxnSpLocks/>
            </p:cNvCxnSpPr>
            <p:nvPr/>
          </p:nvCxnSpPr>
          <p:spPr bwMode="auto">
            <a:xfrm>
              <a:off x="1310135" y="5267057"/>
              <a:ext cx="5334205" cy="0"/>
            </a:xfrm>
            <a:prstGeom prst="line">
              <a:avLst/>
            </a:prstGeom>
            <a:noFill/>
            <a:ln w="28575" cap="flat" cmpd="sng" algn="ctr">
              <a:solidFill>
                <a:schemeClr val="bg1"/>
              </a:solidFill>
              <a:prstDash val="solid"/>
              <a:round/>
              <a:headEnd type="none" w="med" len="med"/>
              <a:tailEnd type="none" w="med" len="med"/>
            </a:ln>
            <a:effectLst/>
          </p:spPr>
        </p:cxnSp>
      </p:grpSp>
      <p:sp>
        <p:nvSpPr>
          <p:cNvPr id="6" name="Rectangle 5">
            <a:extLst>
              <a:ext uri="{FF2B5EF4-FFF2-40B4-BE49-F238E27FC236}">
                <a16:creationId xmlns:a16="http://schemas.microsoft.com/office/drawing/2014/main" id="{7AEAEE1E-0E9C-838A-A6A5-15FDA9650131}"/>
              </a:ext>
            </a:extLst>
          </p:cNvPr>
          <p:cNvSpPr/>
          <p:nvPr/>
        </p:nvSpPr>
        <p:spPr bwMode="auto">
          <a:xfrm>
            <a:off x="11424439" y="4012404"/>
            <a:ext cx="59705" cy="938692"/>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7" name="TextBox 6">
            <a:extLst>
              <a:ext uri="{FF2B5EF4-FFF2-40B4-BE49-F238E27FC236}">
                <a16:creationId xmlns:a16="http://schemas.microsoft.com/office/drawing/2014/main" id="{3401BF56-E3D4-996C-8601-3D9A1ABFB7CB}"/>
              </a:ext>
            </a:extLst>
          </p:cNvPr>
          <p:cNvSpPr txBox="1"/>
          <p:nvPr/>
        </p:nvSpPr>
        <p:spPr>
          <a:xfrm>
            <a:off x="7337204" y="1160067"/>
            <a:ext cx="4619625" cy="1200329"/>
          </a:xfrm>
          <a:prstGeom prst="rect">
            <a:avLst/>
          </a:prstGeom>
          <a:solidFill>
            <a:schemeClr val="accent5">
              <a:lumMod val="20000"/>
              <a:lumOff val="80000"/>
            </a:schemeClr>
          </a:solidFill>
        </p:spPr>
        <p:txBody>
          <a:bodyPr wrap="square" rtlCol="0">
            <a:spAutoFit/>
          </a:bodyPr>
          <a:lstStyle/>
          <a:p>
            <a:pPr algn="ctr"/>
            <a:r>
              <a:rPr lang="en-US" b="1" dirty="0">
                <a:solidFill>
                  <a:schemeClr val="bg1"/>
                </a:solidFill>
              </a:rPr>
              <a:t>ODM-208: </a:t>
            </a:r>
            <a:r>
              <a:rPr lang="en-US" dirty="0">
                <a:solidFill>
                  <a:schemeClr val="bg1"/>
                </a:solidFill>
              </a:rPr>
              <a:t>CYP11A1 inhibitor, suppresses steroid hormone synthesis </a:t>
            </a:r>
            <a:br>
              <a:rPr lang="en-US" dirty="0">
                <a:solidFill>
                  <a:schemeClr val="bg1"/>
                </a:solidFill>
              </a:rPr>
            </a:br>
            <a:r>
              <a:rPr lang="en-US" b="1" dirty="0">
                <a:solidFill>
                  <a:schemeClr val="bg1"/>
                </a:solidFill>
              </a:rPr>
              <a:t>CYPIDES Trial: Phase II Expansion in AR-LBD</a:t>
            </a:r>
            <a:r>
              <a:rPr lang="en-US" b="1" baseline="30000" dirty="0">
                <a:solidFill>
                  <a:schemeClr val="bg1"/>
                </a:solidFill>
              </a:rPr>
              <a:t>mut</a:t>
            </a:r>
            <a:r>
              <a:rPr lang="en-US" b="1" dirty="0">
                <a:solidFill>
                  <a:schemeClr val="bg1"/>
                </a:solidFill>
              </a:rPr>
              <a:t> mCRPC, Post ARSI and Post Taxane</a:t>
            </a:r>
          </a:p>
        </p:txBody>
      </p:sp>
      <p:sp>
        <p:nvSpPr>
          <p:cNvPr id="29" name="TextBox 28">
            <a:extLst>
              <a:ext uri="{FF2B5EF4-FFF2-40B4-BE49-F238E27FC236}">
                <a16:creationId xmlns:a16="http://schemas.microsoft.com/office/drawing/2014/main" id="{9DDE8356-F9DA-E8D1-C483-DAA3DEDFC5D2}"/>
              </a:ext>
            </a:extLst>
          </p:cNvPr>
          <p:cNvSpPr txBox="1"/>
          <p:nvPr/>
        </p:nvSpPr>
        <p:spPr>
          <a:xfrm>
            <a:off x="7759390" y="2301084"/>
            <a:ext cx="4095983" cy="584775"/>
          </a:xfrm>
          <a:prstGeom prst="rect">
            <a:avLst/>
          </a:prstGeom>
          <a:noFill/>
        </p:spPr>
        <p:txBody>
          <a:bodyPr wrap="square" rtlCol="0">
            <a:spAutoFit/>
          </a:bodyPr>
          <a:lstStyle/>
          <a:p>
            <a:pPr algn="ctr"/>
            <a:r>
              <a:rPr lang="en-US" sz="1600" b="1" dirty="0">
                <a:solidFill>
                  <a:schemeClr val="bg1"/>
                </a:solidFill>
              </a:rPr>
              <a:t>Best PSA Change From Baseline </a:t>
            </a:r>
          </a:p>
          <a:p>
            <a:pPr algn="ctr"/>
            <a:r>
              <a:rPr lang="en-US" sz="1600" b="1" dirty="0">
                <a:solidFill>
                  <a:schemeClr val="bg1"/>
                </a:solidFill>
              </a:rPr>
              <a:t>in Patients With AR-LBD Mutations</a:t>
            </a:r>
          </a:p>
        </p:txBody>
      </p:sp>
      <p:sp>
        <p:nvSpPr>
          <p:cNvPr id="31" name="Rectangle: Rounded Corners 30">
            <a:extLst>
              <a:ext uri="{FF2B5EF4-FFF2-40B4-BE49-F238E27FC236}">
                <a16:creationId xmlns:a16="http://schemas.microsoft.com/office/drawing/2014/main" id="{32965BB2-C200-4980-0CD5-032EDAADEAA9}"/>
              </a:ext>
            </a:extLst>
          </p:cNvPr>
          <p:cNvSpPr/>
          <p:nvPr/>
        </p:nvSpPr>
        <p:spPr bwMode="auto">
          <a:xfrm>
            <a:off x="7603133" y="5118263"/>
            <a:ext cx="4268771" cy="637808"/>
          </a:xfrm>
          <a:prstGeom prst="roundRect">
            <a:avLst/>
          </a:prstGeom>
          <a:noFill/>
          <a:ln w="19050">
            <a:solidFill>
              <a:schemeClr val="accent3"/>
            </a:solidFill>
            <a:miter lim="800000"/>
            <a:headEnd/>
            <a:tailEnd/>
          </a:ln>
        </p:spPr>
        <p:txBody>
          <a:bodyPr rtlCol="0" anchor="b"/>
          <a:lstStyle/>
          <a:p>
            <a:pPr algn="ctr">
              <a:spcBef>
                <a:spcPct val="35000"/>
              </a:spcBef>
              <a:spcAft>
                <a:spcPct val="25000"/>
              </a:spcAft>
              <a:buClr>
                <a:schemeClr val="folHlink"/>
              </a:buClr>
            </a:pPr>
            <a:r>
              <a:rPr lang="en-US" sz="1600" b="1" dirty="0">
                <a:solidFill>
                  <a:schemeClr val="bg1"/>
                </a:solidFill>
              </a:rPr>
              <a:t>53% (24/45) of patients achieved serum PSA reduction ≥50% from baseline</a:t>
            </a:r>
          </a:p>
        </p:txBody>
      </p:sp>
      <p:sp>
        <p:nvSpPr>
          <p:cNvPr id="42" name="TextBox 41">
            <a:extLst>
              <a:ext uri="{FF2B5EF4-FFF2-40B4-BE49-F238E27FC236}">
                <a16:creationId xmlns:a16="http://schemas.microsoft.com/office/drawing/2014/main" id="{E85E9BC4-2429-4C6F-06E5-416C97C6260E}"/>
              </a:ext>
            </a:extLst>
          </p:cNvPr>
          <p:cNvSpPr txBox="1"/>
          <p:nvPr/>
        </p:nvSpPr>
        <p:spPr>
          <a:xfrm>
            <a:off x="7365788" y="3642740"/>
            <a:ext cx="448132" cy="276999"/>
          </a:xfrm>
          <a:prstGeom prst="rect">
            <a:avLst/>
          </a:prstGeom>
          <a:noFill/>
        </p:spPr>
        <p:txBody>
          <a:bodyPr wrap="square" rtlCol="0" anchor="ctr">
            <a:spAutoFit/>
          </a:bodyPr>
          <a:lstStyle/>
          <a:p>
            <a:pPr algn="r"/>
            <a:r>
              <a:rPr lang="en-US" sz="1200" dirty="0">
                <a:solidFill>
                  <a:schemeClr val="bg1"/>
                </a:solidFill>
              </a:rPr>
              <a:t>25</a:t>
            </a:r>
          </a:p>
        </p:txBody>
      </p:sp>
      <p:sp>
        <p:nvSpPr>
          <p:cNvPr id="45" name="TextBox 44">
            <a:extLst>
              <a:ext uri="{FF2B5EF4-FFF2-40B4-BE49-F238E27FC236}">
                <a16:creationId xmlns:a16="http://schemas.microsoft.com/office/drawing/2014/main" id="{8053FD50-1832-5F44-D45D-744ABE8F6698}"/>
              </a:ext>
            </a:extLst>
          </p:cNvPr>
          <p:cNvSpPr txBox="1"/>
          <p:nvPr/>
        </p:nvSpPr>
        <p:spPr>
          <a:xfrm>
            <a:off x="7359270" y="2941397"/>
            <a:ext cx="448132" cy="276999"/>
          </a:xfrm>
          <a:prstGeom prst="rect">
            <a:avLst/>
          </a:prstGeom>
          <a:noFill/>
        </p:spPr>
        <p:txBody>
          <a:bodyPr wrap="square" rtlCol="0" anchor="ctr">
            <a:spAutoFit/>
          </a:bodyPr>
          <a:lstStyle/>
          <a:p>
            <a:pPr algn="r"/>
            <a:r>
              <a:rPr lang="en-US" sz="1200" dirty="0">
                <a:solidFill>
                  <a:schemeClr val="bg1"/>
                </a:solidFill>
              </a:rPr>
              <a:t>100</a:t>
            </a:r>
          </a:p>
        </p:txBody>
      </p:sp>
      <p:sp>
        <p:nvSpPr>
          <p:cNvPr id="46" name="TextBox 45">
            <a:extLst>
              <a:ext uri="{FF2B5EF4-FFF2-40B4-BE49-F238E27FC236}">
                <a16:creationId xmlns:a16="http://schemas.microsoft.com/office/drawing/2014/main" id="{90D9C33C-917E-36B1-22E9-AB61E8A4B979}"/>
              </a:ext>
            </a:extLst>
          </p:cNvPr>
          <p:cNvSpPr txBox="1"/>
          <p:nvPr/>
        </p:nvSpPr>
        <p:spPr>
          <a:xfrm>
            <a:off x="7365788" y="3876521"/>
            <a:ext cx="448132" cy="276999"/>
          </a:xfrm>
          <a:prstGeom prst="rect">
            <a:avLst/>
          </a:prstGeom>
          <a:noFill/>
        </p:spPr>
        <p:txBody>
          <a:bodyPr wrap="square" rtlCol="0" anchor="ctr">
            <a:spAutoFit/>
          </a:bodyPr>
          <a:lstStyle/>
          <a:p>
            <a:pPr algn="r"/>
            <a:r>
              <a:rPr lang="en-US" sz="1200" dirty="0">
                <a:solidFill>
                  <a:schemeClr val="bg1"/>
                </a:solidFill>
              </a:rPr>
              <a:t>0</a:t>
            </a:r>
          </a:p>
        </p:txBody>
      </p:sp>
      <p:sp>
        <p:nvSpPr>
          <p:cNvPr id="79" name="TextBox 78">
            <a:extLst>
              <a:ext uri="{FF2B5EF4-FFF2-40B4-BE49-F238E27FC236}">
                <a16:creationId xmlns:a16="http://schemas.microsoft.com/office/drawing/2014/main" id="{4DD01F3B-1000-53A7-12D7-3B35CEEA8AF4}"/>
              </a:ext>
            </a:extLst>
          </p:cNvPr>
          <p:cNvSpPr txBox="1"/>
          <p:nvPr/>
        </p:nvSpPr>
        <p:spPr>
          <a:xfrm>
            <a:off x="7365788" y="4110302"/>
            <a:ext cx="448132" cy="276999"/>
          </a:xfrm>
          <a:prstGeom prst="rect">
            <a:avLst/>
          </a:prstGeom>
          <a:noFill/>
        </p:spPr>
        <p:txBody>
          <a:bodyPr wrap="square" rtlCol="0" anchor="ctr">
            <a:spAutoFit/>
          </a:bodyPr>
          <a:lstStyle/>
          <a:p>
            <a:pPr algn="r"/>
            <a:r>
              <a:rPr lang="en-US" sz="1200" dirty="0">
                <a:solidFill>
                  <a:schemeClr val="bg1"/>
                </a:solidFill>
              </a:rPr>
              <a:t>-25</a:t>
            </a:r>
          </a:p>
        </p:txBody>
      </p:sp>
      <p:sp>
        <p:nvSpPr>
          <p:cNvPr id="84" name="TextBox 83">
            <a:extLst>
              <a:ext uri="{FF2B5EF4-FFF2-40B4-BE49-F238E27FC236}">
                <a16:creationId xmlns:a16="http://schemas.microsoft.com/office/drawing/2014/main" id="{40ADE81B-F4DB-83AE-5812-9F619092988B}"/>
              </a:ext>
            </a:extLst>
          </p:cNvPr>
          <p:cNvSpPr txBox="1"/>
          <p:nvPr/>
        </p:nvSpPr>
        <p:spPr>
          <a:xfrm>
            <a:off x="7365788" y="4344083"/>
            <a:ext cx="448132" cy="276999"/>
          </a:xfrm>
          <a:prstGeom prst="rect">
            <a:avLst/>
          </a:prstGeom>
          <a:noFill/>
        </p:spPr>
        <p:txBody>
          <a:bodyPr wrap="square" rtlCol="0" anchor="ctr">
            <a:spAutoFit/>
          </a:bodyPr>
          <a:lstStyle/>
          <a:p>
            <a:pPr algn="r"/>
            <a:r>
              <a:rPr lang="en-US" sz="1200" dirty="0">
                <a:solidFill>
                  <a:schemeClr val="bg1"/>
                </a:solidFill>
              </a:rPr>
              <a:t>-50</a:t>
            </a:r>
          </a:p>
        </p:txBody>
      </p:sp>
      <p:sp>
        <p:nvSpPr>
          <p:cNvPr id="85" name="TextBox 84">
            <a:extLst>
              <a:ext uri="{FF2B5EF4-FFF2-40B4-BE49-F238E27FC236}">
                <a16:creationId xmlns:a16="http://schemas.microsoft.com/office/drawing/2014/main" id="{48BBC859-C884-46F3-D8AB-E17A73B6DB83}"/>
              </a:ext>
            </a:extLst>
          </p:cNvPr>
          <p:cNvSpPr txBox="1"/>
          <p:nvPr/>
        </p:nvSpPr>
        <p:spPr>
          <a:xfrm>
            <a:off x="7365788" y="4577864"/>
            <a:ext cx="448132" cy="276999"/>
          </a:xfrm>
          <a:prstGeom prst="rect">
            <a:avLst/>
          </a:prstGeom>
          <a:noFill/>
        </p:spPr>
        <p:txBody>
          <a:bodyPr wrap="square" rtlCol="0" anchor="ctr">
            <a:spAutoFit/>
          </a:bodyPr>
          <a:lstStyle/>
          <a:p>
            <a:pPr algn="r"/>
            <a:r>
              <a:rPr lang="en-US" sz="1200" dirty="0">
                <a:solidFill>
                  <a:schemeClr val="bg1"/>
                </a:solidFill>
              </a:rPr>
              <a:t>-75</a:t>
            </a:r>
          </a:p>
        </p:txBody>
      </p:sp>
      <p:cxnSp>
        <p:nvCxnSpPr>
          <p:cNvPr id="86" name="Straight Connector 85">
            <a:extLst>
              <a:ext uri="{FF2B5EF4-FFF2-40B4-BE49-F238E27FC236}">
                <a16:creationId xmlns:a16="http://schemas.microsoft.com/office/drawing/2014/main" id="{4829CDBB-A566-7239-446E-59FD2F4AD74E}"/>
              </a:ext>
            </a:extLst>
          </p:cNvPr>
          <p:cNvCxnSpPr>
            <a:cxnSpLocks/>
          </p:cNvCxnSpPr>
          <p:nvPr/>
        </p:nvCxnSpPr>
        <p:spPr bwMode="auto">
          <a:xfrm flipH="1">
            <a:off x="7751924" y="308269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A756A69-434D-F514-2208-7624A11838E3}"/>
              </a:ext>
            </a:extLst>
          </p:cNvPr>
          <p:cNvCxnSpPr>
            <a:cxnSpLocks/>
          </p:cNvCxnSpPr>
          <p:nvPr/>
        </p:nvCxnSpPr>
        <p:spPr bwMode="auto">
          <a:xfrm flipH="1">
            <a:off x="7751924" y="331583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896097E-4FC1-5B5A-0C83-62012C93F76D}"/>
              </a:ext>
            </a:extLst>
          </p:cNvPr>
          <p:cNvCxnSpPr>
            <a:cxnSpLocks/>
          </p:cNvCxnSpPr>
          <p:nvPr/>
        </p:nvCxnSpPr>
        <p:spPr bwMode="auto">
          <a:xfrm flipH="1">
            <a:off x="7751924" y="35489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90EB85EF-65A3-56B4-E672-40AB76BBA324}"/>
              </a:ext>
            </a:extLst>
          </p:cNvPr>
          <p:cNvCxnSpPr>
            <a:cxnSpLocks/>
          </p:cNvCxnSpPr>
          <p:nvPr/>
        </p:nvCxnSpPr>
        <p:spPr bwMode="auto">
          <a:xfrm flipH="1">
            <a:off x="7751924" y="401527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024D809-EABB-C510-EE45-AA02ABA4878A}"/>
              </a:ext>
            </a:extLst>
          </p:cNvPr>
          <p:cNvCxnSpPr>
            <a:cxnSpLocks/>
          </p:cNvCxnSpPr>
          <p:nvPr/>
        </p:nvCxnSpPr>
        <p:spPr bwMode="auto">
          <a:xfrm flipH="1">
            <a:off x="7751924" y="424841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9A10F4D-BED4-3DCF-F189-802801A6A324}"/>
              </a:ext>
            </a:extLst>
          </p:cNvPr>
          <p:cNvCxnSpPr>
            <a:cxnSpLocks/>
          </p:cNvCxnSpPr>
          <p:nvPr/>
        </p:nvCxnSpPr>
        <p:spPr bwMode="auto">
          <a:xfrm flipH="1">
            <a:off x="7751924" y="448156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BF7778C-40E8-2D44-6B9F-8B530E9C91DE}"/>
              </a:ext>
            </a:extLst>
          </p:cNvPr>
          <p:cNvCxnSpPr>
            <a:cxnSpLocks/>
          </p:cNvCxnSpPr>
          <p:nvPr/>
        </p:nvCxnSpPr>
        <p:spPr bwMode="auto">
          <a:xfrm flipH="1">
            <a:off x="7751924" y="4714707"/>
            <a:ext cx="91440" cy="0"/>
          </a:xfrm>
          <a:prstGeom prst="line">
            <a:avLst/>
          </a:prstGeom>
          <a:noFill/>
          <a:ln w="28575" cap="flat" cmpd="sng" algn="ctr">
            <a:solidFill>
              <a:schemeClr val="bg1"/>
            </a:solidFill>
            <a:prstDash val="solid"/>
            <a:round/>
            <a:headEnd type="none" w="med" len="med"/>
            <a:tailEnd type="none" w="med" len="med"/>
          </a:ln>
          <a:effectLst/>
        </p:spPr>
      </p:cxnSp>
      <p:sp>
        <p:nvSpPr>
          <p:cNvPr id="93" name="TextBox 92">
            <a:extLst>
              <a:ext uri="{FF2B5EF4-FFF2-40B4-BE49-F238E27FC236}">
                <a16:creationId xmlns:a16="http://schemas.microsoft.com/office/drawing/2014/main" id="{F1CEB73E-CF0C-D0A6-8B49-4CC3C170BE5B}"/>
              </a:ext>
            </a:extLst>
          </p:cNvPr>
          <p:cNvSpPr txBox="1"/>
          <p:nvPr/>
        </p:nvSpPr>
        <p:spPr>
          <a:xfrm rot="16200000">
            <a:off x="6396863" y="3750434"/>
            <a:ext cx="1845689" cy="307777"/>
          </a:xfrm>
          <a:prstGeom prst="rect">
            <a:avLst/>
          </a:prstGeom>
          <a:noFill/>
        </p:spPr>
        <p:txBody>
          <a:bodyPr wrap="square" rtlCol="0">
            <a:spAutoFit/>
          </a:bodyPr>
          <a:lstStyle/>
          <a:p>
            <a:pPr algn="ctr"/>
            <a:r>
              <a:rPr lang="en-US" sz="1400" b="1" dirty="0">
                <a:solidFill>
                  <a:schemeClr val="bg1"/>
                </a:solidFill>
              </a:rPr>
              <a:t>Best PSA Change (%)</a:t>
            </a:r>
          </a:p>
        </p:txBody>
      </p:sp>
      <p:cxnSp>
        <p:nvCxnSpPr>
          <p:cNvPr id="94" name="Straight Connector 93">
            <a:extLst>
              <a:ext uri="{FF2B5EF4-FFF2-40B4-BE49-F238E27FC236}">
                <a16:creationId xmlns:a16="http://schemas.microsoft.com/office/drawing/2014/main" id="{664DB905-138C-0A76-305F-99A94E1D3C21}"/>
              </a:ext>
            </a:extLst>
          </p:cNvPr>
          <p:cNvCxnSpPr>
            <a:cxnSpLocks/>
          </p:cNvCxnSpPr>
          <p:nvPr/>
        </p:nvCxnSpPr>
        <p:spPr bwMode="auto">
          <a:xfrm flipV="1">
            <a:off x="7843364" y="3068003"/>
            <a:ext cx="0" cy="1892808"/>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EA4E0DD-A76D-3B1A-3D11-C9BA67D0705A}"/>
              </a:ext>
            </a:extLst>
          </p:cNvPr>
          <p:cNvCxnSpPr>
            <a:cxnSpLocks/>
          </p:cNvCxnSpPr>
          <p:nvPr/>
        </p:nvCxnSpPr>
        <p:spPr bwMode="auto">
          <a:xfrm flipH="1">
            <a:off x="7751924" y="378212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313B39E-2AE4-6626-A85A-F30249B0A43B}"/>
              </a:ext>
            </a:extLst>
          </p:cNvPr>
          <p:cNvCxnSpPr>
            <a:cxnSpLocks/>
          </p:cNvCxnSpPr>
          <p:nvPr/>
        </p:nvCxnSpPr>
        <p:spPr bwMode="auto">
          <a:xfrm flipH="1">
            <a:off x="7751924" y="4947851"/>
            <a:ext cx="91440" cy="0"/>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CEDB934B-FEA7-BC1D-8FBC-AF777BDAB07B}"/>
              </a:ext>
            </a:extLst>
          </p:cNvPr>
          <p:cNvSpPr txBox="1"/>
          <p:nvPr/>
        </p:nvSpPr>
        <p:spPr>
          <a:xfrm>
            <a:off x="7365788" y="3175178"/>
            <a:ext cx="448132" cy="276999"/>
          </a:xfrm>
          <a:prstGeom prst="rect">
            <a:avLst/>
          </a:prstGeom>
          <a:noFill/>
        </p:spPr>
        <p:txBody>
          <a:bodyPr wrap="square" rtlCol="0" anchor="ctr">
            <a:spAutoFit/>
          </a:bodyPr>
          <a:lstStyle/>
          <a:p>
            <a:pPr algn="r"/>
            <a:r>
              <a:rPr lang="en-US" sz="1200" dirty="0">
                <a:solidFill>
                  <a:schemeClr val="bg1"/>
                </a:solidFill>
              </a:rPr>
              <a:t>75</a:t>
            </a:r>
          </a:p>
        </p:txBody>
      </p:sp>
      <p:sp>
        <p:nvSpPr>
          <p:cNvPr id="98" name="TextBox 97">
            <a:extLst>
              <a:ext uri="{FF2B5EF4-FFF2-40B4-BE49-F238E27FC236}">
                <a16:creationId xmlns:a16="http://schemas.microsoft.com/office/drawing/2014/main" id="{C4EF2EBA-4103-44C6-00E9-9609884D01E2}"/>
              </a:ext>
            </a:extLst>
          </p:cNvPr>
          <p:cNvSpPr txBox="1"/>
          <p:nvPr/>
        </p:nvSpPr>
        <p:spPr>
          <a:xfrm>
            <a:off x="7365788" y="3408959"/>
            <a:ext cx="448132" cy="276999"/>
          </a:xfrm>
          <a:prstGeom prst="rect">
            <a:avLst/>
          </a:prstGeom>
          <a:noFill/>
        </p:spPr>
        <p:txBody>
          <a:bodyPr wrap="square" rtlCol="0" anchor="ctr">
            <a:spAutoFit/>
          </a:bodyPr>
          <a:lstStyle/>
          <a:p>
            <a:pPr algn="r"/>
            <a:r>
              <a:rPr lang="en-US" sz="1200" dirty="0">
                <a:solidFill>
                  <a:schemeClr val="bg1"/>
                </a:solidFill>
              </a:rPr>
              <a:t>50</a:t>
            </a:r>
          </a:p>
        </p:txBody>
      </p:sp>
      <p:sp>
        <p:nvSpPr>
          <p:cNvPr id="99" name="TextBox 98">
            <a:extLst>
              <a:ext uri="{FF2B5EF4-FFF2-40B4-BE49-F238E27FC236}">
                <a16:creationId xmlns:a16="http://schemas.microsoft.com/office/drawing/2014/main" id="{7992E5C2-521E-D25F-E369-550C68A83031}"/>
              </a:ext>
            </a:extLst>
          </p:cNvPr>
          <p:cNvSpPr txBox="1"/>
          <p:nvPr/>
        </p:nvSpPr>
        <p:spPr>
          <a:xfrm>
            <a:off x="7337204" y="4811642"/>
            <a:ext cx="476716" cy="276999"/>
          </a:xfrm>
          <a:prstGeom prst="rect">
            <a:avLst/>
          </a:prstGeom>
          <a:noFill/>
        </p:spPr>
        <p:txBody>
          <a:bodyPr wrap="square" rtlCol="0" anchor="ctr">
            <a:spAutoFit/>
          </a:bodyPr>
          <a:lstStyle/>
          <a:p>
            <a:pPr algn="r"/>
            <a:r>
              <a:rPr lang="en-US" sz="1200" dirty="0">
                <a:solidFill>
                  <a:schemeClr val="bg1"/>
                </a:solidFill>
              </a:rPr>
              <a:t>-100</a:t>
            </a:r>
          </a:p>
        </p:txBody>
      </p:sp>
      <p:cxnSp>
        <p:nvCxnSpPr>
          <p:cNvPr id="100" name="Straight Connector 99">
            <a:extLst>
              <a:ext uri="{FF2B5EF4-FFF2-40B4-BE49-F238E27FC236}">
                <a16:creationId xmlns:a16="http://schemas.microsoft.com/office/drawing/2014/main" id="{F9781860-9CE8-94E7-E3B4-847DC90CB3EB}"/>
              </a:ext>
            </a:extLst>
          </p:cNvPr>
          <p:cNvCxnSpPr>
            <a:cxnSpLocks/>
          </p:cNvCxnSpPr>
          <p:nvPr/>
        </p:nvCxnSpPr>
        <p:spPr bwMode="auto">
          <a:xfrm flipH="1">
            <a:off x="7843364" y="4488906"/>
            <a:ext cx="3840480" cy="0"/>
          </a:xfrm>
          <a:prstGeom prst="line">
            <a:avLst/>
          </a:prstGeom>
          <a:noFill/>
          <a:ln w="28575" cap="flat" cmpd="sng" algn="ctr">
            <a:solidFill>
              <a:schemeClr val="tx2">
                <a:lumMod val="50000"/>
              </a:schemeClr>
            </a:solidFill>
            <a:prstDash val="sysDash"/>
            <a:round/>
            <a:headEnd type="none" w="med" len="med"/>
            <a:tailEnd type="none" w="med" len="med"/>
          </a:ln>
          <a:effectLst/>
        </p:spPr>
      </p:cxnSp>
      <p:sp>
        <p:nvSpPr>
          <p:cNvPr id="101" name="Rectangle 100">
            <a:extLst>
              <a:ext uri="{FF2B5EF4-FFF2-40B4-BE49-F238E27FC236}">
                <a16:creationId xmlns:a16="http://schemas.microsoft.com/office/drawing/2014/main" id="{48F7754C-0873-BA90-ABF8-4BAC49D91E2B}"/>
              </a:ext>
            </a:extLst>
          </p:cNvPr>
          <p:cNvSpPr/>
          <p:nvPr/>
        </p:nvSpPr>
        <p:spPr bwMode="auto">
          <a:xfrm>
            <a:off x="7885532" y="2884853"/>
            <a:ext cx="59705" cy="112531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BC5260CD-444D-5AA8-8BDC-084BDEA066B3}"/>
              </a:ext>
            </a:extLst>
          </p:cNvPr>
          <p:cNvSpPr/>
          <p:nvPr/>
        </p:nvSpPr>
        <p:spPr bwMode="auto">
          <a:xfrm>
            <a:off x="8054564" y="3474115"/>
            <a:ext cx="59705" cy="53605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C3921932-8A7E-1DC2-0F85-69D16DBC9B4F}"/>
              </a:ext>
            </a:extLst>
          </p:cNvPr>
          <p:cNvSpPr/>
          <p:nvPr/>
        </p:nvSpPr>
        <p:spPr bwMode="auto">
          <a:xfrm>
            <a:off x="8392628" y="3914966"/>
            <a:ext cx="59705" cy="9519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E05C6A9E-12FC-DB16-73EB-D4CCAD1B6431}"/>
              </a:ext>
            </a:extLst>
          </p:cNvPr>
          <p:cNvSpPr/>
          <p:nvPr/>
        </p:nvSpPr>
        <p:spPr bwMode="auto">
          <a:xfrm>
            <a:off x="7970048" y="3087147"/>
            <a:ext cx="59705" cy="92301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05" name="Rectangle 104">
            <a:extLst>
              <a:ext uri="{FF2B5EF4-FFF2-40B4-BE49-F238E27FC236}">
                <a16:creationId xmlns:a16="http://schemas.microsoft.com/office/drawing/2014/main" id="{A761E9B9-6F27-2B45-BD56-F161C78DCDEF}"/>
              </a:ext>
            </a:extLst>
          </p:cNvPr>
          <p:cNvSpPr/>
          <p:nvPr/>
        </p:nvSpPr>
        <p:spPr bwMode="auto">
          <a:xfrm>
            <a:off x="8139080" y="3699438"/>
            <a:ext cx="59705" cy="310726"/>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06" name="Rectangle 105">
            <a:extLst>
              <a:ext uri="{FF2B5EF4-FFF2-40B4-BE49-F238E27FC236}">
                <a16:creationId xmlns:a16="http://schemas.microsoft.com/office/drawing/2014/main" id="{1146D686-71B5-0BF5-F8C9-254539EFE964}"/>
              </a:ext>
            </a:extLst>
          </p:cNvPr>
          <p:cNvSpPr/>
          <p:nvPr/>
        </p:nvSpPr>
        <p:spPr bwMode="auto">
          <a:xfrm>
            <a:off x="8223596" y="3746675"/>
            <a:ext cx="59705" cy="27032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24775440-10A5-1C5A-20A8-37D2C1C03803}"/>
              </a:ext>
            </a:extLst>
          </p:cNvPr>
          <p:cNvSpPr/>
          <p:nvPr/>
        </p:nvSpPr>
        <p:spPr bwMode="auto">
          <a:xfrm>
            <a:off x="8477144" y="3943920"/>
            <a:ext cx="59705" cy="730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E5BD34E5-F9C0-962B-A4A1-11337E368034}"/>
              </a:ext>
            </a:extLst>
          </p:cNvPr>
          <p:cNvSpPr/>
          <p:nvPr/>
        </p:nvSpPr>
        <p:spPr bwMode="auto">
          <a:xfrm>
            <a:off x="8308112" y="3904257"/>
            <a:ext cx="59705" cy="105905"/>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09" name="Rectangle 108">
            <a:extLst>
              <a:ext uri="{FF2B5EF4-FFF2-40B4-BE49-F238E27FC236}">
                <a16:creationId xmlns:a16="http://schemas.microsoft.com/office/drawing/2014/main" id="{066FD11F-4234-AAE8-4259-ED8D2E2725B9}"/>
              </a:ext>
            </a:extLst>
          </p:cNvPr>
          <p:cNvSpPr/>
          <p:nvPr/>
        </p:nvSpPr>
        <p:spPr bwMode="auto">
          <a:xfrm>
            <a:off x="8561657" y="3984971"/>
            <a:ext cx="59705" cy="274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9847E43E-EF9F-24AF-6D30-9609D239D253}"/>
              </a:ext>
            </a:extLst>
          </p:cNvPr>
          <p:cNvSpPr/>
          <p:nvPr/>
        </p:nvSpPr>
        <p:spPr bwMode="auto">
          <a:xfrm>
            <a:off x="8725367" y="4005743"/>
            <a:ext cx="59705" cy="457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90D1D9FB-575C-10AA-3693-CB575FA7397A}"/>
              </a:ext>
            </a:extLst>
          </p:cNvPr>
          <p:cNvSpPr/>
          <p:nvPr/>
        </p:nvSpPr>
        <p:spPr bwMode="auto">
          <a:xfrm>
            <a:off x="8978405" y="4012403"/>
            <a:ext cx="59705" cy="17896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5075F133-7216-77F0-1677-2DF826E557C2}"/>
              </a:ext>
            </a:extLst>
          </p:cNvPr>
          <p:cNvSpPr/>
          <p:nvPr/>
        </p:nvSpPr>
        <p:spPr bwMode="auto">
          <a:xfrm>
            <a:off x="9147097" y="4020378"/>
            <a:ext cx="59705" cy="2280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A2891BC1-ECEE-2304-85DE-758E1503D66A}"/>
              </a:ext>
            </a:extLst>
          </p:cNvPr>
          <p:cNvSpPr/>
          <p:nvPr/>
        </p:nvSpPr>
        <p:spPr bwMode="auto">
          <a:xfrm>
            <a:off x="8809713" y="4005743"/>
            <a:ext cx="59705" cy="14777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D02D529-AD8F-A81F-65E7-228384F6CE41}"/>
              </a:ext>
            </a:extLst>
          </p:cNvPr>
          <p:cNvSpPr/>
          <p:nvPr/>
        </p:nvSpPr>
        <p:spPr bwMode="auto">
          <a:xfrm>
            <a:off x="8894059" y="4012403"/>
            <a:ext cx="59705" cy="160991"/>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15" name="Rectangle 114">
            <a:extLst>
              <a:ext uri="{FF2B5EF4-FFF2-40B4-BE49-F238E27FC236}">
                <a16:creationId xmlns:a16="http://schemas.microsoft.com/office/drawing/2014/main" id="{FD63624D-EC38-4506-8A7E-AEA536627700}"/>
              </a:ext>
            </a:extLst>
          </p:cNvPr>
          <p:cNvSpPr/>
          <p:nvPr/>
        </p:nvSpPr>
        <p:spPr bwMode="auto">
          <a:xfrm>
            <a:off x="9062751" y="4020379"/>
            <a:ext cx="59705" cy="230846"/>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16" name="Rectangle 115">
            <a:extLst>
              <a:ext uri="{FF2B5EF4-FFF2-40B4-BE49-F238E27FC236}">
                <a16:creationId xmlns:a16="http://schemas.microsoft.com/office/drawing/2014/main" id="{980A46BB-5AAE-00C6-4B42-5890CB0BA6B9}"/>
              </a:ext>
            </a:extLst>
          </p:cNvPr>
          <p:cNvSpPr/>
          <p:nvPr/>
        </p:nvSpPr>
        <p:spPr bwMode="auto">
          <a:xfrm>
            <a:off x="9315789" y="4016997"/>
            <a:ext cx="59705" cy="367369"/>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17" name="Rectangle 116">
            <a:extLst>
              <a:ext uri="{FF2B5EF4-FFF2-40B4-BE49-F238E27FC236}">
                <a16:creationId xmlns:a16="http://schemas.microsoft.com/office/drawing/2014/main" id="{DF0B0616-7C9F-6A4C-2553-CAAEBC264B2C}"/>
              </a:ext>
            </a:extLst>
          </p:cNvPr>
          <p:cNvSpPr/>
          <p:nvPr/>
        </p:nvSpPr>
        <p:spPr bwMode="auto">
          <a:xfrm>
            <a:off x="9400135" y="4012403"/>
            <a:ext cx="59705" cy="384203"/>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18" name="Rectangle 117">
            <a:extLst>
              <a:ext uri="{FF2B5EF4-FFF2-40B4-BE49-F238E27FC236}">
                <a16:creationId xmlns:a16="http://schemas.microsoft.com/office/drawing/2014/main" id="{02B92FB9-066A-BD6B-C8CF-F393C8B00E47}"/>
              </a:ext>
            </a:extLst>
          </p:cNvPr>
          <p:cNvSpPr/>
          <p:nvPr/>
        </p:nvSpPr>
        <p:spPr bwMode="auto">
          <a:xfrm>
            <a:off x="9231443" y="4017165"/>
            <a:ext cx="59705" cy="33562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DA55A676-FAD5-EFDF-CA87-BC9DBD2B4222}"/>
              </a:ext>
            </a:extLst>
          </p:cNvPr>
          <p:cNvSpPr/>
          <p:nvPr/>
        </p:nvSpPr>
        <p:spPr bwMode="auto">
          <a:xfrm>
            <a:off x="9484481" y="4020378"/>
            <a:ext cx="59705" cy="43423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696360FF-0E1B-9685-E7CC-B0FE3A5A0A78}"/>
              </a:ext>
            </a:extLst>
          </p:cNvPr>
          <p:cNvSpPr/>
          <p:nvPr/>
        </p:nvSpPr>
        <p:spPr bwMode="auto">
          <a:xfrm>
            <a:off x="9821865" y="4020378"/>
            <a:ext cx="59705" cy="53285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C14283C-6EBB-093A-2035-06358F8DC374}"/>
              </a:ext>
            </a:extLst>
          </p:cNvPr>
          <p:cNvSpPr/>
          <p:nvPr/>
        </p:nvSpPr>
        <p:spPr bwMode="auto">
          <a:xfrm>
            <a:off x="10074903" y="4012403"/>
            <a:ext cx="59705" cy="60867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ED9430BC-2F77-3913-ED51-C492D2B8B865}"/>
              </a:ext>
            </a:extLst>
          </p:cNvPr>
          <p:cNvSpPr/>
          <p:nvPr/>
        </p:nvSpPr>
        <p:spPr bwMode="auto">
          <a:xfrm>
            <a:off x="10580979" y="4012403"/>
            <a:ext cx="59705" cy="79695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14608522-33EC-479C-0F82-E4A2DB70C386}"/>
              </a:ext>
            </a:extLst>
          </p:cNvPr>
          <p:cNvSpPr/>
          <p:nvPr/>
        </p:nvSpPr>
        <p:spPr bwMode="auto">
          <a:xfrm>
            <a:off x="10665325" y="4012403"/>
            <a:ext cx="59705" cy="86362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6D91FC7A-E806-7600-4145-38D8885F0957}"/>
              </a:ext>
            </a:extLst>
          </p:cNvPr>
          <p:cNvSpPr/>
          <p:nvPr/>
        </p:nvSpPr>
        <p:spPr bwMode="auto">
          <a:xfrm>
            <a:off x="10749671" y="4012403"/>
            <a:ext cx="59705" cy="86672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92313481-9319-0CCB-DE4C-BDD332D88C2D}"/>
              </a:ext>
            </a:extLst>
          </p:cNvPr>
          <p:cNvSpPr/>
          <p:nvPr/>
        </p:nvSpPr>
        <p:spPr bwMode="auto">
          <a:xfrm>
            <a:off x="11087055" y="4016997"/>
            <a:ext cx="59705" cy="91545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F4ED8CAD-B3E4-06D8-1194-9FC8D9E01FD3}"/>
              </a:ext>
            </a:extLst>
          </p:cNvPr>
          <p:cNvSpPr/>
          <p:nvPr/>
        </p:nvSpPr>
        <p:spPr bwMode="auto">
          <a:xfrm>
            <a:off x="11171401" y="4012402"/>
            <a:ext cx="59705" cy="93019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A65E9EBD-EA63-B1AF-BBD0-24E7808F84CB}"/>
              </a:ext>
            </a:extLst>
          </p:cNvPr>
          <p:cNvSpPr/>
          <p:nvPr/>
        </p:nvSpPr>
        <p:spPr bwMode="auto">
          <a:xfrm>
            <a:off x="11340093" y="4012404"/>
            <a:ext cx="59705" cy="93019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7CB68B1D-5B7E-DF68-48A2-B1E1DAE17AC8}"/>
              </a:ext>
            </a:extLst>
          </p:cNvPr>
          <p:cNvSpPr/>
          <p:nvPr/>
        </p:nvSpPr>
        <p:spPr bwMode="auto">
          <a:xfrm>
            <a:off x="9568827" y="4012402"/>
            <a:ext cx="59705" cy="447795"/>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29" name="Rectangle 128">
            <a:extLst>
              <a:ext uri="{FF2B5EF4-FFF2-40B4-BE49-F238E27FC236}">
                <a16:creationId xmlns:a16="http://schemas.microsoft.com/office/drawing/2014/main" id="{DD509689-A60E-996A-06C9-FC9E53BD3610}"/>
              </a:ext>
            </a:extLst>
          </p:cNvPr>
          <p:cNvSpPr/>
          <p:nvPr/>
        </p:nvSpPr>
        <p:spPr bwMode="auto">
          <a:xfrm>
            <a:off x="9653173" y="4012402"/>
            <a:ext cx="59705" cy="466503"/>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0" name="Rectangle 129">
            <a:extLst>
              <a:ext uri="{FF2B5EF4-FFF2-40B4-BE49-F238E27FC236}">
                <a16:creationId xmlns:a16="http://schemas.microsoft.com/office/drawing/2014/main" id="{B38A2925-4EE3-602E-B7DA-B38BA2744082}"/>
              </a:ext>
            </a:extLst>
          </p:cNvPr>
          <p:cNvSpPr/>
          <p:nvPr/>
        </p:nvSpPr>
        <p:spPr bwMode="auto">
          <a:xfrm>
            <a:off x="9737519" y="4012403"/>
            <a:ext cx="59705" cy="51833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1" name="Rectangle 130">
            <a:extLst>
              <a:ext uri="{FF2B5EF4-FFF2-40B4-BE49-F238E27FC236}">
                <a16:creationId xmlns:a16="http://schemas.microsoft.com/office/drawing/2014/main" id="{A93D6E65-DD7F-FE6E-E5F3-01A821E97F52}"/>
              </a:ext>
            </a:extLst>
          </p:cNvPr>
          <p:cNvSpPr/>
          <p:nvPr/>
        </p:nvSpPr>
        <p:spPr bwMode="auto">
          <a:xfrm>
            <a:off x="9906211" y="4012403"/>
            <a:ext cx="59705" cy="55677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2" name="Rectangle 131">
            <a:extLst>
              <a:ext uri="{FF2B5EF4-FFF2-40B4-BE49-F238E27FC236}">
                <a16:creationId xmlns:a16="http://schemas.microsoft.com/office/drawing/2014/main" id="{E499B79C-1BC5-1A7A-164A-1DE4E4A73467}"/>
              </a:ext>
            </a:extLst>
          </p:cNvPr>
          <p:cNvSpPr/>
          <p:nvPr/>
        </p:nvSpPr>
        <p:spPr bwMode="auto">
          <a:xfrm>
            <a:off x="9990557" y="4012403"/>
            <a:ext cx="59705" cy="590580"/>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3" name="Rectangle 132">
            <a:extLst>
              <a:ext uri="{FF2B5EF4-FFF2-40B4-BE49-F238E27FC236}">
                <a16:creationId xmlns:a16="http://schemas.microsoft.com/office/drawing/2014/main" id="{F95DB312-9BB3-EFAC-9E76-8CAB78318A29}"/>
              </a:ext>
            </a:extLst>
          </p:cNvPr>
          <p:cNvSpPr/>
          <p:nvPr/>
        </p:nvSpPr>
        <p:spPr bwMode="auto">
          <a:xfrm>
            <a:off x="10159249" y="4012402"/>
            <a:ext cx="59705" cy="655671"/>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4" name="Rectangle 133">
            <a:extLst>
              <a:ext uri="{FF2B5EF4-FFF2-40B4-BE49-F238E27FC236}">
                <a16:creationId xmlns:a16="http://schemas.microsoft.com/office/drawing/2014/main" id="{6A4545B8-D8B3-AB5E-91F0-0F6EB6A32D26}"/>
              </a:ext>
            </a:extLst>
          </p:cNvPr>
          <p:cNvSpPr/>
          <p:nvPr/>
        </p:nvSpPr>
        <p:spPr bwMode="auto">
          <a:xfrm>
            <a:off x="10243595" y="4012403"/>
            <a:ext cx="59705" cy="70140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5" name="Rectangle 134">
            <a:extLst>
              <a:ext uri="{FF2B5EF4-FFF2-40B4-BE49-F238E27FC236}">
                <a16:creationId xmlns:a16="http://schemas.microsoft.com/office/drawing/2014/main" id="{99CB0A69-FC55-4869-1866-8DB254BEA545}"/>
              </a:ext>
            </a:extLst>
          </p:cNvPr>
          <p:cNvSpPr/>
          <p:nvPr/>
        </p:nvSpPr>
        <p:spPr bwMode="auto">
          <a:xfrm>
            <a:off x="10327941" y="4016997"/>
            <a:ext cx="59705" cy="728335"/>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6" name="Rectangle 135">
            <a:extLst>
              <a:ext uri="{FF2B5EF4-FFF2-40B4-BE49-F238E27FC236}">
                <a16:creationId xmlns:a16="http://schemas.microsoft.com/office/drawing/2014/main" id="{112656FE-4FB4-F218-DFD5-1AC9005C3267}"/>
              </a:ext>
            </a:extLst>
          </p:cNvPr>
          <p:cNvSpPr/>
          <p:nvPr/>
        </p:nvSpPr>
        <p:spPr bwMode="auto">
          <a:xfrm>
            <a:off x="10412287" y="4012402"/>
            <a:ext cx="59705" cy="745865"/>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7" name="Rectangle 136">
            <a:extLst>
              <a:ext uri="{FF2B5EF4-FFF2-40B4-BE49-F238E27FC236}">
                <a16:creationId xmlns:a16="http://schemas.microsoft.com/office/drawing/2014/main" id="{11180281-F84B-B5EA-1EBD-E9AED27AD5C6}"/>
              </a:ext>
            </a:extLst>
          </p:cNvPr>
          <p:cNvSpPr/>
          <p:nvPr/>
        </p:nvSpPr>
        <p:spPr bwMode="auto">
          <a:xfrm>
            <a:off x="10834017" y="4012402"/>
            <a:ext cx="59705" cy="86721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8" name="Rectangle 137">
            <a:extLst>
              <a:ext uri="{FF2B5EF4-FFF2-40B4-BE49-F238E27FC236}">
                <a16:creationId xmlns:a16="http://schemas.microsoft.com/office/drawing/2014/main" id="{BE47AA6F-F70E-0A59-69FF-A91AAAF2ACC0}"/>
              </a:ext>
            </a:extLst>
          </p:cNvPr>
          <p:cNvSpPr/>
          <p:nvPr/>
        </p:nvSpPr>
        <p:spPr bwMode="auto">
          <a:xfrm>
            <a:off x="10918363" y="4016998"/>
            <a:ext cx="59705" cy="901378"/>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39" name="Rectangle 138">
            <a:extLst>
              <a:ext uri="{FF2B5EF4-FFF2-40B4-BE49-F238E27FC236}">
                <a16:creationId xmlns:a16="http://schemas.microsoft.com/office/drawing/2014/main" id="{F63462BB-470D-9B15-72E4-3699AD9278E0}"/>
              </a:ext>
            </a:extLst>
          </p:cNvPr>
          <p:cNvSpPr/>
          <p:nvPr/>
        </p:nvSpPr>
        <p:spPr bwMode="auto">
          <a:xfrm>
            <a:off x="11002709" y="4012402"/>
            <a:ext cx="59705" cy="915923"/>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40" name="Rectangle 139">
            <a:extLst>
              <a:ext uri="{FF2B5EF4-FFF2-40B4-BE49-F238E27FC236}">
                <a16:creationId xmlns:a16="http://schemas.microsoft.com/office/drawing/2014/main" id="{D618FA72-D3E9-58F6-4B9D-075CAC3D0D72}"/>
              </a:ext>
            </a:extLst>
          </p:cNvPr>
          <p:cNvSpPr/>
          <p:nvPr/>
        </p:nvSpPr>
        <p:spPr bwMode="auto">
          <a:xfrm>
            <a:off x="11255747" y="4012403"/>
            <a:ext cx="59705" cy="926723"/>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41" name="Rectangle 140">
            <a:extLst>
              <a:ext uri="{FF2B5EF4-FFF2-40B4-BE49-F238E27FC236}">
                <a16:creationId xmlns:a16="http://schemas.microsoft.com/office/drawing/2014/main" id="{0526F762-B937-AD50-FA66-EBE2744EB4DA}"/>
              </a:ext>
            </a:extLst>
          </p:cNvPr>
          <p:cNvSpPr/>
          <p:nvPr/>
        </p:nvSpPr>
        <p:spPr bwMode="auto">
          <a:xfrm>
            <a:off x="11508785" y="4012404"/>
            <a:ext cx="59705" cy="938692"/>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42" name="Rectangle 141">
            <a:extLst>
              <a:ext uri="{FF2B5EF4-FFF2-40B4-BE49-F238E27FC236}">
                <a16:creationId xmlns:a16="http://schemas.microsoft.com/office/drawing/2014/main" id="{705D72D2-0671-90B0-5EA9-44A5750B609C}"/>
              </a:ext>
            </a:extLst>
          </p:cNvPr>
          <p:cNvSpPr/>
          <p:nvPr/>
        </p:nvSpPr>
        <p:spPr bwMode="auto">
          <a:xfrm>
            <a:off x="11593129" y="4012404"/>
            <a:ext cx="59705" cy="938692"/>
          </a:xfrm>
          <a:prstGeom prst="rect">
            <a:avLst/>
          </a:prstGeom>
          <a:solidFill>
            <a:schemeClr val="accent2"/>
          </a:solidFill>
          <a:ln w="0">
            <a:solidFill>
              <a:schemeClr val="bg1"/>
            </a:solidFill>
            <a:miter lim="800000"/>
            <a:headEnd/>
            <a:tailEnd/>
          </a:ln>
        </p:spPr>
        <p:txBody>
          <a:bodyPr rtlCol="0" anchor="b"/>
          <a:lstStyle/>
          <a:p>
            <a:pPr algn="ctr">
              <a:spcBef>
                <a:spcPct val="35000"/>
              </a:spcBef>
              <a:spcAft>
                <a:spcPct val="25000"/>
              </a:spcAft>
              <a:buClr>
                <a:schemeClr val="folHlink"/>
              </a:buClr>
            </a:pPr>
            <a:endParaRPr lang="en-US" dirty="0">
              <a:latin typeface="Calibri" panose="020F0502020204030204" pitchFamily="34" charset="0"/>
            </a:endParaRPr>
          </a:p>
        </p:txBody>
      </p:sp>
      <p:sp>
        <p:nvSpPr>
          <p:cNvPr id="143" name="Rectangle 142">
            <a:extLst>
              <a:ext uri="{FF2B5EF4-FFF2-40B4-BE49-F238E27FC236}">
                <a16:creationId xmlns:a16="http://schemas.microsoft.com/office/drawing/2014/main" id="{790DCFD8-4D02-D616-0EAF-9F3E7881675F}"/>
              </a:ext>
            </a:extLst>
          </p:cNvPr>
          <p:cNvSpPr/>
          <p:nvPr/>
        </p:nvSpPr>
        <p:spPr bwMode="auto">
          <a:xfrm>
            <a:off x="10496633" y="4012403"/>
            <a:ext cx="59705" cy="77520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4" name="Straight Connector 143">
            <a:extLst>
              <a:ext uri="{FF2B5EF4-FFF2-40B4-BE49-F238E27FC236}">
                <a16:creationId xmlns:a16="http://schemas.microsoft.com/office/drawing/2014/main" id="{2A83F16E-6835-86B4-4217-A9FD652F4328}"/>
              </a:ext>
            </a:extLst>
          </p:cNvPr>
          <p:cNvCxnSpPr>
            <a:cxnSpLocks/>
          </p:cNvCxnSpPr>
          <p:nvPr/>
        </p:nvCxnSpPr>
        <p:spPr bwMode="auto">
          <a:xfrm flipH="1">
            <a:off x="7843364" y="4015272"/>
            <a:ext cx="3840480" cy="0"/>
          </a:xfrm>
          <a:prstGeom prst="line">
            <a:avLst/>
          </a:prstGeom>
          <a:noFill/>
          <a:ln w="28575" cap="flat" cmpd="sng" algn="ctr">
            <a:solidFill>
              <a:schemeClr val="bg1"/>
            </a:solidFill>
            <a:prstDash val="solid"/>
            <a:round/>
            <a:headEnd type="none" w="med" len="med"/>
            <a:tailEnd type="none" w="med" len="med"/>
          </a:ln>
          <a:effectLst/>
        </p:spPr>
      </p:cxnSp>
      <p:grpSp>
        <p:nvGrpSpPr>
          <p:cNvPr id="145" name="Group 144">
            <a:extLst>
              <a:ext uri="{FF2B5EF4-FFF2-40B4-BE49-F238E27FC236}">
                <a16:creationId xmlns:a16="http://schemas.microsoft.com/office/drawing/2014/main" id="{6A33CD1D-2451-9DC5-2313-C54EE1E63EF0}"/>
              </a:ext>
            </a:extLst>
          </p:cNvPr>
          <p:cNvGrpSpPr/>
          <p:nvPr/>
        </p:nvGrpSpPr>
        <p:grpSpPr>
          <a:xfrm>
            <a:off x="10059316" y="2749975"/>
            <a:ext cx="1954263" cy="1169551"/>
            <a:chOff x="8122381" y="5395420"/>
            <a:chExt cx="1954263" cy="1169551"/>
          </a:xfrm>
        </p:grpSpPr>
        <p:grpSp>
          <p:nvGrpSpPr>
            <p:cNvPr id="146" name="Group 145">
              <a:extLst>
                <a:ext uri="{FF2B5EF4-FFF2-40B4-BE49-F238E27FC236}">
                  <a16:creationId xmlns:a16="http://schemas.microsoft.com/office/drawing/2014/main" id="{F00040F9-2B31-A272-81FD-0334A96835B0}"/>
                </a:ext>
              </a:extLst>
            </p:cNvPr>
            <p:cNvGrpSpPr/>
            <p:nvPr/>
          </p:nvGrpSpPr>
          <p:grpSpPr>
            <a:xfrm>
              <a:off x="8122381" y="5395420"/>
              <a:ext cx="1954263" cy="1169551"/>
              <a:chOff x="4997346" y="5166220"/>
              <a:chExt cx="1954263" cy="1169551"/>
            </a:xfrm>
          </p:grpSpPr>
          <p:sp>
            <p:nvSpPr>
              <p:cNvPr id="150" name="TextBox 149">
                <a:extLst>
                  <a:ext uri="{FF2B5EF4-FFF2-40B4-BE49-F238E27FC236}">
                    <a16:creationId xmlns:a16="http://schemas.microsoft.com/office/drawing/2014/main" id="{C641DEFD-69B0-7AF9-862F-0FD2CA0C6E17}"/>
                  </a:ext>
                </a:extLst>
              </p:cNvPr>
              <p:cNvSpPr txBox="1"/>
              <p:nvPr/>
            </p:nvSpPr>
            <p:spPr>
              <a:xfrm>
                <a:off x="4997346" y="5166220"/>
                <a:ext cx="1954263" cy="1169551"/>
              </a:xfrm>
              <a:prstGeom prst="rect">
                <a:avLst/>
              </a:prstGeom>
              <a:noFill/>
            </p:spPr>
            <p:txBody>
              <a:bodyPr wrap="square" rtlCol="0">
                <a:spAutoFit/>
              </a:bodyPr>
              <a:lstStyle/>
              <a:p>
                <a:r>
                  <a:rPr lang="en-US" sz="1400" b="1" dirty="0">
                    <a:solidFill>
                      <a:schemeClr val="bg1"/>
                    </a:solidFill>
                  </a:rPr>
                  <a:t>Previous Medication</a:t>
                </a:r>
              </a:p>
              <a:p>
                <a:r>
                  <a:rPr lang="en-US" sz="1400" dirty="0">
                    <a:solidFill>
                      <a:schemeClr val="bg1"/>
                    </a:solidFill>
                  </a:rPr>
                  <a:t>   Abiraterone</a:t>
                </a:r>
              </a:p>
              <a:p>
                <a:r>
                  <a:rPr lang="en-US" sz="1400" dirty="0">
                    <a:solidFill>
                      <a:schemeClr val="bg1"/>
                    </a:solidFill>
                  </a:rPr>
                  <a:t>   Enzalutamide</a:t>
                </a:r>
              </a:p>
              <a:p>
                <a:r>
                  <a:rPr lang="en-US" sz="1400" dirty="0">
                    <a:solidFill>
                      <a:schemeClr val="bg1"/>
                    </a:solidFill>
                  </a:rPr>
                  <a:t>   Both</a:t>
                </a:r>
              </a:p>
              <a:p>
                <a:r>
                  <a:rPr lang="en-US" sz="1400" dirty="0">
                    <a:solidFill>
                      <a:schemeClr val="bg1"/>
                    </a:solidFill>
                  </a:rPr>
                  <a:t>   Neither</a:t>
                </a:r>
              </a:p>
            </p:txBody>
          </p:sp>
          <p:sp>
            <p:nvSpPr>
              <p:cNvPr id="151" name="Rectangle 150">
                <a:extLst>
                  <a:ext uri="{FF2B5EF4-FFF2-40B4-BE49-F238E27FC236}">
                    <a16:creationId xmlns:a16="http://schemas.microsoft.com/office/drawing/2014/main" id="{64A245A3-927F-D21E-4173-959245C1400D}"/>
                  </a:ext>
                </a:extLst>
              </p:cNvPr>
              <p:cNvSpPr/>
              <p:nvPr/>
            </p:nvSpPr>
            <p:spPr bwMode="auto">
              <a:xfrm>
                <a:off x="5012563" y="5458212"/>
                <a:ext cx="75760" cy="13716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grpSp>
        <p:sp>
          <p:nvSpPr>
            <p:cNvPr id="147" name="Rectangle 146">
              <a:extLst>
                <a:ext uri="{FF2B5EF4-FFF2-40B4-BE49-F238E27FC236}">
                  <a16:creationId xmlns:a16="http://schemas.microsoft.com/office/drawing/2014/main" id="{C51E7F0A-0528-CAD5-C378-0E6192921345}"/>
                </a:ext>
              </a:extLst>
            </p:cNvPr>
            <p:cNvSpPr/>
            <p:nvPr/>
          </p:nvSpPr>
          <p:spPr bwMode="auto">
            <a:xfrm>
              <a:off x="8137598" y="5914888"/>
              <a:ext cx="75760" cy="13716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0D97F99D-F604-FE7F-9232-77114FDD5F38}"/>
                </a:ext>
              </a:extLst>
            </p:cNvPr>
            <p:cNvSpPr/>
            <p:nvPr/>
          </p:nvSpPr>
          <p:spPr bwMode="auto">
            <a:xfrm>
              <a:off x="8137598" y="6342373"/>
              <a:ext cx="75760" cy="137160"/>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012109C5-4CE6-9169-A5FF-FAFFB7EE8EF3}"/>
                </a:ext>
              </a:extLst>
            </p:cNvPr>
            <p:cNvSpPr/>
            <p:nvPr/>
          </p:nvSpPr>
          <p:spPr bwMode="auto">
            <a:xfrm>
              <a:off x="8137598" y="6135840"/>
              <a:ext cx="75760" cy="137160"/>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1"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2620487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21DF7-7CF7-4E76-983C-E2BAB2C28FE4}"/>
              </a:ext>
            </a:extLst>
          </p:cNvPr>
          <p:cNvSpPr>
            <a:spLocks noGrp="1"/>
          </p:cNvSpPr>
          <p:nvPr>
            <p:ph type="title"/>
          </p:nvPr>
        </p:nvSpPr>
        <p:spPr/>
        <p:txBody>
          <a:bodyPr/>
          <a:lstStyle/>
          <a:p>
            <a:r>
              <a:rPr lang="en-US" dirty="0"/>
              <a:t>CAR T-Cell Therapy for mCRPC</a:t>
            </a:r>
          </a:p>
        </p:txBody>
      </p:sp>
      <p:sp>
        <p:nvSpPr>
          <p:cNvPr id="27" name="Content Placeholder 26">
            <a:extLst>
              <a:ext uri="{FF2B5EF4-FFF2-40B4-BE49-F238E27FC236}">
                <a16:creationId xmlns:a16="http://schemas.microsoft.com/office/drawing/2014/main" id="{AE5D284C-E756-ED00-9187-7D37B36CD74D}"/>
              </a:ext>
            </a:extLst>
          </p:cNvPr>
          <p:cNvSpPr>
            <a:spLocks noGrp="1"/>
          </p:cNvSpPr>
          <p:nvPr>
            <p:ph sz="half" idx="1"/>
          </p:nvPr>
        </p:nvSpPr>
        <p:spPr>
          <a:xfrm>
            <a:off x="658404" y="1526551"/>
            <a:ext cx="4191586" cy="369332"/>
          </a:xfrm>
        </p:spPr>
        <p:txBody>
          <a:bodyPr/>
          <a:lstStyle/>
          <a:p>
            <a:pPr marL="251460" indent="-251460"/>
            <a:r>
              <a:rPr lang="en-US" sz="2000" kern="0" dirty="0"/>
              <a:t>Phase I trial of PSCA-targeted CAR</a:t>
            </a:r>
            <a:endParaRPr lang="en-US" sz="2000" dirty="0"/>
          </a:p>
        </p:txBody>
      </p:sp>
      <p:sp>
        <p:nvSpPr>
          <p:cNvPr id="28" name="Content Placeholder 27">
            <a:extLst>
              <a:ext uri="{FF2B5EF4-FFF2-40B4-BE49-F238E27FC236}">
                <a16:creationId xmlns:a16="http://schemas.microsoft.com/office/drawing/2014/main" id="{E15B9C1D-44FD-D9E6-414A-BE08BB2A2EF9}"/>
              </a:ext>
            </a:extLst>
          </p:cNvPr>
          <p:cNvSpPr>
            <a:spLocks noGrp="1"/>
          </p:cNvSpPr>
          <p:nvPr>
            <p:ph sz="half" idx="2"/>
          </p:nvPr>
        </p:nvSpPr>
        <p:spPr>
          <a:xfrm>
            <a:off x="6408082" y="1526550"/>
            <a:ext cx="5229570" cy="644074"/>
          </a:xfrm>
        </p:spPr>
        <p:txBody>
          <a:bodyPr/>
          <a:lstStyle/>
          <a:p>
            <a:pPr marL="251460" indent="-251460"/>
            <a:r>
              <a:rPr lang="en-US" sz="2000" kern="0" dirty="0"/>
              <a:t>Phase I trial of P-PSMA-101 CAR T-cell (N = 17; data presented for n = 14)</a:t>
            </a:r>
            <a:endParaRPr lang="en-US" sz="2000" dirty="0"/>
          </a:p>
        </p:txBody>
      </p:sp>
      <p:sp>
        <p:nvSpPr>
          <p:cNvPr id="10" name="Text Box 11">
            <a:extLst>
              <a:ext uri="{FF2B5EF4-FFF2-40B4-BE49-F238E27FC236}">
                <a16:creationId xmlns:a16="http://schemas.microsoft.com/office/drawing/2014/main" id="{9C257D38-5903-28B5-8CFB-61FBA18FE8B6}"/>
              </a:ext>
            </a:extLst>
          </p:cNvPr>
          <p:cNvSpPr txBox="1">
            <a:spLocks noChangeArrowheads="1"/>
          </p:cNvSpPr>
          <p:nvPr/>
        </p:nvSpPr>
        <p:spPr bwMode="auto">
          <a:xfrm>
            <a:off x="414340" y="6385740"/>
            <a:ext cx="43790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Dorff. ASCO 2023. Abstr 5019. Slovin. ASCO GU 2022. Abstr 98.</a:t>
            </a:r>
          </a:p>
        </p:txBody>
      </p:sp>
      <p:sp>
        <p:nvSpPr>
          <p:cNvPr id="11" name="Content Placeholder 26">
            <a:extLst>
              <a:ext uri="{FF2B5EF4-FFF2-40B4-BE49-F238E27FC236}">
                <a16:creationId xmlns:a16="http://schemas.microsoft.com/office/drawing/2014/main" id="{F0BF7021-04CF-FE94-FC7E-D7BCA2E63A1C}"/>
              </a:ext>
            </a:extLst>
          </p:cNvPr>
          <p:cNvSpPr txBox="1">
            <a:spLocks/>
          </p:cNvSpPr>
          <p:nvPr/>
        </p:nvSpPr>
        <p:spPr bwMode="auto">
          <a:xfrm>
            <a:off x="658405" y="5406138"/>
            <a:ext cx="4191586" cy="809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251460" indent="-251460">
              <a:spcBef>
                <a:spcPts val="400"/>
              </a:spcBef>
            </a:pPr>
            <a:r>
              <a:rPr lang="en-US" sz="2000" kern="0" dirty="0"/>
              <a:t>DLT is cystitis </a:t>
            </a:r>
          </a:p>
          <a:p>
            <a:pPr marL="251460" indent="-251460">
              <a:spcBef>
                <a:spcPts val="400"/>
              </a:spcBef>
            </a:pPr>
            <a:r>
              <a:rPr lang="en-US" sz="2000" kern="0" dirty="0"/>
              <a:t>Phase Ib ongoing: NCT05805371</a:t>
            </a:r>
          </a:p>
        </p:txBody>
      </p:sp>
      <p:grpSp>
        <p:nvGrpSpPr>
          <p:cNvPr id="248" name="Group 247">
            <a:extLst>
              <a:ext uri="{FF2B5EF4-FFF2-40B4-BE49-F238E27FC236}">
                <a16:creationId xmlns:a16="http://schemas.microsoft.com/office/drawing/2014/main" id="{355A8D5F-A1FC-CA5E-E666-5F7AB69749A8}"/>
              </a:ext>
            </a:extLst>
          </p:cNvPr>
          <p:cNvGrpSpPr/>
          <p:nvPr/>
        </p:nvGrpSpPr>
        <p:grpSpPr>
          <a:xfrm>
            <a:off x="675551" y="2075488"/>
            <a:ext cx="5410357" cy="3446645"/>
            <a:chOff x="684695" y="1812780"/>
            <a:chExt cx="5410357" cy="3446645"/>
          </a:xfrm>
        </p:grpSpPr>
        <p:sp>
          <p:nvSpPr>
            <p:cNvPr id="29" name="TextBox 28">
              <a:extLst>
                <a:ext uri="{FF2B5EF4-FFF2-40B4-BE49-F238E27FC236}">
                  <a16:creationId xmlns:a16="http://schemas.microsoft.com/office/drawing/2014/main" id="{21989DA1-881A-38A1-4A04-F2EF997D3759}"/>
                </a:ext>
              </a:extLst>
            </p:cNvPr>
            <p:cNvSpPr txBox="1"/>
            <p:nvPr/>
          </p:nvSpPr>
          <p:spPr bwMode="auto">
            <a:xfrm>
              <a:off x="2468997" y="2191510"/>
              <a:ext cx="1186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Responses</a:t>
              </a:r>
            </a:p>
          </p:txBody>
        </p:sp>
        <p:sp>
          <p:nvSpPr>
            <p:cNvPr id="7" name="Rectangle 30">
              <a:extLst>
                <a:ext uri="{FF2B5EF4-FFF2-40B4-BE49-F238E27FC236}">
                  <a16:creationId xmlns:a16="http://schemas.microsoft.com/office/drawing/2014/main" id="{23919CF7-52A3-374F-088C-47A0B3237D69}"/>
                </a:ext>
              </a:extLst>
            </p:cNvPr>
            <p:cNvSpPr>
              <a:spLocks noChangeArrowheads="1"/>
            </p:cNvSpPr>
            <p:nvPr/>
          </p:nvSpPr>
          <p:spPr bwMode="auto">
            <a:xfrm>
              <a:off x="2704368" y="4982426"/>
              <a:ext cx="1287799"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sp>
          <p:nvSpPr>
            <p:cNvPr id="13" name="Freeform 12">
              <a:extLst>
                <a:ext uri="{FF2B5EF4-FFF2-40B4-BE49-F238E27FC236}">
                  <a16:creationId xmlns:a16="http://schemas.microsoft.com/office/drawing/2014/main" id="{BAB0BF8E-0C4B-56CA-42B2-ED2D90DD14BD}"/>
                </a:ext>
              </a:extLst>
            </p:cNvPr>
            <p:cNvSpPr/>
            <p:nvPr/>
          </p:nvSpPr>
          <p:spPr bwMode="auto">
            <a:xfrm>
              <a:off x="880587" y="2206935"/>
              <a:ext cx="5204518" cy="2468193"/>
            </a:xfrm>
            <a:custGeom>
              <a:avLst/>
              <a:gdLst>
                <a:gd name="connsiteX0" fmla="*/ 0 w 5204518"/>
                <a:gd name="connsiteY0" fmla="*/ 0 h 2468193"/>
                <a:gd name="connsiteX1" fmla="*/ 0 w 5204518"/>
                <a:gd name="connsiteY1" fmla="*/ 2468193 h 2468193"/>
                <a:gd name="connsiteX2" fmla="*/ 5204518 w 5204518"/>
                <a:gd name="connsiteY2" fmla="*/ 2468193 h 2468193"/>
              </a:gdLst>
              <a:ahLst/>
              <a:cxnLst>
                <a:cxn ang="0">
                  <a:pos x="connsiteX0" y="connsiteY0"/>
                </a:cxn>
                <a:cxn ang="0">
                  <a:pos x="connsiteX1" y="connsiteY1"/>
                </a:cxn>
                <a:cxn ang="0">
                  <a:pos x="connsiteX2" y="connsiteY2"/>
                </a:cxn>
              </a:cxnLst>
              <a:rect l="l" t="t" r="r" b="b"/>
              <a:pathLst>
                <a:path w="5204518" h="2468193">
                  <a:moveTo>
                    <a:pt x="0" y="0"/>
                  </a:moveTo>
                  <a:lnTo>
                    <a:pt x="0" y="2468193"/>
                  </a:lnTo>
                  <a:lnTo>
                    <a:pt x="5204518" y="2468193"/>
                  </a:lnTo>
                </a:path>
              </a:pathLst>
            </a:custGeom>
            <a:noFill/>
            <a:ln w="28575">
              <a:solidFill>
                <a:schemeClr val="bg1"/>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B5300146-1D5D-AD8B-4A15-A6866B471FE7}"/>
                </a:ext>
              </a:extLst>
            </p:cNvPr>
            <p:cNvGrpSpPr/>
            <p:nvPr/>
          </p:nvGrpSpPr>
          <p:grpSpPr>
            <a:xfrm>
              <a:off x="904962" y="4666651"/>
              <a:ext cx="4855464" cy="91440"/>
              <a:chOff x="1681411" y="4926825"/>
              <a:chExt cx="4352249" cy="96569"/>
            </a:xfrm>
          </p:grpSpPr>
          <p:cxnSp>
            <p:nvCxnSpPr>
              <p:cNvPr id="15" name="Straight Connector 14">
                <a:extLst>
                  <a:ext uri="{FF2B5EF4-FFF2-40B4-BE49-F238E27FC236}">
                    <a16:creationId xmlns:a16="http://schemas.microsoft.com/office/drawing/2014/main" id="{74324622-D7C5-4E51-5363-51F98917748B}"/>
                  </a:ext>
                </a:extLst>
              </p:cNvPr>
              <p:cNvCxnSpPr>
                <a:cxnSpLocks/>
              </p:cNvCxnSpPr>
              <p:nvPr/>
            </p:nvCxnSpPr>
            <p:spPr bwMode="auto">
              <a:xfrm rot="16200000">
                <a:off x="1633126"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897074F-E19C-699D-1702-F6A7E63599D0}"/>
                  </a:ext>
                </a:extLst>
              </p:cNvPr>
              <p:cNvCxnSpPr>
                <a:cxnSpLocks/>
              </p:cNvCxnSpPr>
              <p:nvPr/>
            </p:nvCxnSpPr>
            <p:spPr bwMode="auto">
              <a:xfrm rot="16200000">
                <a:off x="2028785"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C2608A2-3BF5-CC63-4034-916BFD2B3771}"/>
                  </a:ext>
                </a:extLst>
              </p:cNvPr>
              <p:cNvCxnSpPr>
                <a:cxnSpLocks/>
              </p:cNvCxnSpPr>
              <p:nvPr/>
            </p:nvCxnSpPr>
            <p:spPr bwMode="auto">
              <a:xfrm rot="16200000">
                <a:off x="2424444"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63A5ECA-7D3C-EC8D-AD98-07708392947E}"/>
                  </a:ext>
                </a:extLst>
              </p:cNvPr>
              <p:cNvCxnSpPr>
                <a:cxnSpLocks/>
              </p:cNvCxnSpPr>
              <p:nvPr/>
            </p:nvCxnSpPr>
            <p:spPr bwMode="auto">
              <a:xfrm rot="16200000">
                <a:off x="2820103"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CB90C2C-0F7B-D137-B05B-C8E5A1650EB3}"/>
                  </a:ext>
                </a:extLst>
              </p:cNvPr>
              <p:cNvCxnSpPr>
                <a:cxnSpLocks/>
              </p:cNvCxnSpPr>
              <p:nvPr/>
            </p:nvCxnSpPr>
            <p:spPr bwMode="auto">
              <a:xfrm rot="16200000">
                <a:off x="3215762"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725D51D-7743-5D2D-8C6A-82246D98308D}"/>
                  </a:ext>
                </a:extLst>
              </p:cNvPr>
              <p:cNvCxnSpPr>
                <a:cxnSpLocks/>
              </p:cNvCxnSpPr>
              <p:nvPr/>
            </p:nvCxnSpPr>
            <p:spPr bwMode="auto">
              <a:xfrm rot="16200000">
                <a:off x="3611421"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AA0F8E3-AE3B-566B-D6BC-1C3518734AF8}"/>
                  </a:ext>
                </a:extLst>
              </p:cNvPr>
              <p:cNvCxnSpPr>
                <a:cxnSpLocks/>
              </p:cNvCxnSpPr>
              <p:nvPr/>
            </p:nvCxnSpPr>
            <p:spPr bwMode="auto">
              <a:xfrm rot="16200000">
                <a:off x="4007080"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4C3C9BB-8872-6597-5569-50265DD05D82}"/>
                  </a:ext>
                </a:extLst>
              </p:cNvPr>
              <p:cNvCxnSpPr>
                <a:cxnSpLocks/>
              </p:cNvCxnSpPr>
              <p:nvPr/>
            </p:nvCxnSpPr>
            <p:spPr bwMode="auto">
              <a:xfrm rot="16200000">
                <a:off x="4402739"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B2FDDA7-F1E1-7CEF-E202-E56A454925BA}"/>
                  </a:ext>
                </a:extLst>
              </p:cNvPr>
              <p:cNvCxnSpPr>
                <a:cxnSpLocks/>
              </p:cNvCxnSpPr>
              <p:nvPr/>
            </p:nvCxnSpPr>
            <p:spPr bwMode="auto">
              <a:xfrm rot="16200000">
                <a:off x="4798398"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3662D18-56A6-AB49-81FE-E75DCD102255}"/>
                  </a:ext>
                </a:extLst>
              </p:cNvPr>
              <p:cNvCxnSpPr>
                <a:cxnSpLocks/>
              </p:cNvCxnSpPr>
              <p:nvPr/>
            </p:nvCxnSpPr>
            <p:spPr bwMode="auto">
              <a:xfrm rot="16200000">
                <a:off x="5194057"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6F46486-519C-141A-52CA-E0E01D379D8D}"/>
                  </a:ext>
                </a:extLst>
              </p:cNvPr>
              <p:cNvCxnSpPr>
                <a:cxnSpLocks/>
              </p:cNvCxnSpPr>
              <p:nvPr/>
            </p:nvCxnSpPr>
            <p:spPr bwMode="auto">
              <a:xfrm rot="16200000">
                <a:off x="5589716" y="4975110"/>
                <a:ext cx="9656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5BE7F12-FB37-E527-53BA-C56EA29BD020}"/>
                  </a:ext>
                </a:extLst>
              </p:cNvPr>
              <p:cNvCxnSpPr>
                <a:cxnSpLocks/>
              </p:cNvCxnSpPr>
              <p:nvPr/>
            </p:nvCxnSpPr>
            <p:spPr bwMode="auto">
              <a:xfrm rot="16200000">
                <a:off x="5985375" y="4975110"/>
                <a:ext cx="96569"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71AFD63E-582A-F2E9-5978-6A0DBFD20BAF}"/>
                </a:ext>
              </a:extLst>
            </p:cNvPr>
            <p:cNvGrpSpPr/>
            <p:nvPr/>
          </p:nvGrpSpPr>
          <p:grpSpPr>
            <a:xfrm>
              <a:off x="747554" y="4713441"/>
              <a:ext cx="5206339" cy="338554"/>
              <a:chOff x="770951" y="4821021"/>
              <a:chExt cx="4671046" cy="338554"/>
            </a:xfrm>
          </p:grpSpPr>
          <p:sp>
            <p:nvSpPr>
              <p:cNvPr id="36" name="TextBox 35">
                <a:extLst>
                  <a:ext uri="{FF2B5EF4-FFF2-40B4-BE49-F238E27FC236}">
                    <a16:creationId xmlns:a16="http://schemas.microsoft.com/office/drawing/2014/main" id="{2431B3B3-E499-3D34-55EC-11BA1A00C53B}"/>
                  </a:ext>
                </a:extLst>
              </p:cNvPr>
              <p:cNvSpPr txBox="1"/>
              <p:nvPr/>
            </p:nvSpPr>
            <p:spPr bwMode="auto">
              <a:xfrm>
                <a:off x="770951" y="482102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F290651A-3941-64D1-D305-58250EDFAEDE}"/>
                  </a:ext>
                </a:extLst>
              </p:cNvPr>
              <p:cNvSpPr txBox="1"/>
              <p:nvPr/>
            </p:nvSpPr>
            <p:spPr bwMode="auto">
              <a:xfrm>
                <a:off x="1169845" y="482102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8" name="TextBox 37">
                <a:extLst>
                  <a:ext uri="{FF2B5EF4-FFF2-40B4-BE49-F238E27FC236}">
                    <a16:creationId xmlns:a16="http://schemas.microsoft.com/office/drawing/2014/main" id="{3CA2AF83-878E-41B3-AE2C-94020C3F7782}"/>
                  </a:ext>
                </a:extLst>
              </p:cNvPr>
              <p:cNvSpPr txBox="1"/>
              <p:nvPr/>
            </p:nvSpPr>
            <p:spPr bwMode="auto">
              <a:xfrm>
                <a:off x="1564985" y="482102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850CF231-D673-BA86-CD8E-77E61421705E}"/>
                  </a:ext>
                </a:extLst>
              </p:cNvPr>
              <p:cNvSpPr txBox="1"/>
              <p:nvPr/>
            </p:nvSpPr>
            <p:spPr bwMode="auto">
              <a:xfrm>
                <a:off x="2303168" y="48210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0" name="TextBox 39">
                <a:extLst>
                  <a:ext uri="{FF2B5EF4-FFF2-40B4-BE49-F238E27FC236}">
                    <a16:creationId xmlns:a16="http://schemas.microsoft.com/office/drawing/2014/main" id="{A45517E9-663B-9B3F-6731-7821066F0B10}"/>
                  </a:ext>
                </a:extLst>
              </p:cNvPr>
              <p:cNvSpPr txBox="1"/>
              <p:nvPr/>
            </p:nvSpPr>
            <p:spPr bwMode="auto">
              <a:xfrm>
                <a:off x="1960125" y="482102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41" name="TextBox 40">
                <a:extLst>
                  <a:ext uri="{FF2B5EF4-FFF2-40B4-BE49-F238E27FC236}">
                    <a16:creationId xmlns:a16="http://schemas.microsoft.com/office/drawing/2014/main" id="{22BDA875-6774-6034-AA48-67D0621CAA19}"/>
                  </a:ext>
                </a:extLst>
              </p:cNvPr>
              <p:cNvSpPr txBox="1"/>
              <p:nvPr/>
            </p:nvSpPr>
            <p:spPr bwMode="auto">
              <a:xfrm>
                <a:off x="2698308" y="48210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2" name="TextBox 41">
                <a:extLst>
                  <a:ext uri="{FF2B5EF4-FFF2-40B4-BE49-F238E27FC236}">
                    <a16:creationId xmlns:a16="http://schemas.microsoft.com/office/drawing/2014/main" id="{D8D5258B-540A-CC48-A129-06DE8D6E8846}"/>
                  </a:ext>
                </a:extLst>
              </p:cNvPr>
              <p:cNvSpPr txBox="1"/>
              <p:nvPr/>
            </p:nvSpPr>
            <p:spPr bwMode="auto">
              <a:xfrm>
                <a:off x="3093447" y="48210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43" name="TextBox 42">
                <a:extLst>
                  <a:ext uri="{FF2B5EF4-FFF2-40B4-BE49-F238E27FC236}">
                    <a16:creationId xmlns:a16="http://schemas.microsoft.com/office/drawing/2014/main" id="{C1C7F114-7293-CF00-CBC0-2ECBD62C2A74}"/>
                  </a:ext>
                </a:extLst>
              </p:cNvPr>
              <p:cNvSpPr txBox="1"/>
              <p:nvPr/>
            </p:nvSpPr>
            <p:spPr bwMode="auto">
              <a:xfrm>
                <a:off x="3488586" y="482102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44" name="TextBox 43">
                <a:extLst>
                  <a:ext uri="{FF2B5EF4-FFF2-40B4-BE49-F238E27FC236}">
                    <a16:creationId xmlns:a16="http://schemas.microsoft.com/office/drawing/2014/main" id="{47BC3B96-264E-D7D2-E874-6A365424403E}"/>
                  </a:ext>
                </a:extLst>
              </p:cNvPr>
              <p:cNvSpPr txBox="1"/>
              <p:nvPr/>
            </p:nvSpPr>
            <p:spPr bwMode="auto">
              <a:xfrm>
                <a:off x="3903932" y="4821021"/>
                <a:ext cx="352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45" name="TextBox 44">
                <a:extLst>
                  <a:ext uri="{FF2B5EF4-FFF2-40B4-BE49-F238E27FC236}">
                    <a16:creationId xmlns:a16="http://schemas.microsoft.com/office/drawing/2014/main" id="{477C4995-DF3E-557C-DC83-3EF46B0928EE}"/>
                  </a:ext>
                </a:extLst>
              </p:cNvPr>
              <p:cNvSpPr txBox="1"/>
              <p:nvPr/>
            </p:nvSpPr>
            <p:spPr bwMode="auto">
              <a:xfrm>
                <a:off x="4694212" y="4821021"/>
                <a:ext cx="352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46" name="TextBox 45">
                <a:extLst>
                  <a:ext uri="{FF2B5EF4-FFF2-40B4-BE49-F238E27FC236}">
                    <a16:creationId xmlns:a16="http://schemas.microsoft.com/office/drawing/2014/main" id="{F1A712DD-7E24-450C-3283-C5FAD78D1711}"/>
                  </a:ext>
                </a:extLst>
              </p:cNvPr>
              <p:cNvSpPr txBox="1"/>
              <p:nvPr/>
            </p:nvSpPr>
            <p:spPr bwMode="auto">
              <a:xfrm>
                <a:off x="4299072" y="4821021"/>
                <a:ext cx="352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47" name="TextBox 46">
                <a:extLst>
                  <a:ext uri="{FF2B5EF4-FFF2-40B4-BE49-F238E27FC236}">
                    <a16:creationId xmlns:a16="http://schemas.microsoft.com/office/drawing/2014/main" id="{03886444-A4F0-8182-6608-7BCB60290332}"/>
                  </a:ext>
                </a:extLst>
              </p:cNvPr>
              <p:cNvSpPr txBox="1"/>
              <p:nvPr/>
            </p:nvSpPr>
            <p:spPr bwMode="auto">
              <a:xfrm>
                <a:off x="5089353" y="4821021"/>
                <a:ext cx="3526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grpSp>
        <p:sp>
          <p:nvSpPr>
            <p:cNvPr id="54" name="TextBox 53">
              <a:extLst>
                <a:ext uri="{FF2B5EF4-FFF2-40B4-BE49-F238E27FC236}">
                  <a16:creationId xmlns:a16="http://schemas.microsoft.com/office/drawing/2014/main" id="{6F09B676-8500-6075-4BBD-325E69A4B5C2}"/>
                </a:ext>
              </a:extLst>
            </p:cNvPr>
            <p:cNvSpPr txBox="1"/>
            <p:nvPr/>
          </p:nvSpPr>
          <p:spPr bwMode="auto">
            <a:xfrm>
              <a:off x="684695" y="1812780"/>
              <a:ext cx="2667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Treatment Response Time Course</a:t>
              </a:r>
            </a:p>
          </p:txBody>
        </p:sp>
        <p:sp>
          <p:nvSpPr>
            <p:cNvPr id="55" name="TextBox 54">
              <a:extLst>
                <a:ext uri="{FF2B5EF4-FFF2-40B4-BE49-F238E27FC236}">
                  <a16:creationId xmlns:a16="http://schemas.microsoft.com/office/drawing/2014/main" id="{3D70F8C1-2904-E102-A280-1AAC0261D13F}"/>
                </a:ext>
              </a:extLst>
            </p:cNvPr>
            <p:cNvSpPr txBox="1"/>
            <p:nvPr/>
          </p:nvSpPr>
          <p:spPr bwMode="auto">
            <a:xfrm>
              <a:off x="3755239" y="1812780"/>
              <a:ext cx="6704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Events</a:t>
              </a:r>
            </a:p>
          </p:txBody>
        </p:sp>
        <p:sp>
          <p:nvSpPr>
            <p:cNvPr id="56" name="Rectangle 55">
              <a:extLst>
                <a:ext uri="{FF2B5EF4-FFF2-40B4-BE49-F238E27FC236}">
                  <a16:creationId xmlns:a16="http://schemas.microsoft.com/office/drawing/2014/main" id="{7D9FFDBD-9DA9-4714-AD93-EFFA516B0C58}"/>
                </a:ext>
              </a:extLst>
            </p:cNvPr>
            <p:cNvSpPr/>
            <p:nvPr/>
          </p:nvSpPr>
          <p:spPr bwMode="auto">
            <a:xfrm>
              <a:off x="924988" y="2414432"/>
              <a:ext cx="144409"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13A6473D-46C8-5D94-12CD-16FDF30FF4B4}"/>
                </a:ext>
              </a:extLst>
            </p:cNvPr>
            <p:cNvCxnSpPr>
              <a:cxnSpLocks/>
            </p:cNvCxnSpPr>
            <p:nvPr/>
          </p:nvCxnSpPr>
          <p:spPr bwMode="auto">
            <a:xfrm>
              <a:off x="1069397" y="2414126"/>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81DC208-2595-E55C-4A3B-81E4D5C2C0E8}"/>
                </a:ext>
              </a:extLst>
            </p:cNvPr>
            <p:cNvCxnSpPr>
              <a:cxnSpLocks/>
            </p:cNvCxnSpPr>
            <p:nvPr/>
          </p:nvCxnSpPr>
          <p:spPr bwMode="auto">
            <a:xfrm>
              <a:off x="932567" y="2414126"/>
              <a:ext cx="0" cy="137772"/>
            </a:xfrm>
            <a:prstGeom prst="line">
              <a:avLst/>
            </a:prstGeom>
            <a:noFill/>
            <a:ln w="28575" cap="flat" cmpd="sng" algn="ctr">
              <a:solidFill>
                <a:schemeClr val="bg1"/>
              </a:solidFill>
              <a:prstDash val="solid"/>
              <a:round/>
              <a:headEnd type="none" w="med" len="med"/>
              <a:tailEnd type="none" w="med" len="med"/>
            </a:ln>
            <a:effectLst/>
          </p:spPr>
        </p:cxnSp>
        <p:sp>
          <p:nvSpPr>
            <p:cNvPr id="64" name="Rectangle 63">
              <a:extLst>
                <a:ext uri="{FF2B5EF4-FFF2-40B4-BE49-F238E27FC236}">
                  <a16:creationId xmlns:a16="http://schemas.microsoft.com/office/drawing/2014/main" id="{713003B8-AC20-9729-88A0-FFEDA810FA80}"/>
                </a:ext>
              </a:extLst>
            </p:cNvPr>
            <p:cNvSpPr/>
            <p:nvPr/>
          </p:nvSpPr>
          <p:spPr bwMode="auto">
            <a:xfrm>
              <a:off x="924987" y="2243356"/>
              <a:ext cx="168613"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D483660-3680-48C2-7208-4511C3398DBF}"/>
                </a:ext>
              </a:extLst>
            </p:cNvPr>
            <p:cNvSpPr/>
            <p:nvPr/>
          </p:nvSpPr>
          <p:spPr bwMode="auto">
            <a:xfrm>
              <a:off x="1093603" y="2243356"/>
              <a:ext cx="308788"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9" name="Straight Connector 68">
              <a:extLst>
                <a:ext uri="{FF2B5EF4-FFF2-40B4-BE49-F238E27FC236}">
                  <a16:creationId xmlns:a16="http://schemas.microsoft.com/office/drawing/2014/main" id="{B15BA2FA-6D9D-579F-C1DB-025B530CEEDE}"/>
                </a:ext>
              </a:extLst>
            </p:cNvPr>
            <p:cNvCxnSpPr>
              <a:cxnSpLocks/>
            </p:cNvCxnSpPr>
            <p:nvPr/>
          </p:nvCxnSpPr>
          <p:spPr bwMode="auto">
            <a:xfrm>
              <a:off x="932567" y="2243050"/>
              <a:ext cx="0" cy="137772"/>
            </a:xfrm>
            <a:prstGeom prst="line">
              <a:avLst/>
            </a:prstGeom>
            <a:noFill/>
            <a:ln w="28575" cap="flat" cmpd="sng" algn="ctr">
              <a:solidFill>
                <a:schemeClr val="bg1"/>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D148F225-D74D-D97F-0825-1BF7EF7AFAC1}"/>
                </a:ext>
              </a:extLst>
            </p:cNvPr>
            <p:cNvSpPr/>
            <p:nvPr/>
          </p:nvSpPr>
          <p:spPr bwMode="auto">
            <a:xfrm>
              <a:off x="924987" y="2758295"/>
              <a:ext cx="154967"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BC7B0708-5E60-3CFA-5DE4-4352817C2966}"/>
                </a:ext>
              </a:extLst>
            </p:cNvPr>
            <p:cNvSpPr/>
            <p:nvPr/>
          </p:nvSpPr>
          <p:spPr bwMode="auto">
            <a:xfrm>
              <a:off x="1077780" y="2758295"/>
              <a:ext cx="1241207"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6A10471C-7CDA-25EE-B2CA-1A6B043F47A5}"/>
                </a:ext>
              </a:extLst>
            </p:cNvPr>
            <p:cNvSpPr/>
            <p:nvPr/>
          </p:nvSpPr>
          <p:spPr bwMode="auto">
            <a:xfrm>
              <a:off x="2316981" y="2758295"/>
              <a:ext cx="1249967"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5" name="Straight Connector 74">
              <a:extLst>
                <a:ext uri="{FF2B5EF4-FFF2-40B4-BE49-F238E27FC236}">
                  <a16:creationId xmlns:a16="http://schemas.microsoft.com/office/drawing/2014/main" id="{C0489E4E-6762-28FD-5B5B-A7333BB8484F}"/>
                </a:ext>
              </a:extLst>
            </p:cNvPr>
            <p:cNvCxnSpPr>
              <a:cxnSpLocks/>
            </p:cNvCxnSpPr>
            <p:nvPr/>
          </p:nvCxnSpPr>
          <p:spPr bwMode="auto">
            <a:xfrm>
              <a:off x="932567" y="2757989"/>
              <a:ext cx="0" cy="137772"/>
            </a:xfrm>
            <a:prstGeom prst="line">
              <a:avLst/>
            </a:prstGeom>
            <a:noFill/>
            <a:ln w="28575" cap="flat" cmpd="sng" algn="ctr">
              <a:solidFill>
                <a:schemeClr val="bg1"/>
              </a:solidFill>
              <a:prstDash val="solid"/>
              <a:round/>
              <a:headEnd type="none" w="med" len="med"/>
              <a:tailEnd type="none" w="med" len="med"/>
            </a:ln>
            <a:effectLst/>
          </p:spPr>
        </p:cxnSp>
        <p:sp>
          <p:nvSpPr>
            <p:cNvPr id="77" name="Rectangle 76">
              <a:extLst>
                <a:ext uri="{FF2B5EF4-FFF2-40B4-BE49-F238E27FC236}">
                  <a16:creationId xmlns:a16="http://schemas.microsoft.com/office/drawing/2014/main" id="{6B112EB8-1CC4-03FD-9216-5918372700A9}"/>
                </a:ext>
              </a:extLst>
            </p:cNvPr>
            <p:cNvSpPr/>
            <p:nvPr/>
          </p:nvSpPr>
          <p:spPr bwMode="auto">
            <a:xfrm>
              <a:off x="924987" y="2587219"/>
              <a:ext cx="159515"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86CBD163-2214-C10F-2F0C-41473696C175}"/>
                </a:ext>
              </a:extLst>
            </p:cNvPr>
            <p:cNvSpPr/>
            <p:nvPr/>
          </p:nvSpPr>
          <p:spPr bwMode="auto">
            <a:xfrm>
              <a:off x="1084078" y="2587219"/>
              <a:ext cx="555062"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735A7444-1175-12A6-8065-1523C8C85C3D}"/>
                </a:ext>
              </a:extLst>
            </p:cNvPr>
            <p:cNvSpPr/>
            <p:nvPr/>
          </p:nvSpPr>
          <p:spPr bwMode="auto">
            <a:xfrm>
              <a:off x="1639139" y="2587219"/>
              <a:ext cx="644909"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1" name="Straight Connector 80">
              <a:extLst>
                <a:ext uri="{FF2B5EF4-FFF2-40B4-BE49-F238E27FC236}">
                  <a16:creationId xmlns:a16="http://schemas.microsoft.com/office/drawing/2014/main" id="{6439AA05-107E-1DEC-79EC-86A355561F7E}"/>
                </a:ext>
              </a:extLst>
            </p:cNvPr>
            <p:cNvCxnSpPr>
              <a:cxnSpLocks/>
            </p:cNvCxnSpPr>
            <p:nvPr/>
          </p:nvCxnSpPr>
          <p:spPr bwMode="auto">
            <a:xfrm>
              <a:off x="932567" y="2586913"/>
              <a:ext cx="0" cy="137772"/>
            </a:xfrm>
            <a:prstGeom prst="line">
              <a:avLst/>
            </a:prstGeom>
            <a:noFill/>
            <a:ln w="28575" cap="flat" cmpd="sng" algn="ctr">
              <a:solidFill>
                <a:schemeClr val="bg1"/>
              </a:solidFill>
              <a:prstDash val="solid"/>
              <a:round/>
              <a:headEnd type="none" w="med" len="med"/>
              <a:tailEnd type="none" w="med" len="med"/>
            </a:ln>
            <a:effectLst/>
          </p:spPr>
        </p:cxnSp>
        <p:sp>
          <p:nvSpPr>
            <p:cNvPr id="83" name="Rectangle 82">
              <a:extLst>
                <a:ext uri="{FF2B5EF4-FFF2-40B4-BE49-F238E27FC236}">
                  <a16:creationId xmlns:a16="http://schemas.microsoft.com/office/drawing/2014/main" id="{D2047BA2-CB1E-9D59-87A8-109F5E3115DD}"/>
                </a:ext>
              </a:extLst>
            </p:cNvPr>
            <p:cNvSpPr/>
            <p:nvPr/>
          </p:nvSpPr>
          <p:spPr bwMode="auto">
            <a:xfrm>
              <a:off x="924987" y="3111473"/>
              <a:ext cx="162875"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235AD7EB-0DD9-35BE-89CC-F4A003FF1275}"/>
                </a:ext>
              </a:extLst>
            </p:cNvPr>
            <p:cNvSpPr/>
            <p:nvPr/>
          </p:nvSpPr>
          <p:spPr bwMode="auto">
            <a:xfrm>
              <a:off x="1071377" y="3111473"/>
              <a:ext cx="737179"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B67DFCD3-E23E-CCCC-16FB-01B2C14C6DF8}"/>
                </a:ext>
              </a:extLst>
            </p:cNvPr>
            <p:cNvSpPr/>
            <p:nvPr/>
          </p:nvSpPr>
          <p:spPr bwMode="auto">
            <a:xfrm>
              <a:off x="1805834" y="3111473"/>
              <a:ext cx="450161" cy="137160"/>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6" name="Straight Connector 85">
              <a:extLst>
                <a:ext uri="{FF2B5EF4-FFF2-40B4-BE49-F238E27FC236}">
                  <a16:creationId xmlns:a16="http://schemas.microsoft.com/office/drawing/2014/main" id="{50F1D014-7FC3-0DEB-62B3-CDDB3AA174BD}"/>
                </a:ext>
              </a:extLst>
            </p:cNvPr>
            <p:cNvCxnSpPr>
              <a:cxnSpLocks/>
            </p:cNvCxnSpPr>
            <p:nvPr/>
          </p:nvCxnSpPr>
          <p:spPr bwMode="auto">
            <a:xfrm>
              <a:off x="2252210" y="3111167"/>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BF368D6-627F-FD9F-EB23-C591ACB21362}"/>
                </a:ext>
              </a:extLst>
            </p:cNvPr>
            <p:cNvCxnSpPr>
              <a:cxnSpLocks/>
            </p:cNvCxnSpPr>
            <p:nvPr/>
          </p:nvCxnSpPr>
          <p:spPr bwMode="auto">
            <a:xfrm>
              <a:off x="932567" y="3111167"/>
              <a:ext cx="0" cy="137772"/>
            </a:xfrm>
            <a:prstGeom prst="line">
              <a:avLst/>
            </a:prstGeom>
            <a:noFill/>
            <a:ln w="28575" cap="flat" cmpd="sng" algn="ctr">
              <a:solidFill>
                <a:schemeClr val="bg1"/>
              </a:solidFill>
              <a:prstDash val="solid"/>
              <a:round/>
              <a:headEnd type="none" w="med" len="med"/>
              <a:tailEnd type="none" w="med" len="med"/>
            </a:ln>
            <a:effectLst/>
          </p:spPr>
        </p:cxnSp>
        <p:sp>
          <p:nvSpPr>
            <p:cNvPr id="89" name="Rectangle 88">
              <a:extLst>
                <a:ext uri="{FF2B5EF4-FFF2-40B4-BE49-F238E27FC236}">
                  <a16:creationId xmlns:a16="http://schemas.microsoft.com/office/drawing/2014/main" id="{C6189E55-F0B3-E25A-B5E8-4019493F5339}"/>
                </a:ext>
              </a:extLst>
            </p:cNvPr>
            <p:cNvSpPr/>
            <p:nvPr/>
          </p:nvSpPr>
          <p:spPr bwMode="auto">
            <a:xfrm>
              <a:off x="924988" y="2940397"/>
              <a:ext cx="152740"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4BA6DE4B-704E-FD9D-3D3D-C401CFC25541}"/>
                </a:ext>
              </a:extLst>
            </p:cNvPr>
            <p:cNvSpPr/>
            <p:nvPr/>
          </p:nvSpPr>
          <p:spPr bwMode="auto">
            <a:xfrm>
              <a:off x="1077727" y="2940397"/>
              <a:ext cx="173798"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305157B6-794F-E883-9017-5032B2249747}"/>
                </a:ext>
              </a:extLst>
            </p:cNvPr>
            <p:cNvSpPr/>
            <p:nvPr/>
          </p:nvSpPr>
          <p:spPr bwMode="auto">
            <a:xfrm>
              <a:off x="1224120" y="2940397"/>
              <a:ext cx="129475"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2" name="Straight Connector 91">
              <a:extLst>
                <a:ext uri="{FF2B5EF4-FFF2-40B4-BE49-F238E27FC236}">
                  <a16:creationId xmlns:a16="http://schemas.microsoft.com/office/drawing/2014/main" id="{C71ACF14-76C6-85DA-10D9-D3EB171F5854}"/>
                </a:ext>
              </a:extLst>
            </p:cNvPr>
            <p:cNvCxnSpPr>
              <a:cxnSpLocks/>
            </p:cNvCxnSpPr>
            <p:nvPr/>
          </p:nvCxnSpPr>
          <p:spPr bwMode="auto">
            <a:xfrm>
              <a:off x="1342354" y="2940091"/>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E57FE2B-98DB-28F1-E14B-9AB76E696DD7}"/>
                </a:ext>
              </a:extLst>
            </p:cNvPr>
            <p:cNvCxnSpPr>
              <a:cxnSpLocks/>
            </p:cNvCxnSpPr>
            <p:nvPr/>
          </p:nvCxnSpPr>
          <p:spPr bwMode="auto">
            <a:xfrm>
              <a:off x="932567" y="2940091"/>
              <a:ext cx="0" cy="137772"/>
            </a:xfrm>
            <a:prstGeom prst="line">
              <a:avLst/>
            </a:prstGeom>
            <a:noFill/>
            <a:ln w="28575" cap="flat" cmpd="sng" algn="ctr">
              <a:solidFill>
                <a:schemeClr val="bg1"/>
              </a:solidFill>
              <a:prstDash val="solid"/>
              <a:round/>
              <a:headEnd type="none" w="med" len="med"/>
              <a:tailEnd type="none" w="med" len="med"/>
            </a:ln>
            <a:effectLst/>
          </p:spPr>
        </p:cxnSp>
        <p:sp>
          <p:nvSpPr>
            <p:cNvPr id="95" name="Rectangle 94">
              <a:extLst>
                <a:ext uri="{FF2B5EF4-FFF2-40B4-BE49-F238E27FC236}">
                  <a16:creationId xmlns:a16="http://schemas.microsoft.com/office/drawing/2014/main" id="{E93D34B9-2B2D-BA16-C339-D9E26C1F8D36}"/>
                </a:ext>
              </a:extLst>
            </p:cNvPr>
            <p:cNvSpPr/>
            <p:nvPr/>
          </p:nvSpPr>
          <p:spPr bwMode="auto">
            <a:xfrm>
              <a:off x="924988" y="3455336"/>
              <a:ext cx="168612"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A78534D4-6EA3-8CA8-19FD-99AC8EDCA982}"/>
                </a:ext>
              </a:extLst>
            </p:cNvPr>
            <p:cNvSpPr/>
            <p:nvPr/>
          </p:nvSpPr>
          <p:spPr bwMode="auto">
            <a:xfrm>
              <a:off x="1084505" y="3455336"/>
              <a:ext cx="210134"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98" name="Straight Connector 97">
              <a:extLst>
                <a:ext uri="{FF2B5EF4-FFF2-40B4-BE49-F238E27FC236}">
                  <a16:creationId xmlns:a16="http://schemas.microsoft.com/office/drawing/2014/main" id="{393120B6-B9FC-D1EA-FD46-84CB479F1F51}"/>
                </a:ext>
              </a:extLst>
            </p:cNvPr>
            <p:cNvCxnSpPr>
              <a:cxnSpLocks/>
            </p:cNvCxnSpPr>
            <p:nvPr/>
          </p:nvCxnSpPr>
          <p:spPr bwMode="auto">
            <a:xfrm>
              <a:off x="1296629" y="3455030"/>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37576D0F-4E3B-F618-5C8E-21C616DBFA2B}"/>
                </a:ext>
              </a:extLst>
            </p:cNvPr>
            <p:cNvCxnSpPr>
              <a:cxnSpLocks/>
            </p:cNvCxnSpPr>
            <p:nvPr/>
          </p:nvCxnSpPr>
          <p:spPr bwMode="auto">
            <a:xfrm>
              <a:off x="932567" y="3455030"/>
              <a:ext cx="0" cy="137772"/>
            </a:xfrm>
            <a:prstGeom prst="line">
              <a:avLst/>
            </a:prstGeom>
            <a:noFill/>
            <a:ln w="28575" cap="flat" cmpd="sng" algn="ctr">
              <a:solidFill>
                <a:schemeClr val="bg1"/>
              </a:solidFill>
              <a:prstDash val="solid"/>
              <a:round/>
              <a:headEnd type="none" w="med" len="med"/>
              <a:tailEnd type="none" w="med" len="med"/>
            </a:ln>
            <a:effectLst/>
          </p:spPr>
        </p:cxnSp>
        <p:sp>
          <p:nvSpPr>
            <p:cNvPr id="101" name="Rectangle 100">
              <a:extLst>
                <a:ext uri="{FF2B5EF4-FFF2-40B4-BE49-F238E27FC236}">
                  <a16:creationId xmlns:a16="http://schemas.microsoft.com/office/drawing/2014/main" id="{3EAF2C11-E24D-439A-920C-693E6541661D}"/>
                </a:ext>
              </a:extLst>
            </p:cNvPr>
            <p:cNvSpPr/>
            <p:nvPr/>
          </p:nvSpPr>
          <p:spPr bwMode="auto">
            <a:xfrm>
              <a:off x="924988" y="3284260"/>
              <a:ext cx="173978"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94E27FC7-5A2D-B7B4-7633-5CA31A3E7898}"/>
                </a:ext>
              </a:extLst>
            </p:cNvPr>
            <p:cNvSpPr/>
            <p:nvPr/>
          </p:nvSpPr>
          <p:spPr bwMode="auto">
            <a:xfrm>
              <a:off x="1079955" y="3284260"/>
              <a:ext cx="381135"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4" name="Straight Connector 103">
              <a:extLst>
                <a:ext uri="{FF2B5EF4-FFF2-40B4-BE49-F238E27FC236}">
                  <a16:creationId xmlns:a16="http://schemas.microsoft.com/office/drawing/2014/main" id="{CC4F0AFF-452F-C4E0-3862-66350847BAC1}"/>
                </a:ext>
              </a:extLst>
            </p:cNvPr>
            <p:cNvCxnSpPr>
              <a:cxnSpLocks/>
            </p:cNvCxnSpPr>
            <p:nvPr/>
          </p:nvCxnSpPr>
          <p:spPr bwMode="auto">
            <a:xfrm>
              <a:off x="1461094" y="3283954"/>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6FEB565-8404-1F01-5917-8754E4590FB4}"/>
                </a:ext>
              </a:extLst>
            </p:cNvPr>
            <p:cNvCxnSpPr>
              <a:cxnSpLocks/>
            </p:cNvCxnSpPr>
            <p:nvPr/>
          </p:nvCxnSpPr>
          <p:spPr bwMode="auto">
            <a:xfrm>
              <a:off x="932567" y="3283954"/>
              <a:ext cx="0" cy="137772"/>
            </a:xfrm>
            <a:prstGeom prst="line">
              <a:avLst/>
            </a:prstGeom>
            <a:noFill/>
            <a:ln w="28575" cap="flat" cmpd="sng" algn="ctr">
              <a:solidFill>
                <a:schemeClr val="bg1"/>
              </a:solidFill>
              <a:prstDash val="solid"/>
              <a:round/>
              <a:headEnd type="none" w="med" len="med"/>
              <a:tailEnd type="none" w="med" len="med"/>
            </a:ln>
            <a:effectLst/>
          </p:spPr>
        </p:cxnSp>
        <p:sp>
          <p:nvSpPr>
            <p:cNvPr id="107" name="Rectangle 106">
              <a:extLst>
                <a:ext uri="{FF2B5EF4-FFF2-40B4-BE49-F238E27FC236}">
                  <a16:creationId xmlns:a16="http://schemas.microsoft.com/office/drawing/2014/main" id="{6D4A13F0-618A-6848-B63D-8A552F61C936}"/>
                </a:ext>
              </a:extLst>
            </p:cNvPr>
            <p:cNvSpPr/>
            <p:nvPr/>
          </p:nvSpPr>
          <p:spPr bwMode="auto">
            <a:xfrm>
              <a:off x="924987" y="3801795"/>
              <a:ext cx="141977"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71DA570C-C12F-981D-71D8-749BACC719AA}"/>
                </a:ext>
              </a:extLst>
            </p:cNvPr>
            <p:cNvSpPr/>
            <p:nvPr/>
          </p:nvSpPr>
          <p:spPr bwMode="auto">
            <a:xfrm>
              <a:off x="1050676" y="3801795"/>
              <a:ext cx="338173"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5501D000-7A9E-4767-C902-56B5D7F4E88B}"/>
                </a:ext>
              </a:extLst>
            </p:cNvPr>
            <p:cNvSpPr/>
            <p:nvPr/>
          </p:nvSpPr>
          <p:spPr bwMode="auto">
            <a:xfrm>
              <a:off x="1376486" y="3801795"/>
              <a:ext cx="1158393" cy="13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0" name="Straight Connector 109">
              <a:extLst>
                <a:ext uri="{FF2B5EF4-FFF2-40B4-BE49-F238E27FC236}">
                  <a16:creationId xmlns:a16="http://schemas.microsoft.com/office/drawing/2014/main" id="{FF248BF0-A399-D41B-3118-A6818AE588A5}"/>
                </a:ext>
              </a:extLst>
            </p:cNvPr>
            <p:cNvCxnSpPr>
              <a:cxnSpLocks/>
            </p:cNvCxnSpPr>
            <p:nvPr/>
          </p:nvCxnSpPr>
          <p:spPr bwMode="auto">
            <a:xfrm>
              <a:off x="2534879" y="3801489"/>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D342587-B75F-2B68-92C6-E49C44ADA925}"/>
                </a:ext>
              </a:extLst>
            </p:cNvPr>
            <p:cNvCxnSpPr>
              <a:cxnSpLocks/>
            </p:cNvCxnSpPr>
            <p:nvPr/>
          </p:nvCxnSpPr>
          <p:spPr bwMode="auto">
            <a:xfrm>
              <a:off x="932567" y="3801489"/>
              <a:ext cx="0" cy="137772"/>
            </a:xfrm>
            <a:prstGeom prst="line">
              <a:avLst/>
            </a:prstGeom>
            <a:noFill/>
            <a:ln w="28575" cap="flat" cmpd="sng" algn="ctr">
              <a:solidFill>
                <a:schemeClr val="bg1"/>
              </a:solidFill>
              <a:prstDash val="solid"/>
              <a:round/>
              <a:headEnd type="none" w="med" len="med"/>
              <a:tailEnd type="none" w="med" len="med"/>
            </a:ln>
            <a:effectLst/>
          </p:spPr>
        </p:cxnSp>
        <p:sp>
          <p:nvSpPr>
            <p:cNvPr id="134" name="Rectangle 133">
              <a:extLst>
                <a:ext uri="{FF2B5EF4-FFF2-40B4-BE49-F238E27FC236}">
                  <a16:creationId xmlns:a16="http://schemas.microsoft.com/office/drawing/2014/main" id="{F2BA33E7-84AB-939A-6881-C4B1926748A2}"/>
                </a:ext>
              </a:extLst>
            </p:cNvPr>
            <p:cNvSpPr/>
            <p:nvPr/>
          </p:nvSpPr>
          <p:spPr bwMode="auto">
            <a:xfrm>
              <a:off x="924987" y="3630719"/>
              <a:ext cx="162873"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82E64E8D-3EC5-C7AF-52E7-32211D07BC5E}"/>
                </a:ext>
              </a:extLst>
            </p:cNvPr>
            <p:cNvSpPr/>
            <p:nvPr/>
          </p:nvSpPr>
          <p:spPr bwMode="auto">
            <a:xfrm>
              <a:off x="1077780" y="3630719"/>
              <a:ext cx="184284"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868447A2-E9C0-C517-2DDA-05CDCA0018CD}"/>
                </a:ext>
              </a:extLst>
            </p:cNvPr>
            <p:cNvSpPr/>
            <p:nvPr/>
          </p:nvSpPr>
          <p:spPr bwMode="auto">
            <a:xfrm>
              <a:off x="1242526" y="3630719"/>
              <a:ext cx="4229228" cy="137160"/>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5" name="Straight Connector 144">
              <a:extLst>
                <a:ext uri="{FF2B5EF4-FFF2-40B4-BE49-F238E27FC236}">
                  <a16:creationId xmlns:a16="http://schemas.microsoft.com/office/drawing/2014/main" id="{CC766A0A-7024-7D76-77DA-F488256F4194}"/>
                </a:ext>
              </a:extLst>
            </p:cNvPr>
            <p:cNvCxnSpPr>
              <a:cxnSpLocks/>
            </p:cNvCxnSpPr>
            <p:nvPr/>
          </p:nvCxnSpPr>
          <p:spPr bwMode="auto">
            <a:xfrm>
              <a:off x="5471754" y="3630413"/>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0036A01-784C-2CEE-614E-6CA3DAEDC112}"/>
                </a:ext>
              </a:extLst>
            </p:cNvPr>
            <p:cNvCxnSpPr>
              <a:cxnSpLocks/>
            </p:cNvCxnSpPr>
            <p:nvPr/>
          </p:nvCxnSpPr>
          <p:spPr bwMode="auto">
            <a:xfrm>
              <a:off x="932567" y="3630413"/>
              <a:ext cx="0" cy="137772"/>
            </a:xfrm>
            <a:prstGeom prst="line">
              <a:avLst/>
            </a:prstGeom>
            <a:noFill/>
            <a:ln w="28575" cap="flat" cmpd="sng" algn="ctr">
              <a:solidFill>
                <a:schemeClr val="bg1"/>
              </a:solidFill>
              <a:prstDash val="solid"/>
              <a:round/>
              <a:headEnd type="none" w="med" len="med"/>
              <a:tailEnd type="none" w="med" len="med"/>
            </a:ln>
            <a:effectLst/>
          </p:spPr>
        </p:cxnSp>
        <p:sp>
          <p:nvSpPr>
            <p:cNvPr id="181" name="Rectangle 180">
              <a:extLst>
                <a:ext uri="{FF2B5EF4-FFF2-40B4-BE49-F238E27FC236}">
                  <a16:creationId xmlns:a16="http://schemas.microsoft.com/office/drawing/2014/main" id="{FA6A8E1E-B746-5586-2242-81F088CF11A1}"/>
                </a:ext>
              </a:extLst>
            </p:cNvPr>
            <p:cNvSpPr/>
            <p:nvPr/>
          </p:nvSpPr>
          <p:spPr bwMode="auto">
            <a:xfrm>
              <a:off x="924988" y="4145658"/>
              <a:ext cx="131845"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Rectangle 181">
              <a:extLst>
                <a:ext uri="{FF2B5EF4-FFF2-40B4-BE49-F238E27FC236}">
                  <a16:creationId xmlns:a16="http://schemas.microsoft.com/office/drawing/2014/main" id="{7E58436F-50DF-76B5-1521-850DB258EE62}"/>
                </a:ext>
              </a:extLst>
            </p:cNvPr>
            <p:cNvSpPr/>
            <p:nvPr/>
          </p:nvSpPr>
          <p:spPr bwMode="auto">
            <a:xfrm>
              <a:off x="1039627" y="4145658"/>
              <a:ext cx="517351"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7" name="Straight Connector 196">
              <a:extLst>
                <a:ext uri="{FF2B5EF4-FFF2-40B4-BE49-F238E27FC236}">
                  <a16:creationId xmlns:a16="http://schemas.microsoft.com/office/drawing/2014/main" id="{54D98B30-B4DB-1292-8CF9-DA5B98970C37}"/>
                </a:ext>
              </a:extLst>
            </p:cNvPr>
            <p:cNvCxnSpPr>
              <a:cxnSpLocks/>
            </p:cNvCxnSpPr>
            <p:nvPr/>
          </p:nvCxnSpPr>
          <p:spPr bwMode="auto">
            <a:xfrm>
              <a:off x="1556979" y="4145352"/>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B9D11E9-BB68-0848-79A1-8889B4389AB6}"/>
                </a:ext>
              </a:extLst>
            </p:cNvPr>
            <p:cNvCxnSpPr>
              <a:cxnSpLocks/>
            </p:cNvCxnSpPr>
            <p:nvPr/>
          </p:nvCxnSpPr>
          <p:spPr bwMode="auto">
            <a:xfrm>
              <a:off x="910342" y="4145352"/>
              <a:ext cx="0" cy="137772"/>
            </a:xfrm>
            <a:prstGeom prst="line">
              <a:avLst/>
            </a:prstGeom>
            <a:noFill/>
            <a:ln w="28575" cap="flat" cmpd="sng" algn="ctr">
              <a:solidFill>
                <a:schemeClr val="bg1"/>
              </a:solidFill>
              <a:prstDash val="solid"/>
              <a:round/>
              <a:headEnd type="none" w="med" len="med"/>
              <a:tailEnd type="none" w="med" len="med"/>
            </a:ln>
            <a:effectLst/>
          </p:spPr>
        </p:cxnSp>
        <p:sp>
          <p:nvSpPr>
            <p:cNvPr id="200" name="Rectangle 199">
              <a:extLst>
                <a:ext uri="{FF2B5EF4-FFF2-40B4-BE49-F238E27FC236}">
                  <a16:creationId xmlns:a16="http://schemas.microsoft.com/office/drawing/2014/main" id="{E7192DA8-F8C9-2941-C2C5-56166BEDD502}"/>
                </a:ext>
              </a:extLst>
            </p:cNvPr>
            <p:cNvSpPr/>
            <p:nvPr/>
          </p:nvSpPr>
          <p:spPr bwMode="auto">
            <a:xfrm>
              <a:off x="924987" y="3974582"/>
              <a:ext cx="168609"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9AB5EE6F-7733-9E33-BEA3-E3E6F7C8B731}"/>
                </a:ext>
              </a:extLst>
            </p:cNvPr>
            <p:cNvSpPr/>
            <p:nvPr/>
          </p:nvSpPr>
          <p:spPr bwMode="auto">
            <a:xfrm>
              <a:off x="1077728" y="3974582"/>
              <a:ext cx="637838" cy="137160"/>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3B8AB3C6-1EF7-B588-44F6-8E7FD3CE058F}"/>
                </a:ext>
              </a:extLst>
            </p:cNvPr>
            <p:cNvSpPr/>
            <p:nvPr/>
          </p:nvSpPr>
          <p:spPr bwMode="auto">
            <a:xfrm>
              <a:off x="1680414" y="3974582"/>
              <a:ext cx="867163" cy="137160"/>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3" name="Straight Connector 202">
              <a:extLst>
                <a:ext uri="{FF2B5EF4-FFF2-40B4-BE49-F238E27FC236}">
                  <a16:creationId xmlns:a16="http://schemas.microsoft.com/office/drawing/2014/main" id="{6C58D2CE-CEBD-4E1E-6464-A7A48E42DAFF}"/>
                </a:ext>
              </a:extLst>
            </p:cNvPr>
            <p:cNvCxnSpPr>
              <a:cxnSpLocks/>
            </p:cNvCxnSpPr>
            <p:nvPr/>
          </p:nvCxnSpPr>
          <p:spPr bwMode="auto">
            <a:xfrm>
              <a:off x="2547579" y="3974276"/>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0588DA0-6D14-4AF7-A722-9C431752CA4D}"/>
                </a:ext>
              </a:extLst>
            </p:cNvPr>
            <p:cNvCxnSpPr>
              <a:cxnSpLocks/>
            </p:cNvCxnSpPr>
            <p:nvPr/>
          </p:nvCxnSpPr>
          <p:spPr bwMode="auto">
            <a:xfrm>
              <a:off x="932567" y="3974276"/>
              <a:ext cx="0" cy="137772"/>
            </a:xfrm>
            <a:prstGeom prst="line">
              <a:avLst/>
            </a:prstGeom>
            <a:noFill/>
            <a:ln w="28575" cap="flat" cmpd="sng" algn="ctr">
              <a:solidFill>
                <a:schemeClr val="bg1"/>
              </a:solidFill>
              <a:prstDash val="solid"/>
              <a:round/>
              <a:headEnd type="none" w="med" len="med"/>
              <a:tailEnd type="none" w="med" len="med"/>
            </a:ln>
            <a:effectLst/>
          </p:spPr>
        </p:cxnSp>
        <p:sp>
          <p:nvSpPr>
            <p:cNvPr id="206" name="Rectangle 205">
              <a:extLst>
                <a:ext uri="{FF2B5EF4-FFF2-40B4-BE49-F238E27FC236}">
                  <a16:creationId xmlns:a16="http://schemas.microsoft.com/office/drawing/2014/main" id="{E3B12BA9-EC6F-0E7D-D35A-A2311B1AFFFB}"/>
                </a:ext>
              </a:extLst>
            </p:cNvPr>
            <p:cNvSpPr/>
            <p:nvPr/>
          </p:nvSpPr>
          <p:spPr bwMode="auto">
            <a:xfrm>
              <a:off x="918638" y="4491698"/>
              <a:ext cx="154967"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DE34AA56-E942-815D-5871-5CEB806F144C}"/>
                </a:ext>
              </a:extLst>
            </p:cNvPr>
            <p:cNvSpPr/>
            <p:nvPr/>
          </p:nvSpPr>
          <p:spPr bwMode="auto">
            <a:xfrm>
              <a:off x="1038718" y="4491698"/>
              <a:ext cx="1680013"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09" name="Straight Connector 208">
              <a:extLst>
                <a:ext uri="{FF2B5EF4-FFF2-40B4-BE49-F238E27FC236}">
                  <a16:creationId xmlns:a16="http://schemas.microsoft.com/office/drawing/2014/main" id="{943A4EC7-48FF-A8D7-920D-20C0E5F39E02}"/>
                </a:ext>
              </a:extLst>
            </p:cNvPr>
            <p:cNvCxnSpPr>
              <a:cxnSpLocks/>
            </p:cNvCxnSpPr>
            <p:nvPr/>
          </p:nvCxnSpPr>
          <p:spPr bwMode="auto">
            <a:xfrm>
              <a:off x="2728554" y="4491392"/>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60FF21B-7ED0-996A-530E-8E022D5C01CF}"/>
                </a:ext>
              </a:extLst>
            </p:cNvPr>
            <p:cNvCxnSpPr>
              <a:cxnSpLocks/>
            </p:cNvCxnSpPr>
            <p:nvPr/>
          </p:nvCxnSpPr>
          <p:spPr bwMode="auto">
            <a:xfrm>
              <a:off x="910342" y="4491392"/>
              <a:ext cx="0" cy="137772"/>
            </a:xfrm>
            <a:prstGeom prst="line">
              <a:avLst/>
            </a:prstGeom>
            <a:noFill/>
            <a:ln w="28575" cap="flat" cmpd="sng" algn="ctr">
              <a:solidFill>
                <a:schemeClr val="bg1"/>
              </a:solidFill>
              <a:prstDash val="solid"/>
              <a:round/>
              <a:headEnd type="none" w="med" len="med"/>
              <a:tailEnd type="none" w="med" len="med"/>
            </a:ln>
            <a:effectLst/>
          </p:spPr>
        </p:cxnSp>
        <p:sp>
          <p:nvSpPr>
            <p:cNvPr id="212" name="Rectangle 211">
              <a:extLst>
                <a:ext uri="{FF2B5EF4-FFF2-40B4-BE49-F238E27FC236}">
                  <a16:creationId xmlns:a16="http://schemas.microsoft.com/office/drawing/2014/main" id="{F4A4B703-DF30-771A-BFF7-104F793B0154}"/>
                </a:ext>
              </a:extLst>
            </p:cNvPr>
            <p:cNvSpPr/>
            <p:nvPr/>
          </p:nvSpPr>
          <p:spPr bwMode="auto">
            <a:xfrm>
              <a:off x="921813" y="4320622"/>
              <a:ext cx="139984" cy="137160"/>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8150D48A-7257-093A-E8AF-5F5FC66E054C}"/>
                </a:ext>
              </a:extLst>
            </p:cNvPr>
            <p:cNvSpPr/>
            <p:nvPr/>
          </p:nvSpPr>
          <p:spPr bwMode="auto">
            <a:xfrm>
              <a:off x="1039623" y="4320622"/>
              <a:ext cx="614518" cy="137160"/>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15" name="Straight Connector 214">
              <a:extLst>
                <a:ext uri="{FF2B5EF4-FFF2-40B4-BE49-F238E27FC236}">
                  <a16:creationId xmlns:a16="http://schemas.microsoft.com/office/drawing/2014/main" id="{78ABB4C4-A4B4-7D9F-4FE1-44EDD284B850}"/>
                </a:ext>
              </a:extLst>
            </p:cNvPr>
            <p:cNvCxnSpPr>
              <a:cxnSpLocks/>
            </p:cNvCxnSpPr>
            <p:nvPr/>
          </p:nvCxnSpPr>
          <p:spPr bwMode="auto">
            <a:xfrm>
              <a:off x="1668104" y="4320316"/>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04BE12C5-3EFB-000E-E329-7DA10CD65CB3}"/>
                </a:ext>
              </a:extLst>
            </p:cNvPr>
            <p:cNvCxnSpPr>
              <a:cxnSpLocks/>
            </p:cNvCxnSpPr>
            <p:nvPr/>
          </p:nvCxnSpPr>
          <p:spPr bwMode="auto">
            <a:xfrm>
              <a:off x="910342" y="4320316"/>
              <a:ext cx="0" cy="137772"/>
            </a:xfrm>
            <a:prstGeom prst="line">
              <a:avLst/>
            </a:prstGeom>
            <a:noFill/>
            <a:ln w="28575" cap="flat" cmpd="sng" algn="ctr">
              <a:solidFill>
                <a:schemeClr val="bg1"/>
              </a:solidFill>
              <a:prstDash val="solid"/>
              <a:round/>
              <a:headEnd type="none" w="med" len="med"/>
              <a:tailEnd type="none" w="med" len="med"/>
            </a:ln>
            <a:effectLst/>
          </p:spPr>
        </p:cxnSp>
        <p:grpSp>
          <p:nvGrpSpPr>
            <p:cNvPr id="244" name="Group 243">
              <a:extLst>
                <a:ext uri="{FF2B5EF4-FFF2-40B4-BE49-F238E27FC236}">
                  <a16:creationId xmlns:a16="http://schemas.microsoft.com/office/drawing/2014/main" id="{950FB074-AD6F-D8FE-1AA6-A1F3D39B3AE5}"/>
                </a:ext>
              </a:extLst>
            </p:cNvPr>
            <p:cNvGrpSpPr/>
            <p:nvPr/>
          </p:nvGrpSpPr>
          <p:grpSpPr>
            <a:xfrm>
              <a:off x="4061074" y="2025498"/>
              <a:ext cx="2033978" cy="1569660"/>
              <a:chOff x="5107107" y="2071070"/>
              <a:chExt cx="2033978" cy="1569660"/>
            </a:xfrm>
          </p:grpSpPr>
          <p:sp>
            <p:nvSpPr>
              <p:cNvPr id="217" name="TextBox 216">
                <a:extLst>
                  <a:ext uri="{FF2B5EF4-FFF2-40B4-BE49-F238E27FC236}">
                    <a16:creationId xmlns:a16="http://schemas.microsoft.com/office/drawing/2014/main" id="{9EFD7C00-183A-9DAC-8966-4057866660C7}"/>
                  </a:ext>
                </a:extLst>
              </p:cNvPr>
              <p:cNvSpPr txBox="1"/>
              <p:nvPr/>
            </p:nvSpPr>
            <p:spPr bwMode="auto">
              <a:xfrm>
                <a:off x="5176445" y="2071070"/>
                <a:ext cx="19646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Death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Lost to follow-up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PI decision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Required disallowed therapy</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Survival post progression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Stable disease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CAR T-cell infusion to </a:t>
                </a:r>
                <a:r>
                  <a:rPr lang="en-US" sz="1200" dirty="0">
                    <a:solidFill>
                      <a:schemeClr val="bg1"/>
                    </a:solidFill>
                    <a:latin typeface="Calibri" panose="020F0502020204030204" pitchFamily="34" charset="0"/>
                  </a:rPr>
                  <a:t>ev</a:t>
                </a:r>
                <a:r>
                  <a:rPr lang="en-US" sz="1200" b="0" dirty="0">
                    <a:solidFill>
                      <a:schemeClr val="bg1"/>
                    </a:solidFill>
                    <a:latin typeface="Calibri" panose="020F0502020204030204" pitchFamily="34" charset="0"/>
                  </a:rPr>
                  <a:t>al</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Lymphodepletion </a:t>
                </a:r>
              </a:p>
            </p:txBody>
          </p:sp>
          <p:grpSp>
            <p:nvGrpSpPr>
              <p:cNvPr id="243" name="Group 242">
                <a:extLst>
                  <a:ext uri="{FF2B5EF4-FFF2-40B4-BE49-F238E27FC236}">
                    <a16:creationId xmlns:a16="http://schemas.microsoft.com/office/drawing/2014/main" id="{AC20FA71-5184-F58A-1209-960BE92A6530}"/>
                  </a:ext>
                </a:extLst>
              </p:cNvPr>
              <p:cNvGrpSpPr/>
              <p:nvPr/>
            </p:nvGrpSpPr>
            <p:grpSpPr>
              <a:xfrm>
                <a:off x="5107107" y="2144263"/>
                <a:ext cx="111277" cy="1406287"/>
                <a:chOff x="3810597" y="2785626"/>
                <a:chExt cx="111277" cy="1406287"/>
              </a:xfrm>
            </p:grpSpPr>
            <p:grpSp>
              <p:nvGrpSpPr>
                <p:cNvPr id="221" name="Group 220">
                  <a:extLst>
                    <a:ext uri="{FF2B5EF4-FFF2-40B4-BE49-F238E27FC236}">
                      <a16:creationId xmlns:a16="http://schemas.microsoft.com/office/drawing/2014/main" id="{A7497E61-F9A9-FDEB-3D5F-B154DB2545FF}"/>
                    </a:ext>
                  </a:extLst>
                </p:cNvPr>
                <p:cNvGrpSpPr/>
                <p:nvPr/>
              </p:nvGrpSpPr>
              <p:grpSpPr>
                <a:xfrm>
                  <a:off x="3810597" y="2785626"/>
                  <a:ext cx="111277" cy="124748"/>
                  <a:chOff x="3778010" y="2796076"/>
                  <a:chExt cx="111277" cy="124748"/>
                </a:xfrm>
              </p:grpSpPr>
              <p:sp>
                <p:nvSpPr>
                  <p:cNvPr id="218" name="Rectangle 217">
                    <a:extLst>
                      <a:ext uri="{FF2B5EF4-FFF2-40B4-BE49-F238E27FC236}">
                        <a16:creationId xmlns:a16="http://schemas.microsoft.com/office/drawing/2014/main" id="{7B3EA2D4-1945-DC7D-BBDD-A2D93BE169E6}"/>
                      </a:ext>
                    </a:extLst>
                  </p:cNvPr>
                  <p:cNvSpPr/>
                  <p:nvPr/>
                </p:nvSpPr>
                <p:spPr bwMode="auto">
                  <a:xfrm>
                    <a:off x="3778010" y="2796076"/>
                    <a:ext cx="111277" cy="123454"/>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0" name="Straight Connector 219">
                    <a:extLst>
                      <a:ext uri="{FF2B5EF4-FFF2-40B4-BE49-F238E27FC236}">
                        <a16:creationId xmlns:a16="http://schemas.microsoft.com/office/drawing/2014/main" id="{65DD95CE-7DBF-F185-1EEC-A4B1BC4559C6}"/>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DFFD5DFE-1ACB-7915-6B06-796FD38DF28B}"/>
                    </a:ext>
                  </a:extLst>
                </p:cNvPr>
                <p:cNvGrpSpPr/>
                <p:nvPr/>
              </p:nvGrpSpPr>
              <p:grpSpPr>
                <a:xfrm>
                  <a:off x="3810597" y="2968703"/>
                  <a:ext cx="111277" cy="124748"/>
                  <a:chOff x="3778010" y="2796076"/>
                  <a:chExt cx="111277" cy="124748"/>
                </a:xfrm>
              </p:grpSpPr>
              <p:sp>
                <p:nvSpPr>
                  <p:cNvPr id="223" name="Rectangle 222">
                    <a:extLst>
                      <a:ext uri="{FF2B5EF4-FFF2-40B4-BE49-F238E27FC236}">
                        <a16:creationId xmlns:a16="http://schemas.microsoft.com/office/drawing/2014/main" id="{85BB8C70-B288-34E8-DD5A-D5239FBAEF9F}"/>
                      </a:ext>
                    </a:extLst>
                  </p:cNvPr>
                  <p:cNvSpPr/>
                  <p:nvPr/>
                </p:nvSpPr>
                <p:spPr bwMode="auto">
                  <a:xfrm>
                    <a:off x="3778010" y="2796076"/>
                    <a:ext cx="111277" cy="123454"/>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4" name="Straight Connector 223">
                    <a:extLst>
                      <a:ext uri="{FF2B5EF4-FFF2-40B4-BE49-F238E27FC236}">
                        <a16:creationId xmlns:a16="http://schemas.microsoft.com/office/drawing/2014/main" id="{804B11BE-222E-04BC-F5F4-82E95600A58A}"/>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2D06446A-C497-949A-EA01-07AF938C76C2}"/>
                    </a:ext>
                  </a:extLst>
                </p:cNvPr>
                <p:cNvGrpSpPr/>
                <p:nvPr/>
              </p:nvGrpSpPr>
              <p:grpSpPr>
                <a:xfrm>
                  <a:off x="3810597" y="3151780"/>
                  <a:ext cx="111277" cy="124748"/>
                  <a:chOff x="3778010" y="2796076"/>
                  <a:chExt cx="111277" cy="124748"/>
                </a:xfrm>
              </p:grpSpPr>
              <p:sp>
                <p:nvSpPr>
                  <p:cNvPr id="226" name="Rectangle 225">
                    <a:extLst>
                      <a:ext uri="{FF2B5EF4-FFF2-40B4-BE49-F238E27FC236}">
                        <a16:creationId xmlns:a16="http://schemas.microsoft.com/office/drawing/2014/main" id="{81F0BDFB-EBFF-EC32-AFCB-D99366303230}"/>
                      </a:ext>
                    </a:extLst>
                  </p:cNvPr>
                  <p:cNvSpPr/>
                  <p:nvPr/>
                </p:nvSpPr>
                <p:spPr bwMode="auto">
                  <a:xfrm>
                    <a:off x="3778010" y="2796076"/>
                    <a:ext cx="111277" cy="123454"/>
                  </a:xfrm>
                  <a:prstGeom prst="rect">
                    <a:avLst/>
                  </a:prstGeom>
                  <a:solidFill>
                    <a:schemeClr val="accent4">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27" name="Straight Connector 226">
                    <a:extLst>
                      <a:ext uri="{FF2B5EF4-FFF2-40B4-BE49-F238E27FC236}">
                        <a16:creationId xmlns:a16="http://schemas.microsoft.com/office/drawing/2014/main" id="{D8A23C79-5658-1DFB-9EB2-F07E04C271C7}"/>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89F037C1-4D7B-ADA4-9EE5-B792F2BAED82}"/>
                    </a:ext>
                  </a:extLst>
                </p:cNvPr>
                <p:cNvGrpSpPr/>
                <p:nvPr/>
              </p:nvGrpSpPr>
              <p:grpSpPr>
                <a:xfrm>
                  <a:off x="3810597" y="3334857"/>
                  <a:ext cx="111277" cy="124748"/>
                  <a:chOff x="3778010" y="2796076"/>
                  <a:chExt cx="111277" cy="124748"/>
                </a:xfrm>
              </p:grpSpPr>
              <p:sp>
                <p:nvSpPr>
                  <p:cNvPr id="229" name="Rectangle 228">
                    <a:extLst>
                      <a:ext uri="{FF2B5EF4-FFF2-40B4-BE49-F238E27FC236}">
                        <a16:creationId xmlns:a16="http://schemas.microsoft.com/office/drawing/2014/main" id="{2789BE6C-E10B-C2BC-757E-FCC573584300}"/>
                      </a:ext>
                    </a:extLst>
                  </p:cNvPr>
                  <p:cNvSpPr/>
                  <p:nvPr/>
                </p:nvSpPr>
                <p:spPr bwMode="auto">
                  <a:xfrm>
                    <a:off x="3778010" y="2796076"/>
                    <a:ext cx="111277" cy="123454"/>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30" name="Straight Connector 229">
                    <a:extLst>
                      <a:ext uri="{FF2B5EF4-FFF2-40B4-BE49-F238E27FC236}">
                        <a16:creationId xmlns:a16="http://schemas.microsoft.com/office/drawing/2014/main" id="{77A42B1C-EA2B-DB9F-6286-33C3447349BD}"/>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032F6E08-5477-42BF-1C23-4A07F348BBB6}"/>
                    </a:ext>
                  </a:extLst>
                </p:cNvPr>
                <p:cNvGrpSpPr/>
                <p:nvPr/>
              </p:nvGrpSpPr>
              <p:grpSpPr>
                <a:xfrm>
                  <a:off x="3810597" y="3517934"/>
                  <a:ext cx="111277" cy="124748"/>
                  <a:chOff x="3778010" y="2796076"/>
                  <a:chExt cx="111277" cy="124748"/>
                </a:xfrm>
              </p:grpSpPr>
              <p:sp>
                <p:nvSpPr>
                  <p:cNvPr id="232" name="Rectangle 231">
                    <a:extLst>
                      <a:ext uri="{FF2B5EF4-FFF2-40B4-BE49-F238E27FC236}">
                        <a16:creationId xmlns:a16="http://schemas.microsoft.com/office/drawing/2014/main" id="{7398AC20-E8E4-92C7-0A6F-75A947DC0D4C}"/>
                      </a:ext>
                    </a:extLst>
                  </p:cNvPr>
                  <p:cNvSpPr/>
                  <p:nvPr/>
                </p:nvSpPr>
                <p:spPr bwMode="auto">
                  <a:xfrm>
                    <a:off x="3778010" y="2796076"/>
                    <a:ext cx="111277" cy="12345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33" name="Straight Connector 232">
                    <a:extLst>
                      <a:ext uri="{FF2B5EF4-FFF2-40B4-BE49-F238E27FC236}">
                        <a16:creationId xmlns:a16="http://schemas.microsoft.com/office/drawing/2014/main" id="{1AF03A0F-EEDD-6B4D-ED45-FE6D6E8CA13D}"/>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4E83CBC6-341F-0C74-4CE5-F3A9F2119DC5}"/>
                    </a:ext>
                  </a:extLst>
                </p:cNvPr>
                <p:cNvGrpSpPr/>
                <p:nvPr/>
              </p:nvGrpSpPr>
              <p:grpSpPr>
                <a:xfrm>
                  <a:off x="3810597" y="3701011"/>
                  <a:ext cx="111277" cy="124748"/>
                  <a:chOff x="3778010" y="2796076"/>
                  <a:chExt cx="111277" cy="124748"/>
                </a:xfrm>
              </p:grpSpPr>
              <p:sp>
                <p:nvSpPr>
                  <p:cNvPr id="235" name="Rectangle 234">
                    <a:extLst>
                      <a:ext uri="{FF2B5EF4-FFF2-40B4-BE49-F238E27FC236}">
                        <a16:creationId xmlns:a16="http://schemas.microsoft.com/office/drawing/2014/main" id="{E4B6624E-F775-0DED-B22F-1AB0207D3215}"/>
                      </a:ext>
                    </a:extLst>
                  </p:cNvPr>
                  <p:cNvSpPr/>
                  <p:nvPr/>
                </p:nvSpPr>
                <p:spPr bwMode="auto">
                  <a:xfrm>
                    <a:off x="3778010" y="2796076"/>
                    <a:ext cx="111277" cy="123454"/>
                  </a:xfrm>
                  <a:prstGeom prst="rect">
                    <a:avLst/>
                  </a:prstGeom>
                  <a:solidFill>
                    <a:schemeClr val="accent1">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36" name="Straight Connector 235">
                    <a:extLst>
                      <a:ext uri="{FF2B5EF4-FFF2-40B4-BE49-F238E27FC236}">
                        <a16:creationId xmlns:a16="http://schemas.microsoft.com/office/drawing/2014/main" id="{F8C5BCA8-A5B8-023C-F3F6-4A5E3899B8A0}"/>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69EA553A-1466-B5F5-FD38-08C7CCB4B4E9}"/>
                    </a:ext>
                  </a:extLst>
                </p:cNvPr>
                <p:cNvGrpSpPr/>
                <p:nvPr/>
              </p:nvGrpSpPr>
              <p:grpSpPr>
                <a:xfrm>
                  <a:off x="3810597" y="3884088"/>
                  <a:ext cx="111277" cy="124748"/>
                  <a:chOff x="3778010" y="2796076"/>
                  <a:chExt cx="111277" cy="124748"/>
                </a:xfrm>
              </p:grpSpPr>
              <p:sp>
                <p:nvSpPr>
                  <p:cNvPr id="238" name="Rectangle 237">
                    <a:extLst>
                      <a:ext uri="{FF2B5EF4-FFF2-40B4-BE49-F238E27FC236}">
                        <a16:creationId xmlns:a16="http://schemas.microsoft.com/office/drawing/2014/main" id="{81D5EC07-A8BE-D50A-0096-C3D43B7527AB}"/>
                      </a:ext>
                    </a:extLst>
                  </p:cNvPr>
                  <p:cNvSpPr/>
                  <p:nvPr/>
                </p:nvSpPr>
                <p:spPr bwMode="auto">
                  <a:xfrm>
                    <a:off x="3778010" y="2796076"/>
                    <a:ext cx="111277" cy="123454"/>
                  </a:xfrm>
                  <a:prstGeom prst="rect">
                    <a:avLst/>
                  </a:prstGeom>
                  <a:solidFill>
                    <a:schemeClr val="accent5">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39" name="Straight Connector 238">
                    <a:extLst>
                      <a:ext uri="{FF2B5EF4-FFF2-40B4-BE49-F238E27FC236}">
                        <a16:creationId xmlns:a16="http://schemas.microsoft.com/office/drawing/2014/main" id="{89CB09FF-B02A-42CF-170D-00D2F9BBE877}"/>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98376FC7-945A-795A-AEA2-D0E32A755F2D}"/>
                    </a:ext>
                  </a:extLst>
                </p:cNvPr>
                <p:cNvGrpSpPr/>
                <p:nvPr/>
              </p:nvGrpSpPr>
              <p:grpSpPr>
                <a:xfrm>
                  <a:off x="3810597" y="4067165"/>
                  <a:ext cx="111277" cy="124748"/>
                  <a:chOff x="3778010" y="2796076"/>
                  <a:chExt cx="111277" cy="124748"/>
                </a:xfrm>
              </p:grpSpPr>
              <p:sp>
                <p:nvSpPr>
                  <p:cNvPr id="241" name="Rectangle 240">
                    <a:extLst>
                      <a:ext uri="{FF2B5EF4-FFF2-40B4-BE49-F238E27FC236}">
                        <a16:creationId xmlns:a16="http://schemas.microsoft.com/office/drawing/2014/main" id="{A4224E58-7ADC-6413-3117-235AFDE7D9F6}"/>
                      </a:ext>
                    </a:extLst>
                  </p:cNvPr>
                  <p:cNvSpPr/>
                  <p:nvPr/>
                </p:nvSpPr>
                <p:spPr bwMode="auto">
                  <a:xfrm>
                    <a:off x="3778010" y="2796076"/>
                    <a:ext cx="111277" cy="12345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42" name="Straight Connector 241">
                    <a:extLst>
                      <a:ext uri="{FF2B5EF4-FFF2-40B4-BE49-F238E27FC236}">
                        <a16:creationId xmlns:a16="http://schemas.microsoft.com/office/drawing/2014/main" id="{1B0AB685-F58F-1521-141B-2C517FDED43D}"/>
                      </a:ext>
                    </a:extLst>
                  </p:cNvPr>
                  <p:cNvCxnSpPr>
                    <a:cxnSpLocks/>
                  </p:cNvCxnSpPr>
                  <p:nvPr/>
                </p:nvCxnSpPr>
                <p:spPr bwMode="auto">
                  <a:xfrm>
                    <a:off x="3833648" y="2796076"/>
                    <a:ext cx="0" cy="124748"/>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68" name="Straight Connector 67">
              <a:extLst>
                <a:ext uri="{FF2B5EF4-FFF2-40B4-BE49-F238E27FC236}">
                  <a16:creationId xmlns:a16="http://schemas.microsoft.com/office/drawing/2014/main" id="{4ECF1D91-990E-54B5-FD75-9B693C042938}"/>
                </a:ext>
              </a:extLst>
            </p:cNvPr>
            <p:cNvCxnSpPr>
              <a:cxnSpLocks/>
            </p:cNvCxnSpPr>
            <p:nvPr/>
          </p:nvCxnSpPr>
          <p:spPr bwMode="auto">
            <a:xfrm>
              <a:off x="1396945" y="2243050"/>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FDA79D6-1A24-93CB-4BF0-621F3FE88329}"/>
                </a:ext>
              </a:extLst>
            </p:cNvPr>
            <p:cNvCxnSpPr>
              <a:cxnSpLocks/>
            </p:cNvCxnSpPr>
            <p:nvPr/>
          </p:nvCxnSpPr>
          <p:spPr bwMode="auto">
            <a:xfrm>
              <a:off x="3566950" y="2757989"/>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E4C5C6C-1E29-FF8D-96FF-579F2C94D615}"/>
                </a:ext>
              </a:extLst>
            </p:cNvPr>
            <p:cNvCxnSpPr>
              <a:cxnSpLocks/>
            </p:cNvCxnSpPr>
            <p:nvPr/>
          </p:nvCxnSpPr>
          <p:spPr bwMode="auto">
            <a:xfrm>
              <a:off x="2284054" y="2586913"/>
              <a:ext cx="0" cy="137772"/>
            </a:xfrm>
            <a:prstGeom prst="line">
              <a:avLst/>
            </a:prstGeom>
            <a:noFill/>
            <a:ln w="28575" cap="flat" cmpd="sng" algn="ctr">
              <a:solidFill>
                <a:srgbClr val="E1471D"/>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E343450-CA38-E551-CE6E-5128890DE256}"/>
                </a:ext>
              </a:extLst>
            </p:cNvPr>
            <p:cNvCxnSpPr>
              <a:cxnSpLocks/>
            </p:cNvCxnSpPr>
            <p:nvPr/>
          </p:nvCxnSpPr>
          <p:spPr bwMode="auto">
            <a:xfrm>
              <a:off x="1874209" y="2757989"/>
              <a:ext cx="0" cy="137772"/>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99E72B09-2A87-BC7B-8629-7BC3B513344F}"/>
                </a:ext>
              </a:extLst>
            </p:cNvPr>
            <p:cNvCxnSpPr/>
            <p:nvPr/>
          </p:nvCxnSpPr>
          <p:spPr bwMode="auto">
            <a:xfrm>
              <a:off x="1790594" y="2223228"/>
              <a:ext cx="0" cy="2468193"/>
            </a:xfrm>
            <a:prstGeom prst="line">
              <a:avLst/>
            </a:prstGeom>
            <a:noFill/>
            <a:ln w="28575" cap="flat" cmpd="sng" algn="ctr">
              <a:solidFill>
                <a:schemeClr val="tx1">
                  <a:lumMod val="50000"/>
                </a:schemeClr>
              </a:solidFill>
              <a:prstDash val="sysDash"/>
              <a:round/>
              <a:headEnd type="none" w="med" len="med"/>
              <a:tailEnd type="none" w="med" len="med"/>
            </a:ln>
            <a:effectLst/>
          </p:spPr>
        </p:cxnSp>
      </p:grpSp>
      <p:grpSp>
        <p:nvGrpSpPr>
          <p:cNvPr id="251" name="Group 250">
            <a:extLst>
              <a:ext uri="{FF2B5EF4-FFF2-40B4-BE49-F238E27FC236}">
                <a16:creationId xmlns:a16="http://schemas.microsoft.com/office/drawing/2014/main" id="{16323173-5BBD-E2EA-3C9F-EC0586070763}"/>
              </a:ext>
            </a:extLst>
          </p:cNvPr>
          <p:cNvGrpSpPr/>
          <p:nvPr/>
        </p:nvGrpSpPr>
        <p:grpSpPr>
          <a:xfrm>
            <a:off x="6426950" y="2126728"/>
            <a:ext cx="5404647" cy="3338340"/>
            <a:chOff x="6527534" y="1982892"/>
            <a:chExt cx="5404647" cy="3338340"/>
          </a:xfrm>
        </p:grpSpPr>
        <p:sp>
          <p:nvSpPr>
            <p:cNvPr id="3" name="Rectangle 30">
              <a:extLst>
                <a:ext uri="{FF2B5EF4-FFF2-40B4-BE49-F238E27FC236}">
                  <a16:creationId xmlns:a16="http://schemas.microsoft.com/office/drawing/2014/main" id="{C3B515EF-88B3-72F0-9696-D501D98A1B3A}"/>
                </a:ext>
              </a:extLst>
            </p:cNvPr>
            <p:cNvSpPr>
              <a:spLocks noChangeArrowheads="1"/>
            </p:cNvSpPr>
            <p:nvPr/>
          </p:nvSpPr>
          <p:spPr bwMode="auto">
            <a:xfrm>
              <a:off x="8059919" y="5044233"/>
              <a:ext cx="2548542" cy="27699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Mo</a:t>
              </a:r>
            </a:p>
          </p:txBody>
        </p:sp>
        <p:grpSp>
          <p:nvGrpSpPr>
            <p:cNvPr id="250" name="Group 249">
              <a:extLst>
                <a:ext uri="{FF2B5EF4-FFF2-40B4-BE49-F238E27FC236}">
                  <a16:creationId xmlns:a16="http://schemas.microsoft.com/office/drawing/2014/main" id="{9C379BDD-3385-7E57-A603-D227883F2217}"/>
                </a:ext>
              </a:extLst>
            </p:cNvPr>
            <p:cNvGrpSpPr/>
            <p:nvPr/>
          </p:nvGrpSpPr>
          <p:grpSpPr>
            <a:xfrm>
              <a:off x="8260227" y="3716241"/>
              <a:ext cx="3451750" cy="1015663"/>
              <a:chOff x="8187075" y="3725385"/>
              <a:chExt cx="3451750" cy="1015663"/>
            </a:xfrm>
          </p:grpSpPr>
          <p:sp>
            <p:nvSpPr>
              <p:cNvPr id="111" name="TextBox 110">
                <a:extLst>
                  <a:ext uri="{FF2B5EF4-FFF2-40B4-BE49-F238E27FC236}">
                    <a16:creationId xmlns:a16="http://schemas.microsoft.com/office/drawing/2014/main" id="{FC6245A7-0CB2-448D-7467-B8FC4C5FDCED}"/>
                  </a:ext>
                </a:extLst>
              </p:cNvPr>
              <p:cNvSpPr txBox="1"/>
              <p:nvPr/>
            </p:nvSpPr>
            <p:spPr bwMode="auto">
              <a:xfrm>
                <a:off x="8259538" y="3725385"/>
                <a:ext cx="209820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Cohort -1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PSA response (≥30% decrease)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PSA response (≥50% decrease)</a:t>
                </a:r>
              </a:p>
            </p:txBody>
          </p:sp>
          <p:sp>
            <p:nvSpPr>
              <p:cNvPr id="112" name="TextBox 111">
                <a:extLst>
                  <a:ext uri="{FF2B5EF4-FFF2-40B4-BE49-F238E27FC236}">
                    <a16:creationId xmlns:a16="http://schemas.microsoft.com/office/drawing/2014/main" id="{8B22E279-698F-65C9-9061-600DFE8AD37D}"/>
                  </a:ext>
                </a:extLst>
              </p:cNvPr>
              <p:cNvSpPr txBox="1"/>
              <p:nvPr/>
            </p:nvSpPr>
            <p:spPr bwMode="auto">
              <a:xfrm>
                <a:off x="10417529" y="3725385"/>
                <a:ext cx="12212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PSA progression</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Deceased</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Continuing PTFU</a:t>
                </a:r>
              </a:p>
            </p:txBody>
          </p:sp>
          <p:sp>
            <p:nvSpPr>
              <p:cNvPr id="113" name="Rectangle 112">
                <a:extLst>
                  <a:ext uri="{FF2B5EF4-FFF2-40B4-BE49-F238E27FC236}">
                    <a16:creationId xmlns:a16="http://schemas.microsoft.com/office/drawing/2014/main" id="{C71BE3B3-8C2E-6151-64D2-AF594377E00F}"/>
                  </a:ext>
                </a:extLst>
              </p:cNvPr>
              <p:cNvSpPr/>
              <p:nvPr/>
            </p:nvSpPr>
            <p:spPr bwMode="auto">
              <a:xfrm>
                <a:off x="8187961" y="3801456"/>
                <a:ext cx="135664" cy="135664"/>
              </a:xfrm>
              <a:prstGeom prst="rect">
                <a:avLst/>
              </a:prstGeom>
              <a:solidFill>
                <a:schemeClr val="accent4">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DE61811F-BD46-1600-4BAF-2394FB545FB7}"/>
                  </a:ext>
                </a:extLst>
              </p:cNvPr>
              <p:cNvSpPr/>
              <p:nvPr/>
            </p:nvSpPr>
            <p:spPr bwMode="auto">
              <a:xfrm>
                <a:off x="8187961" y="3974796"/>
                <a:ext cx="135664" cy="135664"/>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0C2A6B6A-A8DD-2A04-C4EB-AB02CD6A4249}"/>
                  </a:ext>
                </a:extLst>
              </p:cNvPr>
              <p:cNvSpPr/>
              <p:nvPr/>
            </p:nvSpPr>
            <p:spPr bwMode="auto">
              <a:xfrm>
                <a:off x="8187961" y="4158846"/>
                <a:ext cx="135664" cy="135664"/>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Oval 115">
                <a:extLst>
                  <a:ext uri="{FF2B5EF4-FFF2-40B4-BE49-F238E27FC236}">
                    <a16:creationId xmlns:a16="http://schemas.microsoft.com/office/drawing/2014/main" id="{5F143902-8405-EDE6-593B-ADD18CDC55D3}"/>
                  </a:ext>
                </a:extLst>
              </p:cNvPr>
              <p:cNvSpPr/>
              <p:nvPr/>
            </p:nvSpPr>
            <p:spPr bwMode="auto">
              <a:xfrm>
                <a:off x="8187075" y="4338250"/>
                <a:ext cx="135664" cy="135664"/>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Oval 116">
                <a:extLst>
                  <a:ext uri="{FF2B5EF4-FFF2-40B4-BE49-F238E27FC236}">
                    <a16:creationId xmlns:a16="http://schemas.microsoft.com/office/drawing/2014/main" id="{D2CDF3E8-7D60-7D9C-42AB-0E2D47A19BC8}"/>
                  </a:ext>
                </a:extLst>
              </p:cNvPr>
              <p:cNvSpPr/>
              <p:nvPr/>
            </p:nvSpPr>
            <p:spPr bwMode="auto">
              <a:xfrm>
                <a:off x="8187075" y="4528960"/>
                <a:ext cx="135664" cy="13566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Oval 117">
                <a:extLst>
                  <a:ext uri="{FF2B5EF4-FFF2-40B4-BE49-F238E27FC236}">
                    <a16:creationId xmlns:a16="http://schemas.microsoft.com/office/drawing/2014/main" id="{6D88262A-E1D6-A85D-78A6-A49D701D320F}"/>
                  </a:ext>
                </a:extLst>
              </p:cNvPr>
              <p:cNvSpPr/>
              <p:nvPr/>
            </p:nvSpPr>
            <p:spPr bwMode="auto">
              <a:xfrm>
                <a:off x="10349697" y="3788501"/>
                <a:ext cx="135664" cy="13566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Isosceles Triangle 119">
                <a:extLst>
                  <a:ext uri="{FF2B5EF4-FFF2-40B4-BE49-F238E27FC236}">
                    <a16:creationId xmlns:a16="http://schemas.microsoft.com/office/drawing/2014/main" id="{FAF07761-5595-6014-3A7B-B161C7BFE40F}"/>
                  </a:ext>
                </a:extLst>
              </p:cNvPr>
              <p:cNvSpPr/>
              <p:nvPr/>
            </p:nvSpPr>
            <p:spPr bwMode="auto">
              <a:xfrm rot="10800000">
                <a:off x="10349697" y="3994163"/>
                <a:ext cx="135664" cy="11695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Arrow: Right 120">
                <a:extLst>
                  <a:ext uri="{FF2B5EF4-FFF2-40B4-BE49-F238E27FC236}">
                    <a16:creationId xmlns:a16="http://schemas.microsoft.com/office/drawing/2014/main" id="{89557567-C6D8-F647-7EFE-8E1D01A96587}"/>
                  </a:ext>
                </a:extLst>
              </p:cNvPr>
              <p:cNvSpPr/>
              <p:nvPr/>
            </p:nvSpPr>
            <p:spPr bwMode="auto">
              <a:xfrm>
                <a:off x="10349697" y="4181114"/>
                <a:ext cx="135664" cy="13566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5" name="Rectangle 30">
              <a:extLst>
                <a:ext uri="{FF2B5EF4-FFF2-40B4-BE49-F238E27FC236}">
                  <a16:creationId xmlns:a16="http://schemas.microsoft.com/office/drawing/2014/main" id="{3376C084-BDEA-969E-D192-AD5FAF14F9B6}"/>
                </a:ext>
              </a:extLst>
            </p:cNvPr>
            <p:cNvSpPr>
              <a:spLocks noChangeArrowheads="1"/>
            </p:cNvSpPr>
            <p:nvPr/>
          </p:nvSpPr>
          <p:spPr bwMode="auto">
            <a:xfrm rot="16200000">
              <a:off x="5376786" y="3381978"/>
              <a:ext cx="2578495" cy="276999"/>
            </a:xfrm>
            <a:prstGeom prst="rect">
              <a:avLst/>
            </a:prstGeom>
            <a:solidFill>
              <a:schemeClr val="tx1"/>
            </a:solid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Patients</a:t>
              </a:r>
            </a:p>
          </p:txBody>
        </p:sp>
        <p:grpSp>
          <p:nvGrpSpPr>
            <p:cNvPr id="122" name="Group 121">
              <a:extLst>
                <a:ext uri="{FF2B5EF4-FFF2-40B4-BE49-F238E27FC236}">
                  <a16:creationId xmlns:a16="http://schemas.microsoft.com/office/drawing/2014/main" id="{ED28797A-0E34-C374-338C-D668B90594FC}"/>
                </a:ext>
              </a:extLst>
            </p:cNvPr>
            <p:cNvGrpSpPr/>
            <p:nvPr/>
          </p:nvGrpSpPr>
          <p:grpSpPr>
            <a:xfrm>
              <a:off x="6743843" y="4807435"/>
              <a:ext cx="5188338" cy="338554"/>
              <a:chOff x="3308940" y="4600502"/>
              <a:chExt cx="4547640" cy="372037"/>
            </a:xfrm>
          </p:grpSpPr>
          <p:sp>
            <p:nvSpPr>
              <p:cNvPr id="123" name="TextBox 122">
                <a:extLst>
                  <a:ext uri="{FF2B5EF4-FFF2-40B4-BE49-F238E27FC236}">
                    <a16:creationId xmlns:a16="http://schemas.microsoft.com/office/drawing/2014/main" id="{776DEDEC-3F19-362E-4464-68293C0DCABB}"/>
                  </a:ext>
                </a:extLst>
              </p:cNvPr>
              <p:cNvSpPr txBox="1"/>
              <p:nvPr/>
            </p:nvSpPr>
            <p:spPr bwMode="auto">
              <a:xfrm>
                <a:off x="3308940"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24" name="TextBox 123">
                <a:extLst>
                  <a:ext uri="{FF2B5EF4-FFF2-40B4-BE49-F238E27FC236}">
                    <a16:creationId xmlns:a16="http://schemas.microsoft.com/office/drawing/2014/main" id="{9B974D33-B5B3-9C16-9254-B2E9BED1AD5B}"/>
                  </a:ext>
                </a:extLst>
              </p:cNvPr>
              <p:cNvSpPr txBox="1"/>
              <p:nvPr/>
            </p:nvSpPr>
            <p:spPr bwMode="auto">
              <a:xfrm>
                <a:off x="3784645"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25" name="TextBox 124">
                <a:extLst>
                  <a:ext uri="{FF2B5EF4-FFF2-40B4-BE49-F238E27FC236}">
                    <a16:creationId xmlns:a16="http://schemas.microsoft.com/office/drawing/2014/main" id="{D7F77839-A694-9BFC-BC81-7B1CAF2AA7EC}"/>
                  </a:ext>
                </a:extLst>
              </p:cNvPr>
              <p:cNvSpPr txBox="1"/>
              <p:nvPr/>
            </p:nvSpPr>
            <p:spPr bwMode="auto">
              <a:xfrm>
                <a:off x="4260350"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26" name="TextBox 125">
                <a:extLst>
                  <a:ext uri="{FF2B5EF4-FFF2-40B4-BE49-F238E27FC236}">
                    <a16:creationId xmlns:a16="http://schemas.microsoft.com/office/drawing/2014/main" id="{9D717F34-3E70-6965-F410-E8890DBB7A09}"/>
                  </a:ext>
                </a:extLst>
              </p:cNvPr>
              <p:cNvSpPr txBox="1"/>
              <p:nvPr/>
            </p:nvSpPr>
            <p:spPr bwMode="auto">
              <a:xfrm>
                <a:off x="4736055"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27" name="TextBox 126">
                <a:extLst>
                  <a:ext uri="{FF2B5EF4-FFF2-40B4-BE49-F238E27FC236}">
                    <a16:creationId xmlns:a16="http://schemas.microsoft.com/office/drawing/2014/main" id="{626EA9DE-D4F5-683E-57D6-8B8B09261FF3}"/>
                  </a:ext>
                </a:extLst>
              </p:cNvPr>
              <p:cNvSpPr txBox="1"/>
              <p:nvPr/>
            </p:nvSpPr>
            <p:spPr bwMode="auto">
              <a:xfrm>
                <a:off x="5224460"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28" name="TextBox 127">
                <a:extLst>
                  <a:ext uri="{FF2B5EF4-FFF2-40B4-BE49-F238E27FC236}">
                    <a16:creationId xmlns:a16="http://schemas.microsoft.com/office/drawing/2014/main" id="{601FCE61-CFC0-7EA6-A610-75225B5434FA}"/>
                  </a:ext>
                </a:extLst>
              </p:cNvPr>
              <p:cNvSpPr txBox="1"/>
              <p:nvPr/>
            </p:nvSpPr>
            <p:spPr bwMode="auto">
              <a:xfrm>
                <a:off x="5700165"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29" name="TextBox 128">
                <a:extLst>
                  <a:ext uri="{FF2B5EF4-FFF2-40B4-BE49-F238E27FC236}">
                    <a16:creationId xmlns:a16="http://schemas.microsoft.com/office/drawing/2014/main" id="{35CBDED2-E503-41FD-66BC-547D5E948C46}"/>
                  </a:ext>
                </a:extLst>
              </p:cNvPr>
              <p:cNvSpPr txBox="1"/>
              <p:nvPr/>
            </p:nvSpPr>
            <p:spPr bwMode="auto">
              <a:xfrm>
                <a:off x="6175870"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30" name="TextBox 129">
                <a:extLst>
                  <a:ext uri="{FF2B5EF4-FFF2-40B4-BE49-F238E27FC236}">
                    <a16:creationId xmlns:a16="http://schemas.microsoft.com/office/drawing/2014/main" id="{F8D93DA9-169E-85D8-5877-5F75471E2380}"/>
                  </a:ext>
                </a:extLst>
              </p:cNvPr>
              <p:cNvSpPr txBox="1"/>
              <p:nvPr/>
            </p:nvSpPr>
            <p:spPr bwMode="auto">
              <a:xfrm>
                <a:off x="6651979"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31" name="TextBox 130">
                <a:extLst>
                  <a:ext uri="{FF2B5EF4-FFF2-40B4-BE49-F238E27FC236}">
                    <a16:creationId xmlns:a16="http://schemas.microsoft.com/office/drawing/2014/main" id="{6A30E128-8DB9-B62C-729E-A9A33B949379}"/>
                  </a:ext>
                </a:extLst>
              </p:cNvPr>
              <p:cNvSpPr txBox="1"/>
              <p:nvPr/>
            </p:nvSpPr>
            <p:spPr bwMode="auto">
              <a:xfrm>
                <a:off x="7127683"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32" name="TextBox 131">
                <a:extLst>
                  <a:ext uri="{FF2B5EF4-FFF2-40B4-BE49-F238E27FC236}">
                    <a16:creationId xmlns:a16="http://schemas.microsoft.com/office/drawing/2014/main" id="{4A66EDAF-4DCA-B183-A672-82F8B7F67102}"/>
                  </a:ext>
                </a:extLst>
              </p:cNvPr>
              <p:cNvSpPr txBox="1"/>
              <p:nvPr/>
            </p:nvSpPr>
            <p:spPr bwMode="auto">
              <a:xfrm>
                <a:off x="7603389" y="4600502"/>
                <a:ext cx="253191" cy="37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grpSp>
        <p:grpSp>
          <p:nvGrpSpPr>
            <p:cNvPr id="136" name="Group 135">
              <a:extLst>
                <a:ext uri="{FF2B5EF4-FFF2-40B4-BE49-F238E27FC236}">
                  <a16:creationId xmlns:a16="http://schemas.microsoft.com/office/drawing/2014/main" id="{EECC0722-7E2C-1BFF-86DE-C132385AF357}"/>
                </a:ext>
              </a:extLst>
            </p:cNvPr>
            <p:cNvGrpSpPr/>
            <p:nvPr/>
          </p:nvGrpSpPr>
          <p:grpSpPr>
            <a:xfrm>
              <a:off x="6883154" y="4773240"/>
              <a:ext cx="4893811" cy="91447"/>
              <a:chOff x="3428510" y="4295392"/>
              <a:chExt cx="4301476" cy="462920"/>
            </a:xfrm>
          </p:grpSpPr>
          <p:grpSp>
            <p:nvGrpSpPr>
              <p:cNvPr id="137" name="Group 136">
                <a:extLst>
                  <a:ext uri="{FF2B5EF4-FFF2-40B4-BE49-F238E27FC236}">
                    <a16:creationId xmlns:a16="http://schemas.microsoft.com/office/drawing/2014/main" id="{CEC3A889-2C9C-7B44-00E9-0471697F47B6}"/>
                  </a:ext>
                </a:extLst>
              </p:cNvPr>
              <p:cNvGrpSpPr/>
              <p:nvPr/>
            </p:nvGrpSpPr>
            <p:grpSpPr>
              <a:xfrm rot="5400000">
                <a:off x="4152971" y="3570931"/>
                <a:ext cx="462918" cy="1911840"/>
                <a:chOff x="2959100" y="1698229"/>
                <a:chExt cx="594983" cy="2781300"/>
              </a:xfrm>
            </p:grpSpPr>
            <p:cxnSp>
              <p:nvCxnSpPr>
                <p:cNvPr id="147" name="Straight Connector 146">
                  <a:extLst>
                    <a:ext uri="{FF2B5EF4-FFF2-40B4-BE49-F238E27FC236}">
                      <a16:creationId xmlns:a16="http://schemas.microsoft.com/office/drawing/2014/main" id="{47D78208-1ACC-71F3-985D-134790A8863F}"/>
                    </a:ext>
                  </a:extLst>
                </p:cNvPr>
                <p:cNvCxnSpPr>
                  <a:cxnSpLocks/>
                </p:cNvCxnSpPr>
                <p:nvPr/>
              </p:nvCxnSpPr>
              <p:spPr bwMode="auto">
                <a:xfrm>
                  <a:off x="2959100" y="169822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F1BDE99-7188-B3EE-275A-500247C9A74F}"/>
                    </a:ext>
                  </a:extLst>
                </p:cNvPr>
                <p:cNvCxnSpPr>
                  <a:cxnSpLocks/>
                </p:cNvCxnSpPr>
                <p:nvPr/>
              </p:nvCxnSpPr>
              <p:spPr bwMode="auto">
                <a:xfrm>
                  <a:off x="2959100" y="239037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A408C34-0ECE-6E24-5D42-A1A2FD0C6A7C}"/>
                    </a:ext>
                  </a:extLst>
                </p:cNvPr>
                <p:cNvCxnSpPr>
                  <a:cxnSpLocks/>
                </p:cNvCxnSpPr>
                <p:nvPr/>
              </p:nvCxnSpPr>
              <p:spPr bwMode="auto">
                <a:xfrm>
                  <a:off x="2959100" y="308887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CD2A9EA8-D88B-ED97-D08A-53C4743EA989}"/>
                    </a:ext>
                  </a:extLst>
                </p:cNvPr>
                <p:cNvCxnSpPr>
                  <a:cxnSpLocks/>
                </p:cNvCxnSpPr>
                <p:nvPr/>
              </p:nvCxnSpPr>
              <p:spPr bwMode="auto">
                <a:xfrm>
                  <a:off x="2959100" y="378102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D7038E6-6F9A-DA6F-2558-AF5838EDB2B1}"/>
                    </a:ext>
                  </a:extLst>
                </p:cNvPr>
                <p:cNvCxnSpPr>
                  <a:cxnSpLocks/>
                </p:cNvCxnSpPr>
                <p:nvPr/>
              </p:nvCxnSpPr>
              <p:spPr bwMode="auto">
                <a:xfrm>
                  <a:off x="2959100" y="4479529"/>
                  <a:ext cx="5949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C8649F9B-77E3-B693-6F0E-2446F73F16F9}"/>
                  </a:ext>
                </a:extLst>
              </p:cNvPr>
              <p:cNvGrpSpPr/>
              <p:nvPr/>
            </p:nvGrpSpPr>
            <p:grpSpPr>
              <a:xfrm rot="5400000">
                <a:off x="6542607" y="3570933"/>
                <a:ext cx="462918" cy="1911840"/>
                <a:chOff x="2959100" y="1698229"/>
                <a:chExt cx="594983" cy="2781300"/>
              </a:xfrm>
            </p:grpSpPr>
            <p:cxnSp>
              <p:nvCxnSpPr>
                <p:cNvPr id="139" name="Straight Connector 138">
                  <a:extLst>
                    <a:ext uri="{FF2B5EF4-FFF2-40B4-BE49-F238E27FC236}">
                      <a16:creationId xmlns:a16="http://schemas.microsoft.com/office/drawing/2014/main" id="{B83A0C86-3084-EFD7-3B2E-5F8A3E55F526}"/>
                    </a:ext>
                  </a:extLst>
                </p:cNvPr>
                <p:cNvCxnSpPr>
                  <a:cxnSpLocks/>
                </p:cNvCxnSpPr>
                <p:nvPr/>
              </p:nvCxnSpPr>
              <p:spPr bwMode="auto">
                <a:xfrm>
                  <a:off x="2959100" y="169822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42FC42A-0C07-0DEC-F031-29704B75505E}"/>
                    </a:ext>
                  </a:extLst>
                </p:cNvPr>
                <p:cNvCxnSpPr>
                  <a:cxnSpLocks/>
                </p:cNvCxnSpPr>
                <p:nvPr/>
              </p:nvCxnSpPr>
              <p:spPr bwMode="auto">
                <a:xfrm>
                  <a:off x="2959100" y="239037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F378CCF-3897-9FE1-68B2-6974C5A6C1B0}"/>
                    </a:ext>
                  </a:extLst>
                </p:cNvPr>
                <p:cNvCxnSpPr>
                  <a:cxnSpLocks/>
                </p:cNvCxnSpPr>
                <p:nvPr/>
              </p:nvCxnSpPr>
              <p:spPr bwMode="auto">
                <a:xfrm>
                  <a:off x="2959100" y="308887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95D47BF0-AA54-D769-26D7-8A2CF2AD14B4}"/>
                    </a:ext>
                  </a:extLst>
                </p:cNvPr>
                <p:cNvCxnSpPr>
                  <a:cxnSpLocks/>
                </p:cNvCxnSpPr>
                <p:nvPr/>
              </p:nvCxnSpPr>
              <p:spPr bwMode="auto">
                <a:xfrm>
                  <a:off x="2959100" y="3781029"/>
                  <a:ext cx="594983"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75A7FFA-2664-515B-7C87-D698194B11E8}"/>
                    </a:ext>
                  </a:extLst>
                </p:cNvPr>
                <p:cNvCxnSpPr>
                  <a:cxnSpLocks/>
                </p:cNvCxnSpPr>
                <p:nvPr/>
              </p:nvCxnSpPr>
              <p:spPr bwMode="auto">
                <a:xfrm>
                  <a:off x="2959100" y="4479529"/>
                  <a:ext cx="594983"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53" name="Rectangle 152">
              <a:extLst>
                <a:ext uri="{FF2B5EF4-FFF2-40B4-BE49-F238E27FC236}">
                  <a16:creationId xmlns:a16="http://schemas.microsoft.com/office/drawing/2014/main" id="{07868C6F-487F-D9B5-9DF0-E6E4ACA1F562}"/>
                </a:ext>
              </a:extLst>
            </p:cNvPr>
            <p:cNvSpPr/>
            <p:nvPr/>
          </p:nvSpPr>
          <p:spPr bwMode="auto">
            <a:xfrm>
              <a:off x="6896832" y="2263903"/>
              <a:ext cx="4521041"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Rectangle 153">
              <a:extLst>
                <a:ext uri="{FF2B5EF4-FFF2-40B4-BE49-F238E27FC236}">
                  <a16:creationId xmlns:a16="http://schemas.microsoft.com/office/drawing/2014/main" id="{36C8B357-7E24-E255-CD3E-DF74AB6B5CC6}"/>
                </a:ext>
              </a:extLst>
            </p:cNvPr>
            <p:cNvSpPr/>
            <p:nvPr/>
          </p:nvSpPr>
          <p:spPr bwMode="auto">
            <a:xfrm>
              <a:off x="6896833" y="2622170"/>
              <a:ext cx="3434376"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Rectangle 154">
              <a:extLst>
                <a:ext uri="{FF2B5EF4-FFF2-40B4-BE49-F238E27FC236}">
                  <a16:creationId xmlns:a16="http://schemas.microsoft.com/office/drawing/2014/main" id="{04A13E73-1486-E490-1F3E-869134D313A2}"/>
                </a:ext>
              </a:extLst>
            </p:cNvPr>
            <p:cNvSpPr/>
            <p:nvPr/>
          </p:nvSpPr>
          <p:spPr bwMode="auto">
            <a:xfrm>
              <a:off x="6896832" y="2435824"/>
              <a:ext cx="3725703"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6" name="Rectangle 155">
              <a:extLst>
                <a:ext uri="{FF2B5EF4-FFF2-40B4-BE49-F238E27FC236}">
                  <a16:creationId xmlns:a16="http://schemas.microsoft.com/office/drawing/2014/main" id="{9703C30F-7BFC-73E1-D43F-02FFB422E79E}"/>
                </a:ext>
              </a:extLst>
            </p:cNvPr>
            <p:cNvSpPr/>
            <p:nvPr/>
          </p:nvSpPr>
          <p:spPr bwMode="auto">
            <a:xfrm>
              <a:off x="6896833" y="2808607"/>
              <a:ext cx="3116103"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Rectangle 156">
              <a:extLst>
                <a:ext uri="{FF2B5EF4-FFF2-40B4-BE49-F238E27FC236}">
                  <a16:creationId xmlns:a16="http://schemas.microsoft.com/office/drawing/2014/main" id="{1C10C9EC-C618-E045-F156-EADB2A784E32}"/>
                </a:ext>
              </a:extLst>
            </p:cNvPr>
            <p:cNvSpPr/>
            <p:nvPr/>
          </p:nvSpPr>
          <p:spPr bwMode="auto">
            <a:xfrm>
              <a:off x="6896833" y="2993814"/>
              <a:ext cx="2891650"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Rectangle 157">
              <a:extLst>
                <a:ext uri="{FF2B5EF4-FFF2-40B4-BE49-F238E27FC236}">
                  <a16:creationId xmlns:a16="http://schemas.microsoft.com/office/drawing/2014/main" id="{BDD1C813-DE4F-23A0-C7FC-54A2893AC346}"/>
                </a:ext>
              </a:extLst>
            </p:cNvPr>
            <p:cNvSpPr/>
            <p:nvPr/>
          </p:nvSpPr>
          <p:spPr bwMode="auto">
            <a:xfrm>
              <a:off x="6896833" y="3171651"/>
              <a:ext cx="2773203"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59" name="Rectangle 158">
              <a:extLst>
                <a:ext uri="{FF2B5EF4-FFF2-40B4-BE49-F238E27FC236}">
                  <a16:creationId xmlns:a16="http://schemas.microsoft.com/office/drawing/2014/main" id="{5B1CF88B-6124-4FB5-860F-018128B15235}"/>
                </a:ext>
              </a:extLst>
            </p:cNvPr>
            <p:cNvSpPr/>
            <p:nvPr/>
          </p:nvSpPr>
          <p:spPr bwMode="auto">
            <a:xfrm>
              <a:off x="6896833" y="3355015"/>
              <a:ext cx="1915953"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Rectangle 159">
              <a:extLst>
                <a:ext uri="{FF2B5EF4-FFF2-40B4-BE49-F238E27FC236}">
                  <a16:creationId xmlns:a16="http://schemas.microsoft.com/office/drawing/2014/main" id="{9C8D4139-6A0C-AEB3-331F-B0754FA0727D}"/>
                </a:ext>
              </a:extLst>
            </p:cNvPr>
            <p:cNvSpPr/>
            <p:nvPr/>
          </p:nvSpPr>
          <p:spPr bwMode="auto">
            <a:xfrm>
              <a:off x="6896833" y="3544541"/>
              <a:ext cx="1515903"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61" name="Rectangle 160">
              <a:extLst>
                <a:ext uri="{FF2B5EF4-FFF2-40B4-BE49-F238E27FC236}">
                  <a16:creationId xmlns:a16="http://schemas.microsoft.com/office/drawing/2014/main" id="{FF6CFC49-748D-E0F2-78E7-5B33B0194CF5}"/>
                </a:ext>
              </a:extLst>
            </p:cNvPr>
            <p:cNvSpPr/>
            <p:nvPr/>
          </p:nvSpPr>
          <p:spPr bwMode="auto">
            <a:xfrm>
              <a:off x="6896834" y="3717683"/>
              <a:ext cx="1025366"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62" name="Rectangle 161">
              <a:extLst>
                <a:ext uri="{FF2B5EF4-FFF2-40B4-BE49-F238E27FC236}">
                  <a16:creationId xmlns:a16="http://schemas.microsoft.com/office/drawing/2014/main" id="{DB734044-E109-85E0-C7FA-2E5E7A68F8E7}"/>
                </a:ext>
              </a:extLst>
            </p:cNvPr>
            <p:cNvSpPr/>
            <p:nvPr/>
          </p:nvSpPr>
          <p:spPr bwMode="auto">
            <a:xfrm>
              <a:off x="6896833" y="3906909"/>
              <a:ext cx="792003"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48CD86A0-80F4-A257-57B1-FB452775CDF6}"/>
                </a:ext>
              </a:extLst>
            </p:cNvPr>
            <p:cNvSpPr/>
            <p:nvPr/>
          </p:nvSpPr>
          <p:spPr bwMode="auto">
            <a:xfrm>
              <a:off x="6896834" y="4089499"/>
              <a:ext cx="744378" cy="112273"/>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742127C9-630C-0333-F7C4-3618FA8AC2EB}"/>
                </a:ext>
              </a:extLst>
            </p:cNvPr>
            <p:cNvSpPr/>
            <p:nvPr/>
          </p:nvSpPr>
          <p:spPr bwMode="auto">
            <a:xfrm>
              <a:off x="6896834" y="4266721"/>
              <a:ext cx="649127" cy="112273"/>
            </a:xfrm>
            <a:prstGeom prst="rect">
              <a:avLst/>
            </a:prstGeom>
            <a:solidFill>
              <a:schemeClr val="accent4">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10BC8DB3-1970-6119-53FC-7F5E500CF697}"/>
                </a:ext>
              </a:extLst>
            </p:cNvPr>
            <p:cNvSpPr/>
            <p:nvPr/>
          </p:nvSpPr>
          <p:spPr bwMode="auto">
            <a:xfrm>
              <a:off x="6896835" y="4452139"/>
              <a:ext cx="520540"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46A15DB1-417D-B8A5-352E-375BD1EB84BA}"/>
                </a:ext>
              </a:extLst>
            </p:cNvPr>
            <p:cNvSpPr/>
            <p:nvPr/>
          </p:nvSpPr>
          <p:spPr bwMode="auto">
            <a:xfrm>
              <a:off x="6896835" y="4631076"/>
              <a:ext cx="361072" cy="112273"/>
            </a:xfrm>
            <a:prstGeom prst="rect">
              <a:avLst/>
            </a:prstGeom>
            <a:solidFill>
              <a:schemeClr val="accent3">
                <a:lumMod val="60000"/>
                <a:lumOff val="4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Oval 167">
              <a:extLst>
                <a:ext uri="{FF2B5EF4-FFF2-40B4-BE49-F238E27FC236}">
                  <a16:creationId xmlns:a16="http://schemas.microsoft.com/office/drawing/2014/main" id="{98C00841-F8BE-15E3-173A-ABEB6199254A}"/>
                </a:ext>
              </a:extLst>
            </p:cNvPr>
            <p:cNvSpPr/>
            <p:nvPr/>
          </p:nvSpPr>
          <p:spPr bwMode="auto">
            <a:xfrm>
              <a:off x="7815870" y="3533360"/>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Oval 168">
              <a:extLst>
                <a:ext uri="{FF2B5EF4-FFF2-40B4-BE49-F238E27FC236}">
                  <a16:creationId xmlns:a16="http://schemas.microsoft.com/office/drawing/2014/main" id="{92A9626C-935E-DED5-B1EF-0A8CC2C4C505}"/>
                </a:ext>
              </a:extLst>
            </p:cNvPr>
            <p:cNvSpPr/>
            <p:nvPr/>
          </p:nvSpPr>
          <p:spPr bwMode="auto">
            <a:xfrm>
              <a:off x="8290453" y="3350670"/>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Oval 169">
              <a:extLst>
                <a:ext uri="{FF2B5EF4-FFF2-40B4-BE49-F238E27FC236}">
                  <a16:creationId xmlns:a16="http://schemas.microsoft.com/office/drawing/2014/main" id="{FC5AF0B6-C24F-6D1B-D1DA-93AC18205763}"/>
                </a:ext>
              </a:extLst>
            </p:cNvPr>
            <p:cNvSpPr/>
            <p:nvPr/>
          </p:nvSpPr>
          <p:spPr bwMode="auto">
            <a:xfrm>
              <a:off x="7562698" y="2981748"/>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Oval 170">
              <a:extLst>
                <a:ext uri="{FF2B5EF4-FFF2-40B4-BE49-F238E27FC236}">
                  <a16:creationId xmlns:a16="http://schemas.microsoft.com/office/drawing/2014/main" id="{896997A4-7030-B61B-616C-BB7D25872A3F}"/>
                </a:ext>
              </a:extLst>
            </p:cNvPr>
            <p:cNvSpPr/>
            <p:nvPr/>
          </p:nvSpPr>
          <p:spPr bwMode="auto">
            <a:xfrm>
              <a:off x="7562698" y="2803016"/>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Oval 171">
              <a:extLst>
                <a:ext uri="{FF2B5EF4-FFF2-40B4-BE49-F238E27FC236}">
                  <a16:creationId xmlns:a16="http://schemas.microsoft.com/office/drawing/2014/main" id="{BD79A2FA-914F-AD8A-5658-6434ED416C29}"/>
                </a:ext>
              </a:extLst>
            </p:cNvPr>
            <p:cNvSpPr/>
            <p:nvPr/>
          </p:nvSpPr>
          <p:spPr bwMode="auto">
            <a:xfrm>
              <a:off x="7321262" y="2616297"/>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Oval 172">
              <a:extLst>
                <a:ext uri="{FF2B5EF4-FFF2-40B4-BE49-F238E27FC236}">
                  <a16:creationId xmlns:a16="http://schemas.microsoft.com/office/drawing/2014/main" id="{9C29D56A-9279-7DBB-141D-F495C3192453}"/>
                </a:ext>
              </a:extLst>
            </p:cNvPr>
            <p:cNvSpPr/>
            <p:nvPr/>
          </p:nvSpPr>
          <p:spPr bwMode="auto">
            <a:xfrm>
              <a:off x="8294449" y="2433079"/>
              <a:ext cx="128016" cy="123454"/>
            </a:xfrm>
            <a:prstGeom prst="ellipse">
              <a:avLst/>
            </a:prstGeom>
            <a:solidFill>
              <a:schemeClr val="bg1">
                <a:lumMod val="50000"/>
                <a:lumOff val="5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Oval 173">
              <a:extLst>
                <a:ext uri="{FF2B5EF4-FFF2-40B4-BE49-F238E27FC236}">
                  <a16:creationId xmlns:a16="http://schemas.microsoft.com/office/drawing/2014/main" id="{8E4C23B9-FEC3-A8BF-D341-4B28649C4E85}"/>
                </a:ext>
              </a:extLst>
            </p:cNvPr>
            <p:cNvSpPr/>
            <p:nvPr/>
          </p:nvSpPr>
          <p:spPr bwMode="auto">
            <a:xfrm>
              <a:off x="7051382" y="2255540"/>
              <a:ext cx="128016" cy="12345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Oval 174">
              <a:extLst>
                <a:ext uri="{FF2B5EF4-FFF2-40B4-BE49-F238E27FC236}">
                  <a16:creationId xmlns:a16="http://schemas.microsoft.com/office/drawing/2014/main" id="{86A693F0-E09B-85D1-BFBA-A9FF86670D84}"/>
                </a:ext>
              </a:extLst>
            </p:cNvPr>
            <p:cNvSpPr/>
            <p:nvPr/>
          </p:nvSpPr>
          <p:spPr bwMode="auto">
            <a:xfrm>
              <a:off x="7060908" y="2802079"/>
              <a:ext cx="128016" cy="12345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Oval 175">
              <a:extLst>
                <a:ext uri="{FF2B5EF4-FFF2-40B4-BE49-F238E27FC236}">
                  <a16:creationId xmlns:a16="http://schemas.microsoft.com/office/drawing/2014/main" id="{C59D04C8-DB23-36BA-E3EF-F1E25DB7E493}"/>
                </a:ext>
              </a:extLst>
            </p:cNvPr>
            <p:cNvSpPr/>
            <p:nvPr/>
          </p:nvSpPr>
          <p:spPr bwMode="auto">
            <a:xfrm>
              <a:off x="6929107" y="2802079"/>
              <a:ext cx="128016" cy="123454"/>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Oval 176">
              <a:extLst>
                <a:ext uri="{FF2B5EF4-FFF2-40B4-BE49-F238E27FC236}">
                  <a16:creationId xmlns:a16="http://schemas.microsoft.com/office/drawing/2014/main" id="{23BA6D1C-BE26-E932-403D-E6013B639376}"/>
                </a:ext>
              </a:extLst>
            </p:cNvPr>
            <p:cNvSpPr/>
            <p:nvPr/>
          </p:nvSpPr>
          <p:spPr bwMode="auto">
            <a:xfrm>
              <a:off x="7060908" y="2987319"/>
              <a:ext cx="128016" cy="12345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Oval 177">
              <a:extLst>
                <a:ext uri="{FF2B5EF4-FFF2-40B4-BE49-F238E27FC236}">
                  <a16:creationId xmlns:a16="http://schemas.microsoft.com/office/drawing/2014/main" id="{01D6CF2A-A886-462C-A186-27975FB169F8}"/>
                </a:ext>
              </a:extLst>
            </p:cNvPr>
            <p:cNvSpPr/>
            <p:nvPr/>
          </p:nvSpPr>
          <p:spPr bwMode="auto">
            <a:xfrm>
              <a:off x="6929107" y="2987319"/>
              <a:ext cx="128016" cy="123454"/>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Oval 178">
              <a:extLst>
                <a:ext uri="{FF2B5EF4-FFF2-40B4-BE49-F238E27FC236}">
                  <a16:creationId xmlns:a16="http://schemas.microsoft.com/office/drawing/2014/main" id="{6EA3164A-DA0A-5F37-0EE7-6D2484C2AA4F}"/>
                </a:ext>
              </a:extLst>
            </p:cNvPr>
            <p:cNvSpPr/>
            <p:nvPr/>
          </p:nvSpPr>
          <p:spPr bwMode="auto">
            <a:xfrm>
              <a:off x="7330359" y="3540320"/>
              <a:ext cx="128016" cy="12345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Oval 179">
              <a:extLst>
                <a:ext uri="{FF2B5EF4-FFF2-40B4-BE49-F238E27FC236}">
                  <a16:creationId xmlns:a16="http://schemas.microsoft.com/office/drawing/2014/main" id="{38330C3F-F569-40F4-6F73-56282395FFAE}"/>
                </a:ext>
              </a:extLst>
            </p:cNvPr>
            <p:cNvSpPr/>
            <p:nvPr/>
          </p:nvSpPr>
          <p:spPr bwMode="auto">
            <a:xfrm>
              <a:off x="7198558" y="3540320"/>
              <a:ext cx="128016" cy="123454"/>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Oval 182">
              <a:extLst>
                <a:ext uri="{FF2B5EF4-FFF2-40B4-BE49-F238E27FC236}">
                  <a16:creationId xmlns:a16="http://schemas.microsoft.com/office/drawing/2014/main" id="{949471FD-CAC2-7919-3E48-4CAB5F873A78}"/>
                </a:ext>
              </a:extLst>
            </p:cNvPr>
            <p:cNvSpPr/>
            <p:nvPr/>
          </p:nvSpPr>
          <p:spPr bwMode="auto">
            <a:xfrm>
              <a:off x="7571957" y="3714234"/>
              <a:ext cx="128016" cy="123454"/>
            </a:xfrm>
            <a:prstGeom prst="ellipse">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Oval 183">
              <a:extLst>
                <a:ext uri="{FF2B5EF4-FFF2-40B4-BE49-F238E27FC236}">
                  <a16:creationId xmlns:a16="http://schemas.microsoft.com/office/drawing/2014/main" id="{6BC2A1F2-6368-CDE0-E30E-4F9096B0CD73}"/>
                </a:ext>
              </a:extLst>
            </p:cNvPr>
            <p:cNvSpPr/>
            <p:nvPr/>
          </p:nvSpPr>
          <p:spPr bwMode="auto">
            <a:xfrm>
              <a:off x="8770669" y="3166571"/>
              <a:ext cx="135664" cy="123454"/>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Arrow: Right 184">
              <a:extLst>
                <a:ext uri="{FF2B5EF4-FFF2-40B4-BE49-F238E27FC236}">
                  <a16:creationId xmlns:a16="http://schemas.microsoft.com/office/drawing/2014/main" id="{4DD255FE-7E18-FB8C-2366-B021CDB22F95}"/>
                </a:ext>
              </a:extLst>
            </p:cNvPr>
            <p:cNvSpPr/>
            <p:nvPr/>
          </p:nvSpPr>
          <p:spPr bwMode="auto">
            <a:xfrm>
              <a:off x="7437896" y="4438392"/>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Isosceles Triangle 185">
              <a:extLst>
                <a:ext uri="{FF2B5EF4-FFF2-40B4-BE49-F238E27FC236}">
                  <a16:creationId xmlns:a16="http://schemas.microsoft.com/office/drawing/2014/main" id="{65774861-73F9-876E-5BBE-AF5837C7AA84}"/>
                </a:ext>
              </a:extLst>
            </p:cNvPr>
            <p:cNvSpPr/>
            <p:nvPr/>
          </p:nvSpPr>
          <p:spPr bwMode="auto">
            <a:xfrm rot="10800000">
              <a:off x="7194695" y="4627978"/>
              <a:ext cx="135664" cy="10642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7" name="Isosceles Triangle 186">
              <a:extLst>
                <a:ext uri="{FF2B5EF4-FFF2-40B4-BE49-F238E27FC236}">
                  <a16:creationId xmlns:a16="http://schemas.microsoft.com/office/drawing/2014/main" id="{BAAB737D-09FB-4BE2-51E3-6F5659737D5F}"/>
                </a:ext>
              </a:extLst>
            </p:cNvPr>
            <p:cNvSpPr/>
            <p:nvPr/>
          </p:nvSpPr>
          <p:spPr bwMode="auto">
            <a:xfrm rot="10800000">
              <a:off x="10554703" y="2439394"/>
              <a:ext cx="135664" cy="10642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Arrow: Right 187">
              <a:extLst>
                <a:ext uri="{FF2B5EF4-FFF2-40B4-BE49-F238E27FC236}">
                  <a16:creationId xmlns:a16="http://schemas.microsoft.com/office/drawing/2014/main" id="{9CF63EA7-EADB-AE36-64CE-D65DC3DFFB37}"/>
                </a:ext>
              </a:extLst>
            </p:cNvPr>
            <p:cNvSpPr/>
            <p:nvPr/>
          </p:nvSpPr>
          <p:spPr bwMode="auto">
            <a:xfrm>
              <a:off x="7554195" y="4258938"/>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Arrow: Right 188">
              <a:extLst>
                <a:ext uri="{FF2B5EF4-FFF2-40B4-BE49-F238E27FC236}">
                  <a16:creationId xmlns:a16="http://schemas.microsoft.com/office/drawing/2014/main" id="{24ED7912-72B6-40FB-A8E3-78D4EE521F41}"/>
                </a:ext>
              </a:extLst>
            </p:cNvPr>
            <p:cNvSpPr/>
            <p:nvPr/>
          </p:nvSpPr>
          <p:spPr bwMode="auto">
            <a:xfrm>
              <a:off x="7707074" y="3901645"/>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Arrow: Right 189">
              <a:extLst>
                <a:ext uri="{FF2B5EF4-FFF2-40B4-BE49-F238E27FC236}">
                  <a16:creationId xmlns:a16="http://schemas.microsoft.com/office/drawing/2014/main" id="{BD5BFBD9-72C6-5205-2DBE-5376CACA55BE}"/>
                </a:ext>
              </a:extLst>
            </p:cNvPr>
            <p:cNvSpPr/>
            <p:nvPr/>
          </p:nvSpPr>
          <p:spPr bwMode="auto">
            <a:xfrm>
              <a:off x="7938435" y="3708352"/>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Arrow: Right 190">
              <a:extLst>
                <a:ext uri="{FF2B5EF4-FFF2-40B4-BE49-F238E27FC236}">
                  <a16:creationId xmlns:a16="http://schemas.microsoft.com/office/drawing/2014/main" id="{3E169ADB-A4C4-6E07-694A-32E1967C6D0B}"/>
                </a:ext>
              </a:extLst>
            </p:cNvPr>
            <p:cNvSpPr/>
            <p:nvPr/>
          </p:nvSpPr>
          <p:spPr bwMode="auto">
            <a:xfrm>
              <a:off x="8439841" y="3527859"/>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Arrow: Right 191">
              <a:extLst>
                <a:ext uri="{FF2B5EF4-FFF2-40B4-BE49-F238E27FC236}">
                  <a16:creationId xmlns:a16="http://schemas.microsoft.com/office/drawing/2014/main" id="{831F18C0-39A4-E5FA-C23A-B37C9BB359A8}"/>
                </a:ext>
              </a:extLst>
            </p:cNvPr>
            <p:cNvSpPr/>
            <p:nvPr/>
          </p:nvSpPr>
          <p:spPr bwMode="auto">
            <a:xfrm>
              <a:off x="9701601" y="3163754"/>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3" name="Arrow: Right 192">
              <a:extLst>
                <a:ext uri="{FF2B5EF4-FFF2-40B4-BE49-F238E27FC236}">
                  <a16:creationId xmlns:a16="http://schemas.microsoft.com/office/drawing/2014/main" id="{B8D423DA-1710-FA13-9EBE-94AB2BE58EE9}"/>
                </a:ext>
              </a:extLst>
            </p:cNvPr>
            <p:cNvSpPr/>
            <p:nvPr/>
          </p:nvSpPr>
          <p:spPr bwMode="auto">
            <a:xfrm>
              <a:off x="9804718" y="2984592"/>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 name="Arrow: Right 193">
              <a:extLst>
                <a:ext uri="{FF2B5EF4-FFF2-40B4-BE49-F238E27FC236}">
                  <a16:creationId xmlns:a16="http://schemas.microsoft.com/office/drawing/2014/main" id="{3BD189CE-70C0-0EC4-5CCA-E8F4F698ECEF}"/>
                </a:ext>
              </a:extLst>
            </p:cNvPr>
            <p:cNvSpPr/>
            <p:nvPr/>
          </p:nvSpPr>
          <p:spPr bwMode="auto">
            <a:xfrm>
              <a:off x="11446624" y="2252722"/>
              <a:ext cx="135664" cy="123454"/>
            </a:xfrm>
            <a:prstGeom prst="right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30">
              <a:extLst>
                <a:ext uri="{FF2B5EF4-FFF2-40B4-BE49-F238E27FC236}">
                  <a16:creationId xmlns:a16="http://schemas.microsoft.com/office/drawing/2014/main" id="{16C209C3-01B8-E923-14C5-90F05E8B6F33}"/>
                </a:ext>
              </a:extLst>
            </p:cNvPr>
            <p:cNvSpPr>
              <a:spLocks noChangeArrowheads="1"/>
            </p:cNvSpPr>
            <p:nvPr/>
          </p:nvSpPr>
          <p:spPr bwMode="auto">
            <a:xfrm>
              <a:off x="6883154" y="1982892"/>
              <a:ext cx="4867275" cy="252069"/>
            </a:xfrm>
            <a:prstGeom prst="rect">
              <a:avLst/>
            </a:prstGeom>
            <a:noFill/>
            <a:ln>
              <a:noFill/>
            </a:ln>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783"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Responses</a:t>
              </a:r>
            </a:p>
          </p:txBody>
        </p:sp>
        <p:sp>
          <p:nvSpPr>
            <p:cNvPr id="152" name="Freeform: Shape 151">
              <a:extLst>
                <a:ext uri="{FF2B5EF4-FFF2-40B4-BE49-F238E27FC236}">
                  <a16:creationId xmlns:a16="http://schemas.microsoft.com/office/drawing/2014/main" id="{856D0674-9DDB-9C74-A788-BBF1211259C3}"/>
                </a:ext>
              </a:extLst>
            </p:cNvPr>
            <p:cNvSpPr/>
            <p:nvPr/>
          </p:nvSpPr>
          <p:spPr bwMode="auto">
            <a:xfrm>
              <a:off x="6888600" y="2161764"/>
              <a:ext cx="4883060" cy="2624721"/>
            </a:xfrm>
            <a:custGeom>
              <a:avLst/>
              <a:gdLst>
                <a:gd name="connsiteX0" fmla="*/ 0 w 6189784"/>
                <a:gd name="connsiteY0" fmla="*/ 0 h 3048000"/>
                <a:gd name="connsiteX1" fmla="*/ 0 w 6189784"/>
                <a:gd name="connsiteY1" fmla="*/ 3048000 h 3048000"/>
                <a:gd name="connsiteX2" fmla="*/ 6189784 w 6189784"/>
                <a:gd name="connsiteY2" fmla="*/ 3048000 h 3048000"/>
              </a:gdLst>
              <a:ahLst/>
              <a:cxnLst>
                <a:cxn ang="0">
                  <a:pos x="connsiteX0" y="connsiteY0"/>
                </a:cxn>
                <a:cxn ang="0">
                  <a:pos x="connsiteX1" y="connsiteY1"/>
                </a:cxn>
                <a:cxn ang="0">
                  <a:pos x="connsiteX2" y="connsiteY2"/>
                </a:cxn>
              </a:cxnLst>
              <a:rect l="l" t="t" r="r" b="b"/>
              <a:pathLst>
                <a:path w="6189784" h="3048000">
                  <a:moveTo>
                    <a:pt x="0" y="0"/>
                  </a:moveTo>
                  <a:lnTo>
                    <a:pt x="0" y="3048000"/>
                  </a:lnTo>
                  <a:lnTo>
                    <a:pt x="6189784" y="30480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
        <p:nvSpPr>
          <p:cNvPr id="249" name="Content Placeholder 27">
            <a:extLst>
              <a:ext uri="{FF2B5EF4-FFF2-40B4-BE49-F238E27FC236}">
                <a16:creationId xmlns:a16="http://schemas.microsoft.com/office/drawing/2014/main" id="{F48FBB2D-ED48-FEC7-2C88-E5429E4E3969}"/>
              </a:ext>
            </a:extLst>
          </p:cNvPr>
          <p:cNvSpPr txBox="1">
            <a:spLocks/>
          </p:cNvSpPr>
          <p:nvPr/>
        </p:nvSpPr>
        <p:spPr bwMode="auto">
          <a:xfrm>
            <a:off x="6408082" y="5406138"/>
            <a:ext cx="5229570" cy="1119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251460" indent="-251460">
              <a:spcBef>
                <a:spcPts val="400"/>
              </a:spcBef>
            </a:pPr>
            <a:r>
              <a:rPr lang="en-US" sz="2000" kern="0" dirty="0"/>
              <a:t>Low doses of P-PSMA-101 induced durable responses (PSA, radiographic)</a:t>
            </a:r>
          </a:p>
          <a:p>
            <a:pPr marL="251460" indent="-251460">
              <a:spcBef>
                <a:spcPts val="400"/>
              </a:spcBef>
            </a:pPr>
            <a:r>
              <a:rPr lang="en-US" sz="2000" kern="0" dirty="0"/>
              <a:t>Any-grade CRS: 57%; 14% grade ≥3</a:t>
            </a:r>
          </a:p>
        </p:txBody>
      </p:sp>
      <p:sp>
        <p:nvSpPr>
          <p:cNvPr id="9" name="Rectangle 8">
            <a:extLst>
              <a:ext uri="{FF2B5EF4-FFF2-40B4-BE49-F238E27FC236}">
                <a16:creationId xmlns:a16="http://schemas.microsoft.com/office/drawing/2014/main" id="{6511F77B-FE27-274A-99BA-397B1AA41823}"/>
              </a:ext>
            </a:extLst>
          </p:cNvPr>
          <p:cNvSpPr/>
          <p:nvPr/>
        </p:nvSpPr>
        <p:spPr bwMode="auto">
          <a:xfrm>
            <a:off x="894819" y="2677680"/>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0671E1C7-F926-FFD9-7F51-B18D648D68FD}"/>
              </a:ext>
            </a:extLst>
          </p:cNvPr>
          <p:cNvSpPr/>
          <p:nvPr/>
        </p:nvSpPr>
        <p:spPr bwMode="auto">
          <a:xfrm>
            <a:off x="896304" y="2505761"/>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8CAC7ED3-A9D1-E770-AC5A-A56591EA6B44}"/>
              </a:ext>
            </a:extLst>
          </p:cNvPr>
          <p:cNvSpPr/>
          <p:nvPr/>
        </p:nvSpPr>
        <p:spPr bwMode="auto">
          <a:xfrm>
            <a:off x="897075" y="2850533"/>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F289DA80-6CF6-0B0F-5630-F36E7F9EF2E9}"/>
              </a:ext>
            </a:extLst>
          </p:cNvPr>
          <p:cNvSpPr/>
          <p:nvPr/>
        </p:nvSpPr>
        <p:spPr bwMode="auto">
          <a:xfrm>
            <a:off x="896373" y="3019117"/>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903B09F3-7719-8CBA-9A3C-480AD18B017A}"/>
              </a:ext>
            </a:extLst>
          </p:cNvPr>
          <p:cNvSpPr/>
          <p:nvPr/>
        </p:nvSpPr>
        <p:spPr bwMode="auto">
          <a:xfrm>
            <a:off x="894447" y="3201125"/>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0F101F57-6DF8-E41E-8525-183E899E4501}"/>
              </a:ext>
            </a:extLst>
          </p:cNvPr>
          <p:cNvSpPr/>
          <p:nvPr/>
        </p:nvSpPr>
        <p:spPr bwMode="auto">
          <a:xfrm>
            <a:off x="892179" y="3376193"/>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04F1ACE3-0D56-F036-E827-6A678422B57E}"/>
              </a:ext>
            </a:extLst>
          </p:cNvPr>
          <p:cNvSpPr/>
          <p:nvPr/>
        </p:nvSpPr>
        <p:spPr bwMode="auto">
          <a:xfrm>
            <a:off x="894073" y="3545780"/>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EFCC4BC1-D5C4-00F8-A68D-6E57DB6E194C}"/>
              </a:ext>
            </a:extLst>
          </p:cNvPr>
          <p:cNvSpPr/>
          <p:nvPr/>
        </p:nvSpPr>
        <p:spPr bwMode="auto">
          <a:xfrm>
            <a:off x="891964" y="4237290"/>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992294EC-B8C7-A862-26A9-F1B165C7DB15}"/>
              </a:ext>
            </a:extLst>
          </p:cNvPr>
          <p:cNvSpPr/>
          <p:nvPr/>
        </p:nvSpPr>
        <p:spPr bwMode="auto">
          <a:xfrm>
            <a:off x="891395" y="4064548"/>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384F5514-4466-E623-67A6-E886B6EFE642}"/>
              </a:ext>
            </a:extLst>
          </p:cNvPr>
          <p:cNvSpPr/>
          <p:nvPr/>
        </p:nvSpPr>
        <p:spPr bwMode="auto">
          <a:xfrm>
            <a:off x="893355" y="3892601"/>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A86D28C8-CF2D-2EB2-B897-7462D575F34D}"/>
              </a:ext>
            </a:extLst>
          </p:cNvPr>
          <p:cNvSpPr/>
          <p:nvPr/>
        </p:nvSpPr>
        <p:spPr bwMode="auto">
          <a:xfrm>
            <a:off x="895315" y="3717636"/>
            <a:ext cx="27432" cy="137160"/>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273941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45C1F-4035-4D46-8CD6-6874218DBB29}"/>
              </a:ext>
            </a:extLst>
          </p:cNvPr>
          <p:cNvSpPr>
            <a:spLocks noGrp="1"/>
          </p:cNvSpPr>
          <p:nvPr>
            <p:ph type="title"/>
          </p:nvPr>
        </p:nvSpPr>
        <p:spPr/>
        <p:txBody>
          <a:bodyPr/>
          <a:lstStyle/>
          <a:p>
            <a:r>
              <a:rPr lang="en-US" dirty="0"/>
              <a:t>Bispecific T-Cell‒Engaging Antibodies in mCRPC</a:t>
            </a:r>
          </a:p>
        </p:txBody>
      </p:sp>
      <p:sp>
        <p:nvSpPr>
          <p:cNvPr id="4" name="Text Box 15">
            <a:extLst>
              <a:ext uri="{FF2B5EF4-FFF2-40B4-BE49-F238E27FC236}">
                <a16:creationId xmlns:a16="http://schemas.microsoft.com/office/drawing/2014/main" id="{BA312D25-AAE3-7F59-08AA-033AFA29C444}"/>
              </a:ext>
            </a:extLst>
          </p:cNvPr>
          <p:cNvSpPr txBox="1">
            <a:spLocks noChangeArrowheads="1"/>
          </p:cNvSpPr>
          <p:nvPr/>
        </p:nvSpPr>
        <p:spPr bwMode="auto">
          <a:xfrm>
            <a:off x="412751" y="6216949"/>
            <a:ext cx="857267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Tran</a:t>
            </a:r>
            <a:r>
              <a:rPr lang="es-ES" altLang="en-US" sz="1200" b="0" spc="-10" dirty="0">
                <a:solidFill>
                  <a:srgbClr val="455560"/>
                </a:solidFill>
                <a:latin typeface="Calibri" panose="020F0502020204030204" pitchFamily="34" charset="0"/>
                <a:cs typeface="Calibri" panose="020F0502020204030204" pitchFamily="34" charset="0"/>
              </a:rPr>
              <a:t>. </a:t>
            </a: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ESMO 2020. Abstr 609O. 2. Zhang. ASCO GU 2021. </a:t>
            </a:r>
            <a:r>
              <a:rPr kumimoji="0" lang="es-E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TPS174.. 3. Danila. ASCO 2022. Abstr TPS5101. </a:t>
            </a:r>
            <a:b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Lim. Clin Genitourin Cancer. 2023;21:366. 5. </a:t>
            </a:r>
            <a:r>
              <a:rPr lang="es-ES" altLang="en-US" sz="1200" b="0" spc="-10" dirty="0">
                <a:solidFill>
                  <a:srgbClr val="455560"/>
                </a:solidFill>
                <a:latin typeface="Calibri" panose="020F0502020204030204" pitchFamily="34" charset="0"/>
                <a:cs typeface="Calibri" panose="020F0502020204030204" pitchFamily="34" charset="0"/>
              </a:rPr>
              <a:t>d</a:t>
            </a:r>
            <a:r>
              <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e Bono. ASCO 2021. Abstr 5013. </a:t>
            </a:r>
          </a:p>
        </p:txBody>
      </p:sp>
      <p:grpSp>
        <p:nvGrpSpPr>
          <p:cNvPr id="6" name="Group 5">
            <a:extLst>
              <a:ext uri="{FF2B5EF4-FFF2-40B4-BE49-F238E27FC236}">
                <a16:creationId xmlns:a16="http://schemas.microsoft.com/office/drawing/2014/main" id="{459A5EE8-6E65-4400-E275-AE6C0AE714E9}"/>
              </a:ext>
            </a:extLst>
          </p:cNvPr>
          <p:cNvGrpSpPr>
            <a:grpSpLocks noChangeAspect="1"/>
          </p:cNvGrpSpPr>
          <p:nvPr/>
        </p:nvGrpSpPr>
        <p:grpSpPr>
          <a:xfrm>
            <a:off x="545839" y="2068181"/>
            <a:ext cx="4162322" cy="2252581"/>
            <a:chOff x="7051806" y="3852191"/>
            <a:chExt cx="4624802" cy="2502868"/>
          </a:xfrm>
        </p:grpSpPr>
        <p:sp>
          <p:nvSpPr>
            <p:cNvPr id="7" name="Rectangle 6">
              <a:extLst>
                <a:ext uri="{FF2B5EF4-FFF2-40B4-BE49-F238E27FC236}">
                  <a16:creationId xmlns:a16="http://schemas.microsoft.com/office/drawing/2014/main" id="{E0345057-A69C-AF8A-73FA-0835D6611C23}"/>
                </a:ext>
              </a:extLst>
            </p:cNvPr>
            <p:cNvSpPr/>
            <p:nvPr/>
          </p:nvSpPr>
          <p:spPr bwMode="auto">
            <a:xfrm rot="16148663">
              <a:off x="9699026" y="5035946"/>
              <a:ext cx="52994"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8" name="Group 7">
              <a:extLst>
                <a:ext uri="{FF2B5EF4-FFF2-40B4-BE49-F238E27FC236}">
                  <a16:creationId xmlns:a16="http://schemas.microsoft.com/office/drawing/2014/main" id="{7006243B-8D08-A694-6299-08CD94326A15}"/>
                </a:ext>
              </a:extLst>
            </p:cNvPr>
            <p:cNvGrpSpPr/>
            <p:nvPr/>
          </p:nvGrpSpPr>
          <p:grpSpPr>
            <a:xfrm>
              <a:off x="7051806" y="4100432"/>
              <a:ext cx="2240798" cy="1843048"/>
              <a:chOff x="13702026" y="4578553"/>
              <a:chExt cx="2240798" cy="1843048"/>
            </a:xfrm>
          </p:grpSpPr>
          <p:grpSp>
            <p:nvGrpSpPr>
              <p:cNvPr id="47" name="Group 46">
                <a:extLst>
                  <a:ext uri="{FF2B5EF4-FFF2-40B4-BE49-F238E27FC236}">
                    <a16:creationId xmlns:a16="http://schemas.microsoft.com/office/drawing/2014/main" id="{58F155ED-48A9-ABE3-69B6-8800F9FE5753}"/>
                  </a:ext>
                </a:extLst>
              </p:cNvPr>
              <p:cNvGrpSpPr/>
              <p:nvPr/>
            </p:nvGrpSpPr>
            <p:grpSpPr>
              <a:xfrm rot="17158793">
                <a:off x="14740088" y="4654694"/>
                <a:ext cx="507268" cy="354985"/>
                <a:chOff x="15435556" y="5349562"/>
                <a:chExt cx="507268" cy="354985"/>
              </a:xfrm>
            </p:grpSpPr>
            <p:grpSp>
              <p:nvGrpSpPr>
                <p:cNvPr id="77" name="Group 76">
                  <a:extLst>
                    <a:ext uri="{FF2B5EF4-FFF2-40B4-BE49-F238E27FC236}">
                      <a16:creationId xmlns:a16="http://schemas.microsoft.com/office/drawing/2014/main" id="{08FD1F21-C5E9-8588-506B-4C45D1678A71}"/>
                    </a:ext>
                  </a:extLst>
                </p:cNvPr>
                <p:cNvGrpSpPr/>
                <p:nvPr/>
              </p:nvGrpSpPr>
              <p:grpSpPr>
                <a:xfrm>
                  <a:off x="15435556" y="5359127"/>
                  <a:ext cx="231151" cy="345420"/>
                  <a:chOff x="15435556" y="5359127"/>
                  <a:chExt cx="231151" cy="345420"/>
                </a:xfrm>
              </p:grpSpPr>
              <p:sp>
                <p:nvSpPr>
                  <p:cNvPr id="81" name="Rectangle: Rounded Corners 80">
                    <a:extLst>
                      <a:ext uri="{FF2B5EF4-FFF2-40B4-BE49-F238E27FC236}">
                        <a16:creationId xmlns:a16="http://schemas.microsoft.com/office/drawing/2014/main" id="{91359CBA-D056-5F14-FD56-1BA1FB62C765}"/>
                      </a:ext>
                    </a:extLst>
                  </p:cNvPr>
                  <p:cNvSpPr/>
                  <p:nvPr/>
                </p:nvSpPr>
                <p:spPr bwMode="auto">
                  <a:xfrm rot="5400000">
                    <a:off x="15498777" y="5536617"/>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Rounded Corners 81">
                    <a:extLst>
                      <a:ext uri="{FF2B5EF4-FFF2-40B4-BE49-F238E27FC236}">
                        <a16:creationId xmlns:a16="http://schemas.microsoft.com/office/drawing/2014/main" id="{DF608CC2-6BBB-A094-74D7-3DEBEB10B39A}"/>
                      </a:ext>
                    </a:extLst>
                  </p:cNvPr>
                  <p:cNvSpPr/>
                  <p:nvPr/>
                </p:nvSpPr>
                <p:spPr bwMode="auto">
                  <a:xfrm rot="5400000">
                    <a:off x="15478182" y="5316501"/>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8" name="Group 77">
                  <a:extLst>
                    <a:ext uri="{FF2B5EF4-FFF2-40B4-BE49-F238E27FC236}">
                      <a16:creationId xmlns:a16="http://schemas.microsoft.com/office/drawing/2014/main" id="{563A8A02-E4EC-23C7-A5FF-727F057FBDB0}"/>
                    </a:ext>
                  </a:extLst>
                </p:cNvPr>
                <p:cNvGrpSpPr/>
                <p:nvPr/>
              </p:nvGrpSpPr>
              <p:grpSpPr>
                <a:xfrm rot="12605510">
                  <a:off x="15565523" y="5349562"/>
                  <a:ext cx="377301" cy="231446"/>
                  <a:chOff x="5483367" y="3528162"/>
                  <a:chExt cx="377301" cy="231446"/>
                </a:xfrm>
              </p:grpSpPr>
              <p:cxnSp>
                <p:nvCxnSpPr>
                  <p:cNvPr id="79" name="Straight Connector 78">
                    <a:extLst>
                      <a:ext uri="{FF2B5EF4-FFF2-40B4-BE49-F238E27FC236}">
                        <a16:creationId xmlns:a16="http://schemas.microsoft.com/office/drawing/2014/main" id="{E29E4CB1-0F45-EF1C-D79E-A92BADDA3488}"/>
                      </a:ext>
                    </a:extLst>
                  </p:cNvPr>
                  <p:cNvCxnSpPr>
                    <a:cxnSpLocks/>
                  </p:cNvCxnSpPr>
                  <p:nvPr/>
                </p:nvCxnSpPr>
                <p:spPr bwMode="auto">
                  <a:xfrm rot="8994490">
                    <a:off x="5654368" y="3528162"/>
                    <a:ext cx="206300" cy="1"/>
                  </a:xfrm>
                  <a:prstGeom prst="line">
                    <a:avLst/>
                  </a:prstGeom>
                  <a:noFill/>
                  <a:ln w="38100" cap="flat" cmpd="sng" algn="ctr">
                    <a:solidFill>
                      <a:schemeClr val="accent5"/>
                    </a:solidFill>
                    <a:prstDash val="solid"/>
                    <a:round/>
                    <a:headEnd type="none" w="med" len="med"/>
                    <a:tailEnd type="none" w="med" len="med"/>
                  </a:ln>
                  <a:effectLst/>
                </p:spPr>
              </p:cxnSp>
              <p:sp>
                <p:nvSpPr>
                  <p:cNvPr id="80" name="Freeform: Shape 79">
                    <a:extLst>
                      <a:ext uri="{FF2B5EF4-FFF2-40B4-BE49-F238E27FC236}">
                        <a16:creationId xmlns:a16="http://schemas.microsoft.com/office/drawing/2014/main" id="{012D8DAF-A183-7637-499E-3B26E26DC065}"/>
                      </a:ext>
                    </a:extLst>
                  </p:cNvPr>
                  <p:cNvSpPr/>
                  <p:nvPr/>
                </p:nvSpPr>
                <p:spPr bwMode="auto">
                  <a:xfrm>
                    <a:off x="5483367" y="3532315"/>
                    <a:ext cx="195899" cy="227293"/>
                  </a:xfrm>
                  <a:custGeom>
                    <a:avLst/>
                    <a:gdLst>
                      <a:gd name="connsiteX0" fmla="*/ 0 w 195899"/>
                      <a:gd name="connsiteY0" fmla="*/ 19188 h 227293"/>
                      <a:gd name="connsiteX1" fmla="*/ 104052 w 195899"/>
                      <a:gd name="connsiteY1" fmla="*/ 270 h 227293"/>
                      <a:gd name="connsiteX2" fmla="*/ 170267 w 195899"/>
                      <a:gd name="connsiteY2" fmla="*/ 31801 h 227293"/>
                      <a:gd name="connsiteX3" fmla="*/ 195492 w 195899"/>
                      <a:gd name="connsiteY3" fmla="*/ 98016 h 227293"/>
                      <a:gd name="connsiteX4" fmla="*/ 182880 w 195899"/>
                      <a:gd name="connsiteY4" fmla="*/ 167384 h 227293"/>
                      <a:gd name="connsiteX5" fmla="*/ 145043 w 195899"/>
                      <a:gd name="connsiteY5"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899" h="227293">
                        <a:moveTo>
                          <a:pt x="0" y="19188"/>
                        </a:moveTo>
                        <a:cubicBezTo>
                          <a:pt x="37837" y="8678"/>
                          <a:pt x="75674" y="-1832"/>
                          <a:pt x="104052" y="270"/>
                        </a:cubicBezTo>
                        <a:cubicBezTo>
                          <a:pt x="132430" y="2372"/>
                          <a:pt x="155027" y="15510"/>
                          <a:pt x="170267" y="31801"/>
                        </a:cubicBezTo>
                        <a:cubicBezTo>
                          <a:pt x="185507" y="48092"/>
                          <a:pt x="193390" y="75419"/>
                          <a:pt x="195492" y="98016"/>
                        </a:cubicBezTo>
                        <a:cubicBezTo>
                          <a:pt x="197594" y="120613"/>
                          <a:pt x="191288" y="145838"/>
                          <a:pt x="182880" y="167384"/>
                        </a:cubicBezTo>
                        <a:cubicBezTo>
                          <a:pt x="174472" y="188930"/>
                          <a:pt x="159757" y="208111"/>
                          <a:pt x="145043" y="227293"/>
                        </a:cubicBezTo>
                      </a:path>
                    </a:pathLst>
                  </a:custGeom>
                  <a:noFill/>
                  <a:ln w="38100">
                    <a:solidFill>
                      <a:schemeClr val="accent5"/>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8" name="Group 47">
                <a:extLst>
                  <a:ext uri="{FF2B5EF4-FFF2-40B4-BE49-F238E27FC236}">
                    <a16:creationId xmlns:a16="http://schemas.microsoft.com/office/drawing/2014/main" id="{68AFF06C-3BD1-299B-9ADA-C1B40E70FCD4}"/>
                  </a:ext>
                </a:extLst>
              </p:cNvPr>
              <p:cNvGrpSpPr/>
              <p:nvPr/>
            </p:nvGrpSpPr>
            <p:grpSpPr>
              <a:xfrm rot="14578473">
                <a:off x="13885298" y="4784713"/>
                <a:ext cx="507268" cy="354985"/>
                <a:chOff x="15435556" y="5349562"/>
                <a:chExt cx="507268" cy="354985"/>
              </a:xfrm>
            </p:grpSpPr>
            <p:grpSp>
              <p:nvGrpSpPr>
                <p:cNvPr id="71" name="Group 70">
                  <a:extLst>
                    <a:ext uri="{FF2B5EF4-FFF2-40B4-BE49-F238E27FC236}">
                      <a16:creationId xmlns:a16="http://schemas.microsoft.com/office/drawing/2014/main" id="{8CA9D856-A7FB-C878-7684-A82C9795E40C}"/>
                    </a:ext>
                  </a:extLst>
                </p:cNvPr>
                <p:cNvGrpSpPr/>
                <p:nvPr/>
              </p:nvGrpSpPr>
              <p:grpSpPr>
                <a:xfrm>
                  <a:off x="15435556" y="5359127"/>
                  <a:ext cx="231151" cy="345420"/>
                  <a:chOff x="15435556" y="5359127"/>
                  <a:chExt cx="231151" cy="345420"/>
                </a:xfrm>
              </p:grpSpPr>
              <p:sp>
                <p:nvSpPr>
                  <p:cNvPr id="75" name="Rectangle: Rounded Corners 74">
                    <a:extLst>
                      <a:ext uri="{FF2B5EF4-FFF2-40B4-BE49-F238E27FC236}">
                        <a16:creationId xmlns:a16="http://schemas.microsoft.com/office/drawing/2014/main" id="{CAC8330B-9B78-D49A-3CF1-678496D9C5FB}"/>
                      </a:ext>
                    </a:extLst>
                  </p:cNvPr>
                  <p:cNvSpPr/>
                  <p:nvPr/>
                </p:nvSpPr>
                <p:spPr bwMode="auto">
                  <a:xfrm rot="5400000">
                    <a:off x="15498777" y="5536617"/>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Rounded Corners 75">
                    <a:extLst>
                      <a:ext uri="{FF2B5EF4-FFF2-40B4-BE49-F238E27FC236}">
                        <a16:creationId xmlns:a16="http://schemas.microsoft.com/office/drawing/2014/main" id="{2FCCA51E-F46C-AB3B-6F9A-7BA34D516F85}"/>
                      </a:ext>
                    </a:extLst>
                  </p:cNvPr>
                  <p:cNvSpPr/>
                  <p:nvPr/>
                </p:nvSpPr>
                <p:spPr bwMode="auto">
                  <a:xfrm rot="5400000">
                    <a:off x="15478182" y="5316501"/>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2" name="Group 71">
                  <a:extLst>
                    <a:ext uri="{FF2B5EF4-FFF2-40B4-BE49-F238E27FC236}">
                      <a16:creationId xmlns:a16="http://schemas.microsoft.com/office/drawing/2014/main" id="{709EFCFC-015B-430A-9179-2D08659559BF}"/>
                    </a:ext>
                  </a:extLst>
                </p:cNvPr>
                <p:cNvGrpSpPr/>
                <p:nvPr/>
              </p:nvGrpSpPr>
              <p:grpSpPr>
                <a:xfrm rot="12605510">
                  <a:off x="15565523" y="5349562"/>
                  <a:ext cx="377301" cy="231446"/>
                  <a:chOff x="5483367" y="3528162"/>
                  <a:chExt cx="377301" cy="231446"/>
                </a:xfrm>
              </p:grpSpPr>
              <p:cxnSp>
                <p:nvCxnSpPr>
                  <p:cNvPr id="73" name="Straight Connector 72">
                    <a:extLst>
                      <a:ext uri="{FF2B5EF4-FFF2-40B4-BE49-F238E27FC236}">
                        <a16:creationId xmlns:a16="http://schemas.microsoft.com/office/drawing/2014/main" id="{E5CBC2DB-0B9F-2ADB-0BDB-07AC950E15DE}"/>
                      </a:ext>
                    </a:extLst>
                  </p:cNvPr>
                  <p:cNvCxnSpPr>
                    <a:cxnSpLocks/>
                  </p:cNvCxnSpPr>
                  <p:nvPr/>
                </p:nvCxnSpPr>
                <p:spPr bwMode="auto">
                  <a:xfrm rot="8994490">
                    <a:off x="5654368" y="3528162"/>
                    <a:ext cx="206300" cy="1"/>
                  </a:xfrm>
                  <a:prstGeom prst="line">
                    <a:avLst/>
                  </a:prstGeom>
                  <a:noFill/>
                  <a:ln w="38100" cap="flat" cmpd="sng" algn="ctr">
                    <a:solidFill>
                      <a:schemeClr val="accent5"/>
                    </a:solidFill>
                    <a:prstDash val="solid"/>
                    <a:round/>
                    <a:headEnd type="none" w="med" len="med"/>
                    <a:tailEnd type="none" w="med" len="med"/>
                  </a:ln>
                  <a:effectLst/>
                </p:spPr>
              </p:cxnSp>
              <p:sp>
                <p:nvSpPr>
                  <p:cNvPr id="74" name="Freeform: Shape 73">
                    <a:extLst>
                      <a:ext uri="{FF2B5EF4-FFF2-40B4-BE49-F238E27FC236}">
                        <a16:creationId xmlns:a16="http://schemas.microsoft.com/office/drawing/2014/main" id="{9F55D278-F8AB-E746-4A73-2ACC323A5AF4}"/>
                      </a:ext>
                    </a:extLst>
                  </p:cNvPr>
                  <p:cNvSpPr/>
                  <p:nvPr/>
                </p:nvSpPr>
                <p:spPr bwMode="auto">
                  <a:xfrm>
                    <a:off x="5483367" y="3532315"/>
                    <a:ext cx="195899" cy="227293"/>
                  </a:xfrm>
                  <a:custGeom>
                    <a:avLst/>
                    <a:gdLst>
                      <a:gd name="connsiteX0" fmla="*/ 0 w 195899"/>
                      <a:gd name="connsiteY0" fmla="*/ 19188 h 227293"/>
                      <a:gd name="connsiteX1" fmla="*/ 104052 w 195899"/>
                      <a:gd name="connsiteY1" fmla="*/ 270 h 227293"/>
                      <a:gd name="connsiteX2" fmla="*/ 170267 w 195899"/>
                      <a:gd name="connsiteY2" fmla="*/ 31801 h 227293"/>
                      <a:gd name="connsiteX3" fmla="*/ 195492 w 195899"/>
                      <a:gd name="connsiteY3" fmla="*/ 98016 h 227293"/>
                      <a:gd name="connsiteX4" fmla="*/ 182880 w 195899"/>
                      <a:gd name="connsiteY4" fmla="*/ 167384 h 227293"/>
                      <a:gd name="connsiteX5" fmla="*/ 145043 w 195899"/>
                      <a:gd name="connsiteY5"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899" h="227293">
                        <a:moveTo>
                          <a:pt x="0" y="19188"/>
                        </a:moveTo>
                        <a:cubicBezTo>
                          <a:pt x="37837" y="8678"/>
                          <a:pt x="75674" y="-1832"/>
                          <a:pt x="104052" y="270"/>
                        </a:cubicBezTo>
                        <a:cubicBezTo>
                          <a:pt x="132430" y="2372"/>
                          <a:pt x="155027" y="15510"/>
                          <a:pt x="170267" y="31801"/>
                        </a:cubicBezTo>
                        <a:cubicBezTo>
                          <a:pt x="185507" y="48092"/>
                          <a:pt x="193390" y="75419"/>
                          <a:pt x="195492" y="98016"/>
                        </a:cubicBezTo>
                        <a:cubicBezTo>
                          <a:pt x="197594" y="120613"/>
                          <a:pt x="191288" y="145838"/>
                          <a:pt x="182880" y="167384"/>
                        </a:cubicBezTo>
                        <a:cubicBezTo>
                          <a:pt x="174472" y="188930"/>
                          <a:pt x="159757" y="208111"/>
                          <a:pt x="145043" y="227293"/>
                        </a:cubicBezTo>
                      </a:path>
                    </a:pathLst>
                  </a:custGeom>
                  <a:noFill/>
                  <a:ln w="38100">
                    <a:solidFill>
                      <a:schemeClr val="accent5"/>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49" name="Group 48">
                <a:extLst>
                  <a:ext uri="{FF2B5EF4-FFF2-40B4-BE49-F238E27FC236}">
                    <a16:creationId xmlns:a16="http://schemas.microsoft.com/office/drawing/2014/main" id="{580F9558-D94C-42F0-38AA-C64BF3482D17}"/>
                  </a:ext>
                </a:extLst>
              </p:cNvPr>
              <p:cNvGrpSpPr/>
              <p:nvPr/>
            </p:nvGrpSpPr>
            <p:grpSpPr>
              <a:xfrm rot="4762879">
                <a:off x="14650283" y="6028188"/>
                <a:ext cx="447010" cy="339816"/>
                <a:chOff x="15479127" y="5369039"/>
                <a:chExt cx="447010" cy="339816"/>
              </a:xfrm>
            </p:grpSpPr>
            <p:grpSp>
              <p:nvGrpSpPr>
                <p:cNvPr id="65" name="Group 64">
                  <a:extLst>
                    <a:ext uri="{FF2B5EF4-FFF2-40B4-BE49-F238E27FC236}">
                      <a16:creationId xmlns:a16="http://schemas.microsoft.com/office/drawing/2014/main" id="{2E0A9035-8CA4-4B13-60D3-B8C503EBDB4D}"/>
                    </a:ext>
                  </a:extLst>
                </p:cNvPr>
                <p:cNvGrpSpPr/>
                <p:nvPr/>
              </p:nvGrpSpPr>
              <p:grpSpPr>
                <a:xfrm>
                  <a:off x="15479127" y="5369039"/>
                  <a:ext cx="219852" cy="339816"/>
                  <a:chOff x="15479127" y="5369039"/>
                  <a:chExt cx="219852" cy="339816"/>
                </a:xfrm>
              </p:grpSpPr>
              <p:sp>
                <p:nvSpPr>
                  <p:cNvPr id="69" name="Rectangle: Rounded Corners 68">
                    <a:extLst>
                      <a:ext uri="{FF2B5EF4-FFF2-40B4-BE49-F238E27FC236}">
                        <a16:creationId xmlns:a16="http://schemas.microsoft.com/office/drawing/2014/main" id="{F9D11946-DD92-0762-DE13-037373EE8E87}"/>
                      </a:ext>
                    </a:extLst>
                  </p:cNvPr>
                  <p:cNvSpPr/>
                  <p:nvPr/>
                </p:nvSpPr>
                <p:spPr bwMode="auto">
                  <a:xfrm rot="5856543">
                    <a:off x="15531049" y="5326413"/>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Rounded Corners 69">
                    <a:extLst>
                      <a:ext uri="{FF2B5EF4-FFF2-40B4-BE49-F238E27FC236}">
                        <a16:creationId xmlns:a16="http://schemas.microsoft.com/office/drawing/2014/main" id="{33B9AB3A-0CC0-BCA2-23E9-B65BC0DCD6D2}"/>
                      </a:ext>
                    </a:extLst>
                  </p:cNvPr>
                  <p:cNvSpPr/>
                  <p:nvPr/>
                </p:nvSpPr>
                <p:spPr bwMode="auto">
                  <a:xfrm rot="6037121">
                    <a:off x="15521753" y="5540925"/>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6" name="Group 65">
                  <a:extLst>
                    <a:ext uri="{FF2B5EF4-FFF2-40B4-BE49-F238E27FC236}">
                      <a16:creationId xmlns:a16="http://schemas.microsoft.com/office/drawing/2014/main" id="{0EDDC3C1-9C15-1BEE-40FB-9952E68EB0AF}"/>
                    </a:ext>
                  </a:extLst>
                </p:cNvPr>
                <p:cNvGrpSpPr/>
                <p:nvPr/>
              </p:nvGrpSpPr>
              <p:grpSpPr>
                <a:xfrm rot="12605510">
                  <a:off x="15539307" y="5382802"/>
                  <a:ext cx="386830" cy="227293"/>
                  <a:chOff x="5481538" y="3492520"/>
                  <a:chExt cx="386830" cy="227293"/>
                </a:xfrm>
              </p:grpSpPr>
              <p:cxnSp>
                <p:nvCxnSpPr>
                  <p:cNvPr id="67" name="Straight Connector 66">
                    <a:extLst>
                      <a:ext uri="{FF2B5EF4-FFF2-40B4-BE49-F238E27FC236}">
                        <a16:creationId xmlns:a16="http://schemas.microsoft.com/office/drawing/2014/main" id="{D8CDEE05-1E5B-ABA2-6F63-FBA045286E5D}"/>
                      </a:ext>
                    </a:extLst>
                  </p:cNvPr>
                  <p:cNvCxnSpPr>
                    <a:cxnSpLocks/>
                    <a:endCxn id="68" idx="2"/>
                  </p:cNvCxnSpPr>
                  <p:nvPr/>
                </p:nvCxnSpPr>
                <p:spPr bwMode="auto">
                  <a:xfrm rot="4231611">
                    <a:off x="5762395" y="3404562"/>
                    <a:ext cx="6352" cy="205594"/>
                  </a:xfrm>
                  <a:prstGeom prst="line">
                    <a:avLst/>
                  </a:prstGeom>
                  <a:noFill/>
                  <a:ln w="38100" cap="flat" cmpd="sng" algn="ctr">
                    <a:solidFill>
                      <a:schemeClr val="accent5"/>
                    </a:solidFill>
                    <a:prstDash val="solid"/>
                    <a:round/>
                    <a:headEnd type="none" w="med" len="med"/>
                    <a:tailEnd type="none" w="med" len="med"/>
                  </a:ln>
                  <a:effectLst/>
                </p:spPr>
              </p:cxnSp>
              <p:sp>
                <p:nvSpPr>
                  <p:cNvPr id="68" name="Freeform: Shape 67">
                    <a:extLst>
                      <a:ext uri="{FF2B5EF4-FFF2-40B4-BE49-F238E27FC236}">
                        <a16:creationId xmlns:a16="http://schemas.microsoft.com/office/drawing/2014/main" id="{753D7A17-B855-8422-00DD-BAAEA5F28A97}"/>
                      </a:ext>
                    </a:extLst>
                  </p:cNvPr>
                  <p:cNvSpPr/>
                  <p:nvPr/>
                </p:nvSpPr>
                <p:spPr bwMode="auto">
                  <a:xfrm rot="854307">
                    <a:off x="5481538" y="3492520"/>
                    <a:ext cx="195899" cy="227293"/>
                  </a:xfrm>
                  <a:custGeom>
                    <a:avLst/>
                    <a:gdLst>
                      <a:gd name="connsiteX0" fmla="*/ 0 w 195899"/>
                      <a:gd name="connsiteY0" fmla="*/ 19188 h 227293"/>
                      <a:gd name="connsiteX1" fmla="*/ 104052 w 195899"/>
                      <a:gd name="connsiteY1" fmla="*/ 270 h 227293"/>
                      <a:gd name="connsiteX2" fmla="*/ 170267 w 195899"/>
                      <a:gd name="connsiteY2" fmla="*/ 31801 h 227293"/>
                      <a:gd name="connsiteX3" fmla="*/ 195492 w 195899"/>
                      <a:gd name="connsiteY3" fmla="*/ 98016 h 227293"/>
                      <a:gd name="connsiteX4" fmla="*/ 182880 w 195899"/>
                      <a:gd name="connsiteY4" fmla="*/ 167384 h 227293"/>
                      <a:gd name="connsiteX5" fmla="*/ 145043 w 195899"/>
                      <a:gd name="connsiteY5"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899" h="227293">
                        <a:moveTo>
                          <a:pt x="0" y="19188"/>
                        </a:moveTo>
                        <a:cubicBezTo>
                          <a:pt x="37837" y="8678"/>
                          <a:pt x="75674" y="-1832"/>
                          <a:pt x="104052" y="270"/>
                        </a:cubicBezTo>
                        <a:cubicBezTo>
                          <a:pt x="132430" y="2372"/>
                          <a:pt x="155027" y="15510"/>
                          <a:pt x="170267" y="31801"/>
                        </a:cubicBezTo>
                        <a:cubicBezTo>
                          <a:pt x="185507" y="48092"/>
                          <a:pt x="193390" y="75419"/>
                          <a:pt x="195492" y="98016"/>
                        </a:cubicBezTo>
                        <a:cubicBezTo>
                          <a:pt x="197594" y="120613"/>
                          <a:pt x="191288" y="145838"/>
                          <a:pt x="182880" y="167384"/>
                        </a:cubicBezTo>
                        <a:cubicBezTo>
                          <a:pt x="174472" y="188930"/>
                          <a:pt x="159757" y="208111"/>
                          <a:pt x="145043" y="227293"/>
                        </a:cubicBezTo>
                      </a:path>
                    </a:pathLst>
                  </a:custGeom>
                  <a:noFill/>
                  <a:ln w="38100">
                    <a:solidFill>
                      <a:schemeClr val="accent5"/>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50" name="Rectangle: Rounded Corners 49">
                <a:extLst>
                  <a:ext uri="{FF2B5EF4-FFF2-40B4-BE49-F238E27FC236}">
                    <a16:creationId xmlns:a16="http://schemas.microsoft.com/office/drawing/2014/main" id="{280EE00E-0278-2498-367A-B276D27EF7FD}"/>
                  </a:ext>
                </a:extLst>
              </p:cNvPr>
              <p:cNvSpPr/>
              <p:nvPr/>
            </p:nvSpPr>
            <p:spPr bwMode="auto">
              <a:xfrm rot="3790020">
                <a:off x="13974362" y="5779280"/>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Rounded Corners 50">
                <a:extLst>
                  <a:ext uri="{FF2B5EF4-FFF2-40B4-BE49-F238E27FC236}">
                    <a16:creationId xmlns:a16="http://schemas.microsoft.com/office/drawing/2014/main" id="{1C07E846-848C-7B3D-F188-32F6C14FBFF5}"/>
                  </a:ext>
                </a:extLst>
              </p:cNvPr>
              <p:cNvSpPr/>
              <p:nvPr/>
            </p:nvSpPr>
            <p:spPr bwMode="auto">
              <a:xfrm rot="3790020">
                <a:off x="13854210" y="5584535"/>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52" name="Group 51">
                <a:extLst>
                  <a:ext uri="{FF2B5EF4-FFF2-40B4-BE49-F238E27FC236}">
                    <a16:creationId xmlns:a16="http://schemas.microsoft.com/office/drawing/2014/main" id="{CD7C21E7-F6DB-902C-235C-4E42B3C9A6BF}"/>
                  </a:ext>
                </a:extLst>
              </p:cNvPr>
              <p:cNvGrpSpPr/>
              <p:nvPr/>
            </p:nvGrpSpPr>
            <p:grpSpPr>
              <a:xfrm>
                <a:off x="13702026" y="5766114"/>
                <a:ext cx="295054" cy="249204"/>
                <a:chOff x="5483367" y="3510404"/>
                <a:chExt cx="295054" cy="249204"/>
              </a:xfrm>
            </p:grpSpPr>
            <p:cxnSp>
              <p:nvCxnSpPr>
                <p:cNvPr id="63" name="Straight Connector 62">
                  <a:extLst>
                    <a:ext uri="{FF2B5EF4-FFF2-40B4-BE49-F238E27FC236}">
                      <a16:creationId xmlns:a16="http://schemas.microsoft.com/office/drawing/2014/main" id="{F298CDFE-284F-9824-6890-CBA0805076CF}"/>
                    </a:ext>
                  </a:extLst>
                </p:cNvPr>
                <p:cNvCxnSpPr/>
                <p:nvPr/>
              </p:nvCxnSpPr>
              <p:spPr bwMode="auto">
                <a:xfrm flipH="1">
                  <a:off x="5668270" y="3510404"/>
                  <a:ext cx="110151" cy="69477"/>
                </a:xfrm>
                <a:prstGeom prst="line">
                  <a:avLst/>
                </a:prstGeom>
                <a:noFill/>
                <a:ln w="38100" cap="flat" cmpd="sng" algn="ctr">
                  <a:solidFill>
                    <a:schemeClr val="accent5"/>
                  </a:solidFill>
                  <a:prstDash val="solid"/>
                  <a:round/>
                  <a:headEnd type="none" w="med" len="med"/>
                  <a:tailEnd type="none" w="med" len="med"/>
                </a:ln>
                <a:effectLst/>
              </p:spPr>
            </p:cxnSp>
            <p:sp>
              <p:nvSpPr>
                <p:cNvPr id="64" name="Freeform: Shape 63">
                  <a:extLst>
                    <a:ext uri="{FF2B5EF4-FFF2-40B4-BE49-F238E27FC236}">
                      <a16:creationId xmlns:a16="http://schemas.microsoft.com/office/drawing/2014/main" id="{0A8140A5-A28D-1034-64E5-22D8C9FAA09B}"/>
                    </a:ext>
                  </a:extLst>
                </p:cNvPr>
                <p:cNvSpPr/>
                <p:nvPr/>
              </p:nvSpPr>
              <p:spPr bwMode="auto">
                <a:xfrm>
                  <a:off x="5483367" y="3532315"/>
                  <a:ext cx="195899" cy="227293"/>
                </a:xfrm>
                <a:custGeom>
                  <a:avLst/>
                  <a:gdLst>
                    <a:gd name="connsiteX0" fmla="*/ 0 w 195899"/>
                    <a:gd name="connsiteY0" fmla="*/ 19188 h 227293"/>
                    <a:gd name="connsiteX1" fmla="*/ 104052 w 195899"/>
                    <a:gd name="connsiteY1" fmla="*/ 270 h 227293"/>
                    <a:gd name="connsiteX2" fmla="*/ 170267 w 195899"/>
                    <a:gd name="connsiteY2" fmla="*/ 31801 h 227293"/>
                    <a:gd name="connsiteX3" fmla="*/ 195492 w 195899"/>
                    <a:gd name="connsiteY3" fmla="*/ 98016 h 227293"/>
                    <a:gd name="connsiteX4" fmla="*/ 182880 w 195899"/>
                    <a:gd name="connsiteY4" fmla="*/ 167384 h 227293"/>
                    <a:gd name="connsiteX5" fmla="*/ 145043 w 195899"/>
                    <a:gd name="connsiteY5"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899" h="227293">
                      <a:moveTo>
                        <a:pt x="0" y="19188"/>
                      </a:moveTo>
                      <a:cubicBezTo>
                        <a:pt x="37837" y="8678"/>
                        <a:pt x="75674" y="-1832"/>
                        <a:pt x="104052" y="270"/>
                      </a:cubicBezTo>
                      <a:cubicBezTo>
                        <a:pt x="132430" y="2372"/>
                        <a:pt x="155027" y="15510"/>
                        <a:pt x="170267" y="31801"/>
                      </a:cubicBezTo>
                      <a:cubicBezTo>
                        <a:pt x="185507" y="48092"/>
                        <a:pt x="193390" y="75419"/>
                        <a:pt x="195492" y="98016"/>
                      </a:cubicBezTo>
                      <a:cubicBezTo>
                        <a:pt x="197594" y="120613"/>
                        <a:pt x="191288" y="145838"/>
                        <a:pt x="182880" y="167384"/>
                      </a:cubicBezTo>
                      <a:cubicBezTo>
                        <a:pt x="174472" y="188930"/>
                        <a:pt x="159757" y="208111"/>
                        <a:pt x="145043" y="227293"/>
                      </a:cubicBezTo>
                    </a:path>
                  </a:pathLst>
                </a:custGeom>
                <a:noFill/>
                <a:ln w="38100">
                  <a:solidFill>
                    <a:schemeClr val="accent5"/>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3" name="Group 52">
                <a:extLst>
                  <a:ext uri="{FF2B5EF4-FFF2-40B4-BE49-F238E27FC236}">
                    <a16:creationId xmlns:a16="http://schemas.microsoft.com/office/drawing/2014/main" id="{87A67D63-A202-C7FE-D179-3828F69C3A6F}"/>
                  </a:ext>
                </a:extLst>
              </p:cNvPr>
              <p:cNvGrpSpPr/>
              <p:nvPr/>
            </p:nvGrpSpPr>
            <p:grpSpPr>
              <a:xfrm>
                <a:off x="15435556" y="5349562"/>
                <a:ext cx="507268" cy="354985"/>
                <a:chOff x="15435556" y="5349562"/>
                <a:chExt cx="507268" cy="354985"/>
              </a:xfrm>
            </p:grpSpPr>
            <p:grpSp>
              <p:nvGrpSpPr>
                <p:cNvPr id="57" name="Group 56">
                  <a:extLst>
                    <a:ext uri="{FF2B5EF4-FFF2-40B4-BE49-F238E27FC236}">
                      <a16:creationId xmlns:a16="http://schemas.microsoft.com/office/drawing/2014/main" id="{7F9C5EF6-A372-C3EC-5404-58EE5B9FDA62}"/>
                    </a:ext>
                  </a:extLst>
                </p:cNvPr>
                <p:cNvGrpSpPr/>
                <p:nvPr/>
              </p:nvGrpSpPr>
              <p:grpSpPr>
                <a:xfrm>
                  <a:off x="15435556" y="5359127"/>
                  <a:ext cx="231151" cy="345420"/>
                  <a:chOff x="15435556" y="5359127"/>
                  <a:chExt cx="231151" cy="345420"/>
                </a:xfrm>
              </p:grpSpPr>
              <p:sp>
                <p:nvSpPr>
                  <p:cNvPr id="61" name="Rectangle: Rounded Corners 60">
                    <a:extLst>
                      <a:ext uri="{FF2B5EF4-FFF2-40B4-BE49-F238E27FC236}">
                        <a16:creationId xmlns:a16="http://schemas.microsoft.com/office/drawing/2014/main" id="{8D3A895A-16CD-494F-0339-47190207A406}"/>
                      </a:ext>
                    </a:extLst>
                  </p:cNvPr>
                  <p:cNvSpPr/>
                  <p:nvPr/>
                </p:nvSpPr>
                <p:spPr bwMode="auto">
                  <a:xfrm rot="5400000">
                    <a:off x="15498777" y="5536617"/>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Rounded Corners 61">
                    <a:extLst>
                      <a:ext uri="{FF2B5EF4-FFF2-40B4-BE49-F238E27FC236}">
                        <a16:creationId xmlns:a16="http://schemas.microsoft.com/office/drawing/2014/main" id="{F3B56E25-5CE3-3065-DBDA-FD9C31C54311}"/>
                      </a:ext>
                    </a:extLst>
                  </p:cNvPr>
                  <p:cNvSpPr/>
                  <p:nvPr/>
                </p:nvSpPr>
                <p:spPr bwMode="auto">
                  <a:xfrm rot="5400000">
                    <a:off x="15478182" y="5316501"/>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C070539C-FDEA-8D6C-45B0-62826235EE54}"/>
                    </a:ext>
                  </a:extLst>
                </p:cNvPr>
                <p:cNvGrpSpPr/>
                <p:nvPr/>
              </p:nvGrpSpPr>
              <p:grpSpPr>
                <a:xfrm rot="12605510">
                  <a:off x="15565523" y="5349562"/>
                  <a:ext cx="377301" cy="231446"/>
                  <a:chOff x="5483367" y="3528162"/>
                  <a:chExt cx="377301" cy="231446"/>
                </a:xfrm>
              </p:grpSpPr>
              <p:cxnSp>
                <p:nvCxnSpPr>
                  <p:cNvPr id="59" name="Straight Connector 58">
                    <a:extLst>
                      <a:ext uri="{FF2B5EF4-FFF2-40B4-BE49-F238E27FC236}">
                        <a16:creationId xmlns:a16="http://schemas.microsoft.com/office/drawing/2014/main" id="{4D8B1EAE-B003-85A4-A3C1-8FC621FA62A4}"/>
                      </a:ext>
                    </a:extLst>
                  </p:cNvPr>
                  <p:cNvCxnSpPr>
                    <a:cxnSpLocks/>
                  </p:cNvCxnSpPr>
                  <p:nvPr/>
                </p:nvCxnSpPr>
                <p:spPr bwMode="auto">
                  <a:xfrm rot="8994490">
                    <a:off x="5654368" y="3528162"/>
                    <a:ext cx="206300" cy="1"/>
                  </a:xfrm>
                  <a:prstGeom prst="line">
                    <a:avLst/>
                  </a:prstGeom>
                  <a:noFill/>
                  <a:ln w="38100" cap="flat" cmpd="sng" algn="ctr">
                    <a:solidFill>
                      <a:schemeClr val="accent5"/>
                    </a:solidFill>
                    <a:prstDash val="solid"/>
                    <a:round/>
                    <a:headEnd type="none" w="med" len="med"/>
                    <a:tailEnd type="none" w="med" len="med"/>
                  </a:ln>
                  <a:effectLst/>
                </p:spPr>
              </p:cxnSp>
              <p:sp>
                <p:nvSpPr>
                  <p:cNvPr id="60" name="Freeform: Shape 59">
                    <a:extLst>
                      <a:ext uri="{FF2B5EF4-FFF2-40B4-BE49-F238E27FC236}">
                        <a16:creationId xmlns:a16="http://schemas.microsoft.com/office/drawing/2014/main" id="{3BD2469A-1F85-019F-7764-CFAAAC514028}"/>
                      </a:ext>
                    </a:extLst>
                  </p:cNvPr>
                  <p:cNvSpPr/>
                  <p:nvPr/>
                </p:nvSpPr>
                <p:spPr bwMode="auto">
                  <a:xfrm>
                    <a:off x="5483367" y="3532315"/>
                    <a:ext cx="195899" cy="227293"/>
                  </a:xfrm>
                  <a:custGeom>
                    <a:avLst/>
                    <a:gdLst>
                      <a:gd name="connsiteX0" fmla="*/ 0 w 195899"/>
                      <a:gd name="connsiteY0" fmla="*/ 19188 h 227293"/>
                      <a:gd name="connsiteX1" fmla="*/ 104052 w 195899"/>
                      <a:gd name="connsiteY1" fmla="*/ 270 h 227293"/>
                      <a:gd name="connsiteX2" fmla="*/ 170267 w 195899"/>
                      <a:gd name="connsiteY2" fmla="*/ 31801 h 227293"/>
                      <a:gd name="connsiteX3" fmla="*/ 195492 w 195899"/>
                      <a:gd name="connsiteY3" fmla="*/ 98016 h 227293"/>
                      <a:gd name="connsiteX4" fmla="*/ 182880 w 195899"/>
                      <a:gd name="connsiteY4" fmla="*/ 167384 h 227293"/>
                      <a:gd name="connsiteX5" fmla="*/ 145043 w 195899"/>
                      <a:gd name="connsiteY5" fmla="*/ 227293 h 227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5899" h="227293">
                        <a:moveTo>
                          <a:pt x="0" y="19188"/>
                        </a:moveTo>
                        <a:cubicBezTo>
                          <a:pt x="37837" y="8678"/>
                          <a:pt x="75674" y="-1832"/>
                          <a:pt x="104052" y="270"/>
                        </a:cubicBezTo>
                        <a:cubicBezTo>
                          <a:pt x="132430" y="2372"/>
                          <a:pt x="155027" y="15510"/>
                          <a:pt x="170267" y="31801"/>
                        </a:cubicBezTo>
                        <a:cubicBezTo>
                          <a:pt x="185507" y="48092"/>
                          <a:pt x="193390" y="75419"/>
                          <a:pt x="195492" y="98016"/>
                        </a:cubicBezTo>
                        <a:cubicBezTo>
                          <a:pt x="197594" y="120613"/>
                          <a:pt x="191288" y="145838"/>
                          <a:pt x="182880" y="167384"/>
                        </a:cubicBezTo>
                        <a:cubicBezTo>
                          <a:pt x="174472" y="188930"/>
                          <a:pt x="159757" y="208111"/>
                          <a:pt x="145043" y="227293"/>
                        </a:cubicBezTo>
                      </a:path>
                    </a:pathLst>
                  </a:custGeom>
                  <a:noFill/>
                  <a:ln w="38100">
                    <a:solidFill>
                      <a:schemeClr val="accent5"/>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sp>
            <p:nvSpPr>
              <p:cNvPr id="54" name="Oval 53">
                <a:extLst>
                  <a:ext uri="{FF2B5EF4-FFF2-40B4-BE49-F238E27FC236}">
                    <a16:creationId xmlns:a16="http://schemas.microsoft.com/office/drawing/2014/main" id="{62A9B0AE-382B-6E64-CE00-ADDE44F89337}"/>
                  </a:ext>
                </a:extLst>
              </p:cNvPr>
              <p:cNvSpPr/>
              <p:nvPr/>
            </p:nvSpPr>
            <p:spPr bwMode="auto">
              <a:xfrm>
                <a:off x="13870064" y="4913313"/>
                <a:ext cx="1668525" cy="1152455"/>
              </a:xfrm>
              <a:prstGeom prst="ellipse">
                <a:avLst/>
              </a:pr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Oval 54">
                <a:extLst>
                  <a:ext uri="{FF2B5EF4-FFF2-40B4-BE49-F238E27FC236}">
                    <a16:creationId xmlns:a16="http://schemas.microsoft.com/office/drawing/2014/main" id="{F81B486F-5F96-3420-5C8F-E1F10EA0E772}"/>
                  </a:ext>
                </a:extLst>
              </p:cNvPr>
              <p:cNvSpPr/>
              <p:nvPr/>
            </p:nvSpPr>
            <p:spPr bwMode="auto">
              <a:xfrm rot="334799">
                <a:off x="14510779" y="5193589"/>
                <a:ext cx="837497" cy="558152"/>
              </a:xfrm>
              <a:prstGeom prst="ellipse">
                <a:avLst/>
              </a:prstGeom>
              <a:gradFill flip="none" rotWithShape="1">
                <a:gsLst>
                  <a:gs pos="0">
                    <a:schemeClr val="accent5">
                      <a:lumMod val="20000"/>
                      <a:lumOff val="80000"/>
                    </a:schemeClr>
                  </a:gs>
                  <a:gs pos="46000">
                    <a:schemeClr val="accent5">
                      <a:lumMod val="60000"/>
                      <a:lumOff val="40000"/>
                    </a:schemeClr>
                  </a:gs>
                  <a:gs pos="100000">
                    <a:schemeClr val="accent5">
                      <a:lumMod val="75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TextBox 23">
                <a:extLst>
                  <a:ext uri="{FF2B5EF4-FFF2-40B4-BE49-F238E27FC236}">
                    <a16:creationId xmlns:a16="http://schemas.microsoft.com/office/drawing/2014/main" id="{4E2DED73-BE79-432D-F662-9680366F90F7}"/>
                  </a:ext>
                </a:extLst>
              </p:cNvPr>
              <p:cNvSpPr txBox="1"/>
              <p:nvPr/>
            </p:nvSpPr>
            <p:spPr bwMode="auto">
              <a:xfrm>
                <a:off x="14524057" y="5304874"/>
                <a:ext cx="8538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T-cell</a:t>
                </a:r>
              </a:p>
            </p:txBody>
          </p:sp>
        </p:grpSp>
        <p:grpSp>
          <p:nvGrpSpPr>
            <p:cNvPr id="9" name="Group 8">
              <a:extLst>
                <a:ext uri="{FF2B5EF4-FFF2-40B4-BE49-F238E27FC236}">
                  <a16:creationId xmlns:a16="http://schemas.microsoft.com/office/drawing/2014/main" id="{114EE716-6239-0464-C361-4DA3823577D4}"/>
                </a:ext>
              </a:extLst>
            </p:cNvPr>
            <p:cNvGrpSpPr>
              <a:grpSpLocks noChangeAspect="1"/>
            </p:cNvGrpSpPr>
            <p:nvPr/>
          </p:nvGrpSpPr>
          <p:grpSpPr>
            <a:xfrm rot="16200000">
              <a:off x="8495398" y="5258931"/>
              <a:ext cx="1372974" cy="819281"/>
              <a:chOff x="3098641" y="5587637"/>
              <a:chExt cx="1481659" cy="884135"/>
            </a:xfrm>
          </p:grpSpPr>
          <p:grpSp>
            <p:nvGrpSpPr>
              <p:cNvPr id="35" name="Group 34">
                <a:extLst>
                  <a:ext uri="{FF2B5EF4-FFF2-40B4-BE49-F238E27FC236}">
                    <a16:creationId xmlns:a16="http://schemas.microsoft.com/office/drawing/2014/main" id="{1DB661CC-4014-DB71-F4ED-08C8A3DD7A07}"/>
                  </a:ext>
                </a:extLst>
              </p:cNvPr>
              <p:cNvGrpSpPr/>
              <p:nvPr/>
            </p:nvGrpSpPr>
            <p:grpSpPr>
              <a:xfrm>
                <a:off x="3098641" y="5640122"/>
                <a:ext cx="923663" cy="499501"/>
                <a:chOff x="3098641" y="5640122"/>
                <a:chExt cx="923663" cy="499501"/>
              </a:xfrm>
            </p:grpSpPr>
            <p:sp>
              <p:nvSpPr>
                <p:cNvPr id="43" name="Oval 42">
                  <a:extLst>
                    <a:ext uri="{FF2B5EF4-FFF2-40B4-BE49-F238E27FC236}">
                      <a16:creationId xmlns:a16="http://schemas.microsoft.com/office/drawing/2014/main" id="{B04D5E17-251C-8DA9-6256-A48B880AF088}"/>
                    </a:ext>
                  </a:extLst>
                </p:cNvPr>
                <p:cNvSpPr>
                  <a:spLocks noChangeAspect="1"/>
                </p:cNvSpPr>
                <p:nvPr/>
              </p:nvSpPr>
              <p:spPr bwMode="auto">
                <a:xfrm>
                  <a:off x="3098641" y="5640122"/>
                  <a:ext cx="457200" cy="228600"/>
                </a:xfrm>
                <a:prstGeom prst="ellipse">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Oval 43">
                  <a:extLst>
                    <a:ext uri="{FF2B5EF4-FFF2-40B4-BE49-F238E27FC236}">
                      <a16:creationId xmlns:a16="http://schemas.microsoft.com/office/drawing/2014/main" id="{D1634B0A-1FAB-11E7-00F5-7AA304521F6D}"/>
                    </a:ext>
                  </a:extLst>
                </p:cNvPr>
                <p:cNvSpPr>
                  <a:spLocks noChangeAspect="1"/>
                </p:cNvSpPr>
                <p:nvPr/>
              </p:nvSpPr>
              <p:spPr bwMode="auto">
                <a:xfrm>
                  <a:off x="3098641" y="5911023"/>
                  <a:ext cx="457200" cy="228600"/>
                </a:xfrm>
                <a:prstGeom prst="ellipse">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Oval 44">
                  <a:extLst>
                    <a:ext uri="{FF2B5EF4-FFF2-40B4-BE49-F238E27FC236}">
                      <a16:creationId xmlns:a16="http://schemas.microsoft.com/office/drawing/2014/main" id="{2F487752-D9C5-F937-5AE8-BB632604B2C2}"/>
                    </a:ext>
                  </a:extLst>
                </p:cNvPr>
                <p:cNvSpPr>
                  <a:spLocks noChangeAspect="1"/>
                </p:cNvSpPr>
                <p:nvPr/>
              </p:nvSpPr>
              <p:spPr bwMode="auto">
                <a:xfrm>
                  <a:off x="3565104" y="5911023"/>
                  <a:ext cx="457200" cy="228600"/>
                </a:xfrm>
                <a:prstGeom prst="ellipse">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Oval 45">
                  <a:extLst>
                    <a:ext uri="{FF2B5EF4-FFF2-40B4-BE49-F238E27FC236}">
                      <a16:creationId xmlns:a16="http://schemas.microsoft.com/office/drawing/2014/main" id="{D3B8D467-88EE-18C8-0967-28F943AFCC2D}"/>
                    </a:ext>
                  </a:extLst>
                </p:cNvPr>
                <p:cNvSpPr>
                  <a:spLocks noChangeAspect="1"/>
                </p:cNvSpPr>
                <p:nvPr/>
              </p:nvSpPr>
              <p:spPr bwMode="auto">
                <a:xfrm>
                  <a:off x="3565104" y="5640122"/>
                  <a:ext cx="457200" cy="228600"/>
                </a:xfrm>
                <a:prstGeom prst="ellipse">
                  <a:avLst/>
                </a:prstGeom>
                <a:solidFill>
                  <a:schemeClr val="tx2">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36" name="Straight Connector 35">
                <a:extLst>
                  <a:ext uri="{FF2B5EF4-FFF2-40B4-BE49-F238E27FC236}">
                    <a16:creationId xmlns:a16="http://schemas.microsoft.com/office/drawing/2014/main" id="{32ADFEF1-A5D0-5C1B-9FD1-DC0B3AF7FDAD}"/>
                  </a:ext>
                </a:extLst>
              </p:cNvPr>
              <p:cNvCxnSpPr>
                <a:cxnSpLocks/>
                <a:stCxn id="46" idx="5"/>
                <a:endCxn id="45" idx="5"/>
              </p:cNvCxnSpPr>
              <p:nvPr/>
            </p:nvCxnSpPr>
            <p:spPr bwMode="auto">
              <a:xfrm>
                <a:off x="3955349" y="5835244"/>
                <a:ext cx="0" cy="270901"/>
              </a:xfrm>
              <a:prstGeom prst="line">
                <a:avLst/>
              </a:prstGeom>
              <a:noFill/>
              <a:ln w="28575" cap="flat" cmpd="sng" algn="ctr">
                <a:solidFill>
                  <a:schemeClr val="tx2">
                    <a:lumMod val="75000"/>
                  </a:schemeClr>
                </a:solidFill>
                <a:prstDash val="solid"/>
                <a:round/>
                <a:headEnd type="none" w="med" len="med"/>
                <a:tailEnd type="none" w="med" len="med"/>
              </a:ln>
              <a:effectLst/>
            </p:spPr>
          </p:cxnSp>
          <p:sp>
            <p:nvSpPr>
              <p:cNvPr id="37" name="Freeform: Shape 36">
                <a:extLst>
                  <a:ext uri="{FF2B5EF4-FFF2-40B4-BE49-F238E27FC236}">
                    <a16:creationId xmlns:a16="http://schemas.microsoft.com/office/drawing/2014/main" id="{E13F59DB-DC61-AB31-A47F-66DDC10797AE}"/>
                  </a:ext>
                </a:extLst>
              </p:cNvPr>
              <p:cNvSpPr/>
              <p:nvPr/>
            </p:nvSpPr>
            <p:spPr bwMode="auto">
              <a:xfrm>
                <a:off x="3964577" y="5587637"/>
                <a:ext cx="307815" cy="114300"/>
              </a:xfrm>
              <a:custGeom>
                <a:avLst/>
                <a:gdLst>
                  <a:gd name="connsiteX0" fmla="*/ 0 w 307815"/>
                  <a:gd name="connsiteY0" fmla="*/ 101237 h 114300"/>
                  <a:gd name="connsiteX1" fmla="*/ 75112 w 307815"/>
                  <a:gd name="connsiteY1" fmla="*/ 48986 h 114300"/>
                  <a:gd name="connsiteX2" fmla="*/ 104503 w 307815"/>
                  <a:gd name="connsiteY2" fmla="*/ 35923 h 114300"/>
                  <a:gd name="connsiteX3" fmla="*/ 120832 w 307815"/>
                  <a:gd name="connsiteY3" fmla="*/ 26126 h 114300"/>
                  <a:gd name="connsiteX4" fmla="*/ 179614 w 307815"/>
                  <a:gd name="connsiteY4" fmla="*/ 9797 h 114300"/>
                  <a:gd name="connsiteX5" fmla="*/ 195943 w 307815"/>
                  <a:gd name="connsiteY5" fmla="*/ 3266 h 114300"/>
                  <a:gd name="connsiteX6" fmla="*/ 238397 w 307815"/>
                  <a:gd name="connsiteY6" fmla="*/ 0 h 114300"/>
                  <a:gd name="connsiteX7" fmla="*/ 271054 w 307815"/>
                  <a:gd name="connsiteY7" fmla="*/ 6532 h 114300"/>
                  <a:gd name="connsiteX8" fmla="*/ 297180 w 307815"/>
                  <a:gd name="connsiteY8" fmla="*/ 26126 h 114300"/>
                  <a:gd name="connsiteX9" fmla="*/ 300446 w 307815"/>
                  <a:gd name="connsiteY9" fmla="*/ 39189 h 114300"/>
                  <a:gd name="connsiteX10" fmla="*/ 306977 w 307815"/>
                  <a:gd name="connsiteY10" fmla="*/ 48986 h 114300"/>
                  <a:gd name="connsiteX11" fmla="*/ 306977 w 307815"/>
                  <a:gd name="connsiteY11"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815" h="114300">
                    <a:moveTo>
                      <a:pt x="0" y="101237"/>
                    </a:moveTo>
                    <a:cubicBezTo>
                      <a:pt x="32289" y="77021"/>
                      <a:pt x="34262" y="74787"/>
                      <a:pt x="75112" y="48986"/>
                    </a:cubicBezTo>
                    <a:cubicBezTo>
                      <a:pt x="88281" y="40668"/>
                      <a:pt x="89839" y="43255"/>
                      <a:pt x="104503" y="35923"/>
                    </a:cubicBezTo>
                    <a:cubicBezTo>
                      <a:pt x="110180" y="33084"/>
                      <a:pt x="114998" y="28626"/>
                      <a:pt x="120832" y="26126"/>
                    </a:cubicBezTo>
                    <a:cubicBezTo>
                      <a:pt x="151850" y="12833"/>
                      <a:pt x="147814" y="18883"/>
                      <a:pt x="179614" y="9797"/>
                    </a:cubicBezTo>
                    <a:cubicBezTo>
                      <a:pt x="185251" y="8187"/>
                      <a:pt x="190161" y="4230"/>
                      <a:pt x="195943" y="3266"/>
                    </a:cubicBezTo>
                    <a:cubicBezTo>
                      <a:pt x="209943" y="933"/>
                      <a:pt x="224246" y="1089"/>
                      <a:pt x="238397" y="0"/>
                    </a:cubicBezTo>
                    <a:cubicBezTo>
                      <a:pt x="249283" y="2177"/>
                      <a:pt x="260660" y="2634"/>
                      <a:pt x="271054" y="6532"/>
                    </a:cubicBezTo>
                    <a:cubicBezTo>
                      <a:pt x="282876" y="10965"/>
                      <a:pt x="289153" y="18097"/>
                      <a:pt x="297180" y="26126"/>
                    </a:cubicBezTo>
                    <a:cubicBezTo>
                      <a:pt x="298269" y="30480"/>
                      <a:pt x="298678" y="35064"/>
                      <a:pt x="300446" y="39189"/>
                    </a:cubicBezTo>
                    <a:cubicBezTo>
                      <a:pt x="301992" y="42796"/>
                      <a:pt x="306637" y="45076"/>
                      <a:pt x="306977" y="48986"/>
                    </a:cubicBezTo>
                    <a:cubicBezTo>
                      <a:pt x="308863" y="70675"/>
                      <a:pt x="306977" y="92529"/>
                      <a:pt x="306977" y="114300"/>
                    </a:cubicBezTo>
                  </a:path>
                </a:pathLst>
              </a:custGeom>
              <a:noFill/>
              <a:ln w="28575">
                <a:solidFill>
                  <a:schemeClr val="tx2">
                    <a:lumMod val="75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Calibri" panose="020F0502020204030204" pitchFamily="34" charset="0"/>
                </a:endParaRPr>
              </a:p>
            </p:txBody>
          </p:sp>
          <p:grpSp>
            <p:nvGrpSpPr>
              <p:cNvPr id="38" name="Group 37">
                <a:extLst>
                  <a:ext uri="{FF2B5EF4-FFF2-40B4-BE49-F238E27FC236}">
                    <a16:creationId xmlns:a16="http://schemas.microsoft.com/office/drawing/2014/main" id="{EE041A4D-642D-F6C3-A178-1789A179C152}"/>
                  </a:ext>
                </a:extLst>
              </p:cNvPr>
              <p:cNvGrpSpPr/>
              <p:nvPr/>
            </p:nvGrpSpPr>
            <p:grpSpPr>
              <a:xfrm>
                <a:off x="4165218" y="5686256"/>
                <a:ext cx="415082" cy="785516"/>
                <a:chOff x="4360359" y="5579126"/>
                <a:chExt cx="415082" cy="785516"/>
              </a:xfrm>
            </p:grpSpPr>
            <p:sp>
              <p:nvSpPr>
                <p:cNvPr id="39" name="Rectangle: Rounded Corners 38">
                  <a:extLst>
                    <a:ext uri="{FF2B5EF4-FFF2-40B4-BE49-F238E27FC236}">
                      <a16:creationId xmlns:a16="http://schemas.microsoft.com/office/drawing/2014/main" id="{E91B88F7-3F01-D113-C3EB-ED087968E07F}"/>
                    </a:ext>
                  </a:extLst>
                </p:cNvPr>
                <p:cNvSpPr>
                  <a:spLocks/>
                </p:cNvSpPr>
                <p:nvPr/>
              </p:nvSpPr>
              <p:spPr bwMode="auto">
                <a:xfrm rot="5400000">
                  <a:off x="4501121" y="5670566"/>
                  <a:ext cx="365760" cy="182880"/>
                </a:xfrm>
                <a:prstGeom prst="roundRect">
                  <a:avLst/>
                </a:prstGeom>
                <a:solidFill>
                  <a:schemeClr val="accent3">
                    <a:lumMod val="60000"/>
                    <a:lumOff val="40000"/>
                  </a:schemeClr>
                </a:solid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Rectangle: Rounded Corners 39">
                  <a:extLst>
                    <a:ext uri="{FF2B5EF4-FFF2-40B4-BE49-F238E27FC236}">
                      <a16:creationId xmlns:a16="http://schemas.microsoft.com/office/drawing/2014/main" id="{AD98E867-A7E4-02A3-3728-56F4928DE3D5}"/>
                    </a:ext>
                  </a:extLst>
                </p:cNvPr>
                <p:cNvSpPr>
                  <a:spLocks/>
                </p:cNvSpPr>
                <p:nvPr/>
              </p:nvSpPr>
              <p:spPr bwMode="auto">
                <a:xfrm rot="5400000">
                  <a:off x="4268919" y="5670566"/>
                  <a:ext cx="365760" cy="182880"/>
                </a:xfrm>
                <a:prstGeom prst="roundRect">
                  <a:avLst/>
                </a:prstGeom>
                <a:solidFill>
                  <a:schemeClr val="accent3">
                    <a:lumMod val="60000"/>
                    <a:lumOff val="40000"/>
                  </a:schemeClr>
                </a:solid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Rectangle: Rounded Corners 40">
                  <a:extLst>
                    <a:ext uri="{FF2B5EF4-FFF2-40B4-BE49-F238E27FC236}">
                      <a16:creationId xmlns:a16="http://schemas.microsoft.com/office/drawing/2014/main" id="{E1C6BBCA-E093-433A-D9B1-15EC62AEECBB}"/>
                    </a:ext>
                  </a:extLst>
                </p:cNvPr>
                <p:cNvSpPr>
                  <a:spLocks/>
                </p:cNvSpPr>
                <p:nvPr/>
              </p:nvSpPr>
              <p:spPr bwMode="auto">
                <a:xfrm rot="5400000">
                  <a:off x="4501121" y="6090322"/>
                  <a:ext cx="365760" cy="182880"/>
                </a:xfrm>
                <a:prstGeom prst="roundRect">
                  <a:avLst/>
                </a:prstGeom>
                <a:solidFill>
                  <a:schemeClr val="accent2"/>
                </a:solid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 name="Rectangle: Rounded Corners 41">
                  <a:extLst>
                    <a:ext uri="{FF2B5EF4-FFF2-40B4-BE49-F238E27FC236}">
                      <a16:creationId xmlns:a16="http://schemas.microsoft.com/office/drawing/2014/main" id="{6160B2CB-F398-8A5B-330A-BB9ED9EC8BFE}"/>
                    </a:ext>
                  </a:extLst>
                </p:cNvPr>
                <p:cNvSpPr>
                  <a:spLocks/>
                </p:cNvSpPr>
                <p:nvPr/>
              </p:nvSpPr>
              <p:spPr bwMode="auto">
                <a:xfrm rot="5400000">
                  <a:off x="4268919" y="6090322"/>
                  <a:ext cx="365760" cy="182880"/>
                </a:xfrm>
                <a:prstGeom prst="roundRect">
                  <a:avLst/>
                </a:prstGeom>
                <a:solidFill>
                  <a:schemeClr val="accent2"/>
                </a:solidFill>
                <a:ln w="0">
                  <a:solidFill>
                    <a:schemeClr val="accent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0" name="Group 9">
              <a:extLst>
                <a:ext uri="{FF2B5EF4-FFF2-40B4-BE49-F238E27FC236}">
                  <a16:creationId xmlns:a16="http://schemas.microsoft.com/office/drawing/2014/main" id="{95DC5090-A495-9C51-5232-189313FCA8BA}"/>
                </a:ext>
              </a:extLst>
            </p:cNvPr>
            <p:cNvGrpSpPr/>
            <p:nvPr/>
          </p:nvGrpSpPr>
          <p:grpSpPr>
            <a:xfrm>
              <a:off x="9636649" y="4338639"/>
              <a:ext cx="2039959" cy="1810967"/>
              <a:chOff x="155091" y="3534593"/>
              <a:chExt cx="2039959" cy="1810967"/>
            </a:xfrm>
          </p:grpSpPr>
          <p:grpSp>
            <p:nvGrpSpPr>
              <p:cNvPr id="17" name="Group 16">
                <a:extLst>
                  <a:ext uri="{FF2B5EF4-FFF2-40B4-BE49-F238E27FC236}">
                    <a16:creationId xmlns:a16="http://schemas.microsoft.com/office/drawing/2014/main" id="{58456B1A-6246-5AF8-7E2A-021CC4B6AAB9}"/>
                  </a:ext>
                </a:extLst>
              </p:cNvPr>
              <p:cNvGrpSpPr/>
              <p:nvPr/>
            </p:nvGrpSpPr>
            <p:grpSpPr>
              <a:xfrm rot="1660522">
                <a:off x="1978359" y="4326400"/>
                <a:ext cx="216691" cy="383799"/>
                <a:chOff x="13402460" y="4590304"/>
                <a:chExt cx="216691" cy="383799"/>
              </a:xfrm>
            </p:grpSpPr>
            <p:sp>
              <p:nvSpPr>
                <p:cNvPr id="33" name="Rectangle 32">
                  <a:extLst>
                    <a:ext uri="{FF2B5EF4-FFF2-40B4-BE49-F238E27FC236}">
                      <a16:creationId xmlns:a16="http://schemas.microsoft.com/office/drawing/2014/main" id="{175E46B7-1464-36C7-71AB-6B81A9D5C26A}"/>
                    </a:ext>
                  </a:extLst>
                </p:cNvPr>
                <p:cNvSpPr/>
                <p:nvPr/>
              </p:nvSpPr>
              <p:spPr bwMode="auto">
                <a:xfrm rot="2455934">
                  <a:off x="13402460" y="4705998"/>
                  <a:ext cx="45719"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Rounded Corners 33">
                  <a:extLst>
                    <a:ext uri="{FF2B5EF4-FFF2-40B4-BE49-F238E27FC236}">
                      <a16:creationId xmlns:a16="http://schemas.microsoft.com/office/drawing/2014/main" id="{320298B5-6DDF-D525-D3F2-5DA5A500C2B8}"/>
                    </a:ext>
                  </a:extLst>
                </p:cNvPr>
                <p:cNvSpPr/>
                <p:nvPr/>
              </p:nvSpPr>
              <p:spPr bwMode="auto">
                <a:xfrm rot="2456167">
                  <a:off x="13506411" y="4590304"/>
                  <a:ext cx="112740"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8" name="Group 17">
                <a:extLst>
                  <a:ext uri="{FF2B5EF4-FFF2-40B4-BE49-F238E27FC236}">
                    <a16:creationId xmlns:a16="http://schemas.microsoft.com/office/drawing/2014/main" id="{7F8F8FF8-3E94-8421-6326-5B20C7F8CA1D}"/>
                  </a:ext>
                </a:extLst>
              </p:cNvPr>
              <p:cNvGrpSpPr/>
              <p:nvPr/>
            </p:nvGrpSpPr>
            <p:grpSpPr>
              <a:xfrm rot="18461882">
                <a:off x="1218597" y="3629129"/>
                <a:ext cx="390977" cy="201906"/>
                <a:chOff x="13291267" y="4661004"/>
                <a:chExt cx="390977" cy="201906"/>
              </a:xfrm>
            </p:grpSpPr>
            <p:sp>
              <p:nvSpPr>
                <p:cNvPr id="31" name="Rectangle 30">
                  <a:extLst>
                    <a:ext uri="{FF2B5EF4-FFF2-40B4-BE49-F238E27FC236}">
                      <a16:creationId xmlns:a16="http://schemas.microsoft.com/office/drawing/2014/main" id="{C991EE24-6140-14E3-E554-CA38A24B8959}"/>
                    </a:ext>
                  </a:extLst>
                </p:cNvPr>
                <p:cNvSpPr/>
                <p:nvPr/>
              </p:nvSpPr>
              <p:spPr bwMode="auto">
                <a:xfrm rot="3138118">
                  <a:off x="13402460" y="4705998"/>
                  <a:ext cx="45719"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Rounded Corners 31">
                  <a:extLst>
                    <a:ext uri="{FF2B5EF4-FFF2-40B4-BE49-F238E27FC236}">
                      <a16:creationId xmlns:a16="http://schemas.microsoft.com/office/drawing/2014/main" id="{2DB95FA7-CFC8-B6E7-E2FE-EDE8BE10DC10}"/>
                    </a:ext>
                  </a:extLst>
                </p:cNvPr>
                <p:cNvSpPr/>
                <p:nvPr/>
              </p:nvSpPr>
              <p:spPr bwMode="auto">
                <a:xfrm rot="3138351">
                  <a:off x="13532296" y="4623795"/>
                  <a:ext cx="112740"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9" name="Group 18">
                <a:extLst>
                  <a:ext uri="{FF2B5EF4-FFF2-40B4-BE49-F238E27FC236}">
                    <a16:creationId xmlns:a16="http://schemas.microsoft.com/office/drawing/2014/main" id="{2901280F-A576-492A-CA8D-8DF1A68D5BF4}"/>
                  </a:ext>
                </a:extLst>
              </p:cNvPr>
              <p:cNvGrpSpPr/>
              <p:nvPr/>
            </p:nvGrpSpPr>
            <p:grpSpPr>
              <a:xfrm rot="7768470">
                <a:off x="999316" y="5028075"/>
                <a:ext cx="251171" cy="383799"/>
                <a:chOff x="13402460" y="4590304"/>
                <a:chExt cx="216691" cy="383799"/>
              </a:xfrm>
            </p:grpSpPr>
            <p:sp>
              <p:nvSpPr>
                <p:cNvPr id="29" name="Rectangle 28">
                  <a:extLst>
                    <a:ext uri="{FF2B5EF4-FFF2-40B4-BE49-F238E27FC236}">
                      <a16:creationId xmlns:a16="http://schemas.microsoft.com/office/drawing/2014/main" id="{BA074FC6-B34B-54E8-E55E-237A41A7EE62}"/>
                    </a:ext>
                  </a:extLst>
                </p:cNvPr>
                <p:cNvSpPr/>
                <p:nvPr/>
              </p:nvSpPr>
              <p:spPr bwMode="auto">
                <a:xfrm rot="2455934">
                  <a:off x="13402460" y="4705998"/>
                  <a:ext cx="45719"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Rounded Corners 29">
                  <a:extLst>
                    <a:ext uri="{FF2B5EF4-FFF2-40B4-BE49-F238E27FC236}">
                      <a16:creationId xmlns:a16="http://schemas.microsoft.com/office/drawing/2014/main" id="{D3F1B2FC-9825-44B4-A09E-B2CF07C11641}"/>
                    </a:ext>
                  </a:extLst>
                </p:cNvPr>
                <p:cNvSpPr/>
                <p:nvPr/>
              </p:nvSpPr>
              <p:spPr bwMode="auto">
                <a:xfrm rot="2456167">
                  <a:off x="13506411" y="4590304"/>
                  <a:ext cx="112740"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0" name="Group 19">
                <a:extLst>
                  <a:ext uri="{FF2B5EF4-FFF2-40B4-BE49-F238E27FC236}">
                    <a16:creationId xmlns:a16="http://schemas.microsoft.com/office/drawing/2014/main" id="{A75982F8-8FDC-A937-A443-8498CDA0C3AC}"/>
                  </a:ext>
                </a:extLst>
              </p:cNvPr>
              <p:cNvGrpSpPr/>
              <p:nvPr/>
            </p:nvGrpSpPr>
            <p:grpSpPr>
              <a:xfrm rot="10565867">
                <a:off x="155091" y="4734098"/>
                <a:ext cx="251171" cy="383799"/>
                <a:chOff x="13402460" y="4590304"/>
                <a:chExt cx="216691" cy="383799"/>
              </a:xfrm>
            </p:grpSpPr>
            <p:sp>
              <p:nvSpPr>
                <p:cNvPr id="27" name="Rectangle 26">
                  <a:extLst>
                    <a:ext uri="{FF2B5EF4-FFF2-40B4-BE49-F238E27FC236}">
                      <a16:creationId xmlns:a16="http://schemas.microsoft.com/office/drawing/2014/main" id="{41FC4124-A720-F92B-B297-3163C3A919AC}"/>
                    </a:ext>
                  </a:extLst>
                </p:cNvPr>
                <p:cNvSpPr/>
                <p:nvPr/>
              </p:nvSpPr>
              <p:spPr bwMode="auto">
                <a:xfrm rot="2455934">
                  <a:off x="13402460" y="4705998"/>
                  <a:ext cx="45719"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8" name="Rectangle: Rounded Corners 27">
                  <a:extLst>
                    <a:ext uri="{FF2B5EF4-FFF2-40B4-BE49-F238E27FC236}">
                      <a16:creationId xmlns:a16="http://schemas.microsoft.com/office/drawing/2014/main" id="{18F60A61-DBE0-D973-DBC4-59B8AE570004}"/>
                    </a:ext>
                  </a:extLst>
                </p:cNvPr>
                <p:cNvSpPr/>
                <p:nvPr/>
              </p:nvSpPr>
              <p:spPr bwMode="auto">
                <a:xfrm rot="2456167">
                  <a:off x="13506411" y="4590304"/>
                  <a:ext cx="112740"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1" name="Group 20">
                <a:extLst>
                  <a:ext uri="{FF2B5EF4-FFF2-40B4-BE49-F238E27FC236}">
                    <a16:creationId xmlns:a16="http://schemas.microsoft.com/office/drawing/2014/main" id="{99D2E4F2-E531-4F7E-80FD-D3B2E0601D73}"/>
                  </a:ext>
                </a:extLst>
              </p:cNvPr>
              <p:cNvGrpSpPr/>
              <p:nvPr/>
            </p:nvGrpSpPr>
            <p:grpSpPr>
              <a:xfrm rot="17087177">
                <a:off x="354877" y="3645649"/>
                <a:ext cx="251171" cy="383799"/>
                <a:chOff x="13402460" y="4590304"/>
                <a:chExt cx="216691" cy="383799"/>
              </a:xfrm>
            </p:grpSpPr>
            <p:sp>
              <p:nvSpPr>
                <p:cNvPr id="25" name="Rectangle 24">
                  <a:extLst>
                    <a:ext uri="{FF2B5EF4-FFF2-40B4-BE49-F238E27FC236}">
                      <a16:creationId xmlns:a16="http://schemas.microsoft.com/office/drawing/2014/main" id="{0D6572C4-F474-1533-714D-DD6259F445E0}"/>
                    </a:ext>
                  </a:extLst>
                </p:cNvPr>
                <p:cNvSpPr/>
                <p:nvPr/>
              </p:nvSpPr>
              <p:spPr bwMode="auto">
                <a:xfrm rot="2455934">
                  <a:off x="13402460" y="4705998"/>
                  <a:ext cx="45719" cy="268105"/>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Rounded Corners 25">
                  <a:extLst>
                    <a:ext uri="{FF2B5EF4-FFF2-40B4-BE49-F238E27FC236}">
                      <a16:creationId xmlns:a16="http://schemas.microsoft.com/office/drawing/2014/main" id="{555CA40E-D641-2F26-C26E-F6D07F039FF1}"/>
                    </a:ext>
                  </a:extLst>
                </p:cNvPr>
                <p:cNvSpPr/>
                <p:nvPr/>
              </p:nvSpPr>
              <p:spPr bwMode="auto">
                <a:xfrm rot="2456167">
                  <a:off x="13506411" y="4590304"/>
                  <a:ext cx="112740"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2" name="Freeform: Shape 21">
                <a:extLst>
                  <a:ext uri="{FF2B5EF4-FFF2-40B4-BE49-F238E27FC236}">
                    <a16:creationId xmlns:a16="http://schemas.microsoft.com/office/drawing/2014/main" id="{CD2F93B2-B091-A6F9-F2EE-C196C8580AFB}"/>
                  </a:ext>
                </a:extLst>
              </p:cNvPr>
              <p:cNvSpPr/>
              <p:nvPr/>
            </p:nvSpPr>
            <p:spPr bwMode="auto">
              <a:xfrm>
                <a:off x="158857" y="3777089"/>
                <a:ext cx="1879054" cy="1338361"/>
              </a:xfrm>
              <a:custGeom>
                <a:avLst/>
                <a:gdLst>
                  <a:gd name="connsiteX0" fmla="*/ 167956 w 1879054"/>
                  <a:gd name="connsiteY0" fmla="*/ 356708 h 1338361"/>
                  <a:gd name="connsiteX1" fmla="*/ 218756 w 1879054"/>
                  <a:gd name="connsiteY1" fmla="*/ 250028 h 1338361"/>
                  <a:gd name="connsiteX2" fmla="*/ 396556 w 1879054"/>
                  <a:gd name="connsiteY2" fmla="*/ 148428 h 1338361"/>
                  <a:gd name="connsiteX3" fmla="*/ 630236 w 1879054"/>
                  <a:gd name="connsiteY3" fmla="*/ 67148 h 1338361"/>
                  <a:gd name="connsiteX4" fmla="*/ 955356 w 1879054"/>
                  <a:gd name="connsiteY4" fmla="*/ 1108 h 1338361"/>
                  <a:gd name="connsiteX5" fmla="*/ 1128076 w 1879054"/>
                  <a:gd name="connsiteY5" fmla="*/ 26508 h 1338361"/>
                  <a:gd name="connsiteX6" fmla="*/ 1310956 w 1879054"/>
                  <a:gd name="connsiteY6" fmla="*/ 36668 h 1338361"/>
                  <a:gd name="connsiteX7" fmla="*/ 1443036 w 1879054"/>
                  <a:gd name="connsiteY7" fmla="*/ 51908 h 1338361"/>
                  <a:gd name="connsiteX8" fmla="*/ 1661476 w 1879054"/>
                  <a:gd name="connsiteY8" fmla="*/ 117948 h 1338361"/>
                  <a:gd name="connsiteX9" fmla="*/ 1752916 w 1879054"/>
                  <a:gd name="connsiteY9" fmla="*/ 209388 h 1338361"/>
                  <a:gd name="connsiteX10" fmla="*/ 1752916 w 1879054"/>
                  <a:gd name="connsiteY10" fmla="*/ 402428 h 1338361"/>
                  <a:gd name="connsiteX11" fmla="*/ 1676716 w 1879054"/>
                  <a:gd name="connsiteY11" fmla="*/ 509108 h 1338361"/>
                  <a:gd name="connsiteX12" fmla="*/ 1757996 w 1879054"/>
                  <a:gd name="connsiteY12" fmla="*/ 590388 h 1338361"/>
                  <a:gd name="connsiteX13" fmla="*/ 1834196 w 1879054"/>
                  <a:gd name="connsiteY13" fmla="*/ 636108 h 1338361"/>
                  <a:gd name="connsiteX14" fmla="*/ 1824036 w 1879054"/>
                  <a:gd name="connsiteY14" fmla="*/ 788508 h 1338361"/>
                  <a:gd name="connsiteX15" fmla="*/ 1844356 w 1879054"/>
                  <a:gd name="connsiteY15" fmla="*/ 859628 h 1338361"/>
                  <a:gd name="connsiteX16" fmla="*/ 1874836 w 1879054"/>
                  <a:gd name="connsiteY16" fmla="*/ 956148 h 1338361"/>
                  <a:gd name="connsiteX17" fmla="*/ 1742756 w 1879054"/>
                  <a:gd name="connsiteY17" fmla="*/ 1088228 h 1338361"/>
                  <a:gd name="connsiteX18" fmla="*/ 1686876 w 1879054"/>
                  <a:gd name="connsiteY18" fmla="*/ 1139028 h 1338361"/>
                  <a:gd name="connsiteX19" fmla="*/ 1509076 w 1879054"/>
                  <a:gd name="connsiteY19" fmla="*/ 1281268 h 1338361"/>
                  <a:gd name="connsiteX20" fmla="*/ 1270316 w 1879054"/>
                  <a:gd name="connsiteY20" fmla="*/ 1276188 h 1338361"/>
                  <a:gd name="connsiteX21" fmla="*/ 1036636 w 1879054"/>
                  <a:gd name="connsiteY21" fmla="*/ 1337148 h 1338361"/>
                  <a:gd name="connsiteX22" fmla="*/ 818196 w 1879054"/>
                  <a:gd name="connsiteY22" fmla="*/ 1306668 h 1338361"/>
                  <a:gd name="connsiteX23" fmla="*/ 609916 w 1879054"/>
                  <a:gd name="connsiteY23" fmla="*/ 1189828 h 1338361"/>
                  <a:gd name="connsiteX24" fmla="*/ 305116 w 1879054"/>
                  <a:gd name="connsiteY24" fmla="*/ 1128868 h 1338361"/>
                  <a:gd name="connsiteX25" fmla="*/ 142556 w 1879054"/>
                  <a:gd name="connsiteY25" fmla="*/ 1062828 h 1338361"/>
                  <a:gd name="connsiteX26" fmla="*/ 112076 w 1879054"/>
                  <a:gd name="connsiteY26" fmla="*/ 793588 h 1338361"/>
                  <a:gd name="connsiteX27" fmla="*/ 71436 w 1879054"/>
                  <a:gd name="connsiteY27" fmla="*/ 666588 h 1338361"/>
                  <a:gd name="connsiteX28" fmla="*/ 316 w 1879054"/>
                  <a:gd name="connsiteY28" fmla="*/ 564988 h 1338361"/>
                  <a:gd name="connsiteX29" fmla="*/ 101916 w 1879054"/>
                  <a:gd name="connsiteY29" fmla="*/ 473548 h 1338361"/>
                  <a:gd name="connsiteX30" fmla="*/ 167956 w 1879054"/>
                  <a:gd name="connsiteY30" fmla="*/ 356708 h 133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79054" h="1338361">
                    <a:moveTo>
                      <a:pt x="167956" y="356708"/>
                    </a:moveTo>
                    <a:cubicBezTo>
                      <a:pt x="187429" y="319455"/>
                      <a:pt x="180656" y="284741"/>
                      <a:pt x="218756" y="250028"/>
                    </a:cubicBezTo>
                    <a:cubicBezTo>
                      <a:pt x="256856" y="215315"/>
                      <a:pt x="327976" y="178908"/>
                      <a:pt x="396556" y="148428"/>
                    </a:cubicBezTo>
                    <a:cubicBezTo>
                      <a:pt x="465136" y="117948"/>
                      <a:pt x="537103" y="91701"/>
                      <a:pt x="630236" y="67148"/>
                    </a:cubicBezTo>
                    <a:cubicBezTo>
                      <a:pt x="723369" y="42595"/>
                      <a:pt x="872383" y="7881"/>
                      <a:pt x="955356" y="1108"/>
                    </a:cubicBezTo>
                    <a:cubicBezTo>
                      <a:pt x="1038329" y="-5665"/>
                      <a:pt x="1068809" y="20581"/>
                      <a:pt x="1128076" y="26508"/>
                    </a:cubicBezTo>
                    <a:cubicBezTo>
                      <a:pt x="1187343" y="32435"/>
                      <a:pt x="1258463" y="32435"/>
                      <a:pt x="1310956" y="36668"/>
                    </a:cubicBezTo>
                    <a:cubicBezTo>
                      <a:pt x="1363449" y="40901"/>
                      <a:pt x="1384616" y="38361"/>
                      <a:pt x="1443036" y="51908"/>
                    </a:cubicBezTo>
                    <a:cubicBezTo>
                      <a:pt x="1501456" y="65455"/>
                      <a:pt x="1609829" y="91701"/>
                      <a:pt x="1661476" y="117948"/>
                    </a:cubicBezTo>
                    <a:cubicBezTo>
                      <a:pt x="1713123" y="144195"/>
                      <a:pt x="1737676" y="161975"/>
                      <a:pt x="1752916" y="209388"/>
                    </a:cubicBezTo>
                    <a:cubicBezTo>
                      <a:pt x="1768156" y="256801"/>
                      <a:pt x="1765616" y="352475"/>
                      <a:pt x="1752916" y="402428"/>
                    </a:cubicBezTo>
                    <a:cubicBezTo>
                      <a:pt x="1740216" y="452381"/>
                      <a:pt x="1675869" y="477781"/>
                      <a:pt x="1676716" y="509108"/>
                    </a:cubicBezTo>
                    <a:cubicBezTo>
                      <a:pt x="1677563" y="540435"/>
                      <a:pt x="1731749" y="569221"/>
                      <a:pt x="1757996" y="590388"/>
                    </a:cubicBezTo>
                    <a:cubicBezTo>
                      <a:pt x="1784243" y="611555"/>
                      <a:pt x="1823189" y="603088"/>
                      <a:pt x="1834196" y="636108"/>
                    </a:cubicBezTo>
                    <a:cubicBezTo>
                      <a:pt x="1845203" y="669128"/>
                      <a:pt x="1822343" y="751255"/>
                      <a:pt x="1824036" y="788508"/>
                    </a:cubicBezTo>
                    <a:cubicBezTo>
                      <a:pt x="1825729" y="825761"/>
                      <a:pt x="1835889" y="831688"/>
                      <a:pt x="1844356" y="859628"/>
                    </a:cubicBezTo>
                    <a:cubicBezTo>
                      <a:pt x="1852823" y="887568"/>
                      <a:pt x="1891769" y="918048"/>
                      <a:pt x="1874836" y="956148"/>
                    </a:cubicBezTo>
                    <a:cubicBezTo>
                      <a:pt x="1857903" y="994248"/>
                      <a:pt x="1774083" y="1057748"/>
                      <a:pt x="1742756" y="1088228"/>
                    </a:cubicBezTo>
                    <a:cubicBezTo>
                      <a:pt x="1711429" y="1118708"/>
                      <a:pt x="1725823" y="1106855"/>
                      <a:pt x="1686876" y="1139028"/>
                    </a:cubicBezTo>
                    <a:cubicBezTo>
                      <a:pt x="1647929" y="1171201"/>
                      <a:pt x="1578503" y="1258408"/>
                      <a:pt x="1509076" y="1281268"/>
                    </a:cubicBezTo>
                    <a:cubicBezTo>
                      <a:pt x="1439649" y="1304128"/>
                      <a:pt x="1349056" y="1266875"/>
                      <a:pt x="1270316" y="1276188"/>
                    </a:cubicBezTo>
                    <a:cubicBezTo>
                      <a:pt x="1191576" y="1285501"/>
                      <a:pt x="1111989" y="1332068"/>
                      <a:pt x="1036636" y="1337148"/>
                    </a:cubicBezTo>
                    <a:cubicBezTo>
                      <a:pt x="961283" y="1342228"/>
                      <a:pt x="889316" y="1331221"/>
                      <a:pt x="818196" y="1306668"/>
                    </a:cubicBezTo>
                    <a:cubicBezTo>
                      <a:pt x="747076" y="1282115"/>
                      <a:pt x="695429" y="1219461"/>
                      <a:pt x="609916" y="1189828"/>
                    </a:cubicBezTo>
                    <a:cubicBezTo>
                      <a:pt x="524403" y="1160195"/>
                      <a:pt x="383009" y="1150035"/>
                      <a:pt x="305116" y="1128868"/>
                    </a:cubicBezTo>
                    <a:cubicBezTo>
                      <a:pt x="227223" y="1107701"/>
                      <a:pt x="174729" y="1118708"/>
                      <a:pt x="142556" y="1062828"/>
                    </a:cubicBezTo>
                    <a:cubicBezTo>
                      <a:pt x="110383" y="1006948"/>
                      <a:pt x="123929" y="859628"/>
                      <a:pt x="112076" y="793588"/>
                    </a:cubicBezTo>
                    <a:cubicBezTo>
                      <a:pt x="100223" y="727548"/>
                      <a:pt x="90063" y="704688"/>
                      <a:pt x="71436" y="666588"/>
                    </a:cubicBezTo>
                    <a:cubicBezTo>
                      <a:pt x="52809" y="628488"/>
                      <a:pt x="-4764" y="597161"/>
                      <a:pt x="316" y="564988"/>
                    </a:cubicBezTo>
                    <a:cubicBezTo>
                      <a:pt x="5396" y="532815"/>
                      <a:pt x="73129" y="509108"/>
                      <a:pt x="101916" y="473548"/>
                    </a:cubicBezTo>
                    <a:cubicBezTo>
                      <a:pt x="130703" y="437988"/>
                      <a:pt x="148483" y="393961"/>
                      <a:pt x="167956" y="356708"/>
                    </a:cubicBezTo>
                    <a:close/>
                  </a:path>
                </a:pathLst>
              </a:custGeom>
              <a:gradFill>
                <a:gsLst>
                  <a:gs pos="0">
                    <a:schemeClr val="accent6">
                      <a:lumMod val="20000"/>
                      <a:lumOff val="80000"/>
                    </a:schemeClr>
                  </a:gs>
                  <a:gs pos="46000">
                    <a:schemeClr val="accent6"/>
                  </a:gs>
                  <a:gs pos="100000">
                    <a:schemeClr val="accent6">
                      <a:lumMod val="75000"/>
                    </a:schemeClr>
                  </a:gs>
                </a:gsLst>
                <a:path path="circle">
                  <a:fillToRect l="50000" t="50000" r="50000" b="50000"/>
                </a:path>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Oval 22">
                <a:extLst>
                  <a:ext uri="{FF2B5EF4-FFF2-40B4-BE49-F238E27FC236}">
                    <a16:creationId xmlns:a16="http://schemas.microsoft.com/office/drawing/2014/main" id="{7A45C82E-75D5-8154-6C8F-43E7DA412916}"/>
                  </a:ext>
                </a:extLst>
              </p:cNvPr>
              <p:cNvSpPr/>
              <p:nvPr/>
            </p:nvSpPr>
            <p:spPr bwMode="auto">
              <a:xfrm>
                <a:off x="475677" y="4045221"/>
                <a:ext cx="1000194" cy="782536"/>
              </a:xfrm>
              <a:prstGeom prst="ellipse">
                <a:avLst/>
              </a:prstGeom>
              <a:gradFill flip="none" rotWithShape="1">
                <a:gsLst>
                  <a:gs pos="0">
                    <a:schemeClr val="accent2">
                      <a:lumMod val="40000"/>
                      <a:lumOff val="60000"/>
                    </a:schemeClr>
                  </a:gs>
                  <a:gs pos="31000">
                    <a:schemeClr val="accent2"/>
                  </a:gs>
                  <a:gs pos="89000">
                    <a:schemeClr val="accent2">
                      <a:lumMod val="5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TextBox 22">
                <a:extLst>
                  <a:ext uri="{FF2B5EF4-FFF2-40B4-BE49-F238E27FC236}">
                    <a16:creationId xmlns:a16="http://schemas.microsoft.com/office/drawing/2014/main" id="{91DEC71C-B167-1BB6-C0C4-8FE4C61CC639}"/>
                  </a:ext>
                </a:extLst>
              </p:cNvPr>
              <p:cNvSpPr txBox="1"/>
              <p:nvPr/>
            </p:nvSpPr>
            <p:spPr bwMode="auto">
              <a:xfrm>
                <a:off x="381049" y="4310946"/>
                <a:ext cx="1524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Tumor cell</a:t>
                </a:r>
              </a:p>
            </p:txBody>
          </p:sp>
        </p:grpSp>
        <p:sp>
          <p:nvSpPr>
            <p:cNvPr id="11" name="Rectangle: Rounded Corners 10">
              <a:extLst>
                <a:ext uri="{FF2B5EF4-FFF2-40B4-BE49-F238E27FC236}">
                  <a16:creationId xmlns:a16="http://schemas.microsoft.com/office/drawing/2014/main" id="{FE9E9661-DB0C-9579-0746-D837F4DBD28B}"/>
                </a:ext>
              </a:extLst>
            </p:cNvPr>
            <p:cNvSpPr/>
            <p:nvPr/>
          </p:nvSpPr>
          <p:spPr bwMode="auto">
            <a:xfrm rot="5400000">
              <a:off x="8877979" y="5059391"/>
              <a:ext cx="125304" cy="210556"/>
            </a:xfrm>
            <a:prstGeom prst="roundRect">
              <a:avLst>
                <a:gd name="adj" fmla="val 38872"/>
              </a:avLst>
            </a:prstGeom>
            <a:gradFill flip="none" rotWithShape="1">
              <a:gsLst>
                <a:gs pos="77000">
                  <a:schemeClr val="accent3">
                    <a:lumMod val="67000"/>
                  </a:schemeClr>
                </a:gs>
                <a:gs pos="48000">
                  <a:schemeClr val="accent3">
                    <a:lumMod val="97000"/>
                    <a:lumOff val="3000"/>
                  </a:schemeClr>
                </a:gs>
                <a:gs pos="86364">
                  <a:schemeClr val="accent3">
                    <a:lumMod val="67000"/>
                  </a:schemeClr>
                </a:gs>
                <a:gs pos="0">
                  <a:schemeClr val="accent3">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 name="Rectangle: Rounded Corners 11">
              <a:extLst>
                <a:ext uri="{FF2B5EF4-FFF2-40B4-BE49-F238E27FC236}">
                  <a16:creationId xmlns:a16="http://schemas.microsoft.com/office/drawing/2014/main" id="{1D5FFD23-3BDD-7DCA-7D75-AA03A23E388F}"/>
                </a:ext>
              </a:extLst>
            </p:cNvPr>
            <p:cNvSpPr/>
            <p:nvPr/>
          </p:nvSpPr>
          <p:spPr bwMode="auto">
            <a:xfrm rot="16148896">
              <a:off x="9441064" y="5074453"/>
              <a:ext cx="130679" cy="187157"/>
            </a:xfrm>
            <a:prstGeom prst="roundRect">
              <a:avLst>
                <a:gd name="adj" fmla="val 38872"/>
              </a:avLst>
            </a:prstGeom>
            <a:gradFill flip="none" rotWithShape="1">
              <a:gsLst>
                <a:gs pos="100000">
                  <a:schemeClr val="accent1">
                    <a:lumMod val="67000"/>
                  </a:schemeClr>
                </a:gs>
                <a:gs pos="72000">
                  <a:schemeClr val="accent1">
                    <a:lumMod val="97000"/>
                    <a:lumOff val="3000"/>
                  </a:schemeClr>
                </a:gs>
                <a:gs pos="0">
                  <a:schemeClr val="accent1">
                    <a:lumMod val="60000"/>
                    <a:lumOff val="40000"/>
                  </a:schemeClr>
                </a:gs>
              </a:gsLst>
              <a:path path="circle">
                <a:fillToRect l="50000" t="50000" r="50000" b="50000"/>
              </a:path>
              <a:tileRect/>
            </a:gra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1C1A79B7-7873-9877-7CF8-D423055704B3}"/>
                </a:ext>
              </a:extLst>
            </p:cNvPr>
            <p:cNvSpPr txBox="1"/>
            <p:nvPr/>
          </p:nvSpPr>
          <p:spPr bwMode="auto">
            <a:xfrm>
              <a:off x="9411528" y="3999805"/>
              <a:ext cx="1721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Tumor cell antigen</a:t>
              </a:r>
            </a:p>
          </p:txBody>
        </p:sp>
        <p:sp>
          <p:nvSpPr>
            <p:cNvPr id="14" name="TextBox 13">
              <a:extLst>
                <a:ext uri="{FF2B5EF4-FFF2-40B4-BE49-F238E27FC236}">
                  <a16:creationId xmlns:a16="http://schemas.microsoft.com/office/drawing/2014/main" id="{27C4DB74-7B15-8B31-E8D7-4483DF9B6B55}"/>
                </a:ext>
              </a:extLst>
            </p:cNvPr>
            <p:cNvSpPr txBox="1"/>
            <p:nvPr/>
          </p:nvSpPr>
          <p:spPr bwMode="auto">
            <a:xfrm>
              <a:off x="7586612" y="3852191"/>
              <a:ext cx="1242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CD3 or CD28</a:t>
              </a:r>
            </a:p>
          </p:txBody>
        </p:sp>
        <p:cxnSp>
          <p:nvCxnSpPr>
            <p:cNvPr id="15" name="Straight Arrow Connector 14">
              <a:extLst>
                <a:ext uri="{FF2B5EF4-FFF2-40B4-BE49-F238E27FC236}">
                  <a16:creationId xmlns:a16="http://schemas.microsoft.com/office/drawing/2014/main" id="{1B4A0AD4-28D0-1B01-9021-4560A859F62E}"/>
                </a:ext>
              </a:extLst>
            </p:cNvPr>
            <p:cNvCxnSpPr>
              <a:cxnSpLocks/>
              <a:endCxn id="82" idx="0"/>
            </p:cNvCxnSpPr>
            <p:nvPr/>
          </p:nvCxnSpPr>
          <p:spPr bwMode="auto">
            <a:xfrm>
              <a:off x="8159015" y="4126901"/>
              <a:ext cx="71420" cy="239596"/>
            </a:xfrm>
            <a:prstGeom prst="straightConnector1">
              <a:avLst/>
            </a:prstGeom>
            <a:noFill/>
            <a:ln w="28575" cap="flat" cmpd="sng" algn="ctr">
              <a:solidFill>
                <a:schemeClr val="bg1"/>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3201B1F2-1119-687D-DF83-C15A889825BD}"/>
                </a:ext>
              </a:extLst>
            </p:cNvPr>
            <p:cNvCxnSpPr>
              <a:endCxn id="26" idx="3"/>
            </p:cNvCxnSpPr>
            <p:nvPr/>
          </p:nvCxnSpPr>
          <p:spPr bwMode="auto">
            <a:xfrm flipH="1">
              <a:off x="9936322" y="4332517"/>
              <a:ext cx="153742" cy="188935"/>
            </a:xfrm>
            <a:prstGeom prst="straightConnector1">
              <a:avLst/>
            </a:prstGeom>
            <a:noFill/>
            <a:ln w="28575" cap="flat" cmpd="sng" algn="ctr">
              <a:solidFill>
                <a:schemeClr val="bg1"/>
              </a:solidFill>
              <a:prstDash val="solid"/>
              <a:round/>
              <a:headEnd type="none" w="med" len="med"/>
              <a:tailEnd type="triangle"/>
            </a:ln>
            <a:effectLst/>
          </p:spPr>
        </p:cxnSp>
      </p:grpSp>
      <p:graphicFrame>
        <p:nvGraphicFramePr>
          <p:cNvPr id="86" name="Table 5">
            <a:extLst>
              <a:ext uri="{FF2B5EF4-FFF2-40B4-BE49-F238E27FC236}">
                <a16:creationId xmlns:a16="http://schemas.microsoft.com/office/drawing/2014/main" id="{3BB196E1-7E56-93E0-B02F-7AF7101DE289}"/>
              </a:ext>
            </a:extLst>
          </p:cNvPr>
          <p:cNvGraphicFramePr>
            <a:graphicFrameLocks noGrp="1"/>
          </p:cNvGraphicFramePr>
          <p:nvPr>
            <p:ph idx="1"/>
            <p:extLst>
              <p:ext uri="{D42A27DB-BD31-4B8C-83A1-F6EECF244321}">
                <p14:modId xmlns:p14="http://schemas.microsoft.com/office/powerpoint/2010/main" val="2064352027"/>
              </p:ext>
            </p:extLst>
          </p:nvPr>
        </p:nvGraphicFramePr>
        <p:xfrm>
          <a:off x="5113670" y="1901499"/>
          <a:ext cx="6695763" cy="2849880"/>
        </p:xfrm>
        <a:graphic>
          <a:graphicData uri="http://schemas.openxmlformats.org/drawingml/2006/table">
            <a:tbl>
              <a:tblPr firstRow="1" bandRow="1">
                <a:tableStyleId>{5C22544A-7EE6-4342-B048-85BDC9FD1C3A}</a:tableStyleId>
              </a:tblPr>
              <a:tblGrid>
                <a:gridCol w="1358538">
                  <a:extLst>
                    <a:ext uri="{9D8B030D-6E8A-4147-A177-3AD203B41FA5}">
                      <a16:colId xmlns:a16="http://schemas.microsoft.com/office/drawing/2014/main" val="3331583924"/>
                    </a:ext>
                  </a:extLst>
                </a:gridCol>
                <a:gridCol w="1474886">
                  <a:extLst>
                    <a:ext uri="{9D8B030D-6E8A-4147-A177-3AD203B41FA5}">
                      <a16:colId xmlns:a16="http://schemas.microsoft.com/office/drawing/2014/main" val="2987415220"/>
                    </a:ext>
                  </a:extLst>
                </a:gridCol>
                <a:gridCol w="3862339">
                  <a:extLst>
                    <a:ext uri="{9D8B030D-6E8A-4147-A177-3AD203B41FA5}">
                      <a16:colId xmlns:a16="http://schemas.microsoft.com/office/drawing/2014/main" val="1724360857"/>
                    </a:ext>
                  </a:extLst>
                </a:gridCol>
              </a:tblGrid>
              <a:tr h="370840">
                <a:tc>
                  <a:txBody>
                    <a:bodyPr/>
                    <a:lstStyle/>
                    <a:p>
                      <a:r>
                        <a:rPr lang="en-US" sz="1600" dirty="0"/>
                        <a:t>Agent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Targets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t>Ongoing Clinical Trials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126326032"/>
                  </a:ext>
                </a:extLst>
              </a:tr>
              <a:tr h="370840">
                <a:tc>
                  <a:txBody>
                    <a:bodyPr/>
                    <a:lstStyle/>
                    <a:p>
                      <a:r>
                        <a:rPr lang="en-US" sz="1600" dirty="0">
                          <a:solidFill>
                            <a:schemeClr val="bg1"/>
                          </a:solidFill>
                        </a:rPr>
                        <a:t>Acapatamab</a:t>
                      </a:r>
                      <a:r>
                        <a:rPr lang="en-US" sz="1600" baseline="30000" dirty="0">
                          <a:solidFill>
                            <a:schemeClr val="bg1"/>
                          </a:solidFill>
                        </a:rPr>
                        <a:t>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PMSA x CD3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dirty="0">
                          <a:solidFill>
                            <a:schemeClr val="bg1"/>
                          </a:solidFill>
                          <a:effectLst/>
                          <a:latin typeface="+mn-lt"/>
                        </a:rPr>
                        <a:t>Phase I/II, NCT04631601, </a:t>
                      </a:r>
                      <a:br>
                        <a:rPr lang="en-US" sz="1600" b="0" i="0" dirty="0">
                          <a:solidFill>
                            <a:schemeClr val="bg1"/>
                          </a:solidFill>
                          <a:effectLst/>
                          <a:latin typeface="+mn-lt"/>
                        </a:rPr>
                      </a:br>
                      <a:r>
                        <a:rPr lang="en-US" sz="1600" b="0" i="0" dirty="0">
                          <a:solidFill>
                            <a:schemeClr val="bg1"/>
                          </a:solidFill>
                          <a:effectLst/>
                          <a:latin typeface="+mn-lt"/>
                        </a:rPr>
                        <a:t>active not recruiting</a:t>
                      </a:r>
                      <a:endParaRPr lang="en-US" sz="1600" dirty="0">
                        <a:solidFill>
                          <a:schemeClr val="bg1"/>
                        </a:solidFill>
                        <a:latin typeface="+mn-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29792919"/>
                  </a:ext>
                </a:extLst>
              </a:tr>
              <a:tr h="370840">
                <a:tc>
                  <a:txBody>
                    <a:bodyPr/>
                    <a:lstStyle/>
                    <a:p>
                      <a:r>
                        <a:rPr lang="en-US" sz="1600" dirty="0">
                          <a:solidFill>
                            <a:schemeClr val="bg1"/>
                          </a:solidFill>
                        </a:rPr>
                        <a:t>REGN5678</a:t>
                      </a:r>
                      <a:r>
                        <a:rPr lang="en-US" sz="1600" baseline="30000" dirty="0">
                          <a:solidFill>
                            <a:schemeClr val="bg1"/>
                          </a:solidFill>
                        </a:rPr>
                        <a:t>2</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PMSA x CD28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Phase I/II with cemiplimab, </a:t>
                      </a:r>
                      <a:br>
                        <a:rPr lang="en-US" sz="1600" dirty="0">
                          <a:solidFill>
                            <a:schemeClr val="bg1"/>
                          </a:solidFill>
                          <a:latin typeface="+mn-lt"/>
                        </a:rPr>
                      </a:br>
                      <a:r>
                        <a:rPr lang="en-US" sz="1600" dirty="0">
                          <a:solidFill>
                            <a:schemeClr val="bg1"/>
                          </a:solidFill>
                          <a:latin typeface="+mn-lt"/>
                        </a:rPr>
                        <a:t>NCT03972657, enrolling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91759130"/>
                  </a:ext>
                </a:extLst>
              </a:tr>
              <a:tr h="370840">
                <a:tc>
                  <a:txBody>
                    <a:bodyPr/>
                    <a:lstStyle/>
                    <a:p>
                      <a:r>
                        <a:rPr lang="en-US" sz="1600" dirty="0">
                          <a:solidFill>
                            <a:schemeClr val="bg1"/>
                          </a:solidFill>
                        </a:rPr>
                        <a:t>AMG 509</a:t>
                      </a:r>
                      <a:r>
                        <a:rPr lang="en-US" sz="1600" baseline="30000" dirty="0">
                          <a:solidFill>
                            <a:schemeClr val="bg1"/>
                          </a:solidFill>
                        </a:rPr>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STEAP-1 x CD3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algn="ctr" defTabSz="914400" rtl="0" eaLnBrk="1" latinLnBrk="0" hangingPunct="1"/>
                      <a:r>
                        <a:rPr lang="en-US" sz="1600" kern="1200" dirty="0">
                          <a:solidFill>
                            <a:schemeClr val="bg1"/>
                          </a:solidFill>
                          <a:latin typeface="+mn-lt"/>
                          <a:ea typeface="+mn-ea"/>
                          <a:cs typeface="+mn-cs"/>
                        </a:rPr>
                        <a:t>Phase I, NCT04221542, enrolling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40827672"/>
                  </a:ext>
                </a:extLst>
              </a:tr>
              <a:tr h="370840">
                <a:tc>
                  <a:txBody>
                    <a:bodyPr/>
                    <a:lstStyle/>
                    <a:p>
                      <a:r>
                        <a:rPr lang="en-US" sz="1600" dirty="0">
                          <a:solidFill>
                            <a:schemeClr val="bg1"/>
                          </a:solidFill>
                        </a:rPr>
                        <a:t>JNJ-081</a:t>
                      </a:r>
                      <a:r>
                        <a:rPr lang="en-US" sz="1600" baseline="30000" dirty="0">
                          <a:solidFill>
                            <a:schemeClr val="bg1"/>
                          </a:solidFill>
                        </a:rPr>
                        <a:t>4</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PMSA x CD3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mn-lt"/>
                        </a:rPr>
                        <a:t>Development deprioritized due to </a:t>
                      </a:r>
                      <a:br>
                        <a:rPr lang="en-US" sz="1600" dirty="0">
                          <a:solidFill>
                            <a:schemeClr val="bg1"/>
                          </a:solidFill>
                          <a:latin typeface="+mn-lt"/>
                        </a:rPr>
                      </a:br>
                      <a:r>
                        <a:rPr lang="en-US" sz="1600" dirty="0">
                          <a:solidFill>
                            <a:schemeClr val="bg1"/>
                          </a:solidFill>
                          <a:latin typeface="+mn-lt"/>
                        </a:rPr>
                        <a:t>toxicity and limited efficacy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96850277"/>
                  </a:ext>
                </a:extLst>
              </a:tr>
              <a:tr h="370840">
                <a:tc>
                  <a:txBody>
                    <a:bodyPr/>
                    <a:lstStyle/>
                    <a:p>
                      <a:r>
                        <a:rPr lang="en-US" sz="1600" dirty="0">
                          <a:solidFill>
                            <a:schemeClr val="bg1"/>
                          </a:solidFill>
                        </a:rPr>
                        <a:t>HPN424</a:t>
                      </a:r>
                      <a:r>
                        <a:rPr lang="en-US" sz="1600" baseline="30000" dirty="0">
                          <a:solidFill>
                            <a:schemeClr val="bg1"/>
                          </a:solidFill>
                        </a:rPr>
                        <a:t>5</a:t>
                      </a:r>
                      <a:endParaRPr lang="en-US" sz="16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PSMA x CD3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mn-lt"/>
                        </a:rPr>
                        <a:t>Development discontinued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0118178"/>
                  </a:ext>
                </a:extLst>
              </a:tr>
            </a:tbl>
          </a:graphicData>
        </a:graphic>
      </p:graphicFrame>
    </p:spTree>
    <p:extLst>
      <p:ext uri="{BB962C8B-B14F-4D97-AF65-F5344CB8AC3E}">
        <p14:creationId xmlns:p14="http://schemas.microsoft.com/office/powerpoint/2010/main" val="27169489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298C1-A453-3D24-6F0C-CCB56C05BCC4}"/>
              </a:ext>
            </a:extLst>
          </p:cNvPr>
          <p:cNvSpPr>
            <a:spLocks noGrp="1"/>
          </p:cNvSpPr>
          <p:nvPr>
            <p:ph type="title"/>
          </p:nvPr>
        </p:nvSpPr>
        <p:spPr/>
        <p:txBody>
          <a:bodyPr/>
          <a:lstStyle/>
          <a:p>
            <a:r>
              <a:rPr lang="en-US" dirty="0"/>
              <a:t>LuPARP: Dose-Finding Study of </a:t>
            </a:r>
            <a:br>
              <a:rPr lang="en-US" dirty="0"/>
            </a:br>
            <a:r>
              <a:rPr lang="en-US" dirty="0"/>
              <a:t>Olaparib + </a:t>
            </a:r>
            <a:r>
              <a:rPr lang="en-US" baseline="30000" dirty="0"/>
              <a:t>177</a:t>
            </a:r>
            <a:r>
              <a:rPr lang="en-US" dirty="0"/>
              <a:t>Lu-PSMA-617 in mCRPC</a:t>
            </a:r>
          </a:p>
        </p:txBody>
      </p:sp>
      <p:sp>
        <p:nvSpPr>
          <p:cNvPr id="3" name="Content Placeholder 2">
            <a:extLst>
              <a:ext uri="{FF2B5EF4-FFF2-40B4-BE49-F238E27FC236}">
                <a16:creationId xmlns:a16="http://schemas.microsoft.com/office/drawing/2014/main" id="{FB78A6D5-A527-E61C-47E9-060CB8761AD8}"/>
              </a:ext>
            </a:extLst>
          </p:cNvPr>
          <p:cNvSpPr>
            <a:spLocks noGrp="1"/>
          </p:cNvSpPr>
          <p:nvPr>
            <p:ph idx="1"/>
          </p:nvPr>
        </p:nvSpPr>
        <p:spPr>
          <a:xfrm>
            <a:off x="609759" y="1532886"/>
            <a:ext cx="8703917" cy="1103313"/>
          </a:xfrm>
        </p:spPr>
        <p:txBody>
          <a:bodyPr/>
          <a:lstStyle/>
          <a:p>
            <a:pPr marL="251460" indent="-251460">
              <a:spcBef>
                <a:spcPts val="400"/>
              </a:spcBef>
            </a:pPr>
            <a:r>
              <a:rPr lang="en-US" sz="2000" dirty="0"/>
              <a:t>Phase I trial in mCRPC post ARSI and docetaxel, PSMA SUV</a:t>
            </a:r>
            <a:r>
              <a:rPr lang="en-US" sz="2000" baseline="-25000" dirty="0"/>
              <a:t>max</a:t>
            </a:r>
            <a:r>
              <a:rPr lang="en-US" sz="2000" dirty="0"/>
              <a:t> &gt;15 at any site, </a:t>
            </a:r>
            <a:br>
              <a:rPr lang="en-US" sz="2000" dirty="0"/>
            </a:br>
            <a:r>
              <a:rPr lang="en-US" sz="2000" dirty="0"/>
              <a:t>SUV</a:t>
            </a:r>
            <a:r>
              <a:rPr lang="en-US" sz="2000" baseline="-25000" dirty="0"/>
              <a:t>max</a:t>
            </a:r>
            <a:r>
              <a:rPr lang="en-US" sz="2000" dirty="0"/>
              <a:t> &gt;10 at other sites, no FDG discordance (N = 48)</a:t>
            </a:r>
          </a:p>
          <a:p>
            <a:pPr marL="251460" indent="-251460">
              <a:spcBef>
                <a:spcPts val="400"/>
              </a:spcBef>
            </a:pPr>
            <a:r>
              <a:rPr lang="en-US" sz="2000" b="1" dirty="0"/>
              <a:t>Primary endpoints: </a:t>
            </a:r>
            <a:r>
              <a:rPr lang="en-US" sz="2000" dirty="0"/>
              <a:t>MTD, DLT, RP2D of olaparib</a:t>
            </a:r>
          </a:p>
        </p:txBody>
      </p:sp>
      <p:sp>
        <p:nvSpPr>
          <p:cNvPr id="8" name="Text Box 15">
            <a:extLst>
              <a:ext uri="{FF2B5EF4-FFF2-40B4-BE49-F238E27FC236}">
                <a16:creationId xmlns:a16="http://schemas.microsoft.com/office/drawing/2014/main" id="{A9B00C7C-F96B-BCF7-40C7-CD708F09E1DF}"/>
              </a:ext>
            </a:extLst>
          </p:cNvPr>
          <p:cNvSpPr txBox="1">
            <a:spLocks noChangeArrowheads="1"/>
          </p:cNvSpPr>
          <p:nvPr/>
        </p:nvSpPr>
        <p:spPr bwMode="auto">
          <a:xfrm>
            <a:off x="412751" y="6401615"/>
            <a:ext cx="228669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s-ES" altLang="en-US" sz="1200" b="0" spc="-10" dirty="0">
                <a:solidFill>
                  <a:srgbClr val="455560"/>
                </a:solidFill>
                <a:latin typeface="Calibri" panose="020F0502020204030204" pitchFamily="34" charset="0"/>
                <a:cs typeface="Calibri" panose="020F0502020204030204" pitchFamily="34" charset="0"/>
              </a:rPr>
              <a:t>Sandhu. ASCO 2023. Abstr 5055.</a:t>
            </a:r>
            <a:endParaRPr kumimoji="0" lang="es-E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9" name="TextBox 8">
            <a:extLst>
              <a:ext uri="{FF2B5EF4-FFF2-40B4-BE49-F238E27FC236}">
                <a16:creationId xmlns:a16="http://schemas.microsoft.com/office/drawing/2014/main" id="{67CC4E0F-98FE-F335-13CB-110F161EBEFE}"/>
              </a:ext>
            </a:extLst>
          </p:cNvPr>
          <p:cNvSpPr txBox="1"/>
          <p:nvPr/>
        </p:nvSpPr>
        <p:spPr bwMode="auto">
          <a:xfrm>
            <a:off x="7653930" y="2933466"/>
            <a:ext cx="4142278" cy="2451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51460" indent="-251460" algn="l">
              <a:lnSpc>
                <a:spcPct val="100000"/>
              </a:lnSpc>
              <a:spcBef>
                <a:spcPts val="4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PSA-RR: 66%</a:t>
            </a:r>
          </a:p>
          <a:p>
            <a:pPr marL="251460" indent="-251460" algn="l">
              <a:lnSpc>
                <a:spcPct val="100000"/>
              </a:lnSpc>
              <a:spcBef>
                <a:spcPts val="4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PSA ≥90% response: 44%</a:t>
            </a:r>
          </a:p>
          <a:p>
            <a:pPr marL="251460" indent="-251460" algn="l">
              <a:lnSpc>
                <a:spcPct val="100000"/>
              </a:lnSpc>
              <a:spcBef>
                <a:spcPts val="4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ORR: 78%</a:t>
            </a:r>
          </a:p>
          <a:p>
            <a:pPr marL="251460" indent="-251460" algn="l">
              <a:lnSpc>
                <a:spcPct val="100000"/>
              </a:lnSpc>
              <a:spcBef>
                <a:spcPts val="400"/>
              </a:spcBef>
              <a:spcAft>
                <a:spcPct val="0"/>
              </a:spcAft>
              <a:buClrTx/>
              <a:buFont typeface="Wingdings" panose="05000000000000000000" pitchFamily="2" charset="2"/>
              <a:buChar char="§"/>
            </a:pPr>
            <a:r>
              <a:rPr lang="en-US" sz="2000" dirty="0">
                <a:solidFill>
                  <a:schemeClr val="bg1"/>
                </a:solidFill>
                <a:latin typeface="Calibri" panose="020F0502020204030204" pitchFamily="34" charset="0"/>
              </a:rPr>
              <a:t>No DLT</a:t>
            </a:r>
          </a:p>
          <a:p>
            <a:pPr marL="251460" indent="-251460" algn="l">
              <a:lnSpc>
                <a:spcPct val="100000"/>
              </a:lnSpc>
              <a:spcBef>
                <a:spcPts val="4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RP2D: 7.4 Gb </a:t>
            </a:r>
            <a:r>
              <a:rPr lang="en-US" sz="2000" b="0" baseline="30000" dirty="0">
                <a:solidFill>
                  <a:schemeClr val="bg1"/>
                </a:solidFill>
                <a:latin typeface="Calibri" panose="020F0502020204030204" pitchFamily="34" charset="0"/>
              </a:rPr>
              <a:t>177</a:t>
            </a:r>
            <a:r>
              <a:rPr lang="en-US" sz="2000" b="0" dirty="0">
                <a:solidFill>
                  <a:schemeClr val="bg1"/>
                </a:solidFill>
                <a:latin typeface="Calibri" panose="020F0502020204030204" pitchFamily="34" charset="0"/>
              </a:rPr>
              <a:t>Lu-PSMA-617 </a:t>
            </a:r>
            <a:br>
              <a:rPr lang="en-US" sz="2000" b="0" dirty="0">
                <a:solidFill>
                  <a:schemeClr val="bg1"/>
                </a:solidFill>
                <a:latin typeface="Calibri" panose="020F0502020204030204" pitchFamily="34" charset="0"/>
              </a:rPr>
            </a:br>
            <a:r>
              <a:rPr lang="en-US" sz="2000" b="0" dirty="0">
                <a:solidFill>
                  <a:schemeClr val="bg1"/>
                </a:solidFill>
                <a:latin typeface="Calibri" panose="020F0502020204030204" pitchFamily="34" charset="0"/>
              </a:rPr>
              <a:t>+ o</a:t>
            </a:r>
            <a:r>
              <a:rPr lang="en-US" sz="2000" dirty="0">
                <a:solidFill>
                  <a:schemeClr val="bg1"/>
                </a:solidFill>
                <a:latin typeface="Calibri" panose="020F0502020204030204" pitchFamily="34" charset="0"/>
              </a:rPr>
              <a:t>laparib 300 mg BID Days -4 to 18; 6-wk cycle</a:t>
            </a:r>
            <a:endParaRPr lang="en-US" sz="20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DCC14A42-A563-81ED-E24C-A88FAFBF2564}"/>
              </a:ext>
            </a:extLst>
          </p:cNvPr>
          <p:cNvSpPr txBox="1"/>
          <p:nvPr/>
        </p:nvSpPr>
        <p:spPr bwMode="auto">
          <a:xfrm>
            <a:off x="3965356" y="5973235"/>
            <a:ext cx="36885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b="0" dirty="0">
                <a:solidFill>
                  <a:schemeClr val="bg1"/>
                </a:solidFill>
                <a:latin typeface="Calibri" panose="020F0502020204030204" pitchFamily="34" charset="0"/>
              </a:rPr>
              <a:t>Patients in cohorts 8 and 9 are early in treatment cycles.</a:t>
            </a:r>
          </a:p>
        </p:txBody>
      </p:sp>
      <p:grpSp>
        <p:nvGrpSpPr>
          <p:cNvPr id="21" name="Group 20">
            <a:extLst>
              <a:ext uri="{FF2B5EF4-FFF2-40B4-BE49-F238E27FC236}">
                <a16:creationId xmlns:a16="http://schemas.microsoft.com/office/drawing/2014/main" id="{E3CEDC30-7A26-891D-4E1E-8DFBC3B76DD8}"/>
              </a:ext>
            </a:extLst>
          </p:cNvPr>
          <p:cNvGrpSpPr/>
          <p:nvPr/>
        </p:nvGrpSpPr>
        <p:grpSpPr>
          <a:xfrm>
            <a:off x="5377747" y="3308431"/>
            <a:ext cx="2134049" cy="1754326"/>
            <a:chOff x="5206493" y="3260867"/>
            <a:chExt cx="2134049" cy="1754326"/>
          </a:xfrm>
        </p:grpSpPr>
        <p:sp>
          <p:nvSpPr>
            <p:cNvPr id="5" name="TextBox 4">
              <a:extLst>
                <a:ext uri="{FF2B5EF4-FFF2-40B4-BE49-F238E27FC236}">
                  <a16:creationId xmlns:a16="http://schemas.microsoft.com/office/drawing/2014/main" id="{672B0A95-88AF-1618-D303-C43C7C5D5881}"/>
                </a:ext>
              </a:extLst>
            </p:cNvPr>
            <p:cNvSpPr txBox="1"/>
            <p:nvPr/>
          </p:nvSpPr>
          <p:spPr bwMode="auto">
            <a:xfrm>
              <a:off x="5268693" y="3260867"/>
              <a:ext cx="207184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spcAft>
                  <a:spcPct val="0"/>
                </a:spcAft>
              </a:pPr>
              <a:r>
                <a:rPr lang="en-US" sz="1200" b="0" dirty="0">
                  <a:solidFill>
                    <a:schemeClr val="bg1"/>
                  </a:solidFill>
                  <a:latin typeface="Calibri" panose="020F0502020204030204" pitchFamily="34" charset="0"/>
                </a:rPr>
                <a:t>Cohort 1: 50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2: 100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3: 150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4: 200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5: 250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6: 300 mg Day 2-15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7: 200 mg Day -4 to 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8: 300 mg Day -4 to 14</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Cohort 9: 300 mg Day -4 to 18</a:t>
              </a:r>
            </a:p>
          </p:txBody>
        </p:sp>
        <p:grpSp>
          <p:nvGrpSpPr>
            <p:cNvPr id="20" name="Group 19">
              <a:extLst>
                <a:ext uri="{FF2B5EF4-FFF2-40B4-BE49-F238E27FC236}">
                  <a16:creationId xmlns:a16="http://schemas.microsoft.com/office/drawing/2014/main" id="{597EB20A-5D05-E041-26B8-A028DEBBD700}"/>
                </a:ext>
              </a:extLst>
            </p:cNvPr>
            <p:cNvGrpSpPr/>
            <p:nvPr/>
          </p:nvGrpSpPr>
          <p:grpSpPr>
            <a:xfrm>
              <a:off x="5206493" y="3346450"/>
              <a:ext cx="109757" cy="1575961"/>
              <a:chOff x="5225543" y="3346450"/>
              <a:chExt cx="109757" cy="1575961"/>
            </a:xfrm>
          </p:grpSpPr>
          <p:sp>
            <p:nvSpPr>
              <p:cNvPr id="11" name="Rectangle 10">
                <a:extLst>
                  <a:ext uri="{FF2B5EF4-FFF2-40B4-BE49-F238E27FC236}">
                    <a16:creationId xmlns:a16="http://schemas.microsoft.com/office/drawing/2014/main" id="{1A9E1EA5-2ED2-E2CD-DEDD-846EF3014591}"/>
                  </a:ext>
                </a:extLst>
              </p:cNvPr>
              <p:cNvSpPr/>
              <p:nvPr/>
            </p:nvSpPr>
            <p:spPr bwMode="auto">
              <a:xfrm>
                <a:off x="5225543" y="3346450"/>
                <a:ext cx="109757" cy="1142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50427EAA-A320-F963-E3C7-0041517B64F2}"/>
                  </a:ext>
                </a:extLst>
              </p:cNvPr>
              <p:cNvSpPr/>
              <p:nvPr/>
            </p:nvSpPr>
            <p:spPr bwMode="auto">
              <a:xfrm>
                <a:off x="5225543" y="3529164"/>
                <a:ext cx="109757" cy="114252"/>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3B3CF706-5A0D-83A3-3420-3DEA46712F05}"/>
                  </a:ext>
                </a:extLst>
              </p:cNvPr>
              <p:cNvSpPr/>
              <p:nvPr/>
            </p:nvSpPr>
            <p:spPr bwMode="auto">
              <a:xfrm>
                <a:off x="5225543" y="3711878"/>
                <a:ext cx="109757" cy="114252"/>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4A860B57-3A18-7E3B-70A4-1C800D69C1F7}"/>
                  </a:ext>
                </a:extLst>
              </p:cNvPr>
              <p:cNvSpPr/>
              <p:nvPr/>
            </p:nvSpPr>
            <p:spPr bwMode="auto">
              <a:xfrm>
                <a:off x="5225543" y="3894592"/>
                <a:ext cx="109757" cy="114252"/>
              </a:xfrm>
              <a:prstGeom prst="rect">
                <a:avLst/>
              </a:prstGeom>
              <a:solidFill>
                <a:srgbClr val="FFC0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C58E2D48-A835-6DA5-2BDC-A86556F6D3C3}"/>
                  </a:ext>
                </a:extLst>
              </p:cNvPr>
              <p:cNvSpPr/>
              <p:nvPr/>
            </p:nvSpPr>
            <p:spPr bwMode="auto">
              <a:xfrm>
                <a:off x="5225543" y="4077306"/>
                <a:ext cx="109757" cy="114252"/>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6A0202BD-6FB3-8640-2EAA-75B1C746FA8F}"/>
                  </a:ext>
                </a:extLst>
              </p:cNvPr>
              <p:cNvSpPr/>
              <p:nvPr/>
            </p:nvSpPr>
            <p:spPr bwMode="auto">
              <a:xfrm>
                <a:off x="5225543" y="4260020"/>
                <a:ext cx="109757" cy="114252"/>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BE6C2C3D-AAA9-42FB-B368-0D18D1884E0D}"/>
                  </a:ext>
                </a:extLst>
              </p:cNvPr>
              <p:cNvSpPr/>
              <p:nvPr/>
            </p:nvSpPr>
            <p:spPr bwMode="auto">
              <a:xfrm>
                <a:off x="5225543" y="4442734"/>
                <a:ext cx="109757" cy="114252"/>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A69C061D-B8B8-DAED-8FEE-EE1B6E267158}"/>
                  </a:ext>
                </a:extLst>
              </p:cNvPr>
              <p:cNvSpPr/>
              <p:nvPr/>
            </p:nvSpPr>
            <p:spPr bwMode="auto">
              <a:xfrm>
                <a:off x="5225543" y="4625448"/>
                <a:ext cx="109757" cy="114252"/>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DEB97D8C-4788-117F-FF1B-56734A0B7598}"/>
                  </a:ext>
                </a:extLst>
              </p:cNvPr>
              <p:cNvSpPr/>
              <p:nvPr/>
            </p:nvSpPr>
            <p:spPr bwMode="auto">
              <a:xfrm>
                <a:off x="5225543" y="4808159"/>
                <a:ext cx="109757" cy="11425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97" name="Group 96">
            <a:extLst>
              <a:ext uri="{FF2B5EF4-FFF2-40B4-BE49-F238E27FC236}">
                <a16:creationId xmlns:a16="http://schemas.microsoft.com/office/drawing/2014/main" id="{7A78D287-EB1A-C2F5-2D2C-8302418FD6F7}"/>
              </a:ext>
            </a:extLst>
          </p:cNvPr>
          <p:cNvGrpSpPr/>
          <p:nvPr/>
        </p:nvGrpSpPr>
        <p:grpSpPr>
          <a:xfrm>
            <a:off x="554363" y="2649153"/>
            <a:ext cx="4519447" cy="3636122"/>
            <a:chOff x="655963" y="2649153"/>
            <a:chExt cx="4519447" cy="3636122"/>
          </a:xfrm>
        </p:grpSpPr>
        <p:sp>
          <p:nvSpPr>
            <p:cNvPr id="7" name="TextBox 6">
              <a:extLst>
                <a:ext uri="{FF2B5EF4-FFF2-40B4-BE49-F238E27FC236}">
                  <a16:creationId xmlns:a16="http://schemas.microsoft.com/office/drawing/2014/main" id="{D2F128C6-F44F-B7C0-1691-9456651D575B}"/>
                </a:ext>
              </a:extLst>
            </p:cNvPr>
            <p:cNvSpPr txBox="1"/>
            <p:nvPr/>
          </p:nvSpPr>
          <p:spPr bwMode="auto">
            <a:xfrm>
              <a:off x="1303310" y="2649153"/>
              <a:ext cx="3849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PSA Response by Dosing Cohort</a:t>
              </a:r>
            </a:p>
          </p:txBody>
        </p:sp>
        <p:sp>
          <p:nvSpPr>
            <p:cNvPr id="22" name="Freeform 21">
              <a:extLst>
                <a:ext uri="{FF2B5EF4-FFF2-40B4-BE49-F238E27FC236}">
                  <a16:creationId xmlns:a16="http://schemas.microsoft.com/office/drawing/2014/main" id="{5B98D701-CE33-84CB-5A86-B42C0DBC9D1D}"/>
                </a:ext>
              </a:extLst>
            </p:cNvPr>
            <p:cNvSpPr/>
            <p:nvPr/>
          </p:nvSpPr>
          <p:spPr bwMode="auto">
            <a:xfrm>
              <a:off x="1303310" y="3099300"/>
              <a:ext cx="3872099" cy="2630773"/>
            </a:xfrm>
            <a:custGeom>
              <a:avLst/>
              <a:gdLst>
                <a:gd name="connsiteX0" fmla="*/ 0 w 3777522"/>
                <a:gd name="connsiteY0" fmla="*/ 0 h 2630773"/>
                <a:gd name="connsiteX1" fmla="*/ 0 w 3777522"/>
                <a:gd name="connsiteY1" fmla="*/ 2630773 h 2630773"/>
                <a:gd name="connsiteX2" fmla="*/ 3777522 w 3777522"/>
                <a:gd name="connsiteY2" fmla="*/ 2630773 h 2630773"/>
              </a:gdLst>
              <a:ahLst/>
              <a:cxnLst>
                <a:cxn ang="0">
                  <a:pos x="connsiteX0" y="connsiteY0"/>
                </a:cxn>
                <a:cxn ang="0">
                  <a:pos x="connsiteX1" y="connsiteY1"/>
                </a:cxn>
                <a:cxn ang="0">
                  <a:pos x="connsiteX2" y="connsiteY2"/>
                </a:cxn>
              </a:cxnLst>
              <a:rect l="l" t="t" r="r" b="b"/>
              <a:pathLst>
                <a:path w="3777522" h="2630773">
                  <a:moveTo>
                    <a:pt x="0" y="0"/>
                  </a:moveTo>
                  <a:lnTo>
                    <a:pt x="0" y="2630773"/>
                  </a:lnTo>
                  <a:lnTo>
                    <a:pt x="3777522" y="2630773"/>
                  </a:lnTo>
                </a:path>
              </a:pathLst>
            </a:custGeom>
            <a:noFill/>
            <a:ln w="28575">
              <a:solidFill>
                <a:schemeClr val="bg1"/>
              </a:solidFill>
              <a:miter lim="800000"/>
              <a:headEnd/>
              <a:tailEnd/>
            </a:ln>
          </p:spPr>
          <p:txBody>
            <a:bodyPr rtlCol="0" anchor="ctr"/>
            <a:lstStyle/>
            <a:p>
              <a:pPr algn="ctr"/>
              <a:endParaRPr lang="en-US" dirty="0"/>
            </a:p>
          </p:txBody>
        </p:sp>
        <p:sp>
          <p:nvSpPr>
            <p:cNvPr id="23" name="TextBox 22">
              <a:extLst>
                <a:ext uri="{FF2B5EF4-FFF2-40B4-BE49-F238E27FC236}">
                  <a16:creationId xmlns:a16="http://schemas.microsoft.com/office/drawing/2014/main" id="{89806BF3-B0AA-C81A-C284-AE88DBB4F1EB}"/>
                </a:ext>
              </a:extLst>
            </p:cNvPr>
            <p:cNvSpPr txBox="1"/>
            <p:nvPr/>
          </p:nvSpPr>
          <p:spPr bwMode="auto">
            <a:xfrm rot="16200000">
              <a:off x="-760258" y="4291402"/>
              <a:ext cx="31094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Maximum PSA Change From Cycle 1 Day 1 (%)</a:t>
              </a:r>
              <a:endParaRPr lang="en-US" sz="1200" b="1" dirty="0">
                <a:solidFill>
                  <a:srgbClr val="E1471D"/>
                </a:solidFill>
                <a:latin typeface="Calibri" panose="020F0502020204030204" pitchFamily="34" charset="0"/>
              </a:endParaRPr>
            </a:p>
          </p:txBody>
        </p:sp>
        <p:grpSp>
          <p:nvGrpSpPr>
            <p:cNvPr id="44" name="Group 43">
              <a:extLst>
                <a:ext uri="{FF2B5EF4-FFF2-40B4-BE49-F238E27FC236}">
                  <a16:creationId xmlns:a16="http://schemas.microsoft.com/office/drawing/2014/main" id="{79B40FC6-A4B2-A3E3-2263-28C6711C5F45}"/>
                </a:ext>
              </a:extLst>
            </p:cNvPr>
            <p:cNvGrpSpPr/>
            <p:nvPr/>
          </p:nvGrpSpPr>
          <p:grpSpPr>
            <a:xfrm>
              <a:off x="1227400" y="3143848"/>
              <a:ext cx="91440" cy="2584951"/>
              <a:chOff x="1003591" y="3214968"/>
              <a:chExt cx="91440" cy="2584951"/>
            </a:xfrm>
          </p:grpSpPr>
          <p:cxnSp>
            <p:nvCxnSpPr>
              <p:cNvPr id="25" name="Straight Connector 24">
                <a:extLst>
                  <a:ext uri="{FF2B5EF4-FFF2-40B4-BE49-F238E27FC236}">
                    <a16:creationId xmlns:a16="http://schemas.microsoft.com/office/drawing/2014/main" id="{D55D7258-5A5E-CE6F-2742-0FF09229A298}"/>
                  </a:ext>
                </a:extLst>
              </p:cNvPr>
              <p:cNvCxnSpPr>
                <a:cxnSpLocks/>
              </p:cNvCxnSpPr>
              <p:nvPr/>
            </p:nvCxnSpPr>
            <p:spPr bwMode="auto">
              <a:xfrm>
                <a:off x="1003591" y="321496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0BAEAFE-0203-E4E7-79D9-43D54B5A77B8}"/>
                  </a:ext>
                </a:extLst>
              </p:cNvPr>
              <p:cNvCxnSpPr>
                <a:cxnSpLocks/>
              </p:cNvCxnSpPr>
              <p:nvPr/>
            </p:nvCxnSpPr>
            <p:spPr bwMode="auto">
              <a:xfrm>
                <a:off x="1003591" y="347346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2ED8EC1-907B-B0D9-CAFC-A88E1612EAB0}"/>
                  </a:ext>
                </a:extLst>
              </p:cNvPr>
              <p:cNvCxnSpPr>
                <a:cxnSpLocks/>
              </p:cNvCxnSpPr>
              <p:nvPr/>
            </p:nvCxnSpPr>
            <p:spPr bwMode="auto">
              <a:xfrm>
                <a:off x="1003591" y="373195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87F7C70-5238-EC72-9858-56C9016E109C}"/>
                  </a:ext>
                </a:extLst>
              </p:cNvPr>
              <p:cNvCxnSpPr>
                <a:cxnSpLocks/>
              </p:cNvCxnSpPr>
              <p:nvPr/>
            </p:nvCxnSpPr>
            <p:spPr bwMode="auto">
              <a:xfrm>
                <a:off x="1003591" y="399045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53A36A5-CC02-905D-A7A6-DFB299DA1CDF}"/>
                  </a:ext>
                </a:extLst>
              </p:cNvPr>
              <p:cNvCxnSpPr>
                <a:cxnSpLocks/>
              </p:cNvCxnSpPr>
              <p:nvPr/>
            </p:nvCxnSpPr>
            <p:spPr bwMode="auto">
              <a:xfrm>
                <a:off x="1003591" y="424894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DF74F57-F60B-125E-DE50-3D11B2A42F5C}"/>
                  </a:ext>
                </a:extLst>
              </p:cNvPr>
              <p:cNvCxnSpPr>
                <a:cxnSpLocks/>
              </p:cNvCxnSpPr>
              <p:nvPr/>
            </p:nvCxnSpPr>
            <p:spPr bwMode="auto">
              <a:xfrm>
                <a:off x="1003591" y="450744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A383059-42A6-9376-C6F5-2FC73CDD9BA6}"/>
                  </a:ext>
                </a:extLst>
              </p:cNvPr>
              <p:cNvCxnSpPr>
                <a:cxnSpLocks/>
              </p:cNvCxnSpPr>
              <p:nvPr/>
            </p:nvCxnSpPr>
            <p:spPr bwMode="auto">
              <a:xfrm>
                <a:off x="1003591" y="476593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968AD1E-F5BE-9603-FE5E-349AB5802255}"/>
                  </a:ext>
                </a:extLst>
              </p:cNvPr>
              <p:cNvCxnSpPr>
                <a:cxnSpLocks/>
              </p:cNvCxnSpPr>
              <p:nvPr/>
            </p:nvCxnSpPr>
            <p:spPr bwMode="auto">
              <a:xfrm>
                <a:off x="1003591" y="50244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684EBCC-5D7B-B9B0-683F-81F6286B9DAC}"/>
                  </a:ext>
                </a:extLst>
              </p:cNvPr>
              <p:cNvCxnSpPr>
                <a:cxnSpLocks/>
              </p:cNvCxnSpPr>
              <p:nvPr/>
            </p:nvCxnSpPr>
            <p:spPr bwMode="auto">
              <a:xfrm>
                <a:off x="1003591" y="528292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44D72682-DADC-3E3A-1890-59D580E06369}"/>
                  </a:ext>
                </a:extLst>
              </p:cNvPr>
              <p:cNvCxnSpPr>
                <a:cxnSpLocks/>
              </p:cNvCxnSpPr>
              <p:nvPr/>
            </p:nvCxnSpPr>
            <p:spPr bwMode="auto">
              <a:xfrm>
                <a:off x="1003591" y="554142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003AD8F-A0A7-41B4-E4AA-0587919E4160}"/>
                  </a:ext>
                </a:extLst>
              </p:cNvPr>
              <p:cNvCxnSpPr>
                <a:cxnSpLocks/>
              </p:cNvCxnSpPr>
              <p:nvPr/>
            </p:nvCxnSpPr>
            <p:spPr bwMode="auto">
              <a:xfrm>
                <a:off x="1003591" y="5799919"/>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565422B7-1786-9AB6-E7AA-762A9A1C77DB}"/>
                </a:ext>
              </a:extLst>
            </p:cNvPr>
            <p:cNvGrpSpPr/>
            <p:nvPr/>
          </p:nvGrpSpPr>
          <p:grpSpPr>
            <a:xfrm>
              <a:off x="828234" y="3004609"/>
              <a:ext cx="466795" cy="2857487"/>
              <a:chOff x="587173" y="3075729"/>
              <a:chExt cx="466795" cy="2857487"/>
            </a:xfrm>
          </p:grpSpPr>
          <p:sp>
            <p:nvSpPr>
              <p:cNvPr id="32" name="TextBox 31">
                <a:extLst>
                  <a:ext uri="{FF2B5EF4-FFF2-40B4-BE49-F238E27FC236}">
                    <a16:creationId xmlns:a16="http://schemas.microsoft.com/office/drawing/2014/main" id="{3D80E335-7699-1E11-FBEF-D039B2A0CAA6}"/>
                  </a:ext>
                </a:extLst>
              </p:cNvPr>
              <p:cNvSpPr txBox="1"/>
              <p:nvPr/>
            </p:nvSpPr>
            <p:spPr bwMode="auto">
              <a:xfrm>
                <a:off x="633660" y="307572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20317D43-FEAA-229C-8D36-49D9A61DC124}"/>
                  </a:ext>
                </a:extLst>
              </p:cNvPr>
              <p:cNvSpPr txBox="1"/>
              <p:nvPr/>
            </p:nvSpPr>
            <p:spPr bwMode="auto">
              <a:xfrm>
                <a:off x="712208" y="3333778"/>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26415C0F-3379-C222-FF84-E01645982CA1}"/>
                  </a:ext>
                </a:extLst>
              </p:cNvPr>
              <p:cNvSpPr txBox="1"/>
              <p:nvPr/>
            </p:nvSpPr>
            <p:spPr bwMode="auto">
              <a:xfrm>
                <a:off x="712208" y="359182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FFA0D74A-3C27-9480-C321-BCF74CF601FD}"/>
                  </a:ext>
                </a:extLst>
              </p:cNvPr>
              <p:cNvSpPr txBox="1"/>
              <p:nvPr/>
            </p:nvSpPr>
            <p:spPr bwMode="auto">
              <a:xfrm>
                <a:off x="712208" y="3849876"/>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448FD36A-285E-3560-253B-B7FF276A2650}"/>
                  </a:ext>
                </a:extLst>
              </p:cNvPr>
              <p:cNvSpPr txBox="1"/>
              <p:nvPr/>
            </p:nvSpPr>
            <p:spPr bwMode="auto">
              <a:xfrm>
                <a:off x="712208" y="410792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18327404-49FE-DB60-72C4-3DBB0966D363}"/>
                  </a:ext>
                </a:extLst>
              </p:cNvPr>
              <p:cNvSpPr txBox="1"/>
              <p:nvPr/>
            </p:nvSpPr>
            <p:spPr bwMode="auto">
              <a:xfrm>
                <a:off x="790755" y="4365974"/>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A3BFB033-9D47-B440-C2D9-43AC61B30495}"/>
                  </a:ext>
                </a:extLst>
              </p:cNvPr>
              <p:cNvSpPr txBox="1"/>
              <p:nvPr/>
            </p:nvSpPr>
            <p:spPr bwMode="auto">
              <a:xfrm>
                <a:off x="587173" y="5656217"/>
                <a:ext cx="4667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10A3E5D9-C63D-6069-33B8-7D4DF642D479}"/>
                  </a:ext>
                </a:extLst>
              </p:cNvPr>
              <p:cNvSpPr txBox="1"/>
              <p:nvPr/>
            </p:nvSpPr>
            <p:spPr bwMode="auto">
              <a:xfrm>
                <a:off x="665720" y="5398170"/>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8CC32887-E53E-9F4E-9C41-5F80EC93CE3A}"/>
                  </a:ext>
                </a:extLst>
              </p:cNvPr>
              <p:cNvSpPr txBox="1"/>
              <p:nvPr/>
            </p:nvSpPr>
            <p:spPr bwMode="auto">
              <a:xfrm>
                <a:off x="665720" y="5140121"/>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89CAF3CE-659D-BCC5-42FD-85FDDBE42338}"/>
                  </a:ext>
                </a:extLst>
              </p:cNvPr>
              <p:cNvSpPr txBox="1"/>
              <p:nvPr/>
            </p:nvSpPr>
            <p:spPr bwMode="auto">
              <a:xfrm>
                <a:off x="665720" y="4882072"/>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C800C3F4-5A19-D5D9-7391-6E6E7CF3028B}"/>
                  </a:ext>
                </a:extLst>
              </p:cNvPr>
              <p:cNvSpPr txBox="1"/>
              <p:nvPr/>
            </p:nvSpPr>
            <p:spPr bwMode="auto">
              <a:xfrm>
                <a:off x="665720" y="4624023"/>
                <a:ext cx="3882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grpSp>
        <p:sp>
          <p:nvSpPr>
            <p:cNvPr id="52" name="TextBox 51">
              <a:extLst>
                <a:ext uri="{FF2B5EF4-FFF2-40B4-BE49-F238E27FC236}">
                  <a16:creationId xmlns:a16="http://schemas.microsoft.com/office/drawing/2014/main" id="{DBE240DF-6C34-3B7A-EBD9-85A4C09C1E71}"/>
                </a:ext>
              </a:extLst>
            </p:cNvPr>
            <p:cNvSpPr txBox="1"/>
            <p:nvPr/>
          </p:nvSpPr>
          <p:spPr bwMode="auto">
            <a:xfrm>
              <a:off x="2571070" y="5946721"/>
              <a:ext cx="872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pPr>
              <a:r>
                <a:rPr lang="en-US" sz="1600" b="1" dirty="0">
                  <a:solidFill>
                    <a:schemeClr val="bg1"/>
                  </a:solidFill>
                  <a:latin typeface="Calibri" panose="020F0502020204030204" pitchFamily="34" charset="0"/>
                </a:rPr>
                <a:t>Patients</a:t>
              </a:r>
            </a:p>
          </p:txBody>
        </p:sp>
        <p:grpSp>
          <p:nvGrpSpPr>
            <p:cNvPr id="63" name="Group 62">
              <a:extLst>
                <a:ext uri="{FF2B5EF4-FFF2-40B4-BE49-F238E27FC236}">
                  <a16:creationId xmlns:a16="http://schemas.microsoft.com/office/drawing/2014/main" id="{D2B71843-5675-1AC6-640F-802E36E843A7}"/>
                </a:ext>
              </a:extLst>
            </p:cNvPr>
            <p:cNvGrpSpPr/>
            <p:nvPr/>
          </p:nvGrpSpPr>
          <p:grpSpPr>
            <a:xfrm>
              <a:off x="1766890" y="5723125"/>
              <a:ext cx="3260355" cy="276999"/>
              <a:chOff x="1431471" y="5794245"/>
              <a:chExt cx="3260355" cy="276999"/>
            </a:xfrm>
          </p:grpSpPr>
          <p:sp>
            <p:nvSpPr>
              <p:cNvPr id="53" name="TextBox 52">
                <a:extLst>
                  <a:ext uri="{FF2B5EF4-FFF2-40B4-BE49-F238E27FC236}">
                    <a16:creationId xmlns:a16="http://schemas.microsoft.com/office/drawing/2014/main" id="{F06B5A41-FCFB-6220-D94E-FDDD563559BA}"/>
                  </a:ext>
                </a:extLst>
              </p:cNvPr>
              <p:cNvSpPr txBox="1"/>
              <p:nvPr/>
            </p:nvSpPr>
            <p:spPr bwMode="auto">
              <a:xfrm>
                <a:off x="1431471" y="5794245"/>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58" name="TextBox 57">
                <a:extLst>
                  <a:ext uri="{FF2B5EF4-FFF2-40B4-BE49-F238E27FC236}">
                    <a16:creationId xmlns:a16="http://schemas.microsoft.com/office/drawing/2014/main" id="{62AE09C6-1068-16CD-88FC-843B0CAF0CE3}"/>
                  </a:ext>
                </a:extLst>
              </p:cNvPr>
              <p:cNvSpPr txBox="1"/>
              <p:nvPr/>
            </p:nvSpPr>
            <p:spPr bwMode="auto">
              <a:xfrm>
                <a:off x="1974646" y="57942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D0E2E930-E376-F09A-D6EB-ACAE4150A81F}"/>
                  </a:ext>
                </a:extLst>
              </p:cNvPr>
              <p:cNvSpPr txBox="1"/>
              <p:nvPr/>
            </p:nvSpPr>
            <p:spPr bwMode="auto">
              <a:xfrm>
                <a:off x="2580628" y="57942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a:t>
                </a:r>
              </a:p>
            </p:txBody>
          </p:sp>
          <p:sp>
            <p:nvSpPr>
              <p:cNvPr id="60" name="TextBox 59">
                <a:extLst>
                  <a:ext uri="{FF2B5EF4-FFF2-40B4-BE49-F238E27FC236}">
                    <a16:creationId xmlns:a16="http://schemas.microsoft.com/office/drawing/2014/main" id="{7DE31236-48F3-88FF-124B-6D5FA2E2B00C}"/>
                  </a:ext>
                </a:extLst>
              </p:cNvPr>
              <p:cNvSpPr txBox="1"/>
              <p:nvPr/>
            </p:nvSpPr>
            <p:spPr bwMode="auto">
              <a:xfrm>
                <a:off x="3163076" y="57942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61" name="TextBox 60">
                <a:extLst>
                  <a:ext uri="{FF2B5EF4-FFF2-40B4-BE49-F238E27FC236}">
                    <a16:creationId xmlns:a16="http://schemas.microsoft.com/office/drawing/2014/main" id="{B8201F31-BD7C-10A9-4430-370B9602772B}"/>
                  </a:ext>
                </a:extLst>
              </p:cNvPr>
              <p:cNvSpPr txBox="1"/>
              <p:nvPr/>
            </p:nvSpPr>
            <p:spPr bwMode="auto">
              <a:xfrm>
                <a:off x="3755092" y="57942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p>
            </p:txBody>
          </p:sp>
          <p:sp>
            <p:nvSpPr>
              <p:cNvPr id="62" name="TextBox 61">
                <a:extLst>
                  <a:ext uri="{FF2B5EF4-FFF2-40B4-BE49-F238E27FC236}">
                    <a16:creationId xmlns:a16="http://schemas.microsoft.com/office/drawing/2014/main" id="{19B31C09-A651-42F9-DB31-E5CD39307C45}"/>
                  </a:ext>
                </a:extLst>
              </p:cNvPr>
              <p:cNvSpPr txBox="1"/>
              <p:nvPr/>
            </p:nvSpPr>
            <p:spPr bwMode="auto">
              <a:xfrm>
                <a:off x="4350066" y="579424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grpSp>
        <p:sp>
          <p:nvSpPr>
            <p:cNvPr id="64" name="Rectangle 63">
              <a:extLst>
                <a:ext uri="{FF2B5EF4-FFF2-40B4-BE49-F238E27FC236}">
                  <a16:creationId xmlns:a16="http://schemas.microsoft.com/office/drawing/2014/main" id="{77E3FE6C-1D1C-827A-810C-31AD2485F00A}"/>
                </a:ext>
              </a:extLst>
            </p:cNvPr>
            <p:cNvSpPr/>
            <p:nvPr/>
          </p:nvSpPr>
          <p:spPr bwMode="auto">
            <a:xfrm>
              <a:off x="1489984" y="4436725"/>
              <a:ext cx="87682" cy="15544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49C3A4EA-6DB6-7DC0-B7BD-37A6B322723F}"/>
                </a:ext>
              </a:extLst>
            </p:cNvPr>
            <p:cNvSpPr/>
            <p:nvPr/>
          </p:nvSpPr>
          <p:spPr bwMode="auto">
            <a:xfrm>
              <a:off x="1609171" y="4430376"/>
              <a:ext cx="87682" cy="73209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B56C60D-32EC-E4BC-55A6-73F1F1110783}"/>
                </a:ext>
              </a:extLst>
            </p:cNvPr>
            <p:cNvSpPr/>
            <p:nvPr/>
          </p:nvSpPr>
          <p:spPr bwMode="auto">
            <a:xfrm>
              <a:off x="1728358" y="4436725"/>
              <a:ext cx="87682" cy="378567"/>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5E0BA08-CC75-82F9-2C2E-3FD897B5E494}"/>
                </a:ext>
              </a:extLst>
            </p:cNvPr>
            <p:cNvSpPr/>
            <p:nvPr/>
          </p:nvSpPr>
          <p:spPr bwMode="auto">
            <a:xfrm>
              <a:off x="1847545" y="4430375"/>
              <a:ext cx="87682" cy="126747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15C485E-A43F-87CE-312B-8A94DEEDA618}"/>
                </a:ext>
              </a:extLst>
            </p:cNvPr>
            <p:cNvSpPr/>
            <p:nvPr/>
          </p:nvSpPr>
          <p:spPr bwMode="auto">
            <a:xfrm>
              <a:off x="1966732" y="4430375"/>
              <a:ext cx="87682" cy="129274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BE7FFAD3-11D0-FAF4-FD21-6C2840962673}"/>
                </a:ext>
              </a:extLst>
            </p:cNvPr>
            <p:cNvSpPr/>
            <p:nvPr/>
          </p:nvSpPr>
          <p:spPr bwMode="auto">
            <a:xfrm rot="10800000">
              <a:off x="2085919" y="3141450"/>
              <a:ext cx="87682" cy="1292746"/>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87623215-71C4-DBE3-F1E6-67245A924629}"/>
                </a:ext>
              </a:extLst>
            </p:cNvPr>
            <p:cNvSpPr/>
            <p:nvPr/>
          </p:nvSpPr>
          <p:spPr bwMode="auto">
            <a:xfrm>
              <a:off x="2205106" y="4430376"/>
              <a:ext cx="87682" cy="120715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CA9211CC-439F-63A4-BDDB-FF03E9E9DEE8}"/>
                </a:ext>
              </a:extLst>
            </p:cNvPr>
            <p:cNvSpPr/>
            <p:nvPr/>
          </p:nvSpPr>
          <p:spPr bwMode="auto">
            <a:xfrm>
              <a:off x="2324293" y="4436726"/>
              <a:ext cx="87682" cy="1267474"/>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30DDD41B-0725-BE28-01E1-32584E0D042E}"/>
                </a:ext>
              </a:extLst>
            </p:cNvPr>
            <p:cNvSpPr/>
            <p:nvPr/>
          </p:nvSpPr>
          <p:spPr bwMode="auto">
            <a:xfrm rot="10800000">
              <a:off x="1370797" y="4234180"/>
              <a:ext cx="87682" cy="20636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2E38BBD2-71FE-F775-457A-33EA092F60AC}"/>
                </a:ext>
              </a:extLst>
            </p:cNvPr>
            <p:cNvSpPr/>
            <p:nvPr/>
          </p:nvSpPr>
          <p:spPr bwMode="auto">
            <a:xfrm rot="10800000">
              <a:off x="2562667" y="4223899"/>
              <a:ext cx="87682" cy="216648"/>
            </a:xfrm>
            <a:prstGeom prst="rect">
              <a:avLst/>
            </a:prstGeom>
            <a:solidFill>
              <a:srgbClr val="FFC0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77FEF438-9406-B218-4773-B9ED695A5F10}"/>
                </a:ext>
              </a:extLst>
            </p:cNvPr>
            <p:cNvSpPr/>
            <p:nvPr/>
          </p:nvSpPr>
          <p:spPr bwMode="auto">
            <a:xfrm rot="10800000">
              <a:off x="2443480" y="3147802"/>
              <a:ext cx="87682" cy="1292745"/>
            </a:xfrm>
            <a:prstGeom prst="rect">
              <a:avLst/>
            </a:prstGeom>
            <a:solidFill>
              <a:srgbClr val="FFC0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03205C8B-3AD3-BA7C-D7FC-E7AF6B9660B7}"/>
                </a:ext>
              </a:extLst>
            </p:cNvPr>
            <p:cNvSpPr/>
            <p:nvPr/>
          </p:nvSpPr>
          <p:spPr bwMode="auto">
            <a:xfrm rot="10800000">
              <a:off x="4469659" y="4095654"/>
              <a:ext cx="87682" cy="34171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F09D9597-DE33-057B-1E27-B15573A90EA6}"/>
                </a:ext>
              </a:extLst>
            </p:cNvPr>
            <p:cNvSpPr/>
            <p:nvPr/>
          </p:nvSpPr>
          <p:spPr bwMode="auto">
            <a:xfrm rot="10800000">
              <a:off x="3635350" y="3954782"/>
              <a:ext cx="87682" cy="479415"/>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5E5FDA18-5308-77B9-B013-8F07EC0A7584}"/>
                </a:ext>
              </a:extLst>
            </p:cNvPr>
            <p:cNvSpPr/>
            <p:nvPr/>
          </p:nvSpPr>
          <p:spPr bwMode="auto">
            <a:xfrm>
              <a:off x="2681854" y="4430375"/>
              <a:ext cx="87682" cy="1007127"/>
            </a:xfrm>
            <a:prstGeom prst="rect">
              <a:avLst/>
            </a:prstGeom>
            <a:solidFill>
              <a:srgbClr val="FFC00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9D2F35C2-4952-CD3C-22FE-85216BB5BF06}"/>
                </a:ext>
              </a:extLst>
            </p:cNvPr>
            <p:cNvSpPr/>
            <p:nvPr/>
          </p:nvSpPr>
          <p:spPr bwMode="auto">
            <a:xfrm>
              <a:off x="2801041" y="4430375"/>
              <a:ext cx="87682" cy="606451"/>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2C3C36A-4A4B-4B23-4DAF-F28060FAE1DD}"/>
                </a:ext>
              </a:extLst>
            </p:cNvPr>
            <p:cNvSpPr/>
            <p:nvPr/>
          </p:nvSpPr>
          <p:spPr bwMode="auto">
            <a:xfrm>
              <a:off x="2920228" y="4436725"/>
              <a:ext cx="87682" cy="1183129"/>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94FA864-2B41-5AEE-5299-CCA0D247DA8C}"/>
                </a:ext>
              </a:extLst>
            </p:cNvPr>
            <p:cNvSpPr/>
            <p:nvPr/>
          </p:nvSpPr>
          <p:spPr bwMode="auto">
            <a:xfrm>
              <a:off x="3039415" y="4433551"/>
              <a:ext cx="87682" cy="123890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D6FBAC79-C97E-D842-F17E-5403D88E7046}"/>
                </a:ext>
              </a:extLst>
            </p:cNvPr>
            <p:cNvSpPr/>
            <p:nvPr/>
          </p:nvSpPr>
          <p:spPr bwMode="auto">
            <a:xfrm>
              <a:off x="3158602" y="4430376"/>
              <a:ext cx="87682" cy="1273824"/>
            </a:xfrm>
            <a:prstGeom prst="rect">
              <a:avLst/>
            </a:prstGeom>
            <a:solidFill>
              <a:srgbClr val="682E7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CB97636B-E8E9-693C-9229-8D07C599F97D}"/>
                </a:ext>
              </a:extLst>
            </p:cNvPr>
            <p:cNvSpPr/>
            <p:nvPr/>
          </p:nvSpPr>
          <p:spPr bwMode="auto">
            <a:xfrm>
              <a:off x="3277789" y="4433551"/>
              <a:ext cx="87682" cy="1189478"/>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DF4892F9-A3A9-DAB0-2792-953BC8400EEE}"/>
                </a:ext>
              </a:extLst>
            </p:cNvPr>
            <p:cNvSpPr/>
            <p:nvPr/>
          </p:nvSpPr>
          <p:spPr bwMode="auto">
            <a:xfrm>
              <a:off x="3396976" y="4436725"/>
              <a:ext cx="87682" cy="1242079"/>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2FB9B323-BE7F-0683-49AE-8EA4595B05C3}"/>
                </a:ext>
              </a:extLst>
            </p:cNvPr>
            <p:cNvSpPr/>
            <p:nvPr/>
          </p:nvSpPr>
          <p:spPr bwMode="auto">
            <a:xfrm>
              <a:off x="3516163" y="4436726"/>
              <a:ext cx="87682" cy="1273824"/>
            </a:xfrm>
            <a:prstGeom prst="rect">
              <a:avLst/>
            </a:prstGeom>
            <a:solidFill>
              <a:srgbClr val="00B0F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EF8468CE-EE34-F52C-A588-555FF7BCE901}"/>
                </a:ext>
              </a:extLst>
            </p:cNvPr>
            <p:cNvSpPr/>
            <p:nvPr/>
          </p:nvSpPr>
          <p:spPr bwMode="auto">
            <a:xfrm>
              <a:off x="3754537" y="4430375"/>
              <a:ext cx="87682" cy="1163309"/>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29C0BC75-1201-9B9D-F249-F359E16ECCC3}"/>
                </a:ext>
              </a:extLst>
            </p:cNvPr>
            <p:cNvSpPr/>
            <p:nvPr/>
          </p:nvSpPr>
          <p:spPr bwMode="auto">
            <a:xfrm>
              <a:off x="3873724" y="4430376"/>
              <a:ext cx="87682" cy="1267474"/>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E4DA63BA-3C55-829D-008E-4C01CEF37DC5}"/>
                </a:ext>
              </a:extLst>
            </p:cNvPr>
            <p:cNvSpPr/>
            <p:nvPr/>
          </p:nvSpPr>
          <p:spPr bwMode="auto">
            <a:xfrm>
              <a:off x="4708033" y="4430375"/>
              <a:ext cx="87682" cy="835677"/>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2525CC36-641A-B5E0-3D7A-5F97B986BDC8}"/>
                </a:ext>
              </a:extLst>
            </p:cNvPr>
            <p:cNvSpPr/>
            <p:nvPr/>
          </p:nvSpPr>
          <p:spPr bwMode="auto">
            <a:xfrm>
              <a:off x="4827220" y="4433550"/>
              <a:ext cx="87682" cy="1137321"/>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DAE4E947-6752-D06F-468B-8333C37AA52C}"/>
                </a:ext>
              </a:extLst>
            </p:cNvPr>
            <p:cNvSpPr/>
            <p:nvPr/>
          </p:nvSpPr>
          <p:spPr bwMode="auto">
            <a:xfrm>
              <a:off x="4946407" y="4430376"/>
              <a:ext cx="87682" cy="11633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053B7F9C-7AFB-20F9-4710-F70D320FF8CA}"/>
                </a:ext>
              </a:extLst>
            </p:cNvPr>
            <p:cNvSpPr/>
            <p:nvPr/>
          </p:nvSpPr>
          <p:spPr bwMode="auto">
            <a:xfrm>
              <a:off x="5065592" y="4430375"/>
              <a:ext cx="87682" cy="1267469"/>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5BCC117-E7B8-138A-7629-025C103C9F25}"/>
                </a:ext>
              </a:extLst>
            </p:cNvPr>
            <p:cNvSpPr/>
            <p:nvPr/>
          </p:nvSpPr>
          <p:spPr bwMode="auto">
            <a:xfrm>
              <a:off x="3992911" y="4433550"/>
              <a:ext cx="87682" cy="1267473"/>
            </a:xfrm>
            <a:prstGeom prst="rect">
              <a:avLst/>
            </a:prstGeom>
            <a:solidFill>
              <a:srgbClr val="92D05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3C3B4898-6C66-3971-DEBE-CDECC9125603}"/>
                </a:ext>
              </a:extLst>
            </p:cNvPr>
            <p:cNvSpPr/>
            <p:nvPr/>
          </p:nvSpPr>
          <p:spPr bwMode="auto">
            <a:xfrm>
              <a:off x="4112098" y="4430376"/>
              <a:ext cx="87682" cy="45719"/>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6BB2061C-3608-DD36-2B54-C7F010078DD2}"/>
                </a:ext>
              </a:extLst>
            </p:cNvPr>
            <p:cNvSpPr/>
            <p:nvPr/>
          </p:nvSpPr>
          <p:spPr bwMode="auto">
            <a:xfrm>
              <a:off x="4231285" y="4430375"/>
              <a:ext cx="87682" cy="781427"/>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BFDC8020-EDB4-C58B-9B90-7E18D6E0B5DE}"/>
                </a:ext>
              </a:extLst>
            </p:cNvPr>
            <p:cNvSpPr/>
            <p:nvPr/>
          </p:nvSpPr>
          <p:spPr bwMode="auto">
            <a:xfrm>
              <a:off x="4350472" y="4430376"/>
              <a:ext cx="87682" cy="1280174"/>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55" name="Straight Connector 54">
              <a:extLst>
                <a:ext uri="{FF2B5EF4-FFF2-40B4-BE49-F238E27FC236}">
                  <a16:creationId xmlns:a16="http://schemas.microsoft.com/office/drawing/2014/main" id="{CE2507F5-EDE6-D61F-4810-1CEBAD5FBA08}"/>
                </a:ext>
              </a:extLst>
            </p:cNvPr>
            <p:cNvCxnSpPr>
              <a:cxnSpLocks/>
            </p:cNvCxnSpPr>
            <p:nvPr/>
          </p:nvCxnSpPr>
          <p:spPr bwMode="auto">
            <a:xfrm>
              <a:off x="1313818" y="4440547"/>
              <a:ext cx="386159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E16F18A-BBE7-6C0C-C7F3-D148B40EBE58}"/>
                </a:ext>
              </a:extLst>
            </p:cNvPr>
            <p:cNvCxnSpPr>
              <a:cxnSpLocks/>
            </p:cNvCxnSpPr>
            <p:nvPr/>
          </p:nvCxnSpPr>
          <p:spPr bwMode="auto">
            <a:xfrm>
              <a:off x="1313818" y="5078995"/>
              <a:ext cx="3861592" cy="0"/>
            </a:xfrm>
            <a:prstGeom prst="line">
              <a:avLst/>
            </a:prstGeom>
            <a:noFill/>
            <a:ln w="28575" cap="flat" cmpd="sng" algn="ctr">
              <a:solidFill>
                <a:schemeClr val="tx1">
                  <a:lumMod val="50000"/>
                </a:schemeClr>
              </a:solidFill>
              <a:prstDash val="sysDot"/>
              <a:round/>
              <a:headEnd type="none" w="med" len="med"/>
              <a:tailEnd type="none" w="med" len="med"/>
            </a:ln>
            <a:effectLst/>
          </p:spPr>
        </p:cxnSp>
        <p:cxnSp>
          <p:nvCxnSpPr>
            <p:cNvPr id="57" name="Straight Connector 56">
              <a:extLst>
                <a:ext uri="{FF2B5EF4-FFF2-40B4-BE49-F238E27FC236}">
                  <a16:creationId xmlns:a16="http://schemas.microsoft.com/office/drawing/2014/main" id="{06645B8C-0A2D-B1B6-F4A1-44808B74B522}"/>
                </a:ext>
              </a:extLst>
            </p:cNvPr>
            <p:cNvCxnSpPr>
              <a:cxnSpLocks/>
            </p:cNvCxnSpPr>
            <p:nvPr/>
          </p:nvCxnSpPr>
          <p:spPr bwMode="auto">
            <a:xfrm>
              <a:off x="1313818" y="5595365"/>
              <a:ext cx="3861592" cy="0"/>
            </a:xfrm>
            <a:prstGeom prst="line">
              <a:avLst/>
            </a:prstGeom>
            <a:noFill/>
            <a:ln w="28575" cap="flat" cmpd="sng" algn="ctr">
              <a:solidFill>
                <a:schemeClr val="tx1">
                  <a:lumMod val="50000"/>
                </a:schemeClr>
              </a:solidFill>
              <a:prstDash val="sysDot"/>
              <a:round/>
              <a:headEnd type="none" w="med" len="med"/>
              <a:tailEnd type="none" w="med" len="med"/>
            </a:ln>
            <a:effectLst/>
          </p:spPr>
        </p:cxnSp>
      </p:grpSp>
    </p:spTree>
    <p:extLst>
      <p:ext uri="{BB962C8B-B14F-4D97-AF65-F5344CB8AC3E}">
        <p14:creationId xmlns:p14="http://schemas.microsoft.com/office/powerpoint/2010/main" val="3514625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CONTACT-02: Cabozantinib + Atezolizumab vs </a:t>
            </a:r>
            <a:br>
              <a:rPr lang="en-US" dirty="0"/>
            </a:br>
            <a:r>
              <a:rPr lang="en-US" dirty="0"/>
              <a:t>Second NHT in mCRPC</a:t>
            </a:r>
            <a:endParaRPr lang="en-US" altLang="en-US" dirty="0"/>
          </a:p>
        </p:txBody>
      </p:sp>
      <p:sp>
        <p:nvSpPr>
          <p:cNvPr id="26" name="Content Placeholder 25">
            <a:extLst>
              <a:ext uri="{FF2B5EF4-FFF2-40B4-BE49-F238E27FC236}">
                <a16:creationId xmlns:a16="http://schemas.microsoft.com/office/drawing/2014/main" id="{1F63D361-3D63-95B9-C947-E5F1F7BA21F8}"/>
              </a:ext>
            </a:extLst>
          </p:cNvPr>
          <p:cNvSpPr>
            <a:spLocks noGrp="1"/>
          </p:cNvSpPr>
          <p:nvPr>
            <p:ph idx="1"/>
          </p:nvPr>
        </p:nvSpPr>
        <p:spPr/>
        <p:txBody>
          <a:bodyPr/>
          <a:lstStyle/>
          <a:p>
            <a:r>
              <a:rPr lang="en-US" altLang="en-US" sz="2400" dirty="0"/>
              <a:t>Multicenter, randomized, open-label phase III study</a:t>
            </a:r>
          </a:p>
          <a:p>
            <a:endParaRPr lang="en-US" altLang="en-US" sz="2400" dirty="0"/>
          </a:p>
          <a:p>
            <a:endParaRPr lang="en-US" altLang="en-US" sz="2400" dirty="0"/>
          </a:p>
          <a:p>
            <a:endParaRPr lang="en-US" altLang="en-US" sz="2400" dirty="0"/>
          </a:p>
          <a:p>
            <a:endParaRPr lang="en-US" altLang="en-US" sz="2400" dirty="0"/>
          </a:p>
          <a:p>
            <a:endParaRPr lang="en-US" altLang="en-US" sz="2400" dirty="0"/>
          </a:p>
          <a:p>
            <a:endParaRPr lang="en-US" altLang="en-US" sz="2400" dirty="0"/>
          </a:p>
          <a:p>
            <a:r>
              <a:rPr lang="en-US" altLang="en-US" sz="2400" b="1" dirty="0"/>
              <a:t>Primary endpoints: </a:t>
            </a:r>
            <a:r>
              <a:rPr lang="en-US" altLang="en-US" sz="2400" dirty="0"/>
              <a:t>PFS (BIRC), OS</a:t>
            </a:r>
          </a:p>
          <a:p>
            <a:r>
              <a:rPr lang="en-US" altLang="en-US" sz="2400" b="1" dirty="0"/>
              <a:t>Key secondary endpoint: </a:t>
            </a:r>
            <a:r>
              <a:rPr lang="en-US" altLang="en-US" sz="2400" dirty="0"/>
              <a:t>ORR (BIRC)</a:t>
            </a:r>
            <a:endParaRPr lang="en-IN" sz="3600"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37334" y="2538407"/>
            <a:ext cx="2568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mCRPC treated with prior NHT; measurable visceral or extrapelvic adenopathy; PSA progression and/or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soft tissue disease progression; ECOG PS 0/1</a:t>
            </a:r>
            <a:endPar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580)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643337"/>
            <a:ext cx="3790950" cy="8321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Cabozantinib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 mg PO QD +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Atezolizumab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1200 mg IV Q3W</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3" y="3580016"/>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Second NHT*</a:t>
            </a:r>
            <a:endPar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Enzalutamide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160 mg PO QD or</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Abiraterone</a:t>
            </a:r>
            <a:r>
              <a:rPr kumimoji="0" lang="en-US" altLang="en-US" sz="18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1000 mg PO QD </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287713" y="358001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287713" y="3127779"/>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1" name="TextBox 40">
            <a:extLst>
              <a:ext uri="{FF2B5EF4-FFF2-40B4-BE49-F238E27FC236}">
                <a16:creationId xmlns:a16="http://schemas.microsoft.com/office/drawing/2014/main" id="{B7B89503-5EC4-75C9-72BA-2F789AACC3D2}"/>
              </a:ext>
            </a:extLst>
          </p:cNvPr>
          <p:cNvSpPr txBox="1"/>
          <p:nvPr/>
        </p:nvSpPr>
        <p:spPr bwMode="auto">
          <a:xfrm>
            <a:off x="3910012" y="4455546"/>
            <a:ext cx="61184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*Second NHT must differ from previous NHT.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Abiraterone was given in combination with prednisone/prednisolone 5 mg QD.</a:t>
            </a:r>
          </a:p>
        </p:txBody>
      </p:sp>
      <p:sp>
        <p:nvSpPr>
          <p:cNvPr id="2" name="TextBox 3">
            <a:extLst>
              <a:ext uri="{FF2B5EF4-FFF2-40B4-BE49-F238E27FC236}">
                <a16:creationId xmlns:a16="http://schemas.microsoft.com/office/drawing/2014/main" id="{59FBD02E-0EBF-C774-7C3E-E242221E3A22}"/>
              </a:ext>
            </a:extLst>
          </p:cNvPr>
          <p:cNvSpPr txBox="1">
            <a:spLocks noChangeArrowheads="1"/>
          </p:cNvSpPr>
          <p:nvPr/>
        </p:nvSpPr>
        <p:spPr bwMode="auto">
          <a:xfrm>
            <a:off x="1449696" y="1886464"/>
            <a:ext cx="48590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Liver mets, prior docetaxel for mCSPC, disease stage for which first NHT given (mCSPC, M0 CRPC, mCRPC)</a:t>
            </a:r>
          </a:p>
        </p:txBody>
      </p:sp>
      <p:sp>
        <p:nvSpPr>
          <p:cNvPr id="3" name="Text Box 15">
            <a:extLst>
              <a:ext uri="{FF2B5EF4-FFF2-40B4-BE49-F238E27FC236}">
                <a16:creationId xmlns:a16="http://schemas.microsoft.com/office/drawing/2014/main" id="{9DDFB2CF-453A-3A67-0F20-817CBF4CA24F}"/>
              </a:ext>
            </a:extLst>
          </p:cNvPr>
          <p:cNvSpPr txBox="1">
            <a:spLocks noChangeArrowheads="1"/>
          </p:cNvSpPr>
          <p:nvPr/>
        </p:nvSpPr>
        <p:spPr bwMode="auto">
          <a:xfrm>
            <a:off x="444650" y="637828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Agarwal. ASCO GU 2021. Abstr TPS190.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7" name="Straight Arrow Connector 6">
            <a:extLst>
              <a:ext uri="{FF2B5EF4-FFF2-40B4-BE49-F238E27FC236}">
                <a16:creationId xmlns:a16="http://schemas.microsoft.com/office/drawing/2014/main" id="{0C26B457-0FBB-6C68-4173-32683A648E87}"/>
              </a:ext>
            </a:extLst>
          </p:cNvPr>
          <p:cNvCxnSpPr/>
          <p:nvPr/>
        </p:nvCxnSpPr>
        <p:spPr bwMode="auto">
          <a:xfrm>
            <a:off x="3511685" y="2538407"/>
            <a:ext cx="0" cy="436320"/>
          </a:xfrm>
          <a:prstGeom prst="straightConnector1">
            <a:avLst/>
          </a:prstGeom>
          <a:noFill/>
          <a:ln w="28575" cap="flat" cmpd="sng" algn="ctr">
            <a:solidFill>
              <a:schemeClr val="bg1"/>
            </a:solidFill>
            <a:prstDash val="sysDot"/>
            <a:round/>
            <a:headEnd type="none" w="med" len="med"/>
            <a:tailEnd type="triangle"/>
          </a:ln>
          <a:effectLst/>
        </p:spPr>
      </p:cxnSp>
      <p:sp>
        <p:nvSpPr>
          <p:cNvPr id="8" name="Text Box 45">
            <a:extLst>
              <a:ext uri="{FF2B5EF4-FFF2-40B4-BE49-F238E27FC236}">
                <a16:creationId xmlns:a16="http://schemas.microsoft.com/office/drawing/2014/main" id="{40D093F1-F9E5-1247-A265-F1F48600F92B}"/>
              </a:ext>
            </a:extLst>
          </p:cNvPr>
          <p:cNvSpPr txBox="1">
            <a:spLocks noChangeArrowheads="1"/>
          </p:cNvSpPr>
          <p:nvPr/>
        </p:nvSpPr>
        <p:spPr bwMode="auto">
          <a:xfrm>
            <a:off x="8700940" y="3187034"/>
            <a:ext cx="28630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Loss of clinical benefit or unacceptable toxicity</a:t>
            </a:r>
          </a:p>
        </p:txBody>
      </p:sp>
      <p:cxnSp>
        <p:nvCxnSpPr>
          <p:cNvPr id="12" name="Straight Arrow Connector 11">
            <a:extLst>
              <a:ext uri="{FF2B5EF4-FFF2-40B4-BE49-F238E27FC236}">
                <a16:creationId xmlns:a16="http://schemas.microsoft.com/office/drawing/2014/main" id="{F636875E-4716-912C-0B55-1A0A1069F358}"/>
              </a:ext>
            </a:extLst>
          </p:cNvPr>
          <p:cNvCxnSpPr/>
          <p:nvPr/>
        </p:nvCxnSpPr>
        <p:spPr bwMode="auto">
          <a:xfrm>
            <a:off x="8022210" y="3534696"/>
            <a:ext cx="580583"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715679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00823B"/>
                </a:solidFill>
                <a:hlinkClick r:id="rId4"/>
              </a:rPr>
              <a:t>clinicaloptions.com/prostatetool</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Prostate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b="0" dirty="0"/>
              <a:t>Expert</a:t>
            </a:r>
            <a:r>
              <a:rPr lang="en-US" sz="2200" dirty="0">
                <a:solidFill>
                  <a:srgbClr val="E1471D"/>
                </a:solidFill>
              </a:rPr>
              <a:t> commentary </a:t>
            </a:r>
            <a:r>
              <a:rPr lang="en-US" sz="2200" b="0" dirty="0"/>
              <a:t>on a patient survey</a:t>
            </a:r>
          </a:p>
          <a:p>
            <a:pPr>
              <a:buClr>
                <a:schemeClr val="tx2">
                  <a:lumMod val="20000"/>
                  <a:lumOff val="80000"/>
                </a:schemeClr>
              </a:buClr>
              <a:defRPr/>
            </a:pPr>
            <a:r>
              <a:rPr lang="en-US" sz="2200" b="0" dirty="0"/>
              <a:t>Expert</a:t>
            </a:r>
            <a:r>
              <a:rPr lang="en-US" sz="2200" dirty="0">
                <a:solidFill>
                  <a:srgbClr val="E1471D"/>
                </a:solidFill>
              </a:rPr>
              <a:t> Think Tank Text Module </a:t>
            </a:r>
            <a:r>
              <a:rPr lang="en-US" sz="2200" b="0" dirty="0"/>
              <a:t>on prostate cancer accompanying these slides</a:t>
            </a:r>
          </a:p>
          <a:p>
            <a:pPr>
              <a:buClr>
                <a:schemeClr val="tx2">
                  <a:lumMod val="20000"/>
                  <a:lumOff val="80000"/>
                </a:schemeClr>
              </a:buClr>
              <a:defRPr/>
            </a:pPr>
            <a:r>
              <a:rPr lang="en-US" sz="2200" b="0" dirty="0"/>
              <a:t>Input your patient’s disease characteristics into an </a:t>
            </a:r>
            <a:r>
              <a:rPr lang="en-US" sz="2200" dirty="0">
                <a:solidFill>
                  <a:srgbClr val="E1471D"/>
                </a:solidFill>
              </a:rPr>
              <a:t>Interactive Decision Support Tool </a:t>
            </a:r>
            <a:br>
              <a:rPr lang="en-US" sz="2200" dirty="0">
                <a:solidFill>
                  <a:srgbClr val="E1471D"/>
                </a:solidFill>
              </a:rPr>
            </a:br>
            <a:r>
              <a:rPr lang="en-US" sz="2200" b="0" dirty="0"/>
              <a:t>and see treatment recommendations from 5 experts on prostate cancer (</a:t>
            </a:r>
            <a:r>
              <a:rPr lang="en-US" sz="2200" b="0" i="1" dirty="0"/>
              <a:t>coming Fall 2023!</a:t>
            </a:r>
            <a:r>
              <a:rPr lang="en-US" sz="2200" b="0" dirty="0"/>
              <a: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KPI_HAS_CHART" val="false"/>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FD61B4F175FB7498D3D7483DBE4F390" ma:contentTypeVersion="1" ma:contentTypeDescription="Create a new document." ma:contentTypeScope="" ma:versionID="ac054917a401cc2abd5ac4f13eba389f">
  <xsd:schema xmlns:xsd="http://www.w3.org/2001/XMLSchema" xmlns:xs="http://www.w3.org/2001/XMLSchema" xmlns:p="http://schemas.microsoft.com/office/2006/metadata/properties" xmlns:ns2="d54cbe69-32bd-412a-b004-9152f949605e" xmlns:ns3="720ae8dc-51ca-46df-bc10-7240bd3d07e3" targetNamespace="http://schemas.microsoft.com/office/2006/metadata/properties" ma:root="true" ma:fieldsID="c7826e97fa5147ad69b52ecbcbc7056e" ns2:_="" ns3:_="">
    <xsd:import namespace="d54cbe69-32bd-412a-b004-9152f949605e"/>
    <xsd:import namespace="720ae8dc-51ca-46df-bc10-7240bd3d07e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20ae8dc-51ca-46df-bc10-7240bd3d07e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Online Figures/Tables"/>
          <xsd:enumeration value="Outcomes - Questions"/>
          <xsd:enumeration value="Permissions"/>
          <xsd:enumeration value="Slide Des Req - Full Redraw"/>
          <xsd:enumeration value="Downloadable LIVING Slidese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720ae8dc-51ca-46df-bc10-7240bd3d07e3">Downloadable LIVING Slideset</Document_x0020_Category>
    <_dlc_DocId xmlns="d54cbe69-32bd-412a-b004-9152f949605e">56M7VY3CDVN5-1921450540-4</_dlc_DocId>
    <_dlc_DocIdUrl xmlns="d54cbe69-32bd-412a-b004-9152f949605e">
      <Url>https://intranet.clinicaloptions.com/mews/oncology/ONC_Prostate_SST_DT_(PRP5621)/CME_CE_CPE-Certified_Interactive_Text_Module_/_layouts/15/DocIdRedir.aspx?ID=56M7VY3CDVN5-1921450540-4</Url>
      <Description>56M7VY3CDVN5-1921450540-4</Description>
    </_dlc_DocIdUrl>
  </documentManagement>
</p:properties>
</file>

<file path=customXml/itemProps1.xml><?xml version="1.0" encoding="utf-8"?>
<ds:datastoreItem xmlns:ds="http://schemas.openxmlformats.org/officeDocument/2006/customXml" ds:itemID="{751FC309-9810-4680-AD03-2FAE35871157}">
  <ds:schemaRefs>
    <ds:schemaRef ds:uri="http://schemas.microsoft.com/sharepoint/events"/>
  </ds:schemaRefs>
</ds:datastoreItem>
</file>

<file path=customXml/itemProps2.xml><?xml version="1.0" encoding="utf-8"?>
<ds:datastoreItem xmlns:ds="http://schemas.openxmlformats.org/officeDocument/2006/customXml" ds:itemID="{EF67C691-115D-45DB-B5CE-6841134B0795}">
  <ds:schemaRefs>
    <ds:schemaRef ds:uri="http://schemas.microsoft.com/sharepoint/v3/contenttype/forms"/>
  </ds:schemaRefs>
</ds:datastoreItem>
</file>

<file path=customXml/itemProps3.xml><?xml version="1.0" encoding="utf-8"?>
<ds:datastoreItem xmlns:ds="http://schemas.openxmlformats.org/officeDocument/2006/customXml" ds:itemID="{654253D7-9082-4AF9-BFF3-AF8628D19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20ae8dc-51ca-46df-bc10-7240bd3d07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3BD23F1-52A2-423A-9A6C-4C1481ABAA0B}">
  <ds:schemaRefs>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720ae8dc-51ca-46df-bc10-7240bd3d07e3"/>
    <ds:schemaRef ds:uri="http://purl.org/dc/elements/1.1/"/>
    <ds:schemaRef ds:uri="d54cbe69-32bd-412a-b004-9152f949605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13615</TotalTime>
  <Words>10344</Words>
  <Application>Microsoft Office PowerPoint</Application>
  <PresentationFormat>Widescreen</PresentationFormat>
  <Paragraphs>2152</Paragraphs>
  <Slides>57</Slides>
  <Notes>57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Times</vt:lpstr>
      <vt:lpstr>Times New Roman</vt:lpstr>
      <vt:lpstr>Wingdings</vt:lpstr>
      <vt:lpstr>2022_CCO_Template</vt:lpstr>
      <vt:lpstr>Expert Think Tank on Applying the Latest Data to Individualize Treatment in Prostate Cancer</vt:lpstr>
      <vt:lpstr>About These Slides</vt:lpstr>
      <vt:lpstr>Program Chair</vt:lpstr>
      <vt:lpstr>Faculty</vt:lpstr>
      <vt:lpstr>Faculty</vt:lpstr>
      <vt:lpstr>Faculty</vt:lpstr>
      <vt:lpstr>Faculty</vt:lpstr>
      <vt:lpstr>ZERO Prostate Cancer Patient Survey Disparities in Prostate Cancer Care</vt:lpstr>
      <vt:lpstr>How Can My Patient Access Genetic Testing?</vt:lpstr>
      <vt:lpstr>ZERO Prostate Cancer Patient Survey Disparities in Prostate Cancer Care</vt:lpstr>
      <vt:lpstr>Prostate Cancer Diagnosis May Occur at Various  Stages and Progress Through Different Pathways</vt:lpstr>
      <vt:lpstr>Patient Case: mHSPC</vt:lpstr>
      <vt:lpstr>SoC in mHSPC: Doublet and Triplet Therapy </vt:lpstr>
      <vt:lpstr>ARASENS: Overall Survival by Disease Volume</vt:lpstr>
      <vt:lpstr>ARASENS: Overall Survival by Risk Group</vt:lpstr>
      <vt:lpstr>CHAARTED Trial 8-Yr Follow-up: OS by Disease Volume</vt:lpstr>
      <vt:lpstr>ARASENS: OS by Metastatic Stage at Diagnosis</vt:lpstr>
      <vt:lpstr>PEACE-1: Triplet Therapy With Abiraterone +  Docetaxel + ADT vs Docetaxel + ADT in de Novo mCSPC</vt:lpstr>
      <vt:lpstr>ARASENS: Safety</vt:lpstr>
      <vt:lpstr>Selected Randomized Phase II, III Trials in  Oligometastatic Prostate Cancer</vt:lpstr>
      <vt:lpstr>PSMA-PET Imaging in Patients With Early BCR  After Prostatectomy in Advanced Prostate Cancer </vt:lpstr>
      <vt:lpstr>Final OS Results for Phase III Trials of  AR Inhibition + ADT in mHSPC</vt:lpstr>
      <vt:lpstr>Systemic Therapy for Metastatic  Hormone-Sensitive Prostate Cancer 2023</vt:lpstr>
      <vt:lpstr>Cardiovascular Assessments Needed in  Patients With Prostate Cancer Receiving ADT</vt:lpstr>
      <vt:lpstr>Phase III EA8191 INDICATE: Defining Actionability of  PSMA PET in Biochemical Recurrence </vt:lpstr>
      <vt:lpstr>EMBARK: Enzalutamide or Placebo + Leuprolide or Enzalutamide Alone in Biochemically Recurrent PC</vt:lpstr>
      <vt:lpstr>EMBARK Enzalutamide/Leuprolide vs Leuprolide/Placebo: MFS</vt:lpstr>
      <vt:lpstr>PRESTO: Apalutamide ± Abiraterone + ADT vs  ADT in Biochemically Recurrent Prostate Cancer</vt:lpstr>
      <vt:lpstr>PRESTO: PSA Progression-Free Survival </vt:lpstr>
      <vt:lpstr>EMBARK: Selected AEs</vt:lpstr>
      <vt:lpstr>Metastasis-Directed Radiotherapy for  Oligometastatic Prostate Cancer</vt:lpstr>
      <vt:lpstr>ORIOLE: Metastasis-Directed Therapy  With PSMA PET Improves Outcomes</vt:lpstr>
      <vt:lpstr>nmCRPC: Patient Case</vt:lpstr>
      <vt:lpstr>SPARTAN, PROSPER, and ARAMIS: OS  (Secondary Endpoint)*</vt:lpstr>
      <vt:lpstr>SPARTAN, PROSPER, and ARAMIS: MFS  (Primary Endpoint)*</vt:lpstr>
      <vt:lpstr>PSMA PET: SNMMI “Appropriate Use” Criteria</vt:lpstr>
      <vt:lpstr>Current PSMA PET/CT Imaging Molecules</vt:lpstr>
      <vt:lpstr>mCRPC Patient Case</vt:lpstr>
      <vt:lpstr>Overview of Advanced CRPC Options </vt:lpstr>
      <vt:lpstr>OS With AR Inhibitors in mCRPC</vt:lpstr>
      <vt:lpstr>Genetic Testing in Prostate Cancer</vt:lpstr>
      <vt:lpstr>Taxanes in mCPRC</vt:lpstr>
      <vt:lpstr>177Lu-PSMA-617–Targeted Radioligand Therapy</vt:lpstr>
      <vt:lpstr>PSMAfore: 177Lu-PSMA-617 vs Change in ARSI in Patients With mCRPC and No Previous Taxane Therapy</vt:lpstr>
      <vt:lpstr>TheraP: 177Lu-PSMA-617 vs Cabazitaxel in mCRPC</vt:lpstr>
      <vt:lpstr>Ongoing Phase III Trials of  PSMA-Targeting Radionuclides</vt:lpstr>
      <vt:lpstr>Phase III Trials of First-line PARP Inhibitor +  AR Inhibitor in mCRPC: PFS</vt:lpstr>
      <vt:lpstr>Immunotherapy: Sipuleucel-T</vt:lpstr>
      <vt:lpstr>Radiopharmaceuticals: Radium-223</vt:lpstr>
      <vt:lpstr>TRITON3: rPFS in BRCA-Altered Subgroup</vt:lpstr>
      <vt:lpstr>CDK4/6 Inhibitor: Abemaciclib</vt:lpstr>
      <vt:lpstr>Agents Targeting the AR Pathway</vt:lpstr>
      <vt:lpstr>CAR T-Cell Therapy for mCRPC</vt:lpstr>
      <vt:lpstr>Bispecific T-Cell‒Engaging Antibodies in mCRPC</vt:lpstr>
      <vt:lpstr>LuPARP: Dose-Finding Study of  Olaparib + 177Lu-PSMA-617 in mCRPC</vt:lpstr>
      <vt:lpstr>CONTACT-02: Cabozantinib + Atezolizumab vs  Second NHT in mCRPC</vt:lpstr>
      <vt:lpstr>Go Online for More CCO  Coverage of Prostate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Prostate Cancer Diagnosis May Occur at Various  Stages and Progress Through Different Pathways</dc:title>
  <dc:creator>Marie Becker</dc:creator>
  <cp:lastModifiedBy>achandgude@cealliance.com</cp:lastModifiedBy>
  <cp:revision>47</cp:revision>
  <dcterms:created xsi:type="dcterms:W3CDTF">2023-06-14T13:43:27Z</dcterms:created>
  <dcterms:modified xsi:type="dcterms:W3CDTF">2023-08-09T07:23:17Z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af58431d-5c96-48e1-b1d9-919fc974bf02</vt:lpwstr>
  </property>
  <property fmtid="{D5CDD505-2E9C-101B-9397-08002B2CF9AE}" pid="3" name="ContentTypeId">
    <vt:lpwstr>0x010100DFD61B4F175FB7498D3D7483DBE4F390</vt:lpwstr>
  </property>
</Properties>
</file>