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Lst>
  <p:notesMasterIdLst>
    <p:notesMasterId r:id="rId20"/>
  </p:notesMasterIdLst>
  <p:handoutMasterIdLst>
    <p:handoutMasterId r:id="rId21"/>
  </p:handoutMasterIdLst>
  <p:sldIdLst>
    <p:sldId id="321" r:id="rId10"/>
    <p:sldId id="544" r:id="rId11"/>
    <p:sldId id="541" r:id="rId12"/>
    <p:sldId id="562" r:id="rId13"/>
    <p:sldId id="555" r:id="rId14"/>
    <p:sldId id="558" r:id="rId15"/>
    <p:sldId id="559" r:id="rId16"/>
    <p:sldId id="560" r:id="rId17"/>
    <p:sldId id="536" r:id="rId18"/>
    <p:sldId id="54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2" clrIdx="6"/>
  <p:cmAuthor id="2" name="Melanie Couton" initials="MAC" lastIdx="4" clrIdx="3"/>
  <p:cmAuthor id="3" name="ralfieri" initials="ra" lastIdx="2" clrIdx="8"/>
  <p:cmAuthor id="4" name="Megan Capel" initials="MC" lastIdx="16"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CLINICALOPTIONS\gkelley" initials="C" lastIdx="19" clrIdx="12">
    <p:extLst>
      <p:ext uri="{19B8F6BF-5375-455C-9EA6-DF929625EA0E}">
        <p15:presenceInfo xmlns:p15="http://schemas.microsoft.com/office/powerpoint/2012/main" userId="CLINICALOPTIONS\gkelley" providerId="None"/>
      </p:ext>
    </p:extLst>
  </p:cmAuthor>
  <p:cmAuthor id="14" name="Rachael Andrie" initials="RA" lastIdx="32" clrIdx="13">
    <p:extLst>
      <p:ext uri="{19B8F6BF-5375-455C-9EA6-DF929625EA0E}">
        <p15:presenceInfo xmlns:p15="http://schemas.microsoft.com/office/powerpoint/2012/main" userId="S::randrie@clinicaloptions.com::311027c1-cf79-416d-b346-5f38dcd95c11" providerId="AD"/>
      </p:ext>
    </p:extLst>
  </p:cmAuthor>
  <p:cmAuthor id="15" name="CLINICALOPTIONS\tquill" initials="C" lastIdx="3" clrIdx="14">
    <p:extLst>
      <p:ext uri="{19B8F6BF-5375-455C-9EA6-DF929625EA0E}">
        <p15:presenceInfo xmlns:p15="http://schemas.microsoft.com/office/powerpoint/2012/main" userId="CLINICALOPTIONS\tquill" providerId="None"/>
      </p:ext>
    </p:extLst>
  </p:cmAuthor>
  <p:cmAuthor id="16" name="aboecler@clinicaloptions.com" initials="a" lastIdx="6" clrIdx="15">
    <p:extLst>
      <p:ext uri="{19B8F6BF-5375-455C-9EA6-DF929625EA0E}">
        <p15:presenceInfo xmlns:p15="http://schemas.microsoft.com/office/powerpoint/2012/main" userId="aboecler@clinicaloptions.com" providerId="None"/>
      </p:ext>
    </p:extLst>
  </p:cmAuthor>
  <p:cmAuthor id="17" name="mcartwright@clinicaloptions.com" initials="m" lastIdx="14" clrIdx="16">
    <p:extLst>
      <p:ext uri="{19B8F6BF-5375-455C-9EA6-DF929625EA0E}">
        <p15:presenceInfo xmlns:p15="http://schemas.microsoft.com/office/powerpoint/2012/main" userId="mcartwright@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E1471D"/>
    <a:srgbClr val="015873"/>
    <a:srgbClr val="00823B"/>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88571" autoAdjust="0"/>
  </p:normalViewPr>
  <p:slideViewPr>
    <p:cSldViewPr snapToGrid="0" showGuides="1">
      <p:cViewPr varScale="1">
        <p:scale>
          <a:sx n="101" d="100"/>
          <a:sy n="101" d="100"/>
        </p:scale>
        <p:origin x="846"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2.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6.xml"/><Relationship Id="rId23" Type="http://schemas.openxmlformats.org/officeDocument/2006/relationships/commentAuthors" Target="commentAuthor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5.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6333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CT, chemotherapy; mAb, monoclonal antibody; </a:t>
            </a:r>
            <a:r>
              <a:rPr lang="en-US" sz="1200" i="1" dirty="0">
                <a:latin typeface="Arial" panose="020B0604020202020204" pitchFamily="34" charset="0"/>
                <a:cs typeface="Arial" panose="020B0604020202020204" pitchFamily="34" charset="0"/>
              </a:rPr>
              <a:t>NSCLC, non-small-cell lung cancer; ORR, overall response rate; OS, overall survival; </a:t>
            </a:r>
            <a:r>
              <a:rPr lang="en-US" i="1" dirty="0"/>
              <a:t>PFS, progression-free survival; tx, treatment.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328272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1200" cap="none" spc="0" normalizeH="0" baseline="0" noProof="0" dirty="0">
                <a:ln>
                  <a:noFill/>
                </a:ln>
                <a:solidFill>
                  <a:srgbClr val="000000"/>
                </a:solidFill>
                <a:effectLst/>
                <a:uLnTx/>
                <a:uFillTx/>
                <a:latin typeface="Arial" charset="0"/>
                <a:ea typeface="+mn-ea"/>
                <a:cs typeface="+mn-cs"/>
              </a:rPr>
              <a:t>BICR, blinded independent central review; ECOG, Eastern Cooperative Oncology Group</a:t>
            </a:r>
            <a:r>
              <a:rPr kumimoji="0" lang="en-US" sz="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lang="en-US" sz="800" i="1" dirty="0">
                <a:latin typeface="Arial" panose="020B0604020202020204" pitchFamily="34" charset="0"/>
                <a:cs typeface="Arial" panose="020B0604020202020204" pitchFamily="34" charset="0"/>
              </a:rPr>
              <a:t> Mets, metastases; NSCLC, non-small-cell lung cancer</a:t>
            </a:r>
            <a:r>
              <a:rPr kumimoji="0" lang="en-US" sz="8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ORR, objective response rate; OS, overall survival; </a:t>
            </a:r>
            <a:r>
              <a:rPr kumimoji="0" lang="en-US" sz="8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PD, progressive disease; PFS, progression-free survival; PS, performance status; tx, treatment.</a:t>
            </a:r>
            <a:endParaRPr lang="en-US" sz="8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629FDE9E-1AEF-4C5D-8A64-3C3BB18034B7}" type="slidenum">
              <a:rPr lang="en-US" smtClean="0"/>
              <a:t>4</a:t>
            </a:fld>
            <a:endParaRPr lang="en-US" dirty="0"/>
          </a:p>
        </p:txBody>
      </p:sp>
    </p:spTree>
    <p:extLst>
      <p:ext uri="{BB962C8B-B14F-4D97-AF65-F5344CB8AC3E}">
        <p14:creationId xmlns:p14="http://schemas.microsoft.com/office/powerpoint/2010/main" val="4211017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BICR, blinded independent central review; CT, chemotherapy; ECOG, Eastern Cooperative Oncology Group; Ipi, ipilimumab; Mets, metastases; Nivo, nivolumab; PS, performance status; RT, radiation therapy; tx, treatment; WBRT, w</a:t>
            </a:r>
            <a:r>
              <a:rPr kumimoji="0" lang="en-US" sz="12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hole brain radiation therapy.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794148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CT, chemotherapy; DoR, duration of response; Ipi, ipilimumab; Mets, metastases; NA, not applicable; </a:t>
            </a:r>
            <a:r>
              <a:rPr lang="en-US" sz="1200" i="1" dirty="0" err="1">
                <a:latin typeface="Arial" panose="020B0604020202020204" pitchFamily="34" charset="0"/>
                <a:cs typeface="Arial" panose="020B0604020202020204" pitchFamily="34" charset="0"/>
              </a:rPr>
              <a:t>Nivo</a:t>
            </a:r>
            <a:r>
              <a:rPr lang="en-US" sz="1200" i="1" dirty="0">
                <a:latin typeface="Arial" panose="020B0604020202020204" pitchFamily="34" charset="0"/>
                <a:cs typeface="Arial" panose="020B0604020202020204" pitchFamily="34" charset="0"/>
              </a:rPr>
              <a:t>, nivolumab;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ORR, objective response rate; OS, overall survival; PFS, progression-free survival.</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69167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BICR, blinded independent central review; CR, complete response; CT, chemotherapy; DCR, disease control rate; DoR, duration of response; Ipi, ipilimumab; ORR, objective response rate; Nivo, nivolumab; </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PD, progressive disease; PFS, progression-free survival; PR, partial response; SD, stable disease; TTR, time to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357303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CT, chemotherapy; Ipi, ipilimumab; Nivo, nivolumab</a:t>
            </a:r>
            <a:r>
              <a:rPr kumimoji="0" lang="en-US" sz="1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871964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2400" b="0" i="1" u="none" strike="noStrike" kern="1200" cap="none" spc="0" normalizeH="0" baseline="0" noProof="0" dirty="0">
                <a:ln>
                  <a:noFill/>
                </a:ln>
                <a:solidFill>
                  <a:srgbClr val="000000"/>
                </a:solidFill>
                <a:effectLst/>
                <a:uLnTx/>
                <a:uFillTx/>
                <a:latin typeface="Arial" charset="0"/>
                <a:ea typeface="+mn-ea"/>
                <a:cs typeface="+mn-cs"/>
              </a:rPr>
              <a:t>CT, chemotherapy; </a:t>
            </a:r>
            <a:r>
              <a:rPr lang="en-US" sz="1200" i="1" dirty="0">
                <a:latin typeface="Arial" panose="020B0604020202020204" pitchFamily="34" charset="0"/>
                <a:cs typeface="Arial" panose="020B0604020202020204" pitchFamily="34" charset="0"/>
              </a:rPr>
              <a:t>NSCLC, non-small-cell lung cancer;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29866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9/28/2021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9LA Post Hoc Analysis: First-line Nivolumab + Ipilimumab + CT in Patients With Advanced NSCLC and Brain Metastases</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53400"/>
            <a:ext cx="76914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Janssen Biotech, Inc., administered by Janssen Scientific Affairs, LLC, Regeneron Pharmaceuticals, Inc. and Sanofi Genzyme and Millennium Pharmaceuticals, Inc., a wholly owned subsidiary of Takeda Pharmaceutical Company Limited.</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6" name="Text Box 19">
            <a:extLst>
              <a:ext uri="{FF2B5EF4-FFF2-40B4-BE49-F238E27FC236}">
                <a16:creationId xmlns:a16="http://schemas.microsoft.com/office/drawing/2014/main" id="{88732D99-D312-41AD-AB34-74EFE2651F69}"/>
              </a:ext>
            </a:extLst>
          </p:cNvPr>
          <p:cNvSpPr txBox="1">
            <a:spLocks noChangeArrowheads="1"/>
          </p:cNvSpPr>
          <p:nvPr/>
        </p:nvSpPr>
        <p:spPr bwMode="auto">
          <a:xfrm>
            <a:off x="436200" y="57178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pic>
        <p:nvPicPr>
          <p:cNvPr id="7" name="Picture 4">
            <a:extLst>
              <a:ext uri="{FF2B5EF4-FFF2-40B4-BE49-F238E27FC236}">
                <a16:creationId xmlns:a16="http://schemas.microsoft.com/office/drawing/2014/main" id="{B9E93F1C-439B-4C48-98AA-F026331EDA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2288" y="4826022"/>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307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CheckMate 9LA Analysis by Baseline Brain Metastases Status: </a:t>
            </a:r>
            <a:r>
              <a:rPr lang="en-US" dirty="0"/>
              <a:t>Background</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a:xfrm>
            <a:off x="616550" y="1489297"/>
            <a:ext cx="10877529" cy="4650686"/>
          </a:xfrm>
        </p:spPr>
        <p:txBody>
          <a:bodyPr/>
          <a:lstStyle/>
          <a:p>
            <a:r>
              <a:rPr lang="en-US" sz="2000" dirty="0"/>
              <a:t>Brain metastases occur in ~10% of patients with NSCLC, imparting a poor prognosis</a:t>
            </a:r>
            <a:r>
              <a:rPr lang="en-US" sz="2000" baseline="30000" dirty="0"/>
              <a:t>1,2</a:t>
            </a:r>
            <a:endParaRPr lang="en-US" sz="2000" dirty="0"/>
          </a:p>
          <a:p>
            <a:r>
              <a:rPr lang="en-US" sz="2000" dirty="0"/>
              <a:t>The combination of nivolumab, an anti–PD-1 mAb, plus ipilimumab, an anti–CTLA-4 mAb, is associated with synergistic activity in patients with NSCLC and brain metastases</a:t>
            </a:r>
            <a:r>
              <a:rPr lang="en-US" sz="2000" baseline="30000" dirty="0"/>
              <a:t>3,4</a:t>
            </a:r>
            <a:endParaRPr lang="en-US" sz="2000" dirty="0"/>
          </a:p>
          <a:p>
            <a:r>
              <a:rPr lang="en-US" sz="2000" dirty="0"/>
              <a:t>The randomized phase III CheckMate 9LA trial demonstrated that first-line nivolumab + ipilimumab + CT significantly improved OS, PFS, and ORR vs CT alone in patients with NSCLC (all </a:t>
            </a:r>
            <a:r>
              <a:rPr lang="en-US" sz="2000" i="1" dirty="0"/>
              <a:t>P </a:t>
            </a:r>
            <a:r>
              <a:rPr lang="en-US" sz="2000" dirty="0"/>
              <a:t>≤.00065)</a:t>
            </a:r>
            <a:r>
              <a:rPr lang="en-US" sz="2000" baseline="30000" dirty="0"/>
              <a:t>5</a:t>
            </a:r>
            <a:endParaRPr lang="en-US" sz="2000" dirty="0"/>
          </a:p>
          <a:p>
            <a:pPr lvl="1"/>
            <a:r>
              <a:rPr lang="en-US" sz="1800" dirty="0"/>
              <a:t>Benefit observed across PD-L1 expression levels</a:t>
            </a:r>
          </a:p>
          <a:p>
            <a:r>
              <a:rPr lang="en-US" sz="2000" dirty="0"/>
              <a:t>Based on positive results from CheckMate 9LA, in 2020, the FDA approved nivolumab + ipilimumab + 2 cycles of CT for first-line treatment of adults with metastatic or recurrent NSCLC with no </a:t>
            </a:r>
            <a:r>
              <a:rPr lang="en-US" sz="2000" i="1" dirty="0"/>
              <a:t>EGFR</a:t>
            </a:r>
            <a:r>
              <a:rPr lang="en-US" sz="2000" dirty="0"/>
              <a:t>/</a:t>
            </a:r>
            <a:r>
              <a:rPr lang="en-US" sz="2000" i="1" dirty="0"/>
              <a:t>ALK</a:t>
            </a:r>
            <a:r>
              <a:rPr lang="en-US" sz="2000" dirty="0"/>
              <a:t> alterations, regardless of PD-L1 expression level</a:t>
            </a:r>
          </a:p>
          <a:p>
            <a:r>
              <a:rPr lang="en-US" sz="2000" dirty="0"/>
              <a:t>Current report presents a post hoc analysis of the CheckMate 9LA trial comparing efficacy and safety of first-line nivolumab + ipilimumab + CT vs CT alone in patients with NSCLC with and without brain metastases at baseline</a:t>
            </a: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B28036CE-615C-40C0-9265-EA49A934A44F}"/>
              </a:ext>
            </a:extLst>
          </p:cNvPr>
          <p:cNvSpPr txBox="1">
            <a:spLocks noChangeArrowheads="1"/>
          </p:cNvSpPr>
          <p:nvPr/>
        </p:nvSpPr>
        <p:spPr bwMode="auto">
          <a:xfrm>
            <a:off x="412750" y="6019583"/>
            <a:ext cx="8125193"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Waqar. Clin Lung Cancer. 2018;19:e373. 2. Sperduto. JAMA Oncol. 2017;3:827. 3. Wei. Cancer Discov. 2018;8:1069.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Borghaei. AACR 2020. Abstr CT221. 5. Paz-Ares. Lancet Oncol. 2021;22:198. 6. FDA. FDA approves nivolumab plus ipilimumab and chemotherapy for first-line treatment of metastatic NSCLC. 7. Nivolumab PI. 8. Carbone. WCLC 2021. Abstr OA09.01.</a:t>
            </a:r>
          </a:p>
        </p:txBody>
      </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altLang="en-US" dirty="0"/>
              <a:t>CheckMate 9LA Analysis by Baseline Brain Metastases Status: </a:t>
            </a:r>
            <a:r>
              <a:rPr lang="en-US" dirty="0"/>
              <a:t>Study Design</a:t>
            </a:r>
          </a:p>
        </p:txBody>
      </p:sp>
      <p:sp>
        <p:nvSpPr>
          <p:cNvPr id="3" name="Content Placeholder 2">
            <a:extLst>
              <a:ext uri="{FF2B5EF4-FFF2-40B4-BE49-F238E27FC236}">
                <a16:creationId xmlns:a16="http://schemas.microsoft.com/office/drawing/2014/main" id="{66701E75-5BB9-4DEF-9348-BBD1017EFAD9}"/>
              </a:ext>
            </a:extLst>
          </p:cNvPr>
          <p:cNvSpPr>
            <a:spLocks noGrp="1"/>
          </p:cNvSpPr>
          <p:nvPr>
            <p:ph idx="1"/>
          </p:nvPr>
        </p:nvSpPr>
        <p:spPr>
          <a:xfrm>
            <a:off x="628424" y="1565965"/>
            <a:ext cx="10877529" cy="668349"/>
          </a:xfrm>
        </p:spPr>
        <p:txBody>
          <a:bodyPr/>
          <a:lstStyle/>
          <a:p>
            <a:pPr lvl="0">
              <a:buClr>
                <a:srgbClr val="000000"/>
              </a:buClr>
            </a:pPr>
            <a:r>
              <a:rPr lang="en-US" sz="1800" dirty="0">
                <a:solidFill>
                  <a:srgbClr val="000000"/>
                </a:solidFill>
              </a:rPr>
              <a:t>Post hoc analysis of patients with and without baseline brain metastases from international, randomized, open-label phase III trial (data cutoff: February 18, 2021; minimum/median follow-up for OS: 24.4/30.7 </a:t>
            </a:r>
            <a:r>
              <a:rPr lang="en-US" sz="1800" dirty="0" err="1">
                <a:solidFill>
                  <a:srgbClr val="000000"/>
                </a:solidFill>
              </a:rPr>
              <a:t>mo</a:t>
            </a:r>
            <a:r>
              <a:rPr lang="en-US" sz="1800" dirty="0">
                <a:solidFill>
                  <a:srgbClr val="000000"/>
                </a:solidFill>
              </a:rPr>
              <a:t>)</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fontAlgn="base">
              <a:spcBef>
                <a:spcPct val="0"/>
              </a:spcBef>
              <a:spcAft>
                <a:spcPct val="0"/>
              </a:spcAft>
              <a:defRPr/>
            </a:pPr>
            <a:r>
              <a:rPr lang="en-US" altLang="en-US" sz="1200" b="0" spc="-10" dirty="0">
                <a:solidFill>
                  <a:srgbClr val="455560"/>
                </a:solidFill>
                <a:latin typeface="Calibri" panose="020F0502020204030204" pitchFamily="34" charset="0"/>
              </a:rPr>
              <a:t>Paz-Ares. Lancet Oncol. 2021;22:198. </a:t>
            </a:r>
            <a:r>
              <a:rPr lang="en-US" altLang="en-US" sz="1200" b="0" spc="-10" dirty="0">
                <a:solidFill>
                  <a:schemeClr val="bg2"/>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45">
            <a:extLst>
              <a:ext uri="{FF2B5EF4-FFF2-40B4-BE49-F238E27FC236}">
                <a16:creationId xmlns:a16="http://schemas.microsoft.com/office/drawing/2014/main" id="{7C76D17C-80FB-4798-90F6-A3FAB10D08A0}"/>
              </a:ext>
            </a:extLst>
          </p:cNvPr>
          <p:cNvSpPr txBox="1">
            <a:spLocks noChangeArrowheads="1"/>
          </p:cNvSpPr>
          <p:nvPr/>
        </p:nvSpPr>
        <p:spPr bwMode="auto">
          <a:xfrm>
            <a:off x="919581" y="2591504"/>
            <a:ext cx="25685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Patients with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stage IV or recurrent NSCLC and no sensitizing </a:t>
            </a:r>
            <a:r>
              <a:rPr lang="en-US" altLang="en-US" sz="1400" b="0" i="1" dirty="0">
                <a:solidFill>
                  <a:schemeClr val="bg1"/>
                </a:solidFill>
                <a:latin typeface="Calibri" panose="020F0502020204030204" pitchFamily="34" charset="0"/>
              </a:rPr>
              <a:t>EGFR/ALK </a:t>
            </a:r>
            <a:r>
              <a:rPr lang="en-US" altLang="en-US" sz="1400" b="0" dirty="0">
                <a:solidFill>
                  <a:schemeClr val="bg1"/>
                </a:solidFill>
                <a:latin typeface="Calibri" panose="020F0502020204030204" pitchFamily="34" charset="0"/>
              </a:rPr>
              <a:t>alterations; no previous systemic tx; brain MRI/CT at baseline; brain metastases permitted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if adequately treated, asymptomatic for ≥2 wk before first study dose</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 ECOG PS 0/1</a:t>
            </a: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(N = 719</a:t>
            </a:r>
            <a:r>
              <a:rPr lang="en-GB" altLang="en-US" sz="1400" b="0" dirty="0">
                <a:solidFill>
                  <a:schemeClr val="bg1"/>
                </a:solidFill>
                <a:latin typeface="Calibri" panose="020F0502020204030204" pitchFamily="34" charset="0"/>
              </a:rPr>
              <a:t>)</a:t>
            </a:r>
            <a:endParaRPr lang="en-US" altLang="en-US" sz="14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70FFA647-3164-4ED5-B246-580BF582E745}"/>
              </a:ext>
            </a:extLst>
          </p:cNvPr>
          <p:cNvSpPr>
            <a:spLocks noChangeArrowheads="1"/>
          </p:cNvSpPr>
          <p:nvPr/>
        </p:nvSpPr>
        <p:spPr bwMode="auto">
          <a:xfrm>
            <a:off x="4227922" y="2735122"/>
            <a:ext cx="338328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1" dirty="0">
                <a:solidFill>
                  <a:schemeClr val="tx1"/>
                </a:solidFill>
                <a:latin typeface="Calibri" panose="020F0502020204030204" pitchFamily="34" charset="0"/>
              </a:rPr>
              <a:t>Nivolumab</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360 mg Q3W + </a:t>
            </a:r>
            <a:br>
              <a:rPr lang="en-US" altLang="en-US" sz="1400" b="0" dirty="0">
                <a:solidFill>
                  <a:schemeClr val="tx1"/>
                </a:solidFill>
                <a:latin typeface="Calibri" panose="020F0502020204030204" pitchFamily="34" charset="0"/>
              </a:rPr>
            </a:br>
            <a:r>
              <a:rPr lang="en-US" altLang="en-US" sz="1400" b="1" dirty="0">
                <a:solidFill>
                  <a:schemeClr val="tx1"/>
                </a:solidFill>
                <a:latin typeface="Calibri" panose="020F0502020204030204" pitchFamily="34" charset="0"/>
              </a:rPr>
              <a:t>Ipilimumab</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1 mg/kg Q6W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Chemotherapy</a:t>
            </a:r>
            <a:r>
              <a:rPr lang="en-US" altLang="en-US" sz="1400" baseline="30000" dirty="0">
                <a:solidFill>
                  <a:schemeClr val="tx1"/>
                </a:solidFill>
                <a:latin typeface="Calibri" panose="020F0502020204030204" pitchFamily="34" charset="0"/>
              </a:rPr>
              <a:t>‡</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Q3W x 2 cycles</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361)</a:t>
            </a:r>
          </a:p>
        </p:txBody>
      </p:sp>
      <p:sp>
        <p:nvSpPr>
          <p:cNvPr id="14" name="Rectangle 50">
            <a:extLst>
              <a:ext uri="{FF2B5EF4-FFF2-40B4-BE49-F238E27FC236}">
                <a16:creationId xmlns:a16="http://schemas.microsoft.com/office/drawing/2014/main" id="{170F8114-4E34-434C-9511-7A7026D4EA0A}"/>
              </a:ext>
            </a:extLst>
          </p:cNvPr>
          <p:cNvSpPr>
            <a:spLocks noChangeArrowheads="1"/>
          </p:cNvSpPr>
          <p:nvPr/>
        </p:nvSpPr>
        <p:spPr bwMode="auto">
          <a:xfrm>
            <a:off x="4227922" y="3780255"/>
            <a:ext cx="338328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Chemotherapy</a:t>
            </a:r>
            <a:r>
              <a:rPr lang="en-US" altLang="en-US" sz="1400" baseline="30000" dirty="0">
                <a:solidFill>
                  <a:schemeClr val="tx1"/>
                </a:solidFill>
                <a:latin typeface="Calibri" panose="020F0502020204030204" pitchFamily="34" charset="0"/>
              </a:rPr>
              <a:t>‡</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Q3W x 4 cycles followed by</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optional pemetrexed maintenance</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for nonsquamous only</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358)</a:t>
            </a:r>
          </a:p>
        </p:txBody>
      </p:sp>
      <p:sp>
        <p:nvSpPr>
          <p:cNvPr id="16" name="Line 52">
            <a:extLst>
              <a:ext uri="{FF2B5EF4-FFF2-40B4-BE49-F238E27FC236}">
                <a16:creationId xmlns:a16="http://schemas.microsoft.com/office/drawing/2014/main" id="{A64A3F91-3687-46CD-BAC8-FC011FD63C6E}"/>
              </a:ext>
            </a:extLst>
          </p:cNvPr>
          <p:cNvSpPr>
            <a:spLocks noChangeShapeType="1"/>
          </p:cNvSpPr>
          <p:nvPr/>
        </p:nvSpPr>
        <p:spPr bwMode="auto">
          <a:xfrm>
            <a:off x="7691230" y="3714888"/>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3">
            <a:extLst>
              <a:ext uri="{FF2B5EF4-FFF2-40B4-BE49-F238E27FC236}">
                <a16:creationId xmlns:a16="http://schemas.microsoft.com/office/drawing/2014/main" id="{630D1ED0-49F3-4EA8-9D24-E358444F2F8F}"/>
              </a:ext>
            </a:extLst>
          </p:cNvPr>
          <p:cNvSpPr>
            <a:spLocks noChangeShapeType="1"/>
          </p:cNvSpPr>
          <p:nvPr/>
        </p:nvSpPr>
        <p:spPr bwMode="auto">
          <a:xfrm>
            <a:off x="3495519" y="388661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8FCAAB5B-86D8-43FE-989D-6E7E08953865}"/>
              </a:ext>
            </a:extLst>
          </p:cNvPr>
          <p:cNvSpPr>
            <a:spLocks noChangeShapeType="1"/>
          </p:cNvSpPr>
          <p:nvPr/>
        </p:nvSpPr>
        <p:spPr bwMode="auto">
          <a:xfrm flipV="1">
            <a:off x="3495519" y="319232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Rectangle 46">
            <a:extLst>
              <a:ext uri="{FF2B5EF4-FFF2-40B4-BE49-F238E27FC236}">
                <a16:creationId xmlns:a16="http://schemas.microsoft.com/office/drawing/2014/main" id="{9A061D8D-FE8A-436D-888E-231DF7848C60}"/>
              </a:ext>
            </a:extLst>
          </p:cNvPr>
          <p:cNvSpPr>
            <a:spLocks noChangeArrowheads="1"/>
          </p:cNvSpPr>
          <p:nvPr/>
        </p:nvSpPr>
        <p:spPr bwMode="auto">
          <a:xfrm>
            <a:off x="473160" y="2248018"/>
            <a:ext cx="6675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PD-L1 expression* (&lt;1% vs ≥1%), sex, histology (squamous vs nonsquamous)</a:t>
            </a:r>
          </a:p>
        </p:txBody>
      </p:sp>
      <p:sp>
        <p:nvSpPr>
          <p:cNvPr id="24" name="Rectangle 46">
            <a:extLst>
              <a:ext uri="{FF2B5EF4-FFF2-40B4-BE49-F238E27FC236}">
                <a16:creationId xmlns:a16="http://schemas.microsoft.com/office/drawing/2014/main" id="{45072011-C7C2-42D1-9A9F-E792378E1478}"/>
              </a:ext>
            </a:extLst>
          </p:cNvPr>
          <p:cNvSpPr>
            <a:spLocks noChangeArrowheads="1"/>
          </p:cNvSpPr>
          <p:nvPr/>
        </p:nvSpPr>
        <p:spPr bwMode="auto">
          <a:xfrm>
            <a:off x="7960447" y="3130113"/>
            <a:ext cx="141746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Until PD, unacceptable toxicity, or </a:t>
            </a:r>
            <a:br>
              <a:rPr lang="en-US" altLang="en-US" sz="1400" b="0" i="1" dirty="0">
                <a:solidFill>
                  <a:schemeClr val="bg1"/>
                </a:solidFill>
                <a:latin typeface="Calibri" panose="020F0502020204030204" pitchFamily="34" charset="0"/>
              </a:rPr>
            </a:br>
            <a:r>
              <a:rPr lang="en-US" altLang="en-US" sz="1400" b="0" i="1" dirty="0">
                <a:solidFill>
                  <a:schemeClr val="bg1"/>
                </a:solidFill>
                <a:latin typeface="Calibri" panose="020F0502020204030204" pitchFamily="34" charset="0"/>
              </a:rPr>
              <a:t>max 2 yr of immunotherapy</a:t>
            </a:r>
          </a:p>
        </p:txBody>
      </p:sp>
      <p:cxnSp>
        <p:nvCxnSpPr>
          <p:cNvPr id="11" name="Straight Arrow Connector 10">
            <a:extLst>
              <a:ext uri="{FF2B5EF4-FFF2-40B4-BE49-F238E27FC236}">
                <a16:creationId xmlns:a16="http://schemas.microsoft.com/office/drawing/2014/main" id="{E8DD49D2-6188-4744-81DD-2AC3C5076181}"/>
              </a:ext>
            </a:extLst>
          </p:cNvPr>
          <p:cNvCxnSpPr>
            <a:cxnSpLocks/>
          </p:cNvCxnSpPr>
          <p:nvPr/>
        </p:nvCxnSpPr>
        <p:spPr bwMode="auto">
          <a:xfrm>
            <a:off x="3806669" y="2642377"/>
            <a:ext cx="0" cy="621767"/>
          </a:xfrm>
          <a:prstGeom prst="straightConnector1">
            <a:avLst/>
          </a:prstGeom>
          <a:noFill/>
          <a:ln w="28575" cap="flat" cmpd="sng" algn="ctr">
            <a:solidFill>
              <a:schemeClr val="bg1"/>
            </a:solidFill>
            <a:prstDash val="sysDot"/>
            <a:round/>
            <a:headEnd type="none" w="med" len="med"/>
            <a:tailEnd type="triangle"/>
          </a:ln>
          <a:effectLst/>
        </p:spPr>
      </p:cxnSp>
      <p:sp>
        <p:nvSpPr>
          <p:cNvPr id="22" name="Content Placeholder 2">
            <a:extLst>
              <a:ext uri="{FF2B5EF4-FFF2-40B4-BE49-F238E27FC236}">
                <a16:creationId xmlns:a16="http://schemas.microsoft.com/office/drawing/2014/main" id="{3E6B5711-6237-4866-BC59-F25CA0F7D94F}"/>
              </a:ext>
            </a:extLst>
          </p:cNvPr>
          <p:cNvSpPr txBox="1">
            <a:spLocks/>
          </p:cNvSpPr>
          <p:nvPr/>
        </p:nvSpPr>
        <p:spPr bwMode="auto">
          <a:xfrm>
            <a:off x="637445" y="5279705"/>
            <a:ext cx="5309278"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sz="1800" kern="0" dirty="0">
                <a:solidFill>
                  <a:srgbClr val="000000"/>
                </a:solidFill>
              </a:rPr>
              <a:t>Primary endpoint:</a:t>
            </a:r>
            <a:r>
              <a:rPr lang="en-US" sz="1800" b="0" kern="0" dirty="0">
                <a:solidFill>
                  <a:srgbClr val="000000"/>
                </a:solidFill>
              </a:rPr>
              <a:t> OS </a:t>
            </a:r>
          </a:p>
          <a:p>
            <a:pPr>
              <a:buClr>
                <a:srgbClr val="000000"/>
              </a:buClr>
            </a:pPr>
            <a:r>
              <a:rPr lang="en-US" sz="1800" kern="0" dirty="0">
                <a:solidFill>
                  <a:srgbClr val="000000"/>
                </a:solidFill>
              </a:rPr>
              <a:t>Secondary endpoints: </a:t>
            </a:r>
            <a:r>
              <a:rPr lang="en-US" sz="1800" b="0" kern="0" dirty="0">
                <a:solidFill>
                  <a:srgbClr val="000000"/>
                </a:solidFill>
              </a:rPr>
              <a:t>PFS (BICR), ORR (BICR), efficacy by tumor PD-L1 expression</a:t>
            </a:r>
          </a:p>
        </p:txBody>
      </p:sp>
      <p:sp>
        <p:nvSpPr>
          <p:cNvPr id="23" name="Content Placeholder 3">
            <a:extLst>
              <a:ext uri="{FF2B5EF4-FFF2-40B4-BE49-F238E27FC236}">
                <a16:creationId xmlns:a16="http://schemas.microsoft.com/office/drawing/2014/main" id="{5E206CC6-267D-425F-9DEF-12015BFE9D12}"/>
              </a:ext>
            </a:extLst>
          </p:cNvPr>
          <p:cNvSpPr txBox="1">
            <a:spLocks/>
          </p:cNvSpPr>
          <p:nvPr/>
        </p:nvSpPr>
        <p:spPr>
          <a:xfrm>
            <a:off x="6252634" y="5280222"/>
            <a:ext cx="5229570" cy="109728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kern="0" dirty="0">
                <a:solidFill>
                  <a:srgbClr val="000000"/>
                </a:solidFill>
              </a:rPr>
              <a:t>Post hoc analysis endpoints:</a:t>
            </a:r>
            <a:r>
              <a:rPr lang="en-US" sz="1800" b="0" kern="0" dirty="0">
                <a:solidFill>
                  <a:srgbClr val="000000"/>
                </a:solidFill>
              </a:rPr>
              <a:t> systemic efficacy and safety in patients with and without baseline brain metastases; intracranial efficacy in patients with baseline brain metastases</a:t>
            </a:r>
          </a:p>
        </p:txBody>
      </p:sp>
      <p:sp>
        <p:nvSpPr>
          <p:cNvPr id="26" name="Text Box 30">
            <a:extLst>
              <a:ext uri="{FF2B5EF4-FFF2-40B4-BE49-F238E27FC236}">
                <a16:creationId xmlns:a16="http://schemas.microsoft.com/office/drawing/2014/main" id="{55D77203-BD35-47E9-96F9-7076824E9185}"/>
              </a:ext>
            </a:extLst>
          </p:cNvPr>
          <p:cNvSpPr txBox="1">
            <a:spLocks noChangeArrowheads="1"/>
          </p:cNvSpPr>
          <p:nvPr/>
        </p:nvSpPr>
        <p:spPr bwMode="auto">
          <a:xfrm>
            <a:off x="3002983" y="4733482"/>
            <a:ext cx="8377607" cy="4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ct val="50000"/>
              </a:spcBef>
              <a:spcAft>
                <a:spcPct val="0"/>
              </a:spcAft>
              <a:buNone/>
            </a:pPr>
            <a:r>
              <a:rPr lang="en-US" sz="1200" b="0" dirty="0">
                <a:solidFill>
                  <a:schemeClr val="bg1"/>
                </a:solidFill>
                <a:latin typeface="Calibri" panose="020F0502020204030204" pitchFamily="34" charset="0"/>
              </a:rPr>
              <a:t>*PD-L1 IHC 28-8 pharmDx assay.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Corticosteroids permitted if on stable or decreasing dose of prednisone ≤10 mg QD (or equivalent).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Nonsquamous: pemetrexed + cisplatin or carboplatin; squamous: paclitaxel + carboplatin.</a:t>
            </a:r>
          </a:p>
        </p:txBody>
      </p:sp>
      <p:graphicFrame>
        <p:nvGraphicFramePr>
          <p:cNvPr id="12" name="Table 14">
            <a:extLst>
              <a:ext uri="{FF2B5EF4-FFF2-40B4-BE49-F238E27FC236}">
                <a16:creationId xmlns:a16="http://schemas.microsoft.com/office/drawing/2014/main" id="{2A700996-34D1-4C93-A485-5C500AF3F850}"/>
              </a:ext>
            </a:extLst>
          </p:cNvPr>
          <p:cNvGraphicFramePr>
            <a:graphicFrameLocks noGrp="1"/>
          </p:cNvGraphicFramePr>
          <p:nvPr>
            <p:extLst>
              <p:ext uri="{D42A27DB-BD31-4B8C-83A1-F6EECF244321}">
                <p14:modId xmlns:p14="http://schemas.microsoft.com/office/powerpoint/2010/main" val="1400013094"/>
              </p:ext>
            </p:extLst>
          </p:nvPr>
        </p:nvGraphicFramePr>
        <p:xfrm>
          <a:off x="9377910" y="2437176"/>
          <a:ext cx="2059658" cy="1844040"/>
        </p:xfrm>
        <a:graphic>
          <a:graphicData uri="http://schemas.openxmlformats.org/drawingml/2006/table">
            <a:tbl>
              <a:tblPr firstRow="1" bandRow="1">
                <a:tableStyleId>{93296810-A885-4BE3-A3E7-6D5BEEA58F35}</a:tableStyleId>
              </a:tblPr>
              <a:tblGrid>
                <a:gridCol w="1029829">
                  <a:extLst>
                    <a:ext uri="{9D8B030D-6E8A-4147-A177-3AD203B41FA5}">
                      <a16:colId xmlns:a16="http://schemas.microsoft.com/office/drawing/2014/main" val="2760079384"/>
                    </a:ext>
                  </a:extLst>
                </a:gridCol>
                <a:gridCol w="1029829">
                  <a:extLst>
                    <a:ext uri="{9D8B030D-6E8A-4147-A177-3AD203B41FA5}">
                      <a16:colId xmlns:a16="http://schemas.microsoft.com/office/drawing/2014/main" val="1073079262"/>
                    </a:ext>
                  </a:extLst>
                </a:gridCol>
              </a:tblGrid>
              <a:tr h="370840">
                <a:tc>
                  <a:txBody>
                    <a:bodyPr/>
                    <a:lstStyle/>
                    <a:p>
                      <a:pPr algn="ctr"/>
                      <a:r>
                        <a:rPr lang="en-US" sz="1400" b="1" dirty="0">
                          <a:solidFill>
                            <a:schemeClr val="bg1"/>
                          </a:solidFill>
                          <a:latin typeface="Calibri" panose="020F0502020204030204" pitchFamily="34" charset="0"/>
                          <a:cs typeface="Calibri" panose="020F0502020204030204" pitchFamily="34" charset="0"/>
                        </a:rPr>
                        <a:t>With Brain Mets, n</a:t>
                      </a:r>
                    </a:p>
                  </a:txBody>
                  <a:tcPr anchor="b">
                    <a:lnB w="12700" cap="flat" cmpd="sng" algn="ctr">
                      <a:solidFill>
                        <a:schemeClr val="bg1"/>
                      </a:solidFill>
                      <a:prstDash val="solid"/>
                      <a:round/>
                      <a:headEnd type="none" w="med" len="med"/>
                      <a:tailEnd type="none" w="med" len="med"/>
                    </a:lnB>
                    <a:solidFill>
                      <a:schemeClr val="tx1"/>
                    </a:solidFill>
                  </a:tcPr>
                </a:tc>
                <a:tc>
                  <a:txBody>
                    <a:bodyPr/>
                    <a:lstStyle/>
                    <a:p>
                      <a:pPr algn="ctr"/>
                      <a:r>
                        <a:rPr lang="en-US" sz="1400" b="1" dirty="0">
                          <a:solidFill>
                            <a:schemeClr val="bg1"/>
                          </a:solidFill>
                          <a:latin typeface="Calibri" panose="020F0502020204030204" pitchFamily="34" charset="0"/>
                          <a:cs typeface="Calibri" panose="020F0502020204030204" pitchFamily="34" charset="0"/>
                        </a:rPr>
                        <a:t>Without Brain Mets, n</a:t>
                      </a:r>
                    </a:p>
                  </a:txBody>
                  <a:tcPr anchor="b">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329101801"/>
                  </a:ext>
                </a:extLst>
              </a:tr>
              <a:tr h="370840">
                <a:tc>
                  <a:txBody>
                    <a:bodyPr/>
                    <a:lstStyle/>
                    <a:p>
                      <a:pPr algn="ctr"/>
                      <a:r>
                        <a:rPr lang="en-US" sz="1400" b="1" dirty="0">
                          <a:solidFill>
                            <a:schemeClr val="accent1"/>
                          </a:solidFill>
                          <a:latin typeface="Calibri" panose="020F0502020204030204" pitchFamily="34" charset="0"/>
                          <a:cs typeface="Calibri" panose="020F0502020204030204" pitchFamily="34" charset="0"/>
                        </a:rPr>
                        <a:t>51</a:t>
                      </a:r>
                    </a:p>
                  </a:txBody>
                  <a:tcPr>
                    <a:lnT w="12700" cap="flat" cmpd="sng" algn="ctr">
                      <a:solidFill>
                        <a:schemeClr val="bg1"/>
                      </a:solidFill>
                      <a:prstDash val="solid"/>
                      <a:round/>
                      <a:headEnd type="none" w="med" len="med"/>
                      <a:tailEnd type="none" w="med" len="med"/>
                    </a:lnT>
                    <a:solidFill>
                      <a:schemeClr val="tx1"/>
                    </a:solidFill>
                  </a:tcPr>
                </a:tc>
                <a:tc>
                  <a:txBody>
                    <a:bodyPr/>
                    <a:lstStyle/>
                    <a:p>
                      <a:pPr algn="ctr"/>
                      <a:r>
                        <a:rPr lang="en-US" sz="1400" b="1" dirty="0">
                          <a:solidFill>
                            <a:schemeClr val="accent1"/>
                          </a:solidFill>
                          <a:latin typeface="Calibri" panose="020F0502020204030204" pitchFamily="34" charset="0"/>
                          <a:cs typeface="Calibri" panose="020F0502020204030204" pitchFamily="34" charset="0"/>
                        </a:rPr>
                        <a:t>310</a:t>
                      </a:r>
                    </a:p>
                  </a:txBody>
                  <a:tcPr>
                    <a:lnT w="12700" cap="flat" cmpd="sng" algn="ctr">
                      <a:solidFill>
                        <a:schemeClr val="bg1"/>
                      </a:solidFill>
                      <a:prstDash val="solid"/>
                      <a:round/>
                      <a:headEnd type="none" w="med" len="med"/>
                      <a:tailEnd type="none" w="med" len="med"/>
                    </a:lnT>
                    <a:solidFill>
                      <a:schemeClr val="tx1"/>
                    </a:solidFill>
                  </a:tcPr>
                </a:tc>
                <a:extLst>
                  <a:ext uri="{0D108BD9-81ED-4DB2-BD59-A6C34878D82A}">
                    <a16:rowId xmlns:a16="http://schemas.microsoft.com/office/drawing/2014/main" val="1309065906"/>
                  </a:ext>
                </a:extLst>
              </a:tr>
              <a:tr h="370840">
                <a:tc>
                  <a:txBody>
                    <a:bodyPr/>
                    <a:lstStyle/>
                    <a:p>
                      <a:pPr algn="ctr"/>
                      <a:endParaRPr lang="en-US" sz="1400" b="1" dirty="0">
                        <a:solidFill>
                          <a:schemeClr val="accent3"/>
                        </a:solidFill>
                        <a:latin typeface="Calibri" panose="020F0502020204030204" pitchFamily="34" charset="0"/>
                        <a:cs typeface="Calibri" panose="020F0502020204030204" pitchFamily="34" charset="0"/>
                      </a:endParaRPr>
                    </a:p>
                  </a:txBody>
                  <a:tcPr>
                    <a:solidFill>
                      <a:schemeClr val="tx1"/>
                    </a:solidFill>
                  </a:tcPr>
                </a:tc>
                <a:tc>
                  <a:txBody>
                    <a:bodyPr/>
                    <a:lstStyle/>
                    <a:p>
                      <a:pPr algn="ctr"/>
                      <a:endParaRPr lang="en-US" sz="1400" b="1" dirty="0">
                        <a:solidFill>
                          <a:schemeClr val="accent3"/>
                        </a:solidFill>
                        <a:latin typeface="Calibri" panose="020F0502020204030204" pitchFamily="34" charset="0"/>
                        <a:cs typeface="Calibri" panose="020F0502020204030204" pitchFamily="34" charset="0"/>
                      </a:endParaRPr>
                    </a:p>
                  </a:txBody>
                  <a:tcPr>
                    <a:solidFill>
                      <a:schemeClr val="tx1"/>
                    </a:solidFill>
                  </a:tcPr>
                </a:tc>
                <a:extLst>
                  <a:ext uri="{0D108BD9-81ED-4DB2-BD59-A6C34878D82A}">
                    <a16:rowId xmlns:a16="http://schemas.microsoft.com/office/drawing/2014/main" val="1572406274"/>
                  </a:ext>
                </a:extLst>
              </a:tr>
              <a:tr h="370840">
                <a:tc>
                  <a:txBody>
                    <a:bodyPr/>
                    <a:lstStyle/>
                    <a:p>
                      <a:pPr algn="ctr"/>
                      <a:r>
                        <a:rPr lang="en-US" sz="1400" b="1" dirty="0">
                          <a:solidFill>
                            <a:schemeClr val="accent3"/>
                          </a:solidFill>
                          <a:latin typeface="Calibri" panose="020F0502020204030204" pitchFamily="34" charset="0"/>
                          <a:cs typeface="Calibri" panose="020F0502020204030204" pitchFamily="34" charset="0"/>
                        </a:rPr>
                        <a:t>50</a:t>
                      </a:r>
                    </a:p>
                  </a:txBody>
                  <a:tcPr>
                    <a:solidFill>
                      <a:schemeClr val="tx1"/>
                    </a:solidFill>
                  </a:tcPr>
                </a:tc>
                <a:tc>
                  <a:txBody>
                    <a:bodyPr/>
                    <a:lstStyle/>
                    <a:p>
                      <a:pPr algn="ctr"/>
                      <a:r>
                        <a:rPr lang="en-US" sz="1400" b="1" dirty="0">
                          <a:solidFill>
                            <a:schemeClr val="accent3"/>
                          </a:solidFill>
                          <a:latin typeface="Calibri" panose="020F0502020204030204" pitchFamily="34" charset="0"/>
                          <a:cs typeface="Calibri" panose="020F0502020204030204" pitchFamily="34" charset="0"/>
                        </a:rPr>
                        <a:t>308</a:t>
                      </a:r>
                    </a:p>
                  </a:txBody>
                  <a:tcPr>
                    <a:solidFill>
                      <a:schemeClr val="tx1"/>
                    </a:solidFill>
                  </a:tcPr>
                </a:tc>
                <a:extLst>
                  <a:ext uri="{0D108BD9-81ED-4DB2-BD59-A6C34878D82A}">
                    <a16:rowId xmlns:a16="http://schemas.microsoft.com/office/drawing/2014/main" val="667596482"/>
                  </a:ext>
                </a:extLst>
              </a:tr>
            </a:tbl>
          </a:graphicData>
        </a:graphic>
      </p:graphicFrame>
    </p:spTree>
    <p:extLst>
      <p:ext uri="{BB962C8B-B14F-4D97-AF65-F5344CB8AC3E}">
        <p14:creationId xmlns:p14="http://schemas.microsoft.com/office/powerpoint/2010/main" val="157933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EE4C-9B8F-489C-A747-E4AD75EAF73A}"/>
              </a:ext>
            </a:extLst>
          </p:cNvPr>
          <p:cNvSpPr>
            <a:spLocks noGrp="1"/>
          </p:cNvSpPr>
          <p:nvPr>
            <p:ph type="title"/>
          </p:nvPr>
        </p:nvSpPr>
        <p:spPr/>
        <p:txBody>
          <a:bodyPr/>
          <a:lstStyle/>
          <a:p>
            <a:r>
              <a:rPr lang="en-US" altLang="en-US" dirty="0"/>
              <a:t>CheckMate 9LA Analysis by Baseline Brain Metastases Status: </a:t>
            </a:r>
            <a:r>
              <a:rPr lang="en-US" dirty="0"/>
              <a:t>Patient Characteristics</a:t>
            </a:r>
          </a:p>
        </p:txBody>
      </p:sp>
      <p:sp>
        <p:nvSpPr>
          <p:cNvPr id="16" name="Content Placeholder 15">
            <a:extLst>
              <a:ext uri="{FF2B5EF4-FFF2-40B4-BE49-F238E27FC236}">
                <a16:creationId xmlns:a16="http://schemas.microsoft.com/office/drawing/2014/main" id="{A190D5D3-9408-4ECE-82CD-7778F922C97A}"/>
              </a:ext>
            </a:extLst>
          </p:cNvPr>
          <p:cNvSpPr>
            <a:spLocks noGrp="1"/>
          </p:cNvSpPr>
          <p:nvPr>
            <p:ph sz="half" idx="2"/>
          </p:nvPr>
        </p:nvSpPr>
        <p:spPr>
          <a:xfrm>
            <a:off x="6252634" y="5153656"/>
            <a:ext cx="5229570" cy="1036536"/>
          </a:xfrm>
        </p:spPr>
        <p:txBody>
          <a:bodyPr/>
          <a:lstStyle/>
          <a:p>
            <a:r>
              <a:rPr lang="en-US" sz="2000" dirty="0"/>
              <a:t>Patients with baseline brain mets had higher rates of being a never smoker in the nivo + ipi + CT arm and higher rates of liver mets in CT arm</a:t>
            </a:r>
          </a:p>
        </p:txBody>
      </p:sp>
      <p:sp>
        <p:nvSpPr>
          <p:cNvPr id="4" name="Text Box 15">
            <a:extLst>
              <a:ext uri="{FF2B5EF4-FFF2-40B4-BE49-F238E27FC236}">
                <a16:creationId xmlns:a16="http://schemas.microsoft.com/office/drawing/2014/main" id="{FF344697-A175-4EA0-B2C9-10764CE248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937952F-2DFC-41DA-BB30-D16B7B337BF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B606EC5-E8A7-4CC9-8571-A4B22BFA06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26D51FD-C619-4047-8D33-B47C6CE163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Content Placeholder 4">
            <a:extLst>
              <a:ext uri="{FF2B5EF4-FFF2-40B4-BE49-F238E27FC236}">
                <a16:creationId xmlns:a16="http://schemas.microsoft.com/office/drawing/2014/main" id="{95C99477-5D54-4834-8C3E-2A684DA59453}"/>
              </a:ext>
            </a:extLst>
          </p:cNvPr>
          <p:cNvGraphicFramePr>
            <a:graphicFrameLocks/>
          </p:cNvGraphicFramePr>
          <p:nvPr>
            <p:extLst>
              <p:ext uri="{D42A27DB-BD31-4B8C-83A1-F6EECF244321}">
                <p14:modId xmlns:p14="http://schemas.microsoft.com/office/powerpoint/2010/main" val="4249514612"/>
              </p:ext>
            </p:extLst>
          </p:nvPr>
        </p:nvGraphicFramePr>
        <p:xfrm>
          <a:off x="6384926" y="1610437"/>
          <a:ext cx="5376673" cy="2590832"/>
        </p:xfrm>
        <a:graphic>
          <a:graphicData uri="http://schemas.openxmlformats.org/drawingml/2006/table">
            <a:tbl>
              <a:tblPr firstRow="1" bandRow="1">
                <a:tableStyleId>{0E3FDE45-AF77-4B5C-9715-49D594BDF05E}</a:tableStyleId>
              </a:tblPr>
              <a:tblGrid>
                <a:gridCol w="1663921">
                  <a:extLst>
                    <a:ext uri="{9D8B030D-6E8A-4147-A177-3AD203B41FA5}">
                      <a16:colId xmlns:a16="http://schemas.microsoft.com/office/drawing/2014/main" val="3741806511"/>
                    </a:ext>
                  </a:extLst>
                </a:gridCol>
                <a:gridCol w="914643">
                  <a:extLst>
                    <a:ext uri="{9D8B030D-6E8A-4147-A177-3AD203B41FA5}">
                      <a16:colId xmlns:a16="http://schemas.microsoft.com/office/drawing/2014/main" val="222999309"/>
                    </a:ext>
                  </a:extLst>
                </a:gridCol>
                <a:gridCol w="932703">
                  <a:extLst>
                    <a:ext uri="{9D8B030D-6E8A-4147-A177-3AD203B41FA5}">
                      <a16:colId xmlns:a16="http://schemas.microsoft.com/office/drawing/2014/main" val="2624857595"/>
                    </a:ext>
                  </a:extLst>
                </a:gridCol>
                <a:gridCol w="932703">
                  <a:extLst>
                    <a:ext uri="{9D8B030D-6E8A-4147-A177-3AD203B41FA5}">
                      <a16:colId xmlns:a16="http://schemas.microsoft.com/office/drawing/2014/main" val="408442433"/>
                    </a:ext>
                  </a:extLst>
                </a:gridCol>
                <a:gridCol w="932703">
                  <a:extLst>
                    <a:ext uri="{9D8B030D-6E8A-4147-A177-3AD203B41FA5}">
                      <a16:colId xmlns:a16="http://schemas.microsoft.com/office/drawing/2014/main" val="238657477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a:t>
                      </a:r>
                    </a:p>
                  </a:txBody>
                  <a:tcPr marL="118872" marR="118872"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 Brain Mets</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Without Brain Mets</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9065274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Ipi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Ipi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310)</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steroid use,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a:t>
                      </a: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118872" marR="118872" anchor="b">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18872" anchor="b">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brain RT/WBRT,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86*/36</a:t>
                      </a: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76*/45</a:t>
                      </a:r>
                    </a:p>
                  </a:txBody>
                  <a:tcPr marL="118872" marR="118872" anchor="b">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18872" marR="118872" anchor="b">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6093859"/>
                  </a:ext>
                </a:extLst>
              </a:tr>
              <a:tr h="0">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brain tumor burden, mm (range)</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(10-113)</a:t>
                      </a: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(12-71)</a:t>
                      </a:r>
                    </a:p>
                  </a:txBody>
                  <a:tcPr marL="118872" marR="118872" anchor="b">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b">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b">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9953997"/>
                  </a:ext>
                </a:extLst>
              </a:tr>
            </a:tbl>
          </a:graphicData>
        </a:graphic>
      </p:graphicFrame>
      <p:sp>
        <p:nvSpPr>
          <p:cNvPr id="13" name="Text Box 30">
            <a:extLst>
              <a:ext uri="{FF2B5EF4-FFF2-40B4-BE49-F238E27FC236}">
                <a16:creationId xmlns:a16="http://schemas.microsoft.com/office/drawing/2014/main" id="{76D27F9D-3143-47B3-AEC9-B3D24E73933C}"/>
              </a:ext>
            </a:extLst>
          </p:cNvPr>
          <p:cNvSpPr txBox="1">
            <a:spLocks noChangeArrowheads="1"/>
          </p:cNvSpPr>
          <p:nvPr/>
        </p:nvSpPr>
        <p:spPr bwMode="auto">
          <a:xfrm>
            <a:off x="6384926" y="4202113"/>
            <a:ext cx="5411788"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*Those without prior brain RT underwent prior brain surgery, had unreported tx, or had brain mets not confirmed by investigator. </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Those receiving prior brain RT had brain mets confirmed by investigator but not BICR. </a:t>
            </a:r>
          </a:p>
        </p:txBody>
      </p:sp>
      <p:graphicFrame>
        <p:nvGraphicFramePr>
          <p:cNvPr id="19" name="Content Placeholder 4">
            <a:extLst>
              <a:ext uri="{FF2B5EF4-FFF2-40B4-BE49-F238E27FC236}">
                <a16:creationId xmlns:a16="http://schemas.microsoft.com/office/drawing/2014/main" id="{28CC437E-A24B-433B-B7A1-A3E2C0D399D0}"/>
              </a:ext>
            </a:extLst>
          </p:cNvPr>
          <p:cNvGraphicFramePr>
            <a:graphicFrameLocks noGrp="1"/>
          </p:cNvGraphicFramePr>
          <p:nvPr>
            <p:ph idx="1"/>
            <p:extLst>
              <p:ext uri="{D42A27DB-BD31-4B8C-83A1-F6EECF244321}">
                <p14:modId xmlns:p14="http://schemas.microsoft.com/office/powerpoint/2010/main" val="2985148056"/>
              </p:ext>
            </p:extLst>
          </p:nvPr>
        </p:nvGraphicFramePr>
        <p:xfrm>
          <a:off x="522290" y="1610437"/>
          <a:ext cx="5376673" cy="4771235"/>
        </p:xfrm>
        <a:graphic>
          <a:graphicData uri="http://schemas.openxmlformats.org/drawingml/2006/table">
            <a:tbl>
              <a:tblPr firstRow="1" bandRow="1">
                <a:tableStyleId>{0E3FDE45-AF77-4B5C-9715-49D594BDF05E}</a:tableStyleId>
              </a:tblPr>
              <a:tblGrid>
                <a:gridCol w="1645861">
                  <a:extLst>
                    <a:ext uri="{9D8B030D-6E8A-4147-A177-3AD203B41FA5}">
                      <a16:colId xmlns:a16="http://schemas.microsoft.com/office/drawing/2014/main" val="3741806511"/>
                    </a:ext>
                  </a:extLst>
                </a:gridCol>
                <a:gridCol w="932703">
                  <a:extLst>
                    <a:ext uri="{9D8B030D-6E8A-4147-A177-3AD203B41FA5}">
                      <a16:colId xmlns:a16="http://schemas.microsoft.com/office/drawing/2014/main" val="222999309"/>
                    </a:ext>
                  </a:extLst>
                </a:gridCol>
                <a:gridCol w="932703">
                  <a:extLst>
                    <a:ext uri="{9D8B030D-6E8A-4147-A177-3AD203B41FA5}">
                      <a16:colId xmlns:a16="http://schemas.microsoft.com/office/drawing/2014/main" val="2624857595"/>
                    </a:ext>
                  </a:extLst>
                </a:gridCol>
                <a:gridCol w="932703">
                  <a:extLst>
                    <a:ext uri="{9D8B030D-6E8A-4147-A177-3AD203B41FA5}">
                      <a16:colId xmlns:a16="http://schemas.microsoft.com/office/drawing/2014/main" val="408442433"/>
                    </a:ext>
                  </a:extLst>
                </a:gridCol>
                <a:gridCol w="932703">
                  <a:extLst>
                    <a:ext uri="{9D8B030D-6E8A-4147-A177-3AD203B41FA5}">
                      <a16:colId xmlns:a16="http://schemas.microsoft.com/office/drawing/2014/main" val="2386574775"/>
                    </a:ext>
                  </a:extLst>
                </a:gridCol>
              </a:tblGrid>
              <a:tr h="26081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Characteristic</a:t>
                      </a:r>
                    </a:p>
                  </a:txBody>
                  <a:tcPr marL="118872" marR="118872"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 Brain Mets</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Without Brain Mets</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90652747"/>
                  </a:ext>
                </a:extLst>
              </a:tr>
              <a:tr h="62593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Ipi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 + Ipi + 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310)</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4433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(44-81)</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(36-82)</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(35-80)</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(26-86)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2608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6093859"/>
                  </a:ext>
                </a:extLst>
              </a:tr>
              <a:tr h="2608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0/1,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29/69</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24/76</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32/68</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32/67</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9953997"/>
                  </a:ext>
                </a:extLst>
              </a:tr>
              <a:tr h="6259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Smoker: current or former/never, %</a:t>
                      </a:r>
                    </a:p>
                  </a:txBody>
                  <a:tcPr marL="118872" marR="118872"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78/22</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92/8</a:t>
                      </a:r>
                    </a:p>
                  </a:txBody>
                  <a:tcPr marL="118872" marR="118872"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89/11</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84/16</a:t>
                      </a:r>
                    </a:p>
                  </a:txBody>
                  <a:tcPr marL="118872" marR="118872"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62511483"/>
                  </a:ext>
                </a:extLst>
              </a:tr>
              <a:tr h="625923">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squamous/</a:t>
                      </a:r>
                    </a:p>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 %</a:t>
                      </a:r>
                    </a:p>
                  </a:txBody>
                  <a:tcPr marL="118872" marR="118872"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16/84</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26/74</a:t>
                      </a:r>
                    </a:p>
                  </a:txBody>
                  <a:tcPr marL="118872" marR="118872"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34/66</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32/68</a:t>
                      </a:r>
                    </a:p>
                  </a:txBody>
                  <a:tcPr marL="118872" marR="118872"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2034008"/>
                  </a:ext>
                </a:extLst>
              </a:tr>
              <a:tr h="260801">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Mets: liver/bone</a:t>
                      </a:r>
                    </a:p>
                  </a:txBody>
                  <a:tcPr marL="118872" marR="118872"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16/28</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40/20</a:t>
                      </a:r>
                    </a:p>
                  </a:txBody>
                  <a:tcPr marL="118872" marR="118872"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19/27</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21/32</a:t>
                      </a:r>
                    </a:p>
                  </a:txBody>
                  <a:tcPr marL="118872" marR="118872"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25501786"/>
                  </a:ext>
                </a:extLst>
              </a:tr>
              <a:tr h="8084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Quantifiable PD-L1 expression,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18872" marR="118872"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a:t>
                      </a:r>
                    </a:p>
                  </a:txBody>
                  <a:tcPr marL="118872" marR="118872" anchor="b">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txBody>
                  <a:tcPr marL="118872" marR="118872" anchor="b">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txBody>
                  <a:tcPr marL="118872" marR="118872" anchor="b">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2512725"/>
                  </a:ext>
                </a:extLst>
              </a:tr>
            </a:tbl>
          </a:graphicData>
        </a:graphic>
      </p:graphicFrame>
    </p:spTree>
    <p:extLst>
      <p:ext uri="{BB962C8B-B14F-4D97-AF65-F5344CB8AC3E}">
        <p14:creationId xmlns:p14="http://schemas.microsoft.com/office/powerpoint/2010/main" val="2078834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EE4C-9B8F-489C-A747-E4AD75EAF73A}"/>
              </a:ext>
            </a:extLst>
          </p:cNvPr>
          <p:cNvSpPr>
            <a:spLocks noGrp="1"/>
          </p:cNvSpPr>
          <p:nvPr>
            <p:ph type="title"/>
          </p:nvPr>
        </p:nvSpPr>
        <p:spPr/>
        <p:txBody>
          <a:bodyPr/>
          <a:lstStyle/>
          <a:p>
            <a:r>
              <a:rPr lang="en-US" altLang="en-US" dirty="0"/>
              <a:t>CheckMate 9LA Analysis by Baseline Brain Metastases Status: </a:t>
            </a:r>
            <a:r>
              <a:rPr lang="en-US" dirty="0"/>
              <a:t>Systemic Efficacy Outcomes</a:t>
            </a:r>
          </a:p>
        </p:txBody>
      </p:sp>
      <p:sp>
        <p:nvSpPr>
          <p:cNvPr id="4" name="Text Box 15">
            <a:extLst>
              <a:ext uri="{FF2B5EF4-FFF2-40B4-BE49-F238E27FC236}">
                <a16:creationId xmlns:a16="http://schemas.microsoft.com/office/drawing/2014/main" id="{FF344697-A175-4EA0-B2C9-10764CE248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937952F-2DFC-41DA-BB30-D16B7B337BF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B606EC5-E8A7-4CC9-8571-A4B22BFA06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26D51FD-C619-4047-8D33-B47C6CE163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30">
            <a:extLst>
              <a:ext uri="{FF2B5EF4-FFF2-40B4-BE49-F238E27FC236}">
                <a16:creationId xmlns:a16="http://schemas.microsoft.com/office/drawing/2014/main" id="{F90876A1-AF9E-4342-A611-148C219FCE32}"/>
              </a:ext>
            </a:extLst>
          </p:cNvPr>
          <p:cNvSpPr txBox="1">
            <a:spLocks noChangeArrowheads="1"/>
          </p:cNvSpPr>
          <p:nvPr/>
        </p:nvSpPr>
        <p:spPr bwMode="auto">
          <a:xfrm>
            <a:off x="727077" y="536308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*Minimum follow-up for OS: 24.4 mo; for PFS and ORR: 23.3 mo.</a:t>
            </a:r>
          </a:p>
        </p:txBody>
      </p:sp>
      <p:sp>
        <p:nvSpPr>
          <p:cNvPr id="12" name="Content Placeholder 11">
            <a:extLst>
              <a:ext uri="{FF2B5EF4-FFF2-40B4-BE49-F238E27FC236}">
                <a16:creationId xmlns:a16="http://schemas.microsoft.com/office/drawing/2014/main" id="{5D373A41-15A4-403D-8D22-D8622479D76B}"/>
              </a:ext>
            </a:extLst>
          </p:cNvPr>
          <p:cNvSpPr>
            <a:spLocks noGrp="1"/>
          </p:cNvSpPr>
          <p:nvPr>
            <p:ph idx="1"/>
          </p:nvPr>
        </p:nvSpPr>
        <p:spPr>
          <a:xfrm>
            <a:off x="628425" y="5668299"/>
            <a:ext cx="10877529" cy="495433"/>
          </a:xfrm>
        </p:spPr>
        <p:txBody>
          <a:bodyPr/>
          <a:lstStyle/>
          <a:p>
            <a:r>
              <a:rPr lang="en-US" sz="2000" dirty="0"/>
              <a:t>Survival and response outcomes improved with nivo + ipi + CT vs CT in patients with and without baseline brain metastases</a:t>
            </a:r>
          </a:p>
        </p:txBody>
      </p:sp>
      <p:graphicFrame>
        <p:nvGraphicFramePr>
          <p:cNvPr id="13" name="Content Placeholder 4">
            <a:extLst>
              <a:ext uri="{FF2B5EF4-FFF2-40B4-BE49-F238E27FC236}">
                <a16:creationId xmlns:a16="http://schemas.microsoft.com/office/drawing/2014/main" id="{76D96C32-A75C-4E67-A5C4-636C60608124}"/>
              </a:ext>
            </a:extLst>
          </p:cNvPr>
          <p:cNvGraphicFramePr>
            <a:graphicFrameLocks/>
          </p:cNvGraphicFramePr>
          <p:nvPr>
            <p:extLst>
              <p:ext uri="{D42A27DB-BD31-4B8C-83A1-F6EECF244321}">
                <p14:modId xmlns:p14="http://schemas.microsoft.com/office/powerpoint/2010/main" val="3996012540"/>
              </p:ext>
            </p:extLst>
          </p:nvPr>
        </p:nvGraphicFramePr>
        <p:xfrm>
          <a:off x="727076" y="1604963"/>
          <a:ext cx="10738303" cy="3749072"/>
        </p:xfrm>
        <a:graphic>
          <a:graphicData uri="http://schemas.openxmlformats.org/drawingml/2006/table">
            <a:tbl>
              <a:tblPr firstRow="1" bandRow="1">
                <a:tableStyleId>{0E3FDE45-AF77-4B5C-9715-49D594BDF05E}</a:tableStyleId>
              </a:tblPr>
              <a:tblGrid>
                <a:gridCol w="2201059">
                  <a:extLst>
                    <a:ext uri="{9D8B030D-6E8A-4147-A177-3AD203B41FA5}">
                      <a16:colId xmlns:a16="http://schemas.microsoft.com/office/drawing/2014/main" val="3741806511"/>
                    </a:ext>
                  </a:extLst>
                </a:gridCol>
                <a:gridCol w="1500027">
                  <a:extLst>
                    <a:ext uri="{9D8B030D-6E8A-4147-A177-3AD203B41FA5}">
                      <a16:colId xmlns:a16="http://schemas.microsoft.com/office/drawing/2014/main" val="222999309"/>
                    </a:ext>
                  </a:extLst>
                </a:gridCol>
                <a:gridCol w="1500027">
                  <a:extLst>
                    <a:ext uri="{9D8B030D-6E8A-4147-A177-3AD203B41FA5}">
                      <a16:colId xmlns:a16="http://schemas.microsoft.com/office/drawing/2014/main" val="2624857595"/>
                    </a:ext>
                  </a:extLst>
                </a:gridCol>
                <a:gridCol w="1266942">
                  <a:extLst>
                    <a:ext uri="{9D8B030D-6E8A-4147-A177-3AD203B41FA5}">
                      <a16:colId xmlns:a16="http://schemas.microsoft.com/office/drawing/2014/main" val="2834951624"/>
                    </a:ext>
                  </a:extLst>
                </a:gridCol>
                <a:gridCol w="1499616">
                  <a:extLst>
                    <a:ext uri="{9D8B030D-6E8A-4147-A177-3AD203B41FA5}">
                      <a16:colId xmlns:a16="http://schemas.microsoft.com/office/drawing/2014/main" val="408442433"/>
                    </a:ext>
                  </a:extLst>
                </a:gridCol>
                <a:gridCol w="1499616">
                  <a:extLst>
                    <a:ext uri="{9D8B030D-6E8A-4147-A177-3AD203B41FA5}">
                      <a16:colId xmlns:a16="http://schemas.microsoft.com/office/drawing/2014/main" val="2386574775"/>
                    </a:ext>
                  </a:extLst>
                </a:gridCol>
                <a:gridCol w="1271016">
                  <a:extLst>
                    <a:ext uri="{9D8B030D-6E8A-4147-A177-3AD203B41FA5}">
                      <a16:colId xmlns:a16="http://schemas.microsoft.com/office/drawing/2014/main" val="3046991102"/>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Systemic Outcome*</a:t>
                      </a:r>
                    </a:p>
                  </a:txBody>
                  <a:tcPr marL="118872" marR="118872"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82E74"/>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With Brain Mets</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Without Brain Mets</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hMerge="1">
                  <a:txBody>
                    <a:bodyPr/>
                    <a:lstStyle/>
                    <a:p>
                      <a:endParaRPr lang="en-US"/>
                    </a:p>
                  </a:txBody>
                  <a:tcPr/>
                </a:tc>
                <a:extLst>
                  <a:ext uri="{0D108BD9-81ED-4DB2-BD59-A6C34878D82A}">
                    <a16:rowId xmlns:a16="http://schemas.microsoft.com/office/drawing/2014/main" val="29065274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Ipi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Ipi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310)</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19.3</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0.43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(0.27-0.67)</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15.6</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0.79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(0.65-0.95)</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OS rate: 12/24 mo,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67/35</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26/12</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62/39</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50/29</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6337374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0.40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(0.25-0.64)</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0.74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(0.62-0.89)</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560938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PFS rate: 12/24 mo,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36/19</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33/20</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21/8</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481973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(43)</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 (37)</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(26)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199539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15.5</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640201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DoR rate: 12/24 mo,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51/38</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21/NA</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52/34</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25/11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75633595"/>
                  </a:ext>
                </a:extLst>
              </a:tr>
            </a:tbl>
          </a:graphicData>
        </a:graphic>
      </p:graphicFrame>
    </p:spTree>
    <p:extLst>
      <p:ext uri="{BB962C8B-B14F-4D97-AF65-F5344CB8AC3E}">
        <p14:creationId xmlns:p14="http://schemas.microsoft.com/office/powerpoint/2010/main" val="72913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EE4C-9B8F-489C-A747-E4AD75EAF73A}"/>
              </a:ext>
            </a:extLst>
          </p:cNvPr>
          <p:cNvSpPr>
            <a:spLocks noGrp="1"/>
          </p:cNvSpPr>
          <p:nvPr>
            <p:ph type="title"/>
          </p:nvPr>
        </p:nvSpPr>
        <p:spPr/>
        <p:txBody>
          <a:bodyPr/>
          <a:lstStyle/>
          <a:p>
            <a:r>
              <a:rPr lang="en-US" altLang="en-US" dirty="0"/>
              <a:t>CheckMate 9LA Analysis by Baseline Brain Metastases Status: </a:t>
            </a:r>
            <a:r>
              <a:rPr lang="en-US" dirty="0"/>
              <a:t>Intracranial Outcomes</a:t>
            </a:r>
          </a:p>
        </p:txBody>
      </p:sp>
      <p:sp>
        <p:nvSpPr>
          <p:cNvPr id="14" name="Content Placeholder 13">
            <a:extLst>
              <a:ext uri="{FF2B5EF4-FFF2-40B4-BE49-F238E27FC236}">
                <a16:creationId xmlns:a16="http://schemas.microsoft.com/office/drawing/2014/main" id="{17E9E030-4966-49B7-9D39-6591558671CD}"/>
              </a:ext>
            </a:extLst>
          </p:cNvPr>
          <p:cNvSpPr>
            <a:spLocks noGrp="1"/>
          </p:cNvSpPr>
          <p:nvPr>
            <p:ph sz="half" idx="2"/>
          </p:nvPr>
        </p:nvSpPr>
        <p:spPr>
          <a:xfrm>
            <a:off x="6430762" y="1510730"/>
            <a:ext cx="5229570" cy="4679462"/>
          </a:xfrm>
        </p:spPr>
        <p:txBody>
          <a:bodyPr/>
          <a:lstStyle/>
          <a:p>
            <a:r>
              <a:rPr lang="en-US" dirty="0"/>
              <a:t>Minimum follow-up for intracranial PFS and response: 23.3 mo</a:t>
            </a:r>
          </a:p>
          <a:p>
            <a:r>
              <a:rPr lang="en-US" dirty="0"/>
              <a:t>Median change from baseline in sum of diameter of intracranial lesions</a:t>
            </a:r>
          </a:p>
          <a:p>
            <a:pPr lvl="1"/>
            <a:r>
              <a:rPr lang="en-US" dirty="0"/>
              <a:t>Nivo + ipi + CT (n = 34): -41%</a:t>
            </a:r>
          </a:p>
          <a:p>
            <a:pPr lvl="1"/>
            <a:r>
              <a:rPr lang="en-US" dirty="0"/>
              <a:t>CT (n = 26): -28%</a:t>
            </a:r>
          </a:p>
        </p:txBody>
      </p:sp>
      <p:sp>
        <p:nvSpPr>
          <p:cNvPr id="4" name="Text Box 15">
            <a:extLst>
              <a:ext uri="{FF2B5EF4-FFF2-40B4-BE49-F238E27FC236}">
                <a16:creationId xmlns:a16="http://schemas.microsoft.com/office/drawing/2014/main" id="{FF344697-A175-4EA0-B2C9-10764CE248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937952F-2DFC-41DA-BB30-D16B7B337BF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B606EC5-E8A7-4CC9-8571-A4B22BFA06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26D51FD-C619-4047-8D33-B47C6CE163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9" name="Content Placeholder 4">
            <a:extLst>
              <a:ext uri="{FF2B5EF4-FFF2-40B4-BE49-F238E27FC236}">
                <a16:creationId xmlns:a16="http://schemas.microsoft.com/office/drawing/2014/main" id="{84EC978F-A7F3-714D-B6A5-597A9CFF05AF}"/>
              </a:ext>
            </a:extLst>
          </p:cNvPr>
          <p:cNvGraphicFramePr>
            <a:graphicFrameLocks/>
          </p:cNvGraphicFramePr>
          <p:nvPr>
            <p:extLst>
              <p:ext uri="{D42A27DB-BD31-4B8C-83A1-F6EECF244321}">
                <p14:modId xmlns:p14="http://schemas.microsoft.com/office/powerpoint/2010/main" val="2570726856"/>
              </p:ext>
            </p:extLst>
          </p:nvPr>
        </p:nvGraphicFramePr>
        <p:xfrm>
          <a:off x="522288" y="1610437"/>
          <a:ext cx="5721160" cy="4572032"/>
        </p:xfrm>
        <a:graphic>
          <a:graphicData uri="http://schemas.openxmlformats.org/drawingml/2006/table">
            <a:tbl>
              <a:tblPr firstRow="1" bandRow="1">
                <a:tableStyleId>{0E3FDE45-AF77-4B5C-9715-49D594BDF05E}</a:tableStyleId>
              </a:tblPr>
              <a:tblGrid>
                <a:gridCol w="2743200">
                  <a:extLst>
                    <a:ext uri="{9D8B030D-6E8A-4147-A177-3AD203B41FA5}">
                      <a16:colId xmlns:a16="http://schemas.microsoft.com/office/drawing/2014/main" val="3741806511"/>
                    </a:ext>
                  </a:extLst>
                </a:gridCol>
                <a:gridCol w="1488980">
                  <a:extLst>
                    <a:ext uri="{9D8B030D-6E8A-4147-A177-3AD203B41FA5}">
                      <a16:colId xmlns:a16="http://schemas.microsoft.com/office/drawing/2014/main" val="222999309"/>
                    </a:ext>
                  </a:extLst>
                </a:gridCol>
                <a:gridCol w="1488980">
                  <a:extLst>
                    <a:ext uri="{9D8B030D-6E8A-4147-A177-3AD203B41FA5}">
                      <a16:colId xmlns:a16="http://schemas.microsoft.com/office/drawing/2014/main" val="232108133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Intracranial Outcome per BICR</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With Brain Metastases</a:t>
                      </a:r>
                    </a:p>
                  </a:txBody>
                  <a:tcPr marL="121699" marR="121699" marT="45728" marB="45728" anchor="ctr" horzOverflow="overflow">
                    <a:lnL>
                      <a:noFill/>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endParaRPr lang="en-US"/>
                    </a:p>
                  </a:txBody>
                  <a:tcPr/>
                </a:tc>
                <a:extLst>
                  <a:ext uri="{0D108BD9-81ED-4DB2-BD59-A6C34878D82A}">
                    <a16:rowId xmlns:a16="http://schemas.microsoft.com/office/drawing/2014/main" val="29065274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 + Ipi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PFS, mo</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13.5</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94443775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0.36 (0.22-0.60)</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297000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PFS rate: 12/24 mo</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51/18</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11/11</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1248300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n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(39)</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(20)</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109328677"/>
                  </a:ext>
                </a:extLst>
              </a:tr>
              <a:tr h="12801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objective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7560938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DCR, n (%)</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(74)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(56)</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199539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TTR, mo (range)</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(1.3-11.4)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(1.3-5.8)</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2133458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22.3</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18.9</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964333519"/>
                  </a:ext>
                </a:extLst>
              </a:tr>
            </a:tbl>
          </a:graphicData>
        </a:graphic>
      </p:graphicFrame>
    </p:spTree>
    <p:extLst>
      <p:ext uri="{BB962C8B-B14F-4D97-AF65-F5344CB8AC3E}">
        <p14:creationId xmlns:p14="http://schemas.microsoft.com/office/powerpoint/2010/main" val="1085081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9EE4C-9B8F-489C-A747-E4AD75EAF73A}"/>
              </a:ext>
            </a:extLst>
          </p:cNvPr>
          <p:cNvSpPr>
            <a:spLocks noGrp="1"/>
          </p:cNvSpPr>
          <p:nvPr>
            <p:ph type="title"/>
          </p:nvPr>
        </p:nvSpPr>
        <p:spPr/>
        <p:txBody>
          <a:bodyPr/>
          <a:lstStyle/>
          <a:p>
            <a:r>
              <a:rPr lang="en-US" altLang="en-US" dirty="0"/>
              <a:t>CheckMate 9LA Analysis by Baseline Brain Metastases Status: </a:t>
            </a:r>
            <a:r>
              <a:rPr lang="en-US" dirty="0"/>
              <a:t>New Brain Lesions</a:t>
            </a:r>
          </a:p>
        </p:txBody>
      </p:sp>
      <p:sp>
        <p:nvSpPr>
          <p:cNvPr id="4" name="Text Box 15">
            <a:extLst>
              <a:ext uri="{FF2B5EF4-FFF2-40B4-BE49-F238E27FC236}">
                <a16:creationId xmlns:a16="http://schemas.microsoft.com/office/drawing/2014/main" id="{FF344697-A175-4EA0-B2C9-10764CE248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0937952F-2DFC-41DA-BB30-D16B7B337BFE}"/>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CB606EC5-E8A7-4CC9-8571-A4B22BFA06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26D51FD-C619-4047-8D33-B47C6CE163C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Content Placeholder 4">
            <a:extLst>
              <a:ext uri="{FF2B5EF4-FFF2-40B4-BE49-F238E27FC236}">
                <a16:creationId xmlns:a16="http://schemas.microsoft.com/office/drawing/2014/main" id="{DB4E3A8D-C01C-4BB3-9DFF-88F7A2FF9BA9}"/>
              </a:ext>
            </a:extLst>
          </p:cNvPr>
          <p:cNvGraphicFramePr>
            <a:graphicFrameLocks noGrp="1"/>
          </p:cNvGraphicFramePr>
          <p:nvPr>
            <p:ph idx="1"/>
            <p:extLst>
              <p:ext uri="{D42A27DB-BD31-4B8C-83A1-F6EECF244321}">
                <p14:modId xmlns:p14="http://schemas.microsoft.com/office/powerpoint/2010/main" val="3792266985"/>
              </p:ext>
            </p:extLst>
          </p:nvPr>
        </p:nvGraphicFramePr>
        <p:xfrm>
          <a:off x="727076" y="1604963"/>
          <a:ext cx="10735055" cy="3505232"/>
        </p:xfrm>
        <a:graphic>
          <a:graphicData uri="http://schemas.openxmlformats.org/drawingml/2006/table">
            <a:tbl>
              <a:tblPr firstRow="1" bandRow="1">
                <a:tableStyleId>{0E3FDE45-AF77-4B5C-9715-49D594BDF05E}</a:tableStyleId>
              </a:tblPr>
              <a:tblGrid>
                <a:gridCol w="3583667">
                  <a:extLst>
                    <a:ext uri="{9D8B030D-6E8A-4147-A177-3AD203B41FA5}">
                      <a16:colId xmlns:a16="http://schemas.microsoft.com/office/drawing/2014/main" val="3741806511"/>
                    </a:ext>
                  </a:extLst>
                </a:gridCol>
                <a:gridCol w="1787847">
                  <a:extLst>
                    <a:ext uri="{9D8B030D-6E8A-4147-A177-3AD203B41FA5}">
                      <a16:colId xmlns:a16="http://schemas.microsoft.com/office/drawing/2014/main" val="222999309"/>
                    </a:ext>
                  </a:extLst>
                </a:gridCol>
                <a:gridCol w="1787847">
                  <a:extLst>
                    <a:ext uri="{9D8B030D-6E8A-4147-A177-3AD203B41FA5}">
                      <a16:colId xmlns:a16="http://schemas.microsoft.com/office/drawing/2014/main" val="2624857595"/>
                    </a:ext>
                  </a:extLst>
                </a:gridCol>
                <a:gridCol w="1787847">
                  <a:extLst>
                    <a:ext uri="{9D8B030D-6E8A-4147-A177-3AD203B41FA5}">
                      <a16:colId xmlns:a16="http://schemas.microsoft.com/office/drawing/2014/main" val="408442433"/>
                    </a:ext>
                  </a:extLst>
                </a:gridCol>
                <a:gridCol w="1787847">
                  <a:extLst>
                    <a:ext uri="{9D8B030D-6E8A-4147-A177-3AD203B41FA5}">
                      <a16:colId xmlns:a16="http://schemas.microsoft.com/office/drawing/2014/main" val="238657477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Outcome</a:t>
                      </a:r>
                    </a:p>
                  </a:txBody>
                  <a:tcPr marL="118872" marR="118872" anchor="ctr">
                    <a:lnL>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 Brain Metastases</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Without Brain Metastases</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mpd="sng">
                      <a:noFill/>
                    </a:lnT>
                    <a:lnB w="12700" cmpd="sng">
                      <a:noFill/>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9065274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Nivo + Ipi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51)</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Nivo + Ipi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310)</a:t>
                      </a:r>
                    </a:p>
                  </a:txBody>
                  <a:tcPr marL="121699" marR="121699" marT="45728" marB="45728"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2528136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Developed new brain lesions, </a:t>
                      </a:r>
                      <a:b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(16)</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(30)</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(4)</a:t>
                      </a:r>
                    </a:p>
                  </a:txBody>
                  <a:tcPr marL="118872" marR="118872" anchor="ctr">
                    <a:lnL>
                      <a:noFill/>
                    </a:lnL>
                    <a:lnR>
                      <a:noFill/>
                    </a:lnR>
                    <a:lnT w="12700" cmpd="sng">
                      <a:noFill/>
                    </a:lnT>
                    <a:lnB>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10932867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to development of new brain lesions, mo (range)</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(2.3-19.6)</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 (1.9-9.5)</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(1.4-18.8)</a:t>
                      </a: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 (1.2-26.7)</a:t>
                      </a: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609385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Range in tumor burden in patients who developed new brain lesions,* mm</a:t>
                      </a: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w="12700" cap="flat" cmpd="sng" algn="ctr">
                      <a:solidFill>
                        <a:schemeClr val="tx1"/>
                      </a:solidFill>
                      <a:prstDash val="solid"/>
                      <a:round/>
                      <a:headEnd type="none" w="med" len="med"/>
                      <a:tailEnd type="none" w="med" len="med"/>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solidFill>
                        <a:schemeClr val="tx1"/>
                      </a:solidFill>
                      <a:prstDash val="solid"/>
                      <a:round/>
                      <a:headEnd type="none" w="med" len="med"/>
                      <a:tailEnd type="none" w="med" len="med"/>
                    </a:lnL>
                    <a:lnR>
                      <a:noFill/>
                    </a:lnR>
                    <a:lnT w="127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 =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a:noFill/>
                    </a:lnL>
                    <a:lnR>
                      <a:noFill/>
                    </a:lnR>
                    <a:lnT w="127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19953997"/>
                  </a:ext>
                </a:extLst>
              </a:tr>
            </a:tbl>
          </a:graphicData>
        </a:graphic>
      </p:graphicFrame>
      <p:sp>
        <p:nvSpPr>
          <p:cNvPr id="10" name="Text Box 30">
            <a:extLst>
              <a:ext uri="{FF2B5EF4-FFF2-40B4-BE49-F238E27FC236}">
                <a16:creationId xmlns:a16="http://schemas.microsoft.com/office/drawing/2014/main" id="{46BB57A9-06DF-4C71-8825-AB492E30641E}"/>
              </a:ext>
            </a:extLst>
          </p:cNvPr>
          <p:cNvSpPr txBox="1">
            <a:spLocks noChangeArrowheads="1"/>
          </p:cNvSpPr>
          <p:nvPr/>
        </p:nvSpPr>
        <p:spPr bwMode="auto">
          <a:xfrm>
            <a:off x="727077" y="511651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*Sum of longest diameter in brain lesions.</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5677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a:xfrm>
            <a:off x="609759" y="238127"/>
            <a:ext cx="10872444" cy="1103313"/>
          </a:xfrm>
        </p:spPr>
        <p:txBody>
          <a:bodyPr/>
          <a:lstStyle/>
          <a:p>
            <a:r>
              <a:rPr lang="en-US" altLang="en-US" dirty="0"/>
              <a:t>CheckMate 9LA Analysis by Baseline Brain Metastases Status: </a:t>
            </a:r>
            <a:r>
              <a:rPr lang="en-US" dirty="0"/>
              <a:t>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a:xfrm>
            <a:off x="604675" y="1524922"/>
            <a:ext cx="11153938" cy="4650686"/>
          </a:xfrm>
        </p:spPr>
        <p:txBody>
          <a:bodyPr/>
          <a:lstStyle/>
          <a:p>
            <a:r>
              <a:rPr lang="en-US" sz="2200" dirty="0"/>
              <a:t>In this post hoc analysis of the phase III CheckMate 9LA trial, first-line nivolumab + ipilimumab + CT was associated with improved systemic and intracranial efficacy vs CT alone in patients with NSCLC with and without baseline brain metastases</a:t>
            </a:r>
          </a:p>
          <a:p>
            <a:pPr lvl="1"/>
            <a:r>
              <a:rPr lang="en-US" sz="2000" dirty="0"/>
              <a:t>HR for OS: patients with brain metastases, 0.43 (95% CI: 0.27-0.67); patients without brain metastases, 0.79 (95% CI: 0.65-0.95)</a:t>
            </a:r>
          </a:p>
          <a:p>
            <a:pPr lvl="1"/>
            <a:r>
              <a:rPr lang="en-US" sz="2000" dirty="0"/>
              <a:t>Median intracranial PFS in patients with brain metastases: 13.5 vs 4.6 mo (HR: 0.36; </a:t>
            </a:r>
            <a:br>
              <a:rPr lang="en-US" sz="2000" dirty="0"/>
            </a:br>
            <a:r>
              <a:rPr lang="en-US" sz="2000" dirty="0"/>
              <a:t>95% CI: 0.22-0.60)</a:t>
            </a:r>
          </a:p>
          <a:p>
            <a:r>
              <a:rPr lang="en-US" sz="2200" dirty="0"/>
              <a:t>Incidence of new brain lesions and time to development of new brain lesions both improved with nivolumab + ipilimumab + CT vs CT alone</a:t>
            </a:r>
          </a:p>
          <a:p>
            <a:r>
              <a:rPr lang="en-US" sz="2200" dirty="0"/>
              <a:t>No new safety signals noted in those with brain metastases</a:t>
            </a:r>
          </a:p>
          <a:p>
            <a:r>
              <a:rPr lang="en-US" sz="2200" dirty="0"/>
              <a:t>Investigators concluded that results support nivolumab + ipilimumab + CT as a first-line treatment option for patients with advanced NSCLC regardless of baseline brain metastases</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E5CD14B6-F5C7-854B-97CB-E5EE279E0A8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1200" b="0" spc="-10" dirty="0">
                <a:solidFill>
                  <a:srgbClr val="455560"/>
                </a:solidFill>
                <a:latin typeface="Calibri" panose="020F0502020204030204" pitchFamily="34" charset="0"/>
              </a:rPr>
              <a:t>Carbone. WCLC 2021. Abstr OA09.01.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659777" y="4856674"/>
            <a:ext cx="11138523" cy="1155939"/>
          </a:xfrm>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a:t>
            </a:r>
            <a:r>
              <a:rPr lang="en-US" sz="2400" b="0" dirty="0">
                <a:solidFill>
                  <a:srgbClr val="000000"/>
                </a:solidFill>
              </a:rPr>
              <a:t>for advanced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A7374498056E34EA29CCF79B397364C" ma:contentTypeVersion="1" ma:contentTypeDescription="Create a new document." ma:contentTypeScope="" ma:versionID="7938faba58590aa5622abab941fecd1e">
  <xsd:schema xmlns:xsd="http://www.w3.org/2001/XMLSchema" xmlns:xs="http://www.w3.org/2001/XMLSchema" xmlns:p="http://schemas.microsoft.com/office/2006/metadata/properties" xmlns:ns2="d54cbe69-32bd-412a-b004-9152f949605e" xmlns:ns3="e8d511b6-3d4b-435c-afdd-56fec367f50e" targetNamespace="http://schemas.microsoft.com/office/2006/metadata/properties" ma:root="true" ma:fieldsID="193c9a208ad13cff4c24724b74718631" ns2:_="" ns3:_="">
    <xsd:import namespace="d54cbe69-32bd-412a-b004-9152f949605e"/>
    <xsd:import namespace="e8d511b6-3d4b-435c-afdd-56fec367f50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8d511b6-3d4b-435c-afdd-56fec367f50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56M7VY3CDVN5-910161249-2</_dlc_DocId>
    <_dlc_DocIdUrl xmlns="d54cbe69-32bd-412a-b004-9152f949605e">
      <Url>https://intranet.clinicaloptions.com/mews/oncology/ONC_2021_WCLC_CF_US_(PRP4333)/OA09.01_Carbone_NJYO/_layouts/15/DocIdRedir.aspx?ID=56M7VY3CDVN5-910161249-2</Url>
      <Description>56M7VY3CDVN5-910161249-2</Description>
    </_dlc_DocIdUrl>
    <Document_x0020_Category xmlns="e8d511b6-3d4b-435c-afdd-56fec367f50e">Conference Capsule Slides</Document_x0020_Category>
  </documentManagement>
</p: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4.xml><?xml version="1.0" encoding="utf-8"?>
<ds:datastoreItem xmlns:ds="http://schemas.openxmlformats.org/officeDocument/2006/customXml" ds:itemID="{1F821725-1481-4F52-8E0C-F4B7A3A7E6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8d511b6-3d4b-435c-afdd-56fec367f5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purl.org/dc/terms/"/>
    <ds:schemaRef ds:uri="http://purl.org/dc/dcmitype/"/>
    <ds:schemaRef ds:uri="http://purl.org/dc/elements/1.1/"/>
    <ds:schemaRef ds:uri="http://schemas.openxmlformats.org/package/2006/metadata/core-properties"/>
    <ds:schemaRef ds:uri="d54cbe69-32bd-412a-b004-9152f949605e"/>
    <ds:schemaRef ds:uri="http://schemas.microsoft.com/office/infopath/2007/PartnerControls"/>
    <ds:schemaRef ds:uri="e8d511b6-3d4b-435c-afdd-56fec367f50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7625</TotalTime>
  <Words>2327</Words>
  <Application>Microsoft Office PowerPoint</Application>
  <PresentationFormat>Widescreen</PresentationFormat>
  <Paragraphs>307</Paragraphs>
  <Slides>10</Slides>
  <Notes>10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10</vt:i4>
      </vt:variant>
    </vt:vector>
  </HeadingPairs>
  <TitlesOfParts>
    <vt:vector size="18" baseType="lpstr">
      <vt:lpstr>Arial</vt:lpstr>
      <vt:lpstr>Calibri</vt:lpstr>
      <vt:lpstr>Times</vt:lpstr>
      <vt:lpstr>Wingdings</vt:lpstr>
      <vt:lpstr>2017_HTAA_Diabetes</vt:lpstr>
      <vt:lpstr>1_2017_HTAA_Diabetes</vt:lpstr>
      <vt:lpstr>2_2017_HTAA_Diabetes</vt:lpstr>
      <vt:lpstr>3_2017_HTAA_Diabetes</vt:lpstr>
      <vt:lpstr>CheckMate 9LA Post Hoc Analysis: First-line Nivolumab + Ipilimumab + CT in Patients With Advanced NSCLC and Brain Metastases</vt:lpstr>
      <vt:lpstr>About These Slides</vt:lpstr>
      <vt:lpstr>CheckMate 9LA Analysis by Baseline Brain Metastases Status: Background</vt:lpstr>
      <vt:lpstr>CheckMate 9LA Analysis by Baseline Brain Metastases Status: Study Design</vt:lpstr>
      <vt:lpstr>CheckMate 9LA Analysis by Baseline Brain Metastases Status: Patient Characteristics</vt:lpstr>
      <vt:lpstr>CheckMate 9LA Analysis by Baseline Brain Metastases Status: Systemic Efficacy Outcomes</vt:lpstr>
      <vt:lpstr>CheckMate 9LA Analysis by Baseline Brain Metastases Status: Intracranial Outcomes</vt:lpstr>
      <vt:lpstr>CheckMate 9LA Analysis by Baseline Brain Metastases Status: New Brain Lesions</vt:lpstr>
      <vt:lpstr>CheckMate 9LA Analysis by Baseline Brain Metastases Status: Conclusions</vt:lpstr>
      <vt:lpstr>Go Online for More CCO  Coverage of WCLC 2021!</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CheckMate 9LA Post Hoc Analysis: First-line Nivolumab + Ipilimumab + CT in Patients With Advanced NSCLC and Brain Metastases</dc:title>
  <dc:subject/>
  <dc:creator>Preferred User</dc:creator>
  <cp:keywords/>
  <dc:description/>
  <cp:lastModifiedBy>Tara Cunningham</cp:lastModifiedBy>
  <cp:revision>686</cp:revision>
  <cp:lastPrinted>2016-09-26T20:21:49Z</cp:lastPrinted>
  <dcterms:created xsi:type="dcterms:W3CDTF">2005-05-27T15:08:01Z</dcterms:created>
  <dcterms:modified xsi:type="dcterms:W3CDTF">2021-09-28T17:10:32Z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db818037-b8df-4268-b711-ba1fa40cad93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0x010100EA7374498056E34EA29CCF79B397364C</vt:lpwstr>
  </property>
</Properties>
</file>