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9"/>
  </p:notesMasterIdLst>
  <p:handoutMasterIdLst>
    <p:handoutMasterId r:id="rId20"/>
  </p:handoutMasterIdLst>
  <p:sldIdLst>
    <p:sldId id="321" r:id="rId8"/>
    <p:sldId id="308" r:id="rId9"/>
    <p:sldId id="544" r:id="rId10"/>
    <p:sldId id="545" r:id="rId11"/>
    <p:sldId id="552" r:id="rId12"/>
    <p:sldId id="546" r:id="rId13"/>
    <p:sldId id="554" r:id="rId14"/>
    <p:sldId id="556" r:id="rId15"/>
    <p:sldId id="555" r:id="rId16"/>
    <p:sldId id="549" r:id="rId17"/>
    <p:sldId id="55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Gordon Kelley" initials="GK" lastIdx="11" clrIdx="15">
    <p:extLst>
      <p:ext uri="{19B8F6BF-5375-455C-9EA6-DF929625EA0E}">
        <p15:presenceInfo xmlns:p15="http://schemas.microsoft.com/office/powerpoint/2012/main" userId="S::gkelley@clinicaloptions.com::7e3d11cf-7436-4611-80d7-51121a63678e" providerId="AD"/>
      </p:ext>
    </p:extLst>
  </p:cmAuthor>
  <p:cmAuthor id="17" name="Christy Seals" initials="CS" lastIdx="3" clrIdx="16">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42" autoAdjust="0"/>
    <p:restoredTop sz="79524" autoAdjust="0"/>
  </p:normalViewPr>
  <p:slideViewPr>
    <p:cSldViewPr snapToGrid="0">
      <p:cViewPr varScale="1">
        <p:scale>
          <a:sx n="53" d="100"/>
          <a:sy n="53" d="100"/>
        </p:scale>
        <p:origin x="1048" y="5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542934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ET, essential thrombocythemia; MF, myelofibrosis; PET-MF, post-essential thrombocythemia myelofibrosis; PV, polycythemia vera; VAF, variant allele frequency.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949722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BL, </a:t>
            </a:r>
            <a:r>
              <a:rPr lang="en-US" sz="1200" b="0" i="1" kern="1200" dirty="0">
                <a:solidFill>
                  <a:schemeClr val="tx1"/>
                </a:solidFill>
                <a:latin typeface="Arial" charset="0"/>
                <a:ea typeface="+mn-ea"/>
                <a:cs typeface="+mn-cs"/>
              </a:rPr>
              <a:t>baseline; DMR, deep molecular response; ELN, </a:t>
            </a:r>
            <a:r>
              <a:rPr lang="en-GB" sz="1200" b="0" i="1" kern="1200" dirty="0">
                <a:solidFill>
                  <a:schemeClr val="tx1"/>
                </a:solidFill>
                <a:latin typeface="Arial" charset="0"/>
                <a:ea typeface="+mn-ea"/>
                <a:cs typeface="+mn-cs"/>
              </a:rPr>
              <a:t>European LeukemiaNet; </a:t>
            </a:r>
            <a:r>
              <a:rPr lang="en-US" sz="1200" b="0" i="1" kern="1200" dirty="0">
                <a:solidFill>
                  <a:schemeClr val="tx1"/>
                </a:solidFill>
                <a:latin typeface="Arial" charset="0"/>
                <a:ea typeface="+mn-ea"/>
                <a:cs typeface="+mn-cs"/>
              </a:rPr>
              <a:t>ET, essential thrombocythemia; IWG-MRT,</a:t>
            </a:r>
            <a:r>
              <a:rPr lang="en-GB" sz="1200" b="0" i="1" kern="1200" dirty="0">
                <a:solidFill>
                  <a:schemeClr val="tx1"/>
                </a:solidFill>
                <a:latin typeface="Arial" charset="0"/>
                <a:ea typeface="+mn-ea"/>
                <a:cs typeface="+mn-cs"/>
              </a:rPr>
              <a:t> International Working Group-Myeloproliferative Neoplasms Research and Treatment; </a:t>
            </a:r>
            <a:r>
              <a:rPr lang="en-US" sz="1200" b="0" i="1" kern="1200" dirty="0">
                <a:solidFill>
                  <a:schemeClr val="tx1"/>
                </a:solidFill>
                <a:latin typeface="Arial" charset="0"/>
                <a:ea typeface="+mn-ea"/>
                <a:cs typeface="+mn-cs"/>
              </a:rPr>
              <a:t>LLD, lower limit of detection; MR, molecular response; NGS, next-generation sequencing; NMR, no molecular response; PCR, polymerase chain reaction; PV, polycythemia vera; RTQ, real-time quantitative; SNP, single-nucleotide polymorphism; VAF, variant allele frequency.</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71639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BL, baseline; ET, </a:t>
            </a:r>
            <a:r>
              <a:rPr lang="en-US" sz="1200" b="0" i="1" kern="1200" dirty="0">
                <a:solidFill>
                  <a:schemeClr val="tx1"/>
                </a:solidFill>
                <a:latin typeface="Arial" charset="0"/>
                <a:ea typeface="+mn-ea"/>
                <a:cs typeface="+mn-cs"/>
              </a:rPr>
              <a:t>essential thrombocythemia; HU, hydroxyurea; PF, polycythemia vera; SD, standard deviation; VAF, variant allele frequency.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512811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a:t>
            </a:r>
            <a:r>
              <a:rPr lang="en-US" sz="1200" b="0" i="1" kern="1200" dirty="0">
                <a:solidFill>
                  <a:schemeClr val="tx1"/>
                </a:solidFill>
                <a:latin typeface="Arial" charset="0"/>
                <a:ea typeface="+mn-ea"/>
                <a:cs typeface="+mn-cs"/>
              </a:rPr>
              <a:t>event; IWG-MRT, </a:t>
            </a:r>
            <a:r>
              <a:rPr lang="en-GB" sz="1200" b="0" i="1" kern="1200" dirty="0">
                <a:solidFill>
                  <a:schemeClr val="tx1"/>
                </a:solidFill>
                <a:latin typeface="Arial" charset="0"/>
                <a:ea typeface="+mn-ea"/>
                <a:cs typeface="+mn-cs"/>
              </a:rPr>
              <a:t>International Working Group-Myeloproliferative Neoplasms Research and Treatment; </a:t>
            </a:r>
            <a:r>
              <a:rPr lang="en-US" sz="1200" b="0" i="1" kern="1200" dirty="0">
                <a:solidFill>
                  <a:schemeClr val="tx1"/>
                </a:solidFill>
                <a:latin typeface="Arial" charset="0"/>
                <a:ea typeface="+mn-ea"/>
                <a:cs typeface="+mn-cs"/>
              </a:rPr>
              <a:t>PD, progressive disease;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559634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latin typeface="Arial" charset="0"/>
                <a:ea typeface="+mn-ea"/>
                <a:cs typeface="+mn-cs"/>
              </a:rPr>
              <a:t>BL, baseline; CMR, complete molecular response; DMR, deep molecular response; ET, essential thrombocythemia; Hct, hematocrit; MR, molecular response; NMR, no molecular response; PMR, partial molecular response; PV, polycythemia vera; VAF, variant allele frequency.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278496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latin typeface="Arial" charset="0"/>
                <a:ea typeface="+mn-ea"/>
                <a:cs typeface="+mn-cs"/>
              </a:rPr>
              <a:t>CMR, complete molecular response; DMR, deep molecular response; NMR, no molecular response; PMR, partial molecular response; VAF, variant allele frequency.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27598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latin typeface="Arial" charset="0"/>
                <a:ea typeface="+mn-ea"/>
                <a:cs typeface="+mn-cs"/>
              </a:rPr>
              <a:t>AML, acute myeloid leukemia; BL, baseline; CMR, complete molecular response; DMR, deep molecular response; ET, essential thrombocythemia; HMR, high molecular risk; MF, myelofibrosis; NMR, no molecular response; NR, not reached; PMR, partial molecular response; PV, polycythemia vera.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982208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CMR,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complete molecular response; DMR, deep molecular response; </a:t>
            </a:r>
            <a:r>
              <a:rPr lang="en-US" b="0" i="1" dirty="0"/>
              <a:t>ET, essential thrombocythemia; NMR, no molecular response; PMR, partial molecular response; PV, polycythemia vera.</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650188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i="1" dirty="0"/>
              <a:t>JAK2</a:t>
            </a:r>
            <a:r>
              <a:rPr lang="en-US" altLang="en-US" sz="4000" dirty="0"/>
              <a:t> V617F Molecular Response to Long-term Ruxolitinib Therapy in Patients With PV and ET</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i="1" dirty="0"/>
              <a:t>JAK2</a:t>
            </a:r>
            <a:r>
              <a:rPr lang="en-US" altLang="en-US" sz="3600" dirty="0"/>
              <a:t> V617F Molecular Response to Ruxolitinib: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449987"/>
            <a:ext cx="10877529" cy="4650686"/>
          </a:xfrm>
        </p:spPr>
        <p:txBody>
          <a:bodyPr/>
          <a:lstStyle/>
          <a:p>
            <a:pPr>
              <a:spcBef>
                <a:spcPts val="600"/>
              </a:spcBef>
            </a:pPr>
            <a:r>
              <a:rPr lang="en-US" altLang="en-US" sz="2200" dirty="0"/>
              <a:t>In patients with PV and resistance/intolerance to hydroxyurea, ruxolitinib resulted in superior control of hematocrit, spleen volume reduction, and symptom improvement vs standard therapy in phase III RESPONSE trials</a:t>
            </a:r>
            <a:r>
              <a:rPr lang="en-US" altLang="en-US" sz="2200" baseline="30000" dirty="0"/>
              <a:t>1</a:t>
            </a:r>
            <a:r>
              <a:rPr lang="en-US" altLang="en-US" sz="2200" dirty="0"/>
              <a:t> </a:t>
            </a:r>
          </a:p>
          <a:p>
            <a:pPr lvl="1">
              <a:spcBef>
                <a:spcPts val="600"/>
              </a:spcBef>
            </a:pPr>
            <a:r>
              <a:rPr lang="en-US" altLang="en-US" sz="2000" dirty="0"/>
              <a:t>Ruxolitinib currently approved for patients with PV who have had an inadequate response to or are intolerant of hydroxyurea and in patients with intermediate- or high-risk MF, including primary MF, post-PV MF, and PET-MF</a:t>
            </a:r>
            <a:endParaRPr lang="en-US" altLang="en-US" sz="2200" dirty="0"/>
          </a:p>
          <a:p>
            <a:pPr>
              <a:spcBef>
                <a:spcPts val="600"/>
              </a:spcBef>
            </a:pPr>
            <a:r>
              <a:rPr lang="en-US" altLang="en-US" sz="2200" dirty="0"/>
              <a:t>In patients with ET, ruxolitinib provides platelet control and symptom improvement, </a:t>
            </a:r>
            <a:br>
              <a:rPr lang="en-US" altLang="en-US" sz="2200" dirty="0"/>
            </a:br>
            <a:r>
              <a:rPr lang="en-US" altLang="en-US" sz="2200" dirty="0"/>
              <a:t>but molecular response not established</a:t>
            </a:r>
            <a:r>
              <a:rPr lang="en-US" altLang="en-US" sz="2200" baseline="30000" dirty="0"/>
              <a:t>2</a:t>
            </a:r>
          </a:p>
          <a:p>
            <a:pPr lvl="1">
              <a:spcBef>
                <a:spcPts val="600"/>
              </a:spcBef>
            </a:pPr>
            <a:r>
              <a:rPr lang="en-US" altLang="en-US" sz="2200" dirty="0"/>
              <a:t>Ruxolitinib not currently approved for patients with ET</a:t>
            </a:r>
            <a:endParaRPr lang="en-US" altLang="en-US" sz="2200" baseline="30000" dirty="0"/>
          </a:p>
          <a:p>
            <a:pPr>
              <a:spcBef>
                <a:spcPts val="600"/>
              </a:spcBef>
            </a:pPr>
            <a:r>
              <a:rPr lang="en-US" altLang="en-US" sz="2200" dirty="0"/>
              <a:t>Progressive decrease in </a:t>
            </a:r>
            <a:r>
              <a:rPr lang="en-US" altLang="en-US" sz="2200" i="1" dirty="0"/>
              <a:t>JAK2</a:t>
            </a:r>
            <a:r>
              <a:rPr lang="en-US" altLang="en-US" sz="2200" dirty="0"/>
              <a:t> V617F VAF observed in patients with PV receiving ruxolitinib for up to 4 yr</a:t>
            </a:r>
            <a:r>
              <a:rPr lang="en-US" altLang="en-US" sz="2200" baseline="30000" dirty="0"/>
              <a:t>3</a:t>
            </a:r>
          </a:p>
          <a:p>
            <a:pPr>
              <a:spcBef>
                <a:spcPts val="600"/>
              </a:spcBef>
            </a:pPr>
            <a:r>
              <a:rPr lang="en-US" altLang="en-US" sz="2200" dirty="0"/>
              <a:t>Current study explored changes in </a:t>
            </a:r>
            <a:r>
              <a:rPr lang="en-US" altLang="en-US" sz="2200" i="1" dirty="0"/>
              <a:t>JAK2</a:t>
            </a:r>
            <a:r>
              <a:rPr lang="en-US" altLang="en-US" sz="2200" dirty="0"/>
              <a:t> V617F VAF in patients with PV or ET receiving </a:t>
            </a:r>
            <a:br>
              <a:rPr lang="en-US" altLang="en-US" sz="2200" dirty="0"/>
            </a:br>
            <a:r>
              <a:rPr lang="en-US" altLang="en-US" sz="2200" dirty="0"/>
              <a:t>long-term ruxolitinib therapy and correlation with clinical response and outcome</a:t>
            </a:r>
            <a:r>
              <a:rPr lang="en-US" altLang="en-US" sz="2200" baseline="30000" dirty="0"/>
              <a:t>4</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Vannucchi. NEJM. 2015;372:426. 2. Harrison. Blood. 2017130:1889.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Vannucchi. Ann Hematol. 2017;96:1113. 4. Guglielmelli. ASH 2022. Abstr 741.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i="1" dirty="0"/>
              <a:t>JAK2</a:t>
            </a:r>
            <a:r>
              <a:rPr lang="en-US" altLang="en-US" sz="3600" dirty="0"/>
              <a:t> V617F Molecular Response to Ruxolitinib</a:t>
            </a:r>
            <a:r>
              <a:rPr lang="en-US" dirty="0"/>
              <a:t>: </a:t>
            </a:r>
            <a:br>
              <a:rPr lang="en-US" dirty="0"/>
            </a:br>
            <a:r>
              <a:rPr lang="en-US" dirty="0"/>
              <a:t>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N = 77: 65 (84.4%) PV and 12 (12.6%) ET</a:t>
            </a:r>
            <a:r>
              <a:rPr lang="en-US" altLang="en-US" sz="2400" baseline="30000" dirty="0"/>
              <a:t>1</a:t>
            </a:r>
          </a:p>
          <a:p>
            <a:r>
              <a:rPr lang="en-US" altLang="en-US" sz="2400" dirty="0"/>
              <a:t>Assessments</a:t>
            </a:r>
          </a:p>
          <a:p>
            <a:pPr lvl="1">
              <a:spcBef>
                <a:spcPts val="600"/>
              </a:spcBef>
            </a:pPr>
            <a:r>
              <a:rPr lang="en-US" altLang="en-US" sz="2200" i="1" dirty="0"/>
              <a:t>JAK2</a:t>
            </a:r>
            <a:r>
              <a:rPr lang="en-US" altLang="en-US" sz="2200" dirty="0"/>
              <a:t> V617F VAF and </a:t>
            </a:r>
            <a:r>
              <a:rPr lang="en-US" altLang="en-US" sz="2200" i="1" dirty="0"/>
              <a:t>MPL</a:t>
            </a:r>
            <a:r>
              <a:rPr lang="en-US" altLang="en-US" sz="2200" dirty="0"/>
              <a:t> W515L VAF in granulocytes assessed circa-annually by </a:t>
            </a:r>
            <a:br>
              <a:rPr lang="en-US" altLang="en-US" sz="2200" dirty="0"/>
            </a:br>
            <a:r>
              <a:rPr lang="en-US" altLang="en-US" sz="2200" dirty="0"/>
              <a:t>digital PCR (LLD &lt;0.01%) or high-sensitivity RTQ-PCR (LLD &lt;0.01% for </a:t>
            </a:r>
            <a:r>
              <a:rPr lang="en-US" altLang="en-US" sz="2200" i="1" dirty="0"/>
              <a:t>JAK2</a:t>
            </a:r>
            <a:r>
              <a:rPr lang="en-US" altLang="en-US" sz="2200" dirty="0"/>
              <a:t> V617F VAF) </a:t>
            </a:r>
          </a:p>
          <a:p>
            <a:pPr lvl="1">
              <a:spcBef>
                <a:spcPts val="600"/>
              </a:spcBef>
            </a:pPr>
            <a:r>
              <a:rPr lang="en-US" altLang="en-US" sz="2200" dirty="0"/>
              <a:t>Myeloid neoplasm</a:t>
            </a:r>
            <a:r>
              <a:rPr lang="en-US" altLang="en-US" sz="2200" dirty="0">
                <a:cs typeface="Calibri" panose="020F0502020204030204" pitchFamily="34" charset="0"/>
              </a:rPr>
              <a:t>–</a:t>
            </a:r>
            <a:r>
              <a:rPr lang="en-US" altLang="en-US" sz="2200" dirty="0"/>
              <a:t>associated mutations assessed using 42-gene NGS panel at BL, confirmed MR or DMR, and last follow-up visit</a:t>
            </a:r>
          </a:p>
          <a:p>
            <a:pPr lvl="2">
              <a:spcBef>
                <a:spcPts val="600"/>
              </a:spcBef>
            </a:pPr>
            <a:r>
              <a:rPr lang="en-US" altLang="en-US" sz="2000" dirty="0"/>
              <a:t>Patients with NMR tested after 5 yr of treatment or last follow-up, whichever is earlier</a:t>
            </a:r>
          </a:p>
          <a:p>
            <a:pPr lvl="1">
              <a:spcBef>
                <a:spcPts val="600"/>
              </a:spcBef>
            </a:pPr>
            <a:r>
              <a:rPr lang="en-US" altLang="en-US" sz="2200" dirty="0"/>
              <a:t>46/1 haplotype status at rs12343867 allele by SNP genotyping assay (n = 50)</a:t>
            </a:r>
          </a:p>
          <a:p>
            <a:pPr lvl="1">
              <a:spcBef>
                <a:spcPts val="600"/>
              </a:spcBef>
            </a:pPr>
            <a:r>
              <a:rPr lang="en-US" altLang="en-US" sz="2200" dirty="0"/>
              <a:t>Inflammatory cytokines assessed at BL and time of MR</a:t>
            </a:r>
          </a:p>
          <a:p>
            <a:r>
              <a:rPr lang="en-US" altLang="en-US" sz="2400" dirty="0"/>
              <a:t>Molecular response and hematologic response defined according to ELN and </a:t>
            </a:r>
            <a:br>
              <a:rPr lang="en-US" altLang="en-US" sz="2400" dirty="0"/>
            </a:br>
            <a:r>
              <a:rPr lang="en-US" altLang="en-US" sz="2400" dirty="0"/>
              <a:t>IWG-MRT criteria</a:t>
            </a:r>
            <a:r>
              <a:rPr lang="en-US" altLang="en-US" sz="2400" baseline="30000" dirty="0"/>
              <a:t>2</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Guglielmelli. ASH 2022. Abstr 741. 2. Barosi. Blood. 2013;121:4778.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i="1" dirty="0"/>
              <a:t>JAK2</a:t>
            </a:r>
            <a:r>
              <a:rPr lang="en-US" altLang="en-US" dirty="0"/>
              <a:t> V617F Molecular Response to Ruxolitinib</a:t>
            </a:r>
            <a:r>
              <a:rPr lang="en-US" dirty="0"/>
              <a:t>: </a:t>
            </a:r>
            <a:br>
              <a:rPr lang="en-US" dirty="0"/>
            </a:br>
            <a:r>
              <a:rPr lang="en-US" dirty="0"/>
              <a:t>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Guglielmelli. ASH 2022. Abstr 741.</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EFCD369F-6B4D-1145-B3CC-2B98597E7B6E}"/>
              </a:ext>
            </a:extLst>
          </p:cNvPr>
          <p:cNvGraphicFramePr>
            <a:graphicFrameLocks/>
          </p:cNvGraphicFramePr>
          <p:nvPr>
            <p:extLst>
              <p:ext uri="{D42A27DB-BD31-4B8C-83A1-F6EECF244321}">
                <p14:modId xmlns:p14="http://schemas.microsoft.com/office/powerpoint/2010/main" val="4190304011"/>
              </p:ext>
            </p:extLst>
          </p:nvPr>
        </p:nvGraphicFramePr>
        <p:xfrm>
          <a:off x="719138" y="1612232"/>
          <a:ext cx="5309277" cy="2926160"/>
        </p:xfrm>
        <a:graphic>
          <a:graphicData uri="http://schemas.openxmlformats.org/drawingml/2006/table">
            <a:tbl>
              <a:tblPr/>
              <a:tblGrid>
                <a:gridCol w="3484406">
                  <a:extLst>
                    <a:ext uri="{9D8B030D-6E8A-4147-A177-3AD203B41FA5}">
                      <a16:colId xmlns:a16="http://schemas.microsoft.com/office/drawing/2014/main" val="20000"/>
                    </a:ext>
                  </a:extLst>
                </a:gridCol>
                <a:gridCol w="1824871">
                  <a:extLst>
                    <a:ext uri="{9D8B030D-6E8A-4147-A177-3AD203B41FA5}">
                      <a16:colId xmlns:a16="http://schemas.microsoft.com/office/drawing/2014/main" val="20001"/>
                    </a:ext>
                  </a:extLst>
                </a:gridCol>
              </a:tblGrid>
              <a:tr h="2397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(N =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19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from diagnosis to treatment,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(0.6-24.0)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196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of ruxolitinib,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 (1.3-14.1)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994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Reason for switch from HU,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Resistance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Intolerance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(55.8)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(44.2)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97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ruxolitinib dose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mg QD (5-50)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4746779"/>
                  </a:ext>
                </a:extLst>
              </a:tr>
            </a:tbl>
          </a:graphicData>
        </a:graphic>
      </p:graphicFrame>
      <p:graphicFrame>
        <p:nvGraphicFramePr>
          <p:cNvPr id="7" name="Group 3">
            <a:extLst>
              <a:ext uri="{FF2B5EF4-FFF2-40B4-BE49-F238E27FC236}">
                <a16:creationId xmlns:a16="http://schemas.microsoft.com/office/drawing/2014/main" id="{AD6F07F0-3B6C-2944-BC50-03685152F757}"/>
              </a:ext>
            </a:extLst>
          </p:cNvPr>
          <p:cNvGraphicFramePr>
            <a:graphicFrameLocks/>
          </p:cNvGraphicFramePr>
          <p:nvPr>
            <p:extLst>
              <p:ext uri="{D42A27DB-BD31-4B8C-83A1-F6EECF244321}">
                <p14:modId xmlns:p14="http://schemas.microsoft.com/office/powerpoint/2010/main" val="3895806442"/>
              </p:ext>
            </p:extLst>
          </p:nvPr>
        </p:nvGraphicFramePr>
        <p:xfrm>
          <a:off x="6252635" y="1622491"/>
          <a:ext cx="5283479" cy="3566256"/>
        </p:xfrm>
        <a:graphic>
          <a:graphicData uri="http://schemas.openxmlformats.org/drawingml/2006/table">
            <a:tbl>
              <a:tblPr/>
              <a:tblGrid>
                <a:gridCol w="2619903">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38341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Mutation Profile at BL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PV (n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ET (n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JAK2</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V617F,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VAF, %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(98.5)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(91.7)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JAK2</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Ex12,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MPL W515L</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 (%)</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VAF,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46/1 haplotype,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(57.9)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355252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Myeloid neoplasm</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associated mutations,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mutation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mutations</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6843526"/>
                  </a:ext>
                </a:extLst>
              </a:tr>
            </a:tbl>
          </a:graphicData>
        </a:graphic>
      </p:graphicFrame>
      <p:sp>
        <p:nvSpPr>
          <p:cNvPr id="8" name="TextBox 7">
            <a:extLst>
              <a:ext uri="{FF2B5EF4-FFF2-40B4-BE49-F238E27FC236}">
                <a16:creationId xmlns:a16="http://schemas.microsoft.com/office/drawing/2014/main" id="{7C3CE5DE-AFA3-F84B-B354-6B99530C2F59}"/>
              </a:ext>
            </a:extLst>
          </p:cNvPr>
          <p:cNvSpPr txBox="1"/>
          <p:nvPr/>
        </p:nvSpPr>
        <p:spPr bwMode="auto">
          <a:xfrm>
            <a:off x="6252635" y="5209272"/>
            <a:ext cx="32485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50 (65%).</a:t>
            </a: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i="1" dirty="0"/>
              <a:t>JAK2</a:t>
            </a:r>
            <a:r>
              <a:rPr lang="en-US" altLang="en-US" sz="3600" dirty="0"/>
              <a:t> V617F Molecular Response to Ruxolitinib</a:t>
            </a:r>
            <a:r>
              <a:rPr lang="en-US" dirty="0"/>
              <a:t>: Hematologic Response</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21791" y="3990165"/>
            <a:ext cx="11248818" cy="2213982"/>
          </a:xfrm>
        </p:spPr>
        <p:txBody>
          <a:bodyPr/>
          <a:lstStyle/>
          <a:p>
            <a:r>
              <a:rPr lang="en-US" altLang="en-US" sz="2000" dirty="0"/>
              <a:t>After median 5 yr of follow-up (range: 0.8-13.0), 29.9% of patients discontinued ruxolitinib</a:t>
            </a:r>
          </a:p>
          <a:p>
            <a:pPr lvl="1"/>
            <a:r>
              <a:rPr lang="en-US" altLang="en-US" sz="2000" dirty="0"/>
              <a:t>9.1% for AEs, 15.6% for PD, 3.8% for loss of response, 1.3% by patient choice</a:t>
            </a:r>
          </a:p>
          <a:p>
            <a:r>
              <a:rPr lang="en-US" altLang="en-US" sz="2000" dirty="0"/>
              <a:t>Outcomes occurring during ruxolitinib therapy</a:t>
            </a:r>
          </a:p>
          <a:p>
            <a:pPr lvl="1"/>
            <a:r>
              <a:rPr lang="en-US" altLang="en-US" sz="2000" dirty="0"/>
              <a:t>Thrombosis, n = 3 (3.9%); hemorrhage, n = 4 (5.2%); progression to myelofibrosis, n = 24 (31.1%); progression to leukemia, n = 3 (3.9%); death, n = 4 (5.2%)</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Guglielmelli. ASH 2022. Abstr 741.</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8B0A7AB9-6908-8640-9E81-690B4A229E68}"/>
              </a:ext>
            </a:extLst>
          </p:cNvPr>
          <p:cNvGraphicFramePr>
            <a:graphicFrameLocks/>
          </p:cNvGraphicFramePr>
          <p:nvPr>
            <p:extLst>
              <p:ext uri="{D42A27DB-BD31-4B8C-83A1-F6EECF244321}">
                <p14:modId xmlns:p14="http://schemas.microsoft.com/office/powerpoint/2010/main" val="802470078"/>
              </p:ext>
            </p:extLst>
          </p:nvPr>
        </p:nvGraphicFramePr>
        <p:xfrm>
          <a:off x="719137" y="1606982"/>
          <a:ext cx="10763065" cy="2286080"/>
        </p:xfrm>
        <a:graphic>
          <a:graphicData uri="http://schemas.openxmlformats.org/drawingml/2006/table">
            <a:tbl>
              <a:tblPr/>
              <a:tblGrid>
                <a:gridCol w="5414838">
                  <a:extLst>
                    <a:ext uri="{9D8B030D-6E8A-4147-A177-3AD203B41FA5}">
                      <a16:colId xmlns:a16="http://schemas.microsoft.com/office/drawing/2014/main" val="20000"/>
                    </a:ext>
                  </a:extLst>
                </a:gridCol>
                <a:gridCol w="5348227">
                  <a:extLst>
                    <a:ext uri="{9D8B030D-6E8A-4147-A177-3AD203B41FA5}">
                      <a16:colId xmlns:a16="http://schemas.microsoft.com/office/drawing/2014/main" val="20001"/>
                    </a:ext>
                  </a:extLst>
                </a:gridCol>
              </a:tblGrid>
              <a:tr h="6145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Hematologic Response by IWG-MRT Criteria,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4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Hematocrit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4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Platelets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473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Spleen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4746779"/>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i="1" dirty="0"/>
              <a:t>JAK2</a:t>
            </a:r>
            <a:r>
              <a:rPr lang="en-US" altLang="en-US" sz="3600" dirty="0"/>
              <a:t> V617F Molecular Response to Ruxolitinib</a:t>
            </a:r>
            <a:r>
              <a:rPr lang="en-US" dirty="0"/>
              <a:t>: </a:t>
            </a:r>
            <a:br>
              <a:rPr lang="en-US" dirty="0"/>
            </a:br>
            <a:r>
              <a:rPr lang="en-US" dirty="0"/>
              <a:t>Molecular Response</a:t>
            </a:r>
            <a:endParaRPr lang="en-US" altLang="en-US" dirty="0"/>
          </a:p>
        </p:txBody>
      </p:sp>
      <p:sp>
        <p:nvSpPr>
          <p:cNvPr id="2" name="Content Placeholder 1">
            <a:extLst>
              <a:ext uri="{FF2B5EF4-FFF2-40B4-BE49-F238E27FC236}">
                <a16:creationId xmlns:a16="http://schemas.microsoft.com/office/drawing/2014/main" id="{2B8B4F98-6223-A547-B4EC-199162FAEF4D}"/>
              </a:ext>
            </a:extLst>
          </p:cNvPr>
          <p:cNvSpPr>
            <a:spLocks noGrp="1"/>
          </p:cNvSpPr>
          <p:nvPr>
            <p:ph sz="half" idx="2"/>
          </p:nvPr>
        </p:nvSpPr>
        <p:spPr>
          <a:xfrm>
            <a:off x="6168177" y="1519217"/>
            <a:ext cx="5863401" cy="4824111"/>
          </a:xfrm>
        </p:spPr>
        <p:txBody>
          <a:bodyPr/>
          <a:lstStyle/>
          <a:p>
            <a:r>
              <a:rPr lang="en-US" altLang="en-US" sz="2000" dirty="0"/>
              <a:t>MR not associated with Hct response, platelet response, or reduction in spleen length</a:t>
            </a:r>
          </a:p>
          <a:p>
            <a:r>
              <a:rPr lang="en-US" altLang="en-US" sz="2000" dirty="0"/>
              <a:t>More frequent leukocyte count normalization in patients with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PMR (93.8% vs 62.5%;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 .02)</a:t>
            </a:r>
            <a:r>
              <a:rPr lang="en-US" altLang="en-US" sz="2000" dirty="0"/>
              <a:t> </a:t>
            </a:r>
          </a:p>
          <a:p>
            <a:r>
              <a:rPr lang="en-US" altLang="en-US" sz="2000" dirty="0"/>
              <a:t>Patients with </a:t>
            </a:r>
            <a:r>
              <a:rPr lang="en-US" altLang="en-US" sz="2000" i="1" dirty="0"/>
              <a:t>JAK2</a:t>
            </a:r>
            <a:r>
              <a:rPr lang="en-US" altLang="en-US" sz="2000" dirty="0"/>
              <a:t> V617F VAF &lt;60% at BL more likely to achieve CMR + DMR (37.1% vs 2.4%; </a:t>
            </a:r>
            <a:br>
              <a:rPr lang="en-US" altLang="en-US" sz="2000" dirty="0"/>
            </a:br>
            <a:r>
              <a:rPr lang="en-US" altLang="en-US" sz="2000" i="1" dirty="0"/>
              <a:t>P</a:t>
            </a:r>
            <a:r>
              <a:rPr lang="en-US" altLang="en-US" sz="2000" dirty="0"/>
              <a:t> &lt;.0001) and PMR (60.0% vs 38.2%; </a:t>
            </a:r>
            <a:r>
              <a:rPr lang="en-US" altLang="en-US" sz="2000" i="1" dirty="0"/>
              <a:t>P</a:t>
            </a:r>
            <a:r>
              <a:rPr lang="en-US" altLang="en-US" sz="2000" dirty="0"/>
              <a:t> = .01)</a:t>
            </a:r>
          </a:p>
          <a:p>
            <a:r>
              <a:rPr lang="en-US" sz="2000" dirty="0"/>
              <a:t>Median time to CMR: 4.6 yr (range: 1.1-7.6); median time to DMR: 5.0 yr (range: 2.1-12.1)</a:t>
            </a:r>
          </a:p>
          <a:p>
            <a:r>
              <a:rPr lang="en-US" sz="2000" dirty="0"/>
              <a:t>Median duration of CMR + DMR: 8 yr (range: 7-12) </a:t>
            </a:r>
          </a:p>
          <a:p>
            <a:r>
              <a:rPr lang="en-US" sz="2000" dirty="0"/>
              <a:t>General downregulation of inflammatory cytokines; similar with CMR/DMR vs PMR/NMR</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24783" y="63648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Guglielmelli. ASH 2022. Abstr 741.</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8B0A7AB9-6908-8640-9E81-690B4A229E68}"/>
              </a:ext>
            </a:extLst>
          </p:cNvPr>
          <p:cNvGraphicFramePr>
            <a:graphicFrameLocks/>
          </p:cNvGraphicFramePr>
          <p:nvPr>
            <p:extLst>
              <p:ext uri="{D42A27DB-BD31-4B8C-83A1-F6EECF244321}">
                <p14:modId xmlns:p14="http://schemas.microsoft.com/office/powerpoint/2010/main" val="3111270092"/>
              </p:ext>
            </p:extLst>
          </p:nvPr>
        </p:nvGraphicFramePr>
        <p:xfrm>
          <a:off x="719138" y="1594954"/>
          <a:ext cx="5414962" cy="4114880"/>
        </p:xfrm>
        <a:graphic>
          <a:graphicData uri="http://schemas.openxmlformats.org/drawingml/2006/table">
            <a:tbl>
              <a:tblPr/>
              <a:tblGrid>
                <a:gridCol w="3050904">
                  <a:extLst>
                    <a:ext uri="{9D8B030D-6E8A-4147-A177-3AD203B41FA5}">
                      <a16:colId xmlns:a16="http://schemas.microsoft.com/office/drawing/2014/main" val="20000"/>
                    </a:ext>
                  </a:extLst>
                </a:gridCol>
                <a:gridCol w="2364058">
                  <a:extLst>
                    <a:ext uri="{9D8B030D-6E8A-4147-A177-3AD203B41FA5}">
                      <a16:colId xmlns:a16="http://schemas.microsoft.com/office/drawing/2014/main" val="20001"/>
                    </a:ext>
                  </a:extLst>
                </a:gridCol>
              </a:tblGrid>
              <a:tr h="6673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1" u="none" strike="noStrike" cap="none" normalizeH="0" baseline="0" dirty="0">
                          <a:ln>
                            <a:noFill/>
                          </a:ln>
                          <a:solidFill>
                            <a:schemeClr val="tx1"/>
                          </a:solidFill>
                          <a:effectLst/>
                          <a:latin typeface="Calibri" panose="020F0502020204030204" pitchFamily="34" charset="0"/>
                        </a:rPr>
                        <a:t>JAK2</a:t>
                      </a:r>
                      <a:r>
                        <a:rPr kumimoji="0" lang="en-GB" sz="2000" b="1" i="0" u="none" strike="noStrike" cap="none" normalizeH="0" baseline="0" dirty="0">
                          <a:ln>
                            <a:noFill/>
                          </a:ln>
                          <a:solidFill>
                            <a:schemeClr val="tx1"/>
                          </a:solidFill>
                          <a:effectLst/>
                          <a:latin typeface="Calibri" panose="020F0502020204030204" pitchFamily="34" charset="0"/>
                        </a:rPr>
                        <a:t> V617F Molecular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247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CMR,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All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47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DMR,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All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772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PMR,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772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NMR,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4746779"/>
                  </a:ext>
                </a:extLst>
              </a:tr>
            </a:tbl>
          </a:graphicData>
        </a:graphic>
      </p:graphicFrame>
      <p:sp>
        <p:nvSpPr>
          <p:cNvPr id="5" name="TextBox 4">
            <a:extLst>
              <a:ext uri="{FF2B5EF4-FFF2-40B4-BE49-F238E27FC236}">
                <a16:creationId xmlns:a16="http://schemas.microsoft.com/office/drawing/2014/main" id="{DFE30E5D-33AF-084A-9E47-289940AADFA0}"/>
              </a:ext>
            </a:extLst>
          </p:cNvPr>
          <p:cNvSpPr txBox="1"/>
          <p:nvPr/>
        </p:nvSpPr>
        <p:spPr bwMode="auto">
          <a:xfrm>
            <a:off x="645855" y="5709833"/>
            <a:ext cx="47303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*PMR =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≥50% decrease in VAF. DMR = confirmed VAF &lt;2%. CMR = undetectable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JAK2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and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MPL</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 by digital PCR. NMR = any response </a:t>
            </a:r>
            <a:r>
              <a:rPr lang="en-US" sz="1400" b="0" dirty="0">
                <a:solidFill>
                  <a:schemeClr val="bg2">
                    <a:lumMod val="10000"/>
                  </a:schemeClr>
                </a:solidFill>
                <a:latin typeface="Calibri" panose="020F0502020204030204" pitchFamily="34" charset="0"/>
              </a:rPr>
              <a:t>that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does not meet criteria for PMR.</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269241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1366893" cy="1103313"/>
          </a:xfrm>
        </p:spPr>
        <p:txBody>
          <a:bodyPr/>
          <a:lstStyle/>
          <a:p>
            <a:r>
              <a:rPr lang="en-US" altLang="en-US" sz="3600" i="1" dirty="0"/>
              <a:t>JAK2</a:t>
            </a:r>
            <a:r>
              <a:rPr lang="en-US" altLang="en-US" sz="3600" dirty="0"/>
              <a:t> V617F Molecular Response to Ruxolitinib</a:t>
            </a:r>
            <a:r>
              <a:rPr lang="en-US" dirty="0"/>
              <a:t>: Changes </a:t>
            </a:r>
            <a:br>
              <a:rPr lang="en-US" dirty="0"/>
            </a:br>
            <a:r>
              <a:rPr lang="en-US" dirty="0"/>
              <a:t>in Myeloid Neoplasm</a:t>
            </a:r>
            <a:r>
              <a:rPr lang="en-US" dirty="0">
                <a:cs typeface="Calibri" panose="020F0502020204030204" pitchFamily="34" charset="0"/>
              </a:rPr>
              <a:t>–</a:t>
            </a:r>
            <a:r>
              <a:rPr lang="en-US" dirty="0"/>
              <a:t>Associated Gene Mutations </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Guglielmelli. ASH 2022. Abstr 741.</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8B0A7AB9-6908-8640-9E81-690B4A229E68}"/>
              </a:ext>
            </a:extLst>
          </p:cNvPr>
          <p:cNvGraphicFramePr>
            <a:graphicFrameLocks/>
          </p:cNvGraphicFramePr>
          <p:nvPr>
            <p:extLst>
              <p:ext uri="{D42A27DB-BD31-4B8C-83A1-F6EECF244321}">
                <p14:modId xmlns:p14="http://schemas.microsoft.com/office/powerpoint/2010/main" val="2035236874"/>
              </p:ext>
            </p:extLst>
          </p:nvPr>
        </p:nvGraphicFramePr>
        <p:xfrm>
          <a:off x="719137" y="1600200"/>
          <a:ext cx="10787063" cy="3726938"/>
        </p:xfrm>
        <a:graphic>
          <a:graphicData uri="http://schemas.openxmlformats.org/drawingml/2006/table">
            <a:tbl>
              <a:tblPr/>
              <a:tblGrid>
                <a:gridCol w="4213986">
                  <a:extLst>
                    <a:ext uri="{9D8B030D-6E8A-4147-A177-3AD203B41FA5}">
                      <a16:colId xmlns:a16="http://schemas.microsoft.com/office/drawing/2014/main" val="20000"/>
                    </a:ext>
                  </a:extLst>
                </a:gridCol>
                <a:gridCol w="1734562">
                  <a:extLst>
                    <a:ext uri="{9D8B030D-6E8A-4147-A177-3AD203B41FA5}">
                      <a16:colId xmlns:a16="http://schemas.microsoft.com/office/drawing/2014/main" val="20001"/>
                    </a:ext>
                  </a:extLst>
                </a:gridCol>
                <a:gridCol w="1734562">
                  <a:extLst>
                    <a:ext uri="{9D8B030D-6E8A-4147-A177-3AD203B41FA5}">
                      <a16:colId xmlns:a16="http://schemas.microsoft.com/office/drawing/2014/main" val="2588555441"/>
                    </a:ext>
                  </a:extLst>
                </a:gridCol>
                <a:gridCol w="1734562">
                  <a:extLst>
                    <a:ext uri="{9D8B030D-6E8A-4147-A177-3AD203B41FA5}">
                      <a16:colId xmlns:a16="http://schemas.microsoft.com/office/drawing/2014/main" val="336739407"/>
                    </a:ext>
                  </a:extLst>
                </a:gridCol>
                <a:gridCol w="1369391">
                  <a:extLst>
                    <a:ext uri="{9D8B030D-6E8A-4147-A177-3AD203B41FA5}">
                      <a16:colId xmlns:a16="http://schemas.microsoft.com/office/drawing/2014/main" val="271458522"/>
                    </a:ext>
                  </a:extLst>
                </a:gridCol>
              </a:tblGrid>
              <a:tr h="233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20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NMR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PMR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CMR + DMR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328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Baseline</a:t>
                      </a: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002"/>
                  </a:ext>
                </a:extLst>
              </a:tr>
              <a:tr h="520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mutation at baseline</a:t>
                      </a: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 (46.2)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573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mutations at 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573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JAK2</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VF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564746779"/>
                  </a:ext>
                </a:extLst>
              </a:tr>
              <a:tr h="1573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baseline clone undetectable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71514556"/>
                  </a:ext>
                </a:extLst>
              </a:tr>
              <a:tr h="1573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baseline clone reduced VAF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0505954"/>
                  </a:ext>
                </a:extLst>
              </a:tr>
              <a:tr h="1573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baseline clone increased VAF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2206415"/>
                  </a:ext>
                </a:extLst>
              </a:tr>
              <a:tr h="1573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new clone acquired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7166436"/>
                  </a:ext>
                </a:extLst>
              </a:tr>
            </a:tbl>
          </a:graphicData>
        </a:graphic>
      </p:graphicFrame>
    </p:spTree>
    <p:extLst>
      <p:ext uri="{BB962C8B-B14F-4D97-AF65-F5344CB8AC3E}">
        <p14:creationId xmlns:p14="http://schemas.microsoft.com/office/powerpoint/2010/main" val="2026893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8" y="238127"/>
            <a:ext cx="11158171" cy="1103313"/>
          </a:xfrm>
        </p:spPr>
        <p:txBody>
          <a:bodyPr/>
          <a:lstStyle/>
          <a:p>
            <a:r>
              <a:rPr lang="en-US" altLang="en-US" sz="3600" i="1" dirty="0"/>
              <a:t>JAK2</a:t>
            </a:r>
            <a:r>
              <a:rPr lang="en-US" altLang="en-US" sz="3600" dirty="0"/>
              <a:t> V617F Molecular Response to Ruxolitinib</a:t>
            </a:r>
            <a:r>
              <a:rPr lang="en-US" dirty="0"/>
              <a:t>: Molecular Response Associated With Longer MF-Free Survival</a:t>
            </a:r>
            <a:endParaRPr lang="en-US" altLang="en-US" dirty="0"/>
          </a:p>
        </p:txBody>
      </p:sp>
      <p:sp>
        <p:nvSpPr>
          <p:cNvPr id="3" name="Content Placeholder 2">
            <a:extLst>
              <a:ext uri="{FF2B5EF4-FFF2-40B4-BE49-F238E27FC236}">
                <a16:creationId xmlns:a16="http://schemas.microsoft.com/office/drawing/2014/main" id="{B7013273-30DB-0542-AEDF-E22B4C6CB5CD}"/>
              </a:ext>
            </a:extLst>
          </p:cNvPr>
          <p:cNvSpPr>
            <a:spLocks noGrp="1"/>
          </p:cNvSpPr>
          <p:nvPr>
            <p:ph idx="1"/>
          </p:nvPr>
        </p:nvSpPr>
        <p:spPr>
          <a:xfrm>
            <a:off x="604675" y="1460497"/>
            <a:ext cx="10877529" cy="4650686"/>
          </a:xfrm>
        </p:spPr>
        <p:txBody>
          <a:bodyPr/>
          <a:lstStyle/>
          <a:p>
            <a:r>
              <a:rPr lang="en-US" sz="2400" dirty="0"/>
              <a:t>After median 6 yr of follow-up (range: 2-11), 24 (31.1%) patients progressed to secondary myelofibrosis: 34.0% of patients with PV, 16.6% of patients with ET</a:t>
            </a:r>
          </a:p>
          <a:p>
            <a:pPr lvl="1"/>
            <a:r>
              <a:rPr lang="en-US" sz="2200" dirty="0"/>
              <a:t>3 patients progressed to AML, all with NMR </a:t>
            </a:r>
          </a:p>
          <a:p>
            <a:endParaRPr lang="en-US" sz="2400" dirty="0"/>
          </a:p>
          <a:p>
            <a:endParaRPr lang="en-US" sz="2400" dirty="0"/>
          </a:p>
          <a:p>
            <a:endParaRPr lang="en-US" sz="2400" dirty="0"/>
          </a:p>
          <a:p>
            <a:pPr>
              <a:spcBef>
                <a:spcPts val="0"/>
              </a:spcBef>
            </a:pPr>
            <a:r>
              <a:rPr lang="en-US" sz="2400" dirty="0"/>
              <a:t>In multivariate analysis of variables associated with risk of progression to MF:</a:t>
            </a:r>
          </a:p>
          <a:p>
            <a:pPr lvl="1">
              <a:spcBef>
                <a:spcPts val="0"/>
              </a:spcBef>
            </a:pPr>
            <a:r>
              <a:rPr lang="en-US" sz="2200" dirty="0"/>
              <a:t>Haplotype 46/1 (TT/TC) and CMR/DMR vs PMR/NMR was significantly associated with reduced risk of progression to myelofibrosis (</a:t>
            </a:r>
            <a:r>
              <a:rPr lang="en-US" sz="2200" i="1" dirty="0"/>
              <a:t>P</a:t>
            </a:r>
            <a:r>
              <a:rPr lang="en-US" sz="2200" dirty="0"/>
              <a:t> = .01 and .048, respectively)</a:t>
            </a:r>
          </a:p>
          <a:p>
            <a:pPr lvl="1">
              <a:spcBef>
                <a:spcPts val="0"/>
              </a:spcBef>
            </a:pPr>
            <a:r>
              <a:rPr lang="en-US" sz="2200" dirty="0"/>
              <a:t>HMR at baseline and disease duration &gt;5 yr was significantly associated with increased risk of progression to myelofibrosis (</a:t>
            </a:r>
            <a:r>
              <a:rPr lang="en-US" sz="2200" i="1" dirty="0"/>
              <a:t>P</a:t>
            </a:r>
            <a:r>
              <a:rPr lang="en-US" sz="2200" dirty="0"/>
              <a:t> = .005 and .049, respectively)</a:t>
            </a:r>
          </a:p>
          <a:p>
            <a:pPr lvl="1">
              <a:spcBef>
                <a:spcPts val="0"/>
              </a:spcBef>
            </a:pPr>
            <a:endParaRPr 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Guglielmelli. ASH 2022. Abstr 741.</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8B0A7AB9-6908-8640-9E81-690B4A229E68}"/>
              </a:ext>
            </a:extLst>
          </p:cNvPr>
          <p:cNvGraphicFramePr>
            <a:graphicFrameLocks/>
          </p:cNvGraphicFramePr>
          <p:nvPr>
            <p:extLst>
              <p:ext uri="{D42A27DB-BD31-4B8C-83A1-F6EECF244321}">
                <p14:modId xmlns:p14="http://schemas.microsoft.com/office/powerpoint/2010/main" val="3063500958"/>
              </p:ext>
            </p:extLst>
          </p:nvPr>
        </p:nvGraphicFramePr>
        <p:xfrm>
          <a:off x="719138" y="2794770"/>
          <a:ext cx="10787061" cy="1491918"/>
        </p:xfrm>
        <a:graphic>
          <a:graphicData uri="http://schemas.openxmlformats.org/drawingml/2006/table">
            <a:tbl>
              <a:tblPr/>
              <a:tblGrid>
                <a:gridCol w="2367721">
                  <a:extLst>
                    <a:ext uri="{9D8B030D-6E8A-4147-A177-3AD203B41FA5}">
                      <a16:colId xmlns:a16="http://schemas.microsoft.com/office/drawing/2014/main" val="20000"/>
                    </a:ext>
                  </a:extLst>
                </a:gridCol>
                <a:gridCol w="2366647">
                  <a:extLst>
                    <a:ext uri="{9D8B030D-6E8A-4147-A177-3AD203B41FA5}">
                      <a16:colId xmlns:a16="http://schemas.microsoft.com/office/drawing/2014/main" val="3354805029"/>
                    </a:ext>
                  </a:extLst>
                </a:gridCol>
                <a:gridCol w="3750652">
                  <a:extLst>
                    <a:ext uri="{9D8B030D-6E8A-4147-A177-3AD203B41FA5}">
                      <a16:colId xmlns:a16="http://schemas.microsoft.com/office/drawing/2014/main" val="1808559104"/>
                    </a:ext>
                  </a:extLst>
                </a:gridCol>
                <a:gridCol w="2302041">
                  <a:extLst>
                    <a:ext uri="{9D8B030D-6E8A-4147-A177-3AD203B41FA5}">
                      <a16:colId xmlns:a16="http://schemas.microsoft.com/office/drawing/2014/main" val="20001"/>
                    </a:ext>
                  </a:extLst>
                </a:gridCol>
              </a:tblGrid>
              <a:tr h="3945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Response Category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Secondary MF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MF-Free Survival,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54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CMR + DMR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54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PMR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(0.4-34.6)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54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NMR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 (6.9-9.4)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19.9 (2.4-166.7)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87510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i="1" dirty="0"/>
              <a:t>JAK2</a:t>
            </a:r>
            <a:r>
              <a:rPr lang="en-US" altLang="en-US" sz="3600" dirty="0"/>
              <a:t> V617F Molecular Response to Ruxolitinib</a:t>
            </a:r>
            <a:r>
              <a:rPr lang="en-US" dirty="0"/>
              <a:t>: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1041893" cy="4650686"/>
          </a:xfrm>
        </p:spPr>
        <p:txBody>
          <a:bodyPr/>
          <a:lstStyle/>
          <a:p>
            <a:r>
              <a:rPr lang="en-US" altLang="en-US" sz="2600" dirty="0"/>
              <a:t>In this analysis of patients with PV and ET treated with ruxolitinib for median of 8.8 </a:t>
            </a:r>
            <a:r>
              <a:rPr lang="en-US" altLang="en-US" sz="2600" dirty="0" err="1"/>
              <a:t>yr</a:t>
            </a:r>
            <a:r>
              <a:rPr lang="en-US" altLang="en-US" sz="2600" dirty="0"/>
              <a:t>, sustained </a:t>
            </a:r>
            <a:r>
              <a:rPr lang="en-US" altLang="en-US" sz="2600" i="1" dirty="0"/>
              <a:t>JAK2</a:t>
            </a:r>
            <a:r>
              <a:rPr lang="en-US" altLang="en-US" sz="2600" dirty="0"/>
              <a:t> V617F CMR occurred in 6% and DMR in 12%</a:t>
            </a:r>
          </a:p>
          <a:p>
            <a:pPr lvl="1"/>
            <a:r>
              <a:rPr lang="en-US" sz="2400" dirty="0"/>
              <a:t>24 (31.1%) patients progressed to secondary myelofibrosis, all with PMR or NMR </a:t>
            </a:r>
          </a:p>
          <a:p>
            <a:pPr lvl="1"/>
            <a:r>
              <a:rPr lang="en-US" altLang="en-US" sz="2400" dirty="0"/>
              <a:t>Progression to secondary myelofibrosis was not observed in patients with </a:t>
            </a:r>
            <a:br>
              <a:rPr lang="en-US" altLang="en-US" sz="2400" dirty="0"/>
            </a:br>
            <a:r>
              <a:rPr lang="en-US" altLang="en-US" sz="2400" dirty="0"/>
              <a:t>CMR or DMR</a:t>
            </a:r>
          </a:p>
          <a:p>
            <a:r>
              <a:rPr lang="en-US" altLang="en-US" sz="2600" dirty="0"/>
              <a:t>Ruxolitinib molecular response was associated with non-46/1 </a:t>
            </a:r>
            <a:r>
              <a:rPr lang="en-US" altLang="en-US" sz="2600" i="1" dirty="0"/>
              <a:t>JAK2</a:t>
            </a:r>
            <a:r>
              <a:rPr lang="en-US" altLang="en-US" sz="2600" dirty="0"/>
              <a:t> haplotype</a:t>
            </a:r>
          </a:p>
          <a:p>
            <a:r>
              <a:rPr lang="en-US" altLang="en-US" sz="2600" dirty="0"/>
              <a:t>Investigators concluded that molecular response may be an important surrogate marker for disease progression in this setting</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Guglielmelli. ASH 2022. Abstr 741.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56M7VY3CDVN5-1486127993-2</_dlc_DocId>
    <_dlc_DocIdUrl xmlns="d54cbe69-32bd-412a-b004-9152f949605e">
      <Url>https://intranet.clinicaloptions.com/mews/oncology/ONC_2022_ASH_CF_(5667)/MDS_MPN_741_Guglielmelli/_layouts/15/DocIdRedir.aspx?ID=56M7VY3CDVN5-1486127993-2</Url>
      <Description>56M7VY3CDVN5-1486127993-2</Description>
    </_dlc_DocIdUrl>
    <Document_x0020_Category xmlns="fa2bfa6a-ecb6-46d9-b069-090028fe4fba">Conference Capsule Slides</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E3765B290267DC49AE97D5A967B3B473" ma:contentTypeVersion="1" ma:contentTypeDescription="Create a new document." ma:contentTypeScope="" ma:versionID="d3a6749b9925147d8c314c3b7f001a03">
  <xsd:schema xmlns:xsd="http://www.w3.org/2001/XMLSchema" xmlns:xs="http://www.w3.org/2001/XMLSchema" xmlns:p="http://schemas.microsoft.com/office/2006/metadata/properties" xmlns:ns2="d54cbe69-32bd-412a-b004-9152f949605e" xmlns:ns3="fa2bfa6a-ecb6-46d9-b069-090028fe4fba" targetNamespace="http://schemas.microsoft.com/office/2006/metadata/properties" ma:root="true" ma:fieldsID="dd9768d8e7727f2348ba2b7999a6ef5a" ns2:_="" ns3:_="">
    <xsd:import namespace="d54cbe69-32bd-412a-b004-9152f949605e"/>
    <xsd:import namespace="fa2bfa6a-ecb6-46d9-b069-090028fe4fb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a2bfa6a-ecb6-46d9-b069-090028fe4fb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purl.org/dc/elements/1.1/"/>
    <ds:schemaRef ds:uri="http://schemas.microsoft.com/office/2006/metadata/properties"/>
    <ds:schemaRef ds:uri="d54cbe69-32bd-412a-b004-9152f949605e"/>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fa2bfa6a-ecb6-46d9-b069-090028fe4fba"/>
    <ds:schemaRef ds:uri="http://www.w3.org/XML/1998/namespace"/>
  </ds:schemaRefs>
</ds:datastoreItem>
</file>

<file path=customXml/itemProps3.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7F98BA2A-3B3B-4FF7-B4F3-A1D15CD27D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a2bfa6a-ecb6-46d9-b069-090028fe4f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861</TotalTime>
  <Words>2024</Words>
  <Application>Microsoft Office PowerPoint</Application>
  <PresentationFormat>Widescreen</PresentationFormat>
  <Paragraphs>233</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Times</vt:lpstr>
      <vt:lpstr>Wingdings</vt:lpstr>
      <vt:lpstr>2022_CCO_Template</vt:lpstr>
      <vt:lpstr>4_2017_HTAA_Diabetes</vt:lpstr>
      <vt:lpstr>JAK2 V617F Molecular Response to Long-term Ruxolitinib Therapy in Patients With PV and ET</vt:lpstr>
      <vt:lpstr>About These Slides</vt:lpstr>
      <vt:lpstr>JAK2 V617F Molecular Response to Ruxolitinib: Background</vt:lpstr>
      <vt:lpstr>JAK2 V617F Molecular Response to Ruxolitinib:  Study Design</vt:lpstr>
      <vt:lpstr>JAK2 V617F Molecular Response to Ruxolitinib:  Baseline Characteristics</vt:lpstr>
      <vt:lpstr>JAK2 V617F Molecular Response to Ruxolitinib: Hematologic Response</vt:lpstr>
      <vt:lpstr>JAK2 V617F Molecular Response to Ruxolitinib:  Molecular Response</vt:lpstr>
      <vt:lpstr>JAK2 V617F Molecular Response to Ruxolitinib: Changes  in Myeloid Neoplasm–Associated Gene Mutations </vt:lpstr>
      <vt:lpstr>JAK2 V617F Molecular Response to Ruxolitinib: Molecular Response Associated With Longer MF-Free Survival</vt:lpstr>
      <vt:lpstr>JAK2 V617F Molecular Response to Ruxolitinib: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JAK2 V617F Molecular Response to Long-term Ruxolitinib Therapy in Patients With PV and ET</dc:title>
  <dc:creator>Preferred User</dc:creator>
  <cp:lastModifiedBy>Jessica Buckley</cp:lastModifiedBy>
  <cp:revision>49</cp:revision>
  <cp:lastPrinted>2016-09-26T20:21:49Z</cp:lastPrinted>
  <dcterms:created xsi:type="dcterms:W3CDTF">2005-05-27T15:08:01Z</dcterms:created>
  <dcterms:modified xsi:type="dcterms:W3CDTF">2022-12-19T21:43:30Z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25f2c37b-f535-44ed-aa57-2299767ba07f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0x010100E3765B290267DC49AE97D5A967B3B473</vt:lpwstr>
  </property>
  <property fmtid="{D5CDD505-2E9C-101B-9397-08002B2CF9AE}" pid="9" name="MediaServiceImageTags">
    <vt:lpwstr/>
  </property>
</Properties>
</file>